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8" r:id="rId10"/>
    <p:sldId id="279" r:id="rId11"/>
    <p:sldId id="280" r:id="rId12"/>
    <p:sldId id="282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1" r:id="rId2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9"/>
    <p:restoredTop sz="94713"/>
  </p:normalViewPr>
  <p:slideViewPr>
    <p:cSldViewPr snapToGrid="0" snapToObjects="1">
      <p:cViewPr>
        <p:scale>
          <a:sx n="95" d="100"/>
          <a:sy n="95" d="100"/>
        </p:scale>
        <p:origin x="1592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E61477-BB19-D64A-BDE9-6F12197A2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2C5C623-AAD6-2640-93C9-1C74577A19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6CD75B-0E06-0941-98AB-6A7B77013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1F0902-ED80-4C4E-A2A9-4D2D81209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1490F-8C9E-4D45-8438-B972D5F2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58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3C487-1FF5-A241-867C-D8FDD917E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1434E3-4332-0345-A4DF-7EB6711AF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046A60-2521-F741-9173-A24E2E56E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8BACA1-A623-4E41-BE19-01BC35901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4D84EF-DB8D-B649-B67D-6BDD53ED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48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AA8AAAA-129F-6D48-8C6B-A6FB07BCB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BD8D50-C554-CF40-84C3-844469A94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D197C6-7CB2-8C49-BA00-E251DFC9C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9F5CC2-EDD7-C64E-8CE1-89069376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1C626-E3D7-A34D-948F-03101612C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20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E9039E-1D8A-224C-B946-3DC3FD119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78AB92-CA86-0644-8F7C-EB92DD321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5E0F3-BE94-BE4F-A15A-F1F36893A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E53156-E1DD-824D-B7B3-C9E6D3AC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5947A4-0307-4648-BF61-F236C7D91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11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CD6EA1-759D-694E-A3F8-EA1336836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D28F3-56B4-E84B-BD90-E1999F9E6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642F00-38EB-0741-8101-2EAE9B8F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928F3A-C93B-994B-886F-EFEE5A5C5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E9A2C5-CC02-D340-B4A4-CDACFC71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68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DDDF57-B72E-B344-B335-28BEA32B4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FDD52D-8109-7644-AE40-43927AAC40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ED4C4B-E675-ED43-AE69-F8D50ACF4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BB3DE-BD30-3D43-9434-608DF22D1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FE380-3AC2-6C4B-A6B1-7DF023AC9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75C95C-F98E-4647-B8E2-25F7E9E3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39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871B8E-D3F0-EE4F-B8D6-0E1494881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AAB61B-17AC-994C-B435-1BBC50509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C5C47-7029-D245-B989-B92A69726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0DFD1A4-F2C7-1543-A2C1-5DAF691B52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4E4A489-D04C-2146-80B7-A82CD900E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0A279C9-6EFD-AA42-B4DE-A763E8067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D0D8B57-C700-9443-8A26-7C45D050B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8680326-C834-3C4E-B471-BD7D08FC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10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1360DA-671B-C847-88CF-3238DEF2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1DE61A-C15F-9442-B897-758761D35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824BB4-E6EF-3744-A860-20727D85F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06970B-F7B9-CC44-BC14-2346B96D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9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585496B-E479-5142-860F-93C7304E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87C55C-C594-5E47-93F9-F15188A6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AC6AEA-F828-0E4D-9863-E7434272C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51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コンテンツ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931714-9F2E-F74C-962F-AD091735B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98ED4-3301-7B46-B62F-66CC67BC1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55A298-D64E-8C4A-BA16-73037478E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90B9CA-A885-0645-BA0B-123F309AB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E251DF-8B5E-7142-A4E3-BA8C5ACF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D9D85F-88D4-F946-B20E-92F54DADB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88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図 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F6264-A0BD-6949-B666-E5ADC5C1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1EDCFE8-7825-5145-B165-C50B17E55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7D58D1-45D1-8845-80FA-F8C42AD49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F2BBEC-5FF5-694F-A7AA-57B0E7CB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4DE5B6-E9B5-C945-9943-5C0309BFF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CD30434-8C8F-B04E-A776-A9567718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98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74935B4-C4EE-2248-8E86-924004070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7AC3CE-A395-DD4D-84F0-8ACC35D0C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66E801-B207-5B45-A690-BAC04C3A7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EBFFD-7889-D34D-A405-FBB1BAC1BB48}" type="datetimeFigureOut">
              <a:t>2018/7/24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6AE6D0-D9E4-E64D-9FC9-98C9F17DE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6F62F6-5D84-3E4D-92E9-2D473EC8CC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58FE9-05E9-A246-B261-1E0D56AABDD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44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(null)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21CA4F-EC0D-0642-869D-7F85BF986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72416"/>
            <a:ext cx="9144000" cy="1147864"/>
          </a:xfrm>
        </p:spPr>
        <p:txBody>
          <a:bodyPr>
            <a:normAutofit/>
          </a:bodyPr>
          <a:lstStyle/>
          <a:p>
            <a:r>
              <a:rPr lang="en-US" altLang="ja-JP" sz="3600" b="1">
                <a:latin typeface="Helvetica" pitchFamily="2" charset="0"/>
              </a:rPr>
              <a:t>CFS design status (based on Tohoku candidate site)</a:t>
            </a:r>
            <a:r>
              <a:rPr lang="ja-JP" altLang="ja-JP" sz="3600" b="1">
                <a:effectLst/>
                <a:latin typeface="Helvetica" pitchFamily="2" charset="0"/>
              </a:rPr>
              <a:t> </a:t>
            </a:r>
            <a:endParaRPr kumimoji="1" lang="ja-JP" altLang="en-US" sz="3600" b="1">
              <a:latin typeface="Helvetica" pitchFamily="2" charset="0"/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A684E165-C191-E74E-82C4-C191179C1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7990"/>
            <a:ext cx="9144000" cy="899809"/>
          </a:xfrm>
        </p:spPr>
        <p:txBody>
          <a:bodyPr/>
          <a:lstStyle/>
          <a:p>
            <a:r>
              <a:rPr kumimoji="1" lang="en-US" altLang="ja-JP">
                <a:latin typeface="Helvetica" pitchFamily="2" charset="0"/>
              </a:rPr>
              <a:t>H. Hayano, KEK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ECEF328-5FA4-2445-8C5F-6AFE90D0AD30}"/>
              </a:ext>
            </a:extLst>
          </p:cNvPr>
          <p:cNvSpPr txBox="1"/>
          <p:nvPr/>
        </p:nvSpPr>
        <p:spPr>
          <a:xfrm>
            <a:off x="10418324" y="131565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Helvetica" pitchFamily="2" charset="0"/>
              </a:rPr>
              <a:t>TCMB 07/24/2018</a:t>
            </a:r>
            <a:endParaRPr kumimoji="1" lang="ja-JP" altLang="en-US" sz="12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668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524001" y="1"/>
            <a:ext cx="9144000" cy="66501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16553" y="40123"/>
            <a:ext cx="7314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Tunnel Optimization Tool development (2)</a:t>
            </a:r>
            <a:endParaRPr lang="ja-JP" altLang="en-US" sz="3200" b="1" i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665018"/>
            <a:ext cx="9143999" cy="510011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728182"/>
            <a:ext cx="9144000" cy="41298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7FDE-558C-E443-8BF8-76CCAA946E8E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10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F1CF48-2246-034B-9BB3-4D2D3F7A3A95}"/>
              </a:ext>
            </a:extLst>
          </p:cNvPr>
          <p:cNvSpPr txBox="1"/>
          <p:nvPr/>
        </p:nvSpPr>
        <p:spPr>
          <a:xfrm>
            <a:off x="5079" y="6396335"/>
            <a:ext cx="5555945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from KEK internal review March2017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5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524001" y="1"/>
            <a:ext cx="9144000" cy="66501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16553" y="40123"/>
            <a:ext cx="7314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Tunnel Optimization Tool development (3)</a:t>
            </a:r>
            <a:endParaRPr lang="ja-JP" altLang="en-US" sz="3200" b="1" i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39800"/>
            <a:ext cx="9144000" cy="5644760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7FDE-558C-E443-8BF8-76CCAA946E8E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11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40EC69-2B7E-DF48-9FD3-E0DEB2EB920F}"/>
              </a:ext>
            </a:extLst>
          </p:cNvPr>
          <p:cNvSpPr txBox="1"/>
          <p:nvPr/>
        </p:nvSpPr>
        <p:spPr>
          <a:xfrm>
            <a:off x="5079" y="6396335"/>
            <a:ext cx="5555945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from KEK internal review March2017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086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994817-9762-4D42-A07F-C0FB120DFC06}"/>
              </a:ext>
            </a:extLst>
          </p:cNvPr>
          <p:cNvSpPr txBox="1"/>
          <p:nvPr/>
        </p:nvSpPr>
        <p:spPr>
          <a:xfrm>
            <a:off x="425876" y="2493087"/>
            <a:ext cx="11281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u="sng">
                <a:latin typeface="Helvetica" pitchFamily="2" charset="0"/>
              </a:rPr>
              <a:t>Most updated ILC250 Design was reported in AWLC2018 Fukuoka</a:t>
            </a:r>
            <a:endParaRPr kumimoji="1" lang="ja-JP" altLang="en-US" sz="2800" b="1" u="sng">
              <a:latin typeface="Helvetica" pitchFamily="2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DC6A08-6F9D-2D4D-A02E-846D8BB9A6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769" y="4211781"/>
            <a:ext cx="6677672" cy="12755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9BC6494-6A0A-D643-9E2B-94007A05D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92" y="5379858"/>
            <a:ext cx="5187561" cy="87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4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961" y="2415174"/>
            <a:ext cx="3864005" cy="79495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1250" y="2390102"/>
            <a:ext cx="4122052" cy="919853"/>
          </a:xfrm>
          <a:prstGeom prst="rect">
            <a:avLst/>
          </a:prstGeom>
        </p:spPr>
      </p:pic>
      <p:sp>
        <p:nvSpPr>
          <p:cNvPr id="67" name="テキスト ボックス 66"/>
          <p:cNvSpPr txBox="1"/>
          <p:nvPr/>
        </p:nvSpPr>
        <p:spPr>
          <a:xfrm>
            <a:off x="5313638" y="340051"/>
            <a:ext cx="153830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>
                <a:solidFill>
                  <a:srgbClr val="FF0000"/>
                </a:solidFill>
                <a:latin typeface="Helvetica" pitchFamily="2" charset="0"/>
              </a:rPr>
              <a:t>Option A’</a:t>
            </a:r>
            <a:endParaRPr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18605" y="1191103"/>
            <a:ext cx="12192000" cy="1485392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4646277" y="190453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PM-8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999497" y="190453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PM-10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184991" y="182215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PM-12</a:t>
            </a:r>
            <a:endParaRPr kumimoji="1" lang="ja-JP" altLang="en-US">
              <a:solidFill>
                <a:schemeClr val="bg1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6800122" y="189386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PM+8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376370" y="189387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107966" y="1822151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>
                    <a:lumMod val="75000"/>
                  </a:schemeClr>
                </a:solidFill>
                <a:latin typeface="Helvetica" pitchFamily="2" charset="0"/>
              </a:rPr>
              <a:t>PM+12</a:t>
            </a:r>
            <a:endParaRPr kumimoji="1" lang="ja-JP" altLang="en-US">
              <a:solidFill>
                <a:schemeClr val="bg1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064441" y="277948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IR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453278" y="405995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Helvetica" pitchFamily="2" charset="0"/>
              </a:rPr>
              <a:t>cryomodules</a:t>
            </a:r>
            <a:endParaRPr kumimoji="1" lang="ja-JP" altLang="en-US" sz="1600">
              <a:latin typeface="Helvetica" pitchFamily="2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335593" y="40690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189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288826" y="40690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189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446445" y="406003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180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8268007" y="406003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189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561766" y="479542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Helvetica" pitchFamily="2" charset="0"/>
              </a:rPr>
              <a:t>E gain (GeV)</a:t>
            </a:r>
            <a:endParaRPr kumimoji="1" lang="ja-JP" altLang="en-US" sz="1600">
              <a:latin typeface="Helvetica" pitchFamily="2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35955" y="47861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59.6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289188" y="47861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59.6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446445" y="47861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56.7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223182" y="47861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59.6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450680" y="3192799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 Ecm=250GeV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829571" y="476803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  1.4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9466805" y="476803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10.0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2505957" y="479542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   1.4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049330" y="479962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10.0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9058294" y="405995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4.5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751444" y="406644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4.5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7206555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 flipV="1">
            <a:off x="2271218" y="1406561"/>
            <a:ext cx="1150290" cy="26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9553297" y="326637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BC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2194662" y="327037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BC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802636" y="4447018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Helvetica" pitchFamily="2" charset="0"/>
              </a:rPr>
              <a:t>RF unit</a:t>
            </a:r>
            <a:endParaRPr kumimoji="1" lang="ja-JP" altLang="en-US" sz="1600">
              <a:latin typeface="Helvetica" pitchFamily="2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4426686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42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462178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42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396610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42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594578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40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9072027" y="44470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1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9641533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17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6884143" y="41255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24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6979671" y="44470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8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946318" y="4132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24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079583" y="44470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8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6760233" y="337220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e-inj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855152" y="336804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e+inj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9613958" y="405239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51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226838" y="40777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51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222367" y="444701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17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715412" y="444701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 1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16" name="直線矢印コネクタ 115"/>
          <p:cNvCxnSpPr/>
          <p:nvPr/>
        </p:nvCxnSpPr>
        <p:spPr>
          <a:xfrm>
            <a:off x="3409253" y="1415796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/>
          <p:cNvCxnSpPr/>
          <p:nvPr/>
        </p:nvCxnSpPr>
        <p:spPr>
          <a:xfrm flipV="1">
            <a:off x="5040803" y="1409356"/>
            <a:ext cx="1167972" cy="6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 flipV="1">
            <a:off x="6249908" y="1409356"/>
            <a:ext cx="946771" cy="1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8847017" y="1405269"/>
            <a:ext cx="988868" cy="3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10066858" y="4782763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= e</a:t>
            </a:r>
            <a:r>
              <a:rPr lang="en-US" altLang="ja-JP" baseline="30000">
                <a:latin typeface="Helvetica" pitchFamily="2" charset="0"/>
              </a:rPr>
              <a:t>+</a:t>
            </a:r>
            <a:r>
              <a:rPr lang="en-US" altLang="ja-JP">
                <a:latin typeface="Helvetica" pitchFamily="2" charset="0"/>
              </a:rPr>
              <a:t> 132.7GeV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570592" y="4807219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e</a:t>
            </a:r>
            <a:r>
              <a:rPr lang="en-US" altLang="ja-JP" baseline="30000">
                <a:latin typeface="Helvetica" pitchFamily="2" charset="0"/>
              </a:rPr>
              <a:t>-</a:t>
            </a:r>
            <a:r>
              <a:rPr lang="en-US" altLang="ja-JP">
                <a:latin typeface="Helvetica" pitchFamily="2" charset="0"/>
              </a:rPr>
              <a:t> 135.6GeV =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918236" y="481187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5.0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966491" y="478287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5.0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769831" y="9934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4950.26m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216743" y="99341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3489</a:t>
            </a:r>
            <a:r>
              <a:rPr kumimoji="1" lang="en-US" altLang="ja-JP">
                <a:latin typeface="Helvetica" pitchFamily="2" charset="0"/>
              </a:rPr>
              <a:t>.0m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6289135" y="99341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2361</a:t>
            </a:r>
            <a:r>
              <a:rPr kumimoji="1" lang="en-US" altLang="ja-JP">
                <a:latin typeface="Helvetica" pitchFamily="2" charset="0"/>
              </a:rPr>
              <a:t>.46m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7546407" y="99341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4795.2m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2270900" y="99301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2437</a:t>
            </a:r>
            <a:r>
              <a:rPr kumimoji="1" lang="en-US" altLang="ja-JP">
                <a:latin typeface="Helvetica" pitchFamily="2" charset="0"/>
              </a:rPr>
              <a:t>.58m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8905128" y="99341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2516m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8829571" y="5631654"/>
            <a:ext cx="3345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Total tunnel length = 20549.5m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10969463" y="596739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(20.5km)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5439876" y="3701832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module space</a:t>
            </a:r>
            <a:endParaRPr kumimoji="1" lang="ja-JP" altLang="en-US" sz="160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7442089" y="374217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180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8263651" y="374217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9053938" y="37420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9609602" y="373452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3331237" y="364663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284470" y="364663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189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747088" y="364408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90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941962" y="371043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222482" y="365538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51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853661" y="37424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24</a:t>
            </a:r>
            <a:endParaRPr kumimoji="1" lang="ja-JP" altLang="en-US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10624999" y="511850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+6.2%margin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10371543" y="2619195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latin typeface="Helvetica" pitchFamily="2" charset="0"/>
              </a:rPr>
              <a:t>module space margin </a:t>
            </a:r>
          </a:p>
          <a:p>
            <a:r>
              <a:rPr lang="en-US" altLang="ja-JP" sz="1200">
                <a:latin typeface="Helvetica" pitchFamily="2" charset="0"/>
              </a:rPr>
              <a:t>for option A’, 35MV/m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0911" y="2522171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latin typeface="Helvetica" pitchFamily="2" charset="0"/>
              </a:rPr>
              <a:t>module space margin </a:t>
            </a:r>
          </a:p>
          <a:p>
            <a:r>
              <a:rPr lang="en-US" altLang="ja-JP" sz="1200">
                <a:latin typeface="Helvetica" pitchFamily="2" charset="0"/>
              </a:rPr>
              <a:t>for option A’, 35MV/m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9576346" y="338338"/>
            <a:ext cx="204895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  <a:latin typeface="Helvetica" pitchFamily="2" charset="0"/>
              </a:rPr>
              <a:t>SRF 35MV/m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7159023" y="340625"/>
            <a:ext cx="217880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  <a:latin typeface="Helvetica" pitchFamily="2" charset="0"/>
              </a:rPr>
              <a:t>ECM=250GeV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1202485" y="2169924"/>
            <a:ext cx="15696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1049</a:t>
            </a:r>
            <a:r>
              <a:rPr kumimoji="1" lang="en-US" altLang="ja-JP">
                <a:latin typeface="Helvetica" pitchFamily="2" charset="0"/>
              </a:rPr>
              <a:t>m space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9630892" y="2180846"/>
            <a:ext cx="15696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1049</a:t>
            </a:r>
            <a:r>
              <a:rPr kumimoji="1" lang="en-US" altLang="ja-JP">
                <a:latin typeface="Helvetica" pitchFamily="2" charset="0"/>
              </a:rPr>
              <a:t>m space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1EB53C4-6746-8246-8F7F-8CB5E58E1D61}"/>
              </a:ext>
            </a:extLst>
          </p:cNvPr>
          <p:cNvCxnSpPr>
            <a:cxnSpLocks/>
            <a:stCxn id="150" idx="2"/>
          </p:cNvCxnSpPr>
          <p:nvPr/>
        </p:nvCxnSpPr>
        <p:spPr>
          <a:xfrm>
            <a:off x="1987315" y="2539256"/>
            <a:ext cx="934877" cy="4380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9A6883E4-E76C-264C-9BE2-BADC13F9FB8D}"/>
              </a:ext>
            </a:extLst>
          </p:cNvPr>
          <p:cNvSpPr/>
          <p:nvPr/>
        </p:nvSpPr>
        <p:spPr>
          <a:xfrm>
            <a:off x="6243961" y="2390102"/>
            <a:ext cx="1334456" cy="4526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角丸四角形 130">
            <a:extLst>
              <a:ext uri="{FF2B5EF4-FFF2-40B4-BE49-F238E27FC236}">
                <a16:creationId xmlns:a16="http://schemas.microsoft.com/office/drawing/2014/main" id="{0B8E1D0E-41A1-804F-A2F3-55DCDD1617F1}"/>
              </a:ext>
            </a:extLst>
          </p:cNvPr>
          <p:cNvSpPr/>
          <p:nvPr/>
        </p:nvSpPr>
        <p:spPr>
          <a:xfrm>
            <a:off x="4772648" y="2396636"/>
            <a:ext cx="1334456" cy="4526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角丸四角形 145">
            <a:extLst>
              <a:ext uri="{FF2B5EF4-FFF2-40B4-BE49-F238E27FC236}">
                <a16:creationId xmlns:a16="http://schemas.microsoft.com/office/drawing/2014/main" id="{37FCF3A0-BBBF-7445-96EF-5E37A5F9183C}"/>
              </a:ext>
            </a:extLst>
          </p:cNvPr>
          <p:cNvSpPr/>
          <p:nvPr/>
        </p:nvSpPr>
        <p:spPr>
          <a:xfrm>
            <a:off x="2911288" y="2415174"/>
            <a:ext cx="668127" cy="4526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角丸四角形 146">
            <a:extLst>
              <a:ext uri="{FF2B5EF4-FFF2-40B4-BE49-F238E27FC236}">
                <a16:creationId xmlns:a16="http://schemas.microsoft.com/office/drawing/2014/main" id="{00CEBBF6-1DE9-3E4D-9244-D2202CB96A85}"/>
              </a:ext>
            </a:extLst>
          </p:cNvPr>
          <p:cNvSpPr/>
          <p:nvPr/>
        </p:nvSpPr>
        <p:spPr>
          <a:xfrm>
            <a:off x="8718328" y="2385240"/>
            <a:ext cx="668127" cy="45261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51E276F-6FDC-114E-94FD-A05CC2B700AA}"/>
              </a:ext>
            </a:extLst>
          </p:cNvPr>
          <p:cNvGrpSpPr/>
          <p:nvPr/>
        </p:nvGrpSpPr>
        <p:grpSpPr>
          <a:xfrm>
            <a:off x="3074720" y="2552280"/>
            <a:ext cx="181991" cy="243794"/>
            <a:chOff x="3949843" y="355113"/>
            <a:chExt cx="181991" cy="243794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CEA6C21-9A10-864B-B849-B109BF20A7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2673" y="357086"/>
              <a:ext cx="171582" cy="241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9C1C88E9-6AD8-C845-9BEE-A2465ABE1E14}"/>
                </a:ext>
              </a:extLst>
            </p:cNvPr>
            <p:cNvCxnSpPr>
              <a:cxnSpLocks/>
            </p:cNvCxnSpPr>
            <p:nvPr/>
          </p:nvCxnSpPr>
          <p:spPr>
            <a:xfrm>
              <a:off x="3949843" y="355113"/>
              <a:ext cx="181991" cy="2437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6E0EBAE9-570F-794D-B815-8C7CB2BF5AD5}"/>
              </a:ext>
            </a:extLst>
          </p:cNvPr>
          <p:cNvGrpSpPr/>
          <p:nvPr/>
        </p:nvGrpSpPr>
        <p:grpSpPr>
          <a:xfrm>
            <a:off x="5908528" y="2546535"/>
            <a:ext cx="181991" cy="243794"/>
            <a:chOff x="3949843" y="355113"/>
            <a:chExt cx="181991" cy="243794"/>
          </a:xfrm>
        </p:grpSpPr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674FC8E7-6CDA-0245-A8D0-536F71F077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2673" y="357086"/>
              <a:ext cx="171582" cy="241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23290379-D2D7-A04C-BD76-350E3C826CA6}"/>
                </a:ext>
              </a:extLst>
            </p:cNvPr>
            <p:cNvCxnSpPr>
              <a:cxnSpLocks/>
            </p:cNvCxnSpPr>
            <p:nvPr/>
          </p:nvCxnSpPr>
          <p:spPr>
            <a:xfrm>
              <a:off x="3949843" y="355113"/>
              <a:ext cx="181991" cy="2437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6C58134B-F922-CD4F-9444-D973D3C67FF2}"/>
              </a:ext>
            </a:extLst>
          </p:cNvPr>
          <p:cNvGrpSpPr/>
          <p:nvPr/>
        </p:nvGrpSpPr>
        <p:grpSpPr>
          <a:xfrm>
            <a:off x="9078585" y="2535296"/>
            <a:ext cx="181991" cy="243794"/>
            <a:chOff x="3949843" y="355113"/>
            <a:chExt cx="181991" cy="243794"/>
          </a:xfrm>
        </p:grpSpPr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6E319BBF-2E2B-E343-8CD3-73F8263F57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2673" y="357086"/>
              <a:ext cx="171582" cy="241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759B5433-D4A3-9549-A09D-FA29B6422485}"/>
                </a:ext>
              </a:extLst>
            </p:cNvPr>
            <p:cNvCxnSpPr>
              <a:cxnSpLocks/>
            </p:cNvCxnSpPr>
            <p:nvPr/>
          </p:nvCxnSpPr>
          <p:spPr>
            <a:xfrm>
              <a:off x="3949843" y="355113"/>
              <a:ext cx="181991" cy="2437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F19C4264-72F4-414E-A303-4CA5EA69787C}"/>
              </a:ext>
            </a:extLst>
          </p:cNvPr>
          <p:cNvGrpSpPr/>
          <p:nvPr/>
        </p:nvGrpSpPr>
        <p:grpSpPr>
          <a:xfrm>
            <a:off x="6352201" y="2546535"/>
            <a:ext cx="181991" cy="243794"/>
            <a:chOff x="3949843" y="355113"/>
            <a:chExt cx="181991" cy="243794"/>
          </a:xfrm>
        </p:grpSpPr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9528B4A7-D268-1A48-B204-63B11D9BAA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2673" y="357086"/>
              <a:ext cx="171582" cy="2418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CC59B80-115A-454E-944D-3FE7626F443F}"/>
                </a:ext>
              </a:extLst>
            </p:cNvPr>
            <p:cNvCxnSpPr>
              <a:cxnSpLocks/>
            </p:cNvCxnSpPr>
            <p:nvPr/>
          </p:nvCxnSpPr>
          <p:spPr>
            <a:xfrm>
              <a:off x="3949843" y="355113"/>
              <a:ext cx="181991" cy="2437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U ターン矢印 26">
            <a:extLst>
              <a:ext uri="{FF2B5EF4-FFF2-40B4-BE49-F238E27FC236}">
                <a16:creationId xmlns:a16="http://schemas.microsoft.com/office/drawing/2014/main" id="{A4787027-8720-2F4D-9CCE-C03E149BE291}"/>
              </a:ext>
            </a:extLst>
          </p:cNvPr>
          <p:cNvSpPr/>
          <p:nvPr/>
        </p:nvSpPr>
        <p:spPr>
          <a:xfrm>
            <a:off x="6440823" y="2427580"/>
            <a:ext cx="928360" cy="125413"/>
          </a:xfrm>
          <a:prstGeom prst="uturnArrow">
            <a:avLst>
              <a:gd name="adj1" fmla="val 8544"/>
              <a:gd name="adj2" fmla="val 25000"/>
              <a:gd name="adj3" fmla="val 25000"/>
              <a:gd name="adj4" fmla="val 47547"/>
              <a:gd name="adj5" fmla="val 7500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5" name="U ターン矢印 164">
            <a:extLst>
              <a:ext uri="{FF2B5EF4-FFF2-40B4-BE49-F238E27FC236}">
                <a16:creationId xmlns:a16="http://schemas.microsoft.com/office/drawing/2014/main" id="{CFF71613-709F-4D4A-8003-6B23F544E899}"/>
              </a:ext>
            </a:extLst>
          </p:cNvPr>
          <p:cNvSpPr/>
          <p:nvPr/>
        </p:nvSpPr>
        <p:spPr>
          <a:xfrm flipH="1">
            <a:off x="4922695" y="2427580"/>
            <a:ext cx="1086861" cy="125413"/>
          </a:xfrm>
          <a:prstGeom prst="uturnArrow">
            <a:avLst>
              <a:gd name="adj1" fmla="val 8544"/>
              <a:gd name="adj2" fmla="val 25000"/>
              <a:gd name="adj3" fmla="val 25000"/>
              <a:gd name="adj4" fmla="val 47547"/>
              <a:gd name="adj5" fmla="val 75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6" name="U ターン矢印 165">
            <a:extLst>
              <a:ext uri="{FF2B5EF4-FFF2-40B4-BE49-F238E27FC236}">
                <a16:creationId xmlns:a16="http://schemas.microsoft.com/office/drawing/2014/main" id="{65E5D868-9570-244F-89E7-F2C0D0FEEDAA}"/>
              </a:ext>
            </a:extLst>
          </p:cNvPr>
          <p:cNvSpPr/>
          <p:nvPr/>
        </p:nvSpPr>
        <p:spPr>
          <a:xfrm>
            <a:off x="3148827" y="2447017"/>
            <a:ext cx="249909" cy="117336"/>
          </a:xfrm>
          <a:prstGeom prst="uturnArrow">
            <a:avLst>
              <a:gd name="adj1" fmla="val 8544"/>
              <a:gd name="adj2" fmla="val 25000"/>
              <a:gd name="adj3" fmla="val 25000"/>
              <a:gd name="adj4" fmla="val 47547"/>
              <a:gd name="adj5" fmla="val 75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7" name="U ターン矢印 166">
            <a:extLst>
              <a:ext uri="{FF2B5EF4-FFF2-40B4-BE49-F238E27FC236}">
                <a16:creationId xmlns:a16="http://schemas.microsoft.com/office/drawing/2014/main" id="{BC9770B5-A606-0F4C-B925-52FBB0CBAAAD}"/>
              </a:ext>
            </a:extLst>
          </p:cNvPr>
          <p:cNvSpPr/>
          <p:nvPr/>
        </p:nvSpPr>
        <p:spPr>
          <a:xfrm flipH="1">
            <a:off x="8927436" y="2431100"/>
            <a:ext cx="249909" cy="117336"/>
          </a:xfrm>
          <a:prstGeom prst="uturnArrow">
            <a:avLst>
              <a:gd name="adj1" fmla="val 8544"/>
              <a:gd name="adj2" fmla="val 25000"/>
              <a:gd name="adj3" fmla="val 25000"/>
              <a:gd name="adj4" fmla="val 47547"/>
              <a:gd name="adj5" fmla="val 75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27B927B-57C7-9C4A-8073-AAD4E7B570D2}"/>
              </a:ext>
            </a:extLst>
          </p:cNvPr>
          <p:cNvCxnSpPr>
            <a:cxnSpLocks/>
          </p:cNvCxnSpPr>
          <p:nvPr/>
        </p:nvCxnSpPr>
        <p:spPr>
          <a:xfrm flipH="1">
            <a:off x="9375551" y="2561697"/>
            <a:ext cx="1040171" cy="4010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図 30">
            <a:extLst>
              <a:ext uri="{FF2B5EF4-FFF2-40B4-BE49-F238E27FC236}">
                <a16:creationId xmlns:a16="http://schemas.microsoft.com/office/drawing/2014/main" id="{AAFAEC5B-E427-3448-9DDF-ED07CD4ED8B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96" y="5599458"/>
            <a:ext cx="3547135" cy="677543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5F53D7EC-6BB3-DE49-8D1A-19059116FA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283" y="6332639"/>
            <a:ext cx="2755599" cy="462668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DDB2061-4DB3-6C4F-89ED-596E0E34F2DC}"/>
              </a:ext>
            </a:extLst>
          </p:cNvPr>
          <p:cNvSpPr/>
          <p:nvPr/>
        </p:nvSpPr>
        <p:spPr>
          <a:xfrm>
            <a:off x="60911" y="5599458"/>
            <a:ext cx="4111365" cy="11958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981F541D-1AC4-2043-9D2B-A29CBC57011F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24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EFFE111B-1686-084D-AF6C-E6C2CA422542}"/>
              </a:ext>
            </a:extLst>
          </p:cNvPr>
          <p:cNvSpPr/>
          <p:nvPr/>
        </p:nvSpPr>
        <p:spPr>
          <a:xfrm>
            <a:off x="6861343" y="969460"/>
            <a:ext cx="287764" cy="14777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6B4E39D9-4D7E-AC42-92D2-E19481201FFA}"/>
              </a:ext>
            </a:extLst>
          </p:cNvPr>
          <p:cNvSpPr/>
          <p:nvPr/>
        </p:nvSpPr>
        <p:spPr>
          <a:xfrm>
            <a:off x="4669605" y="980433"/>
            <a:ext cx="293632" cy="14777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7EC633EC-A99C-0A4C-B7FB-DA01DC80C548}"/>
              </a:ext>
            </a:extLst>
          </p:cNvPr>
          <p:cNvSpPr/>
          <p:nvPr/>
        </p:nvSpPr>
        <p:spPr>
          <a:xfrm>
            <a:off x="8827013" y="977327"/>
            <a:ext cx="1756527" cy="14777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A0676BE-D211-AE47-A9F7-2BD825EE982E}"/>
              </a:ext>
            </a:extLst>
          </p:cNvPr>
          <p:cNvSpPr/>
          <p:nvPr/>
        </p:nvSpPr>
        <p:spPr>
          <a:xfrm>
            <a:off x="1655988" y="991307"/>
            <a:ext cx="1659598" cy="14777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11638" y="1314649"/>
            <a:ext cx="12192000" cy="14853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693920" y="209390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PM-X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6288" y="209390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PM-10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3312" y="209390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PM-12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0414" y="2093903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PM+8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98329" y="2093903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PM+10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13264" y="2093903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8728" y="210577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PM+13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1555" y="211765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PM-13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47351" y="245511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IP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8849886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1704043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9248242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4907.6m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045112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4907.8m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969444" y="217537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Ecm = 500GeV  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56563" y="326078"/>
            <a:ext cx="830387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  <a:latin typeface="Helvetica" pitchFamily="2" charset="0"/>
              </a:rPr>
              <a:t>Acc. length manipulation from TDR Recent Optics Deck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1" name="直線矢印コネクタ 100"/>
          <p:cNvCxnSpPr/>
          <p:nvPr/>
        </p:nvCxnSpPr>
        <p:spPr>
          <a:xfrm>
            <a:off x="3406374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5108705" y="1537302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 flipV="1">
            <a:off x="6299991" y="1541053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7224469" y="15416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>
            <a:off x="10490867" y="1537970"/>
            <a:ext cx="1153838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>
            <a:off x="535799" y="1545270"/>
            <a:ext cx="11228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644069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2639.6m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3803604" y="110935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6318</a:t>
            </a:r>
            <a:r>
              <a:rPr kumimoji="1" lang="en-US" altLang="ja-JP">
                <a:latin typeface="Helvetica" pitchFamily="2" charset="0"/>
              </a:rPr>
              <a:t>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179067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3401</a:t>
            </a:r>
            <a:r>
              <a:rPr kumimoji="1" lang="en-US" altLang="ja-JP">
                <a:latin typeface="Helvetica" pitchFamily="2" charset="0"/>
              </a:rPr>
              <a:t>.5m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260793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3729</a:t>
            </a:r>
            <a:r>
              <a:rPr kumimoji="1" lang="en-US" altLang="ja-JP">
                <a:latin typeface="Helvetica" pitchFamily="2" charset="0"/>
              </a:rPr>
              <a:t>.2m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7600353" y="110859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4795.1m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0744241" y="110859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2718m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5485557" y="607264"/>
            <a:ext cx="677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Total length of TDR accelerator = 17266</a:t>
            </a:r>
            <a:r>
              <a:rPr kumimoji="1" lang="en-US" altLang="ja-JP">
                <a:latin typeface="Helvetica" pitchFamily="2" charset="0"/>
              </a:rPr>
              <a:t>.9m+16149.9m=33417m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Helvetica" pitchFamily="2" charset="0"/>
              </a:rPr>
              <a:t>14</a:t>
            </a:fld>
            <a:endParaRPr kumimoji="1" lang="uk-UA" altLang="ja-JP">
              <a:latin typeface="Helvetica" pitchFamily="2" charset="0"/>
            </a:endParaRPr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10492157" y="2710238"/>
            <a:ext cx="734002" cy="56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>
            <a:off x="11216683" y="2705335"/>
            <a:ext cx="428022" cy="49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10408300" y="238636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1454</a:t>
            </a:r>
            <a:r>
              <a:rPr kumimoji="1" lang="en-US" altLang="ja-JP">
                <a:latin typeface="Helvetica" pitchFamily="2" charset="0"/>
              </a:rPr>
              <a:t>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1158728" y="237439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1264</a:t>
            </a:r>
            <a:r>
              <a:rPr kumimoji="1" lang="en-US" altLang="ja-JP">
                <a:latin typeface="Helvetica" pitchFamily="2" charset="0"/>
              </a:rPr>
              <a:t>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994482" y="243124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1375.6</a:t>
            </a:r>
            <a:r>
              <a:rPr kumimoji="1" lang="en-US" altLang="ja-JP">
                <a:latin typeface="Helvetica" pitchFamily="2" charset="0"/>
              </a:rPr>
              <a:t>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02561" y="242488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1264</a:t>
            </a:r>
            <a:r>
              <a:rPr kumimoji="1" lang="en-US" altLang="ja-JP">
                <a:latin typeface="Helvetica" pitchFamily="2" charset="0"/>
              </a:rPr>
              <a:t>m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27" name="直線矢印コネクタ 126"/>
          <p:cNvCxnSpPr/>
          <p:nvPr/>
        </p:nvCxnSpPr>
        <p:spPr>
          <a:xfrm>
            <a:off x="1044683" y="2806930"/>
            <a:ext cx="625081" cy="73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/>
          <p:nvPr/>
        </p:nvCxnSpPr>
        <p:spPr>
          <a:xfrm flipV="1">
            <a:off x="535799" y="2807047"/>
            <a:ext cx="498196" cy="35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円/楕円 44"/>
          <p:cNvSpPr/>
          <p:nvPr/>
        </p:nvSpPr>
        <p:spPr>
          <a:xfrm>
            <a:off x="6190882" y="1019908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47" name="直線矢印コネクタ 46"/>
          <p:cNvCxnSpPr/>
          <p:nvPr/>
        </p:nvCxnSpPr>
        <p:spPr>
          <a:xfrm flipH="1">
            <a:off x="6369314" y="1545270"/>
            <a:ext cx="365594" cy="22063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4772919" y="3773182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(2015 Okugi BDS) + 87.5m = 2361.46m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29" name="円/楕円 128"/>
          <p:cNvSpPr/>
          <p:nvPr/>
        </p:nvSpPr>
        <p:spPr>
          <a:xfrm>
            <a:off x="5076241" y="1030577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30" name="直線矢印コネクタ 129"/>
          <p:cNvCxnSpPr>
            <a:endCxn id="131" idx="0"/>
          </p:cNvCxnSpPr>
          <p:nvPr/>
        </p:nvCxnSpPr>
        <p:spPr>
          <a:xfrm flipH="1">
            <a:off x="4883702" y="1555939"/>
            <a:ext cx="718727" cy="18263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3406374" y="338225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3401.5m + 87.5m = 3489m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750596" y="4060635"/>
            <a:ext cx="2247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delta-L = -1367.74m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33" name="円/楕円 132"/>
          <p:cNvSpPr/>
          <p:nvPr/>
        </p:nvSpPr>
        <p:spPr>
          <a:xfrm>
            <a:off x="9189454" y="1012509"/>
            <a:ext cx="1081726" cy="5253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34" name="直線矢印コネクタ 133"/>
          <p:cNvCxnSpPr>
            <a:cxnSpLocks/>
          </p:cNvCxnSpPr>
          <p:nvPr/>
        </p:nvCxnSpPr>
        <p:spPr>
          <a:xfrm flipH="1">
            <a:off x="9705853" y="1531380"/>
            <a:ext cx="38847" cy="26237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8741399" y="4155087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remove this length for option-A</a:t>
            </a:r>
          </a:p>
          <a:p>
            <a:r>
              <a:rPr kumimoji="1" lang="en-US" altLang="ja-JP">
                <a:latin typeface="Helvetica" pitchFamily="2" charset="0"/>
              </a:rPr>
              <a:t>delta-L = -4907.6m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522467" y="662349"/>
            <a:ext cx="3586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timing path length is matched with n=10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066288" y="5750319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</a:t>
            </a:r>
            <a:r>
              <a:rPr kumimoji="1" lang="en-US" altLang="ja-JP" baseline="-25000">
                <a:latin typeface="Helvetica" pitchFamily="2" charset="0"/>
              </a:rPr>
              <a:t>DR</a:t>
            </a:r>
            <a:r>
              <a:rPr kumimoji="1" lang="en-US" altLang="ja-JP">
                <a:latin typeface="Helvetica" pitchFamily="2" charset="0"/>
              </a:rPr>
              <a:t>=3238.68m</a:t>
            </a:r>
            <a:endParaRPr kumimoji="1" lang="ja-JP" altLang="en-US">
              <a:latin typeface="Helvetica" pitchFamily="2" charset="0"/>
            </a:endParaRPr>
          </a:p>
        </p:txBody>
      </p:sp>
      <p:pic>
        <p:nvPicPr>
          <p:cNvPr id="138" name="図 1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94" y="5441917"/>
            <a:ext cx="3694983" cy="1465418"/>
          </a:xfrm>
          <a:prstGeom prst="rect">
            <a:avLst/>
          </a:prstGeom>
        </p:spPr>
      </p:pic>
      <p:sp>
        <p:nvSpPr>
          <p:cNvPr id="139" name="テキスト ボックス 138"/>
          <p:cNvSpPr txBox="1"/>
          <p:nvPr/>
        </p:nvSpPr>
        <p:spPr>
          <a:xfrm>
            <a:off x="386619" y="5199063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</a:rPr>
              <a:t>( L</a:t>
            </a:r>
            <a:r>
              <a:rPr lang="en-US" altLang="ja-JP" baseline="-10000" dirty="0">
                <a:latin typeface="Helvetica" pitchFamily="2" charset="0"/>
              </a:rPr>
              <a:t>1</a:t>
            </a:r>
            <a:r>
              <a:rPr lang="en-US" altLang="ja-JP" dirty="0">
                <a:latin typeface="Helvetica" pitchFamily="2" charset="0"/>
              </a:rPr>
              <a:t> + L</a:t>
            </a:r>
            <a:r>
              <a:rPr lang="en-US" altLang="ja-JP" baseline="-10000" dirty="0">
                <a:latin typeface="Helvetica" pitchFamily="2" charset="0"/>
              </a:rPr>
              <a:t>2</a:t>
            </a:r>
            <a:r>
              <a:rPr lang="en-US" altLang="ja-JP" dirty="0">
                <a:latin typeface="Helvetica" pitchFamily="2" charset="0"/>
              </a:rPr>
              <a:t> + L</a:t>
            </a:r>
            <a:r>
              <a:rPr lang="en-US" altLang="ja-JP" baseline="-10000" dirty="0">
                <a:latin typeface="Helvetica" pitchFamily="2" charset="0"/>
              </a:rPr>
              <a:t>3</a:t>
            </a:r>
            <a:r>
              <a:rPr lang="en-US" altLang="ja-JP" dirty="0">
                <a:latin typeface="Helvetica" pitchFamily="2" charset="0"/>
              </a:rPr>
              <a:t> ) – L</a:t>
            </a:r>
            <a:r>
              <a:rPr lang="en-US" altLang="ja-JP" baseline="-10000" dirty="0">
                <a:latin typeface="Helvetica" pitchFamily="2" charset="0"/>
              </a:rPr>
              <a:t>4</a:t>
            </a:r>
            <a:r>
              <a:rPr lang="en-US" altLang="ja-JP" dirty="0">
                <a:latin typeface="Helvetica" pitchFamily="2" charset="0"/>
              </a:rPr>
              <a:t> = n x C</a:t>
            </a:r>
            <a:r>
              <a:rPr lang="en-US" altLang="ja-JP" baseline="-10000" dirty="0">
                <a:latin typeface="Helvetica" pitchFamily="2" charset="0"/>
              </a:rPr>
              <a:t>DR</a:t>
            </a:r>
            <a:endParaRPr lang="ja-JP" altLang="en-US" dirty="0">
              <a:latin typeface="Helvetica" pitchFamily="2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4279199" y="5122578"/>
            <a:ext cx="79367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</a:rPr>
              <a:t>( L</a:t>
            </a:r>
            <a:r>
              <a:rPr lang="en-US" altLang="ja-JP" baseline="-10000" dirty="0">
                <a:latin typeface="Helvetica" pitchFamily="2" charset="0"/>
              </a:rPr>
              <a:t>1</a:t>
            </a:r>
            <a:r>
              <a:rPr lang="en-US" altLang="ja-JP" dirty="0">
                <a:latin typeface="Helvetica" pitchFamily="2" charset="0"/>
              </a:rPr>
              <a:t> + L</a:t>
            </a:r>
            <a:r>
              <a:rPr lang="en-US" altLang="ja-JP" baseline="-10000" dirty="0">
                <a:latin typeface="Helvetica" pitchFamily="2" charset="0"/>
              </a:rPr>
              <a:t>2</a:t>
            </a:r>
            <a:r>
              <a:rPr lang="en-US" altLang="ja-JP" dirty="0">
                <a:latin typeface="Helvetica" pitchFamily="2" charset="0"/>
              </a:rPr>
              <a:t> + L</a:t>
            </a:r>
            <a:r>
              <a:rPr lang="en-US" altLang="ja-JP" baseline="-10000" dirty="0">
                <a:latin typeface="Helvetica" pitchFamily="2" charset="0"/>
              </a:rPr>
              <a:t>3</a:t>
            </a:r>
            <a:r>
              <a:rPr lang="en-US" altLang="ja-JP" dirty="0">
                <a:latin typeface="Helvetica" pitchFamily="2" charset="0"/>
              </a:rPr>
              <a:t> ) – L</a:t>
            </a:r>
            <a:r>
              <a:rPr lang="en-US" altLang="ja-JP" baseline="-10000" dirty="0">
                <a:latin typeface="Helvetica" pitchFamily="2" charset="0"/>
              </a:rPr>
              <a:t>4</a:t>
            </a:r>
            <a:r>
              <a:rPr lang="en-US" altLang="ja-JP" dirty="0">
                <a:latin typeface="Helvetica" pitchFamily="2" charset="0"/>
              </a:rPr>
              <a:t> =(L</a:t>
            </a:r>
            <a:r>
              <a:rPr lang="en-US" altLang="ja-JP" baseline="-25000" dirty="0">
                <a:latin typeface="Helvetica" pitchFamily="2" charset="0"/>
              </a:rPr>
              <a:t>1</a:t>
            </a:r>
            <a:r>
              <a:rPr lang="en-US" altLang="ja-JP" dirty="0">
                <a:latin typeface="Helvetica" pitchFamily="2" charset="0"/>
              </a:rPr>
              <a:t>’+87.5)+L</a:t>
            </a:r>
            <a:r>
              <a:rPr lang="en-US" altLang="ja-JP" baseline="-25000" dirty="0">
                <a:latin typeface="Helvetica" pitchFamily="2" charset="0"/>
              </a:rPr>
              <a:t>2</a:t>
            </a:r>
            <a:r>
              <a:rPr lang="en-US" altLang="ja-JP" dirty="0">
                <a:latin typeface="Helvetica" pitchFamily="2" charset="0"/>
              </a:rPr>
              <a:t>+(L</a:t>
            </a:r>
            <a:r>
              <a:rPr lang="en-US" altLang="ja-JP" baseline="-25000" dirty="0">
                <a:latin typeface="Helvetica" pitchFamily="2" charset="0"/>
              </a:rPr>
              <a:t>3</a:t>
            </a:r>
            <a:r>
              <a:rPr lang="en-US" altLang="ja-JP" dirty="0">
                <a:latin typeface="Helvetica" pitchFamily="2" charset="0"/>
              </a:rPr>
              <a:t>’-1367.74x2-4907.6x2 -X) – (L</a:t>
            </a:r>
            <a:r>
              <a:rPr lang="en-US" altLang="ja-JP" baseline="-25000" dirty="0">
                <a:latin typeface="Helvetica" pitchFamily="2" charset="0"/>
              </a:rPr>
              <a:t>4</a:t>
            </a:r>
            <a:r>
              <a:rPr lang="en-US" altLang="ja-JP" dirty="0">
                <a:latin typeface="Helvetica" pitchFamily="2" charset="0"/>
              </a:rPr>
              <a:t>’+87.5)</a:t>
            </a:r>
          </a:p>
          <a:p>
            <a:r>
              <a:rPr lang="en-US" altLang="ja-JP" dirty="0">
                <a:latin typeface="Helvetica" pitchFamily="2" charset="0"/>
              </a:rPr>
              <a:t>                                =(L</a:t>
            </a:r>
            <a:r>
              <a:rPr lang="en-US" altLang="ja-JP" baseline="-25000" dirty="0">
                <a:latin typeface="Helvetica" pitchFamily="2" charset="0"/>
              </a:rPr>
              <a:t>1</a:t>
            </a:r>
            <a:r>
              <a:rPr lang="en-US" altLang="ja-JP" dirty="0">
                <a:latin typeface="Helvetica" pitchFamily="2" charset="0"/>
              </a:rPr>
              <a:t>’+L</a:t>
            </a:r>
            <a:r>
              <a:rPr lang="en-US" altLang="ja-JP" baseline="-25000" dirty="0">
                <a:latin typeface="Helvetica" pitchFamily="2" charset="0"/>
              </a:rPr>
              <a:t>2</a:t>
            </a:r>
            <a:r>
              <a:rPr lang="en-US" altLang="ja-JP" dirty="0">
                <a:latin typeface="Helvetica" pitchFamily="2" charset="0"/>
              </a:rPr>
              <a:t>+L</a:t>
            </a:r>
            <a:r>
              <a:rPr lang="en-US" altLang="ja-JP" baseline="-25000" dirty="0">
                <a:latin typeface="Helvetica" pitchFamily="2" charset="0"/>
              </a:rPr>
              <a:t>3</a:t>
            </a:r>
            <a:r>
              <a:rPr lang="en-US" altLang="ja-JP" dirty="0">
                <a:latin typeface="Helvetica" pitchFamily="2" charset="0"/>
              </a:rPr>
              <a:t>’)-L</a:t>
            </a:r>
            <a:r>
              <a:rPr lang="en-US" altLang="ja-JP" baseline="-25000" dirty="0">
                <a:latin typeface="Helvetica" pitchFamily="2" charset="0"/>
              </a:rPr>
              <a:t>4</a:t>
            </a:r>
            <a:r>
              <a:rPr lang="en-US" altLang="ja-JP" dirty="0">
                <a:latin typeface="Helvetica" pitchFamily="2" charset="0"/>
              </a:rPr>
              <a:t>’ -( 12550.68m +X)</a:t>
            </a:r>
          </a:p>
          <a:p>
            <a:r>
              <a:rPr lang="en-US" altLang="ja-JP" dirty="0">
                <a:latin typeface="Helvetica" pitchFamily="2" charset="0"/>
              </a:rPr>
              <a:t>                                =10 x C</a:t>
            </a:r>
            <a:r>
              <a:rPr lang="en-US" altLang="ja-JP" baseline="-10000" dirty="0">
                <a:latin typeface="Helvetica" pitchFamily="2" charset="0"/>
              </a:rPr>
              <a:t>DR   </a:t>
            </a:r>
            <a:r>
              <a:rPr lang="en-US" altLang="ja-JP" dirty="0">
                <a:latin typeface="Helvetica" pitchFamily="2" charset="0"/>
              </a:rPr>
              <a:t>- 4 x C</a:t>
            </a:r>
            <a:r>
              <a:rPr lang="en-US" altLang="ja-JP" baseline="-25000" dirty="0">
                <a:latin typeface="Helvetica" pitchFamily="2" charset="0"/>
              </a:rPr>
              <a:t>DR</a:t>
            </a:r>
            <a:r>
              <a:rPr lang="en-US" altLang="ja-JP" dirty="0">
                <a:latin typeface="Helvetica" pitchFamily="2" charset="0"/>
              </a:rPr>
              <a:t> </a:t>
            </a:r>
          </a:p>
          <a:p>
            <a:r>
              <a:rPr lang="en-US" altLang="ja-JP" dirty="0">
                <a:latin typeface="Helvetica" pitchFamily="2" charset="0"/>
              </a:rPr>
              <a:t>                                = 6 x C</a:t>
            </a:r>
            <a:r>
              <a:rPr lang="en-US" altLang="ja-JP" baseline="-25000" dirty="0">
                <a:latin typeface="Helvetica" pitchFamily="2" charset="0"/>
              </a:rPr>
              <a:t>DR</a:t>
            </a:r>
            <a:r>
              <a:rPr lang="en-US" altLang="ja-JP" dirty="0">
                <a:latin typeface="Helvetica" pitchFamily="2" charset="0"/>
              </a:rPr>
              <a:t>  </a:t>
            </a:r>
            <a:endParaRPr lang="ja-JP" altLang="en-US" dirty="0">
              <a:latin typeface="Helvetica" pitchFamily="2" charset="0"/>
            </a:endParaRPr>
          </a:p>
        </p:txBody>
      </p:sp>
      <p:sp>
        <p:nvSpPr>
          <p:cNvPr id="141" name="円/楕円 140"/>
          <p:cNvSpPr/>
          <p:nvPr/>
        </p:nvSpPr>
        <p:spPr>
          <a:xfrm>
            <a:off x="3662154" y="1035249"/>
            <a:ext cx="1081726" cy="52536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42" name="円/楕円 141"/>
          <p:cNvSpPr/>
          <p:nvPr/>
        </p:nvSpPr>
        <p:spPr>
          <a:xfrm>
            <a:off x="1975408" y="1039865"/>
            <a:ext cx="1081726" cy="5253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43" name="直線矢印コネクタ 142"/>
          <p:cNvCxnSpPr/>
          <p:nvPr/>
        </p:nvCxnSpPr>
        <p:spPr>
          <a:xfrm flipH="1">
            <a:off x="2114686" y="1563264"/>
            <a:ext cx="360401" cy="1416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/>
          <p:cNvCxnSpPr>
            <a:cxnSpLocks/>
          </p:cNvCxnSpPr>
          <p:nvPr/>
        </p:nvCxnSpPr>
        <p:spPr>
          <a:xfrm flipH="1">
            <a:off x="3074079" y="1577248"/>
            <a:ext cx="1099848" cy="2284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テキスト ボックス 144"/>
          <p:cNvSpPr txBox="1"/>
          <p:nvPr/>
        </p:nvSpPr>
        <p:spPr>
          <a:xfrm>
            <a:off x="1776851" y="3881729"/>
            <a:ext cx="3461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remove TDR timing adjust</a:t>
            </a:r>
          </a:p>
          <a:p>
            <a:r>
              <a:rPr lang="en-US" altLang="ja-JP">
                <a:solidFill>
                  <a:srgbClr val="FF0000"/>
                </a:solidFill>
                <a:latin typeface="Helvetica" pitchFamily="2" charset="0"/>
              </a:rPr>
              <a:t>6318</a:t>
            </a:r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m – 1367.74m = 4950.26m</a:t>
            </a:r>
            <a:endParaRPr kumimoji="1" lang="ja-JP" altLang="en-US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844230" y="3021526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remove this length </a:t>
            </a:r>
          </a:p>
          <a:p>
            <a:r>
              <a:rPr kumimoji="1" lang="en-US" altLang="ja-JP">
                <a:latin typeface="Helvetica" pitchFamily="2" charset="0"/>
              </a:rPr>
              <a:t>for option-A</a:t>
            </a:r>
          </a:p>
          <a:p>
            <a:r>
              <a:rPr kumimoji="1" lang="en-US" altLang="ja-JP">
                <a:latin typeface="Helvetica" pitchFamily="2" charset="0"/>
              </a:rPr>
              <a:t>delta-L = -4907.6m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7881205" y="6113825"/>
            <a:ext cx="4310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4 x C</a:t>
            </a:r>
            <a:r>
              <a:rPr kumimoji="1" lang="en-US" altLang="ja-JP" baseline="-25000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DR</a:t>
            </a:r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=4 x 3238.68m = 12550.68m + X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  X = 404.04 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48" name="円/楕円 147"/>
          <p:cNvSpPr/>
          <p:nvPr/>
        </p:nvSpPr>
        <p:spPr>
          <a:xfrm>
            <a:off x="10621765" y="991307"/>
            <a:ext cx="1081726" cy="52536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49" name="直線矢印コネクタ 148"/>
          <p:cNvCxnSpPr/>
          <p:nvPr/>
        </p:nvCxnSpPr>
        <p:spPr>
          <a:xfrm>
            <a:off x="11096718" y="1507576"/>
            <a:ext cx="127125" cy="1775189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45372" y="3261611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2718m – 404.04m/2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=2516m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6674130" y="3039566"/>
            <a:ext cx="286642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  <a:latin typeface="Helvetica" pitchFamily="2" charset="0"/>
              </a:rPr>
              <a:t>Option A’ with n=6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52" name="円/楕円 151"/>
          <p:cNvSpPr/>
          <p:nvPr/>
        </p:nvSpPr>
        <p:spPr>
          <a:xfrm>
            <a:off x="574262" y="1051886"/>
            <a:ext cx="1081726" cy="525362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153" name="直線矢印コネクタ 152"/>
          <p:cNvCxnSpPr/>
          <p:nvPr/>
        </p:nvCxnSpPr>
        <p:spPr>
          <a:xfrm flipH="1">
            <a:off x="563625" y="1581503"/>
            <a:ext cx="510481" cy="233178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テキスト ボックス 153"/>
          <p:cNvSpPr txBox="1"/>
          <p:nvPr/>
        </p:nvSpPr>
        <p:spPr>
          <a:xfrm>
            <a:off x="121400" y="3932896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2639.6m </a:t>
            </a:r>
          </a:p>
          <a:p>
            <a:r>
              <a:rPr kumimoji="1"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– 404.04m/2</a:t>
            </a:r>
          </a:p>
          <a:p>
            <a:r>
              <a:rPr lang="en-US" altLang="ja-JP">
                <a:solidFill>
                  <a:schemeClr val="accent5">
                    <a:lumMod val="50000"/>
                  </a:schemeClr>
                </a:solidFill>
                <a:latin typeface="Helvetica" pitchFamily="2" charset="0"/>
              </a:rPr>
              <a:t>=2437.48m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D87738-20B0-DD4D-801A-CC50F7F84022}"/>
              </a:ext>
            </a:extLst>
          </p:cNvPr>
          <p:cNvSpPr/>
          <p:nvPr/>
        </p:nvSpPr>
        <p:spPr>
          <a:xfrm>
            <a:off x="121400" y="5071339"/>
            <a:ext cx="4622480" cy="17747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1445293" y="4898548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collision condition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5118E25-4449-374C-8B8B-E12CE95BF3D7}"/>
              </a:ext>
            </a:extLst>
          </p:cNvPr>
          <p:cNvSpPr txBox="1"/>
          <p:nvPr/>
        </p:nvSpPr>
        <p:spPr>
          <a:xfrm>
            <a:off x="5490902" y="4296540"/>
            <a:ext cx="2848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pitchFamily="2" charset="0"/>
              </a:rPr>
              <a:t>remove TDR timing adjust</a:t>
            </a:r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C4341313-B3D6-CE40-BE7E-A425DE481FAB}"/>
              </a:ext>
            </a:extLst>
          </p:cNvPr>
          <p:cNvSpPr/>
          <p:nvPr/>
        </p:nvSpPr>
        <p:spPr>
          <a:xfrm>
            <a:off x="7469579" y="5415148"/>
            <a:ext cx="2483107" cy="688769"/>
          </a:xfrm>
          <a:custGeom>
            <a:avLst/>
            <a:gdLst>
              <a:gd name="connsiteX0" fmla="*/ 166255 w 2483107"/>
              <a:gd name="connsiteY0" fmla="*/ 641268 h 688769"/>
              <a:gd name="connsiteX1" fmla="*/ 83127 w 2483107"/>
              <a:gd name="connsiteY1" fmla="*/ 629392 h 688769"/>
              <a:gd name="connsiteX2" fmla="*/ 11876 w 2483107"/>
              <a:gd name="connsiteY2" fmla="*/ 581891 h 688769"/>
              <a:gd name="connsiteX3" fmla="*/ 0 w 2483107"/>
              <a:gd name="connsiteY3" fmla="*/ 546265 h 688769"/>
              <a:gd name="connsiteX4" fmla="*/ 11876 w 2483107"/>
              <a:gd name="connsiteY4" fmla="*/ 415636 h 688769"/>
              <a:gd name="connsiteX5" fmla="*/ 23751 w 2483107"/>
              <a:gd name="connsiteY5" fmla="*/ 380010 h 688769"/>
              <a:gd name="connsiteX6" fmla="*/ 249382 w 2483107"/>
              <a:gd name="connsiteY6" fmla="*/ 344384 h 688769"/>
              <a:gd name="connsiteX7" fmla="*/ 308759 w 2483107"/>
              <a:gd name="connsiteY7" fmla="*/ 332509 h 688769"/>
              <a:gd name="connsiteX8" fmla="*/ 344385 w 2483107"/>
              <a:gd name="connsiteY8" fmla="*/ 320634 h 688769"/>
              <a:gd name="connsiteX9" fmla="*/ 486889 w 2483107"/>
              <a:gd name="connsiteY9" fmla="*/ 296883 h 688769"/>
              <a:gd name="connsiteX10" fmla="*/ 522515 w 2483107"/>
              <a:gd name="connsiteY10" fmla="*/ 273133 h 688769"/>
              <a:gd name="connsiteX11" fmla="*/ 570016 w 2483107"/>
              <a:gd name="connsiteY11" fmla="*/ 201881 h 688769"/>
              <a:gd name="connsiteX12" fmla="*/ 605642 w 2483107"/>
              <a:gd name="connsiteY12" fmla="*/ 130629 h 688769"/>
              <a:gd name="connsiteX13" fmla="*/ 641268 w 2483107"/>
              <a:gd name="connsiteY13" fmla="*/ 118753 h 688769"/>
              <a:gd name="connsiteX14" fmla="*/ 676894 w 2483107"/>
              <a:gd name="connsiteY14" fmla="*/ 95003 h 688769"/>
              <a:gd name="connsiteX15" fmla="*/ 712520 w 2483107"/>
              <a:gd name="connsiteY15" fmla="*/ 83127 h 688769"/>
              <a:gd name="connsiteX16" fmla="*/ 831273 w 2483107"/>
              <a:gd name="connsiteY16" fmla="*/ 59377 h 688769"/>
              <a:gd name="connsiteX17" fmla="*/ 890650 w 2483107"/>
              <a:gd name="connsiteY17" fmla="*/ 47501 h 688769"/>
              <a:gd name="connsiteX18" fmla="*/ 985652 w 2483107"/>
              <a:gd name="connsiteY18" fmla="*/ 23751 h 688769"/>
              <a:gd name="connsiteX19" fmla="*/ 1128156 w 2483107"/>
              <a:gd name="connsiteY19" fmla="*/ 11875 h 688769"/>
              <a:gd name="connsiteX20" fmla="*/ 1211283 w 2483107"/>
              <a:gd name="connsiteY20" fmla="*/ 0 h 688769"/>
              <a:gd name="connsiteX21" fmla="*/ 1436915 w 2483107"/>
              <a:gd name="connsiteY21" fmla="*/ 11875 h 688769"/>
              <a:gd name="connsiteX22" fmla="*/ 1508166 w 2483107"/>
              <a:gd name="connsiteY22" fmla="*/ 35626 h 688769"/>
              <a:gd name="connsiteX23" fmla="*/ 1626920 w 2483107"/>
              <a:gd name="connsiteY23" fmla="*/ 59377 h 688769"/>
              <a:gd name="connsiteX24" fmla="*/ 1864426 w 2483107"/>
              <a:gd name="connsiteY24" fmla="*/ 47501 h 688769"/>
              <a:gd name="connsiteX25" fmla="*/ 1983179 w 2483107"/>
              <a:gd name="connsiteY25" fmla="*/ 23751 h 688769"/>
              <a:gd name="connsiteX26" fmla="*/ 2101933 w 2483107"/>
              <a:gd name="connsiteY26" fmla="*/ 11875 h 688769"/>
              <a:gd name="connsiteX27" fmla="*/ 2291938 w 2483107"/>
              <a:gd name="connsiteY27" fmla="*/ 23751 h 688769"/>
              <a:gd name="connsiteX28" fmla="*/ 2339439 w 2483107"/>
              <a:gd name="connsiteY28" fmla="*/ 47501 h 688769"/>
              <a:gd name="connsiteX29" fmla="*/ 2386940 w 2483107"/>
              <a:gd name="connsiteY29" fmla="*/ 59377 h 688769"/>
              <a:gd name="connsiteX30" fmla="*/ 2422566 w 2483107"/>
              <a:gd name="connsiteY30" fmla="*/ 83127 h 688769"/>
              <a:gd name="connsiteX31" fmla="*/ 2470068 w 2483107"/>
              <a:gd name="connsiteY31" fmla="*/ 154379 h 688769"/>
              <a:gd name="connsiteX32" fmla="*/ 2470068 w 2483107"/>
              <a:gd name="connsiteY32" fmla="*/ 261257 h 688769"/>
              <a:gd name="connsiteX33" fmla="*/ 2458192 w 2483107"/>
              <a:gd name="connsiteY33" fmla="*/ 296883 h 688769"/>
              <a:gd name="connsiteX34" fmla="*/ 2410691 w 2483107"/>
              <a:gd name="connsiteY34" fmla="*/ 320634 h 688769"/>
              <a:gd name="connsiteX35" fmla="*/ 2268187 w 2483107"/>
              <a:gd name="connsiteY35" fmla="*/ 344384 h 688769"/>
              <a:gd name="connsiteX36" fmla="*/ 2208811 w 2483107"/>
              <a:gd name="connsiteY36" fmla="*/ 356260 h 688769"/>
              <a:gd name="connsiteX37" fmla="*/ 2078182 w 2483107"/>
              <a:gd name="connsiteY37" fmla="*/ 380010 h 688769"/>
              <a:gd name="connsiteX38" fmla="*/ 2042556 w 2483107"/>
              <a:gd name="connsiteY38" fmla="*/ 391886 h 688769"/>
              <a:gd name="connsiteX39" fmla="*/ 1983179 w 2483107"/>
              <a:gd name="connsiteY39" fmla="*/ 403761 h 688769"/>
              <a:gd name="connsiteX40" fmla="*/ 1246909 w 2483107"/>
              <a:gd name="connsiteY40" fmla="*/ 427512 h 688769"/>
              <a:gd name="connsiteX41" fmla="*/ 1151907 w 2483107"/>
              <a:gd name="connsiteY41" fmla="*/ 451262 h 688769"/>
              <a:gd name="connsiteX42" fmla="*/ 1116281 w 2483107"/>
              <a:gd name="connsiteY42" fmla="*/ 475013 h 688769"/>
              <a:gd name="connsiteX43" fmla="*/ 1092530 w 2483107"/>
              <a:gd name="connsiteY43" fmla="*/ 510639 h 688769"/>
              <a:gd name="connsiteX44" fmla="*/ 985652 w 2483107"/>
              <a:gd name="connsiteY44" fmla="*/ 570016 h 688769"/>
              <a:gd name="connsiteX45" fmla="*/ 926276 w 2483107"/>
              <a:gd name="connsiteY45" fmla="*/ 617517 h 688769"/>
              <a:gd name="connsiteX46" fmla="*/ 819398 w 2483107"/>
              <a:gd name="connsiteY46" fmla="*/ 676894 h 688769"/>
              <a:gd name="connsiteX47" fmla="*/ 593766 w 2483107"/>
              <a:gd name="connsiteY47" fmla="*/ 688769 h 688769"/>
              <a:gd name="connsiteX48" fmla="*/ 356260 w 2483107"/>
              <a:gd name="connsiteY48" fmla="*/ 676894 h 688769"/>
              <a:gd name="connsiteX49" fmla="*/ 225631 w 2483107"/>
              <a:gd name="connsiteY49" fmla="*/ 665018 h 688769"/>
              <a:gd name="connsiteX50" fmla="*/ 166255 w 2483107"/>
              <a:gd name="connsiteY50" fmla="*/ 641268 h 688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483107" h="688769">
                <a:moveTo>
                  <a:pt x="166255" y="641268"/>
                </a:moveTo>
                <a:cubicBezTo>
                  <a:pt x="142504" y="635330"/>
                  <a:pt x="109252" y="639440"/>
                  <a:pt x="83127" y="629392"/>
                </a:cubicBezTo>
                <a:cubicBezTo>
                  <a:pt x="56485" y="619145"/>
                  <a:pt x="11876" y="581891"/>
                  <a:pt x="11876" y="581891"/>
                </a:cubicBezTo>
                <a:cubicBezTo>
                  <a:pt x="7917" y="570016"/>
                  <a:pt x="0" y="558783"/>
                  <a:pt x="0" y="546265"/>
                </a:cubicBezTo>
                <a:cubicBezTo>
                  <a:pt x="0" y="502542"/>
                  <a:pt x="5693" y="458919"/>
                  <a:pt x="11876" y="415636"/>
                </a:cubicBezTo>
                <a:cubicBezTo>
                  <a:pt x="13646" y="403244"/>
                  <a:pt x="13565" y="387286"/>
                  <a:pt x="23751" y="380010"/>
                </a:cubicBezTo>
                <a:cubicBezTo>
                  <a:pt x="72112" y="345467"/>
                  <a:pt x="218174" y="346785"/>
                  <a:pt x="249382" y="344384"/>
                </a:cubicBezTo>
                <a:cubicBezTo>
                  <a:pt x="269174" y="340426"/>
                  <a:pt x="289177" y="337404"/>
                  <a:pt x="308759" y="332509"/>
                </a:cubicBezTo>
                <a:cubicBezTo>
                  <a:pt x="320903" y="329473"/>
                  <a:pt x="332241" y="323670"/>
                  <a:pt x="344385" y="320634"/>
                </a:cubicBezTo>
                <a:cubicBezTo>
                  <a:pt x="390701" y="309055"/>
                  <a:pt x="439954" y="303588"/>
                  <a:pt x="486889" y="296883"/>
                </a:cubicBezTo>
                <a:cubicBezTo>
                  <a:pt x="498764" y="288966"/>
                  <a:pt x="513117" y="283874"/>
                  <a:pt x="522515" y="273133"/>
                </a:cubicBezTo>
                <a:cubicBezTo>
                  <a:pt x="541312" y="251651"/>
                  <a:pt x="570016" y="201881"/>
                  <a:pt x="570016" y="201881"/>
                </a:cubicBezTo>
                <a:cubicBezTo>
                  <a:pt x="577839" y="178411"/>
                  <a:pt x="584713" y="147372"/>
                  <a:pt x="605642" y="130629"/>
                </a:cubicBezTo>
                <a:cubicBezTo>
                  <a:pt x="615417" y="122809"/>
                  <a:pt x="630072" y="124351"/>
                  <a:pt x="641268" y="118753"/>
                </a:cubicBezTo>
                <a:cubicBezTo>
                  <a:pt x="654033" y="112370"/>
                  <a:pt x="664129" y="101386"/>
                  <a:pt x="676894" y="95003"/>
                </a:cubicBezTo>
                <a:cubicBezTo>
                  <a:pt x="688090" y="89405"/>
                  <a:pt x="700484" y="86566"/>
                  <a:pt x="712520" y="83127"/>
                </a:cubicBezTo>
                <a:cubicBezTo>
                  <a:pt x="767654" y="67374"/>
                  <a:pt x="767123" y="71041"/>
                  <a:pt x="831273" y="59377"/>
                </a:cubicBezTo>
                <a:cubicBezTo>
                  <a:pt x="851132" y="55766"/>
                  <a:pt x="871068" y="52396"/>
                  <a:pt x="890650" y="47501"/>
                </a:cubicBezTo>
                <a:cubicBezTo>
                  <a:pt x="952259" y="32099"/>
                  <a:pt x="902980" y="33477"/>
                  <a:pt x="985652" y="23751"/>
                </a:cubicBezTo>
                <a:cubicBezTo>
                  <a:pt x="1032992" y="18182"/>
                  <a:pt x="1080752" y="16865"/>
                  <a:pt x="1128156" y="11875"/>
                </a:cubicBezTo>
                <a:cubicBezTo>
                  <a:pt x="1155993" y="8945"/>
                  <a:pt x="1183574" y="3958"/>
                  <a:pt x="1211283" y="0"/>
                </a:cubicBezTo>
                <a:cubicBezTo>
                  <a:pt x="1286494" y="3958"/>
                  <a:pt x="1362137" y="2902"/>
                  <a:pt x="1436915" y="11875"/>
                </a:cubicBezTo>
                <a:cubicBezTo>
                  <a:pt x="1461772" y="14858"/>
                  <a:pt x="1483617" y="30716"/>
                  <a:pt x="1508166" y="35626"/>
                </a:cubicBezTo>
                <a:lnTo>
                  <a:pt x="1626920" y="59377"/>
                </a:lnTo>
                <a:cubicBezTo>
                  <a:pt x="1706089" y="55418"/>
                  <a:pt x="1785552" y="55388"/>
                  <a:pt x="1864426" y="47501"/>
                </a:cubicBezTo>
                <a:cubicBezTo>
                  <a:pt x="1904594" y="43484"/>
                  <a:pt x="1943257" y="29739"/>
                  <a:pt x="1983179" y="23751"/>
                </a:cubicBezTo>
                <a:cubicBezTo>
                  <a:pt x="2022521" y="17850"/>
                  <a:pt x="2062348" y="15834"/>
                  <a:pt x="2101933" y="11875"/>
                </a:cubicBezTo>
                <a:cubicBezTo>
                  <a:pt x="2165268" y="15834"/>
                  <a:pt x="2229181" y="14337"/>
                  <a:pt x="2291938" y="23751"/>
                </a:cubicBezTo>
                <a:cubicBezTo>
                  <a:pt x="2309445" y="26377"/>
                  <a:pt x="2322864" y="41285"/>
                  <a:pt x="2339439" y="47501"/>
                </a:cubicBezTo>
                <a:cubicBezTo>
                  <a:pt x="2354721" y="53232"/>
                  <a:pt x="2371106" y="55418"/>
                  <a:pt x="2386940" y="59377"/>
                </a:cubicBezTo>
                <a:cubicBezTo>
                  <a:pt x="2398815" y="67294"/>
                  <a:pt x="2413168" y="72386"/>
                  <a:pt x="2422566" y="83127"/>
                </a:cubicBezTo>
                <a:cubicBezTo>
                  <a:pt x="2441363" y="104609"/>
                  <a:pt x="2470068" y="154379"/>
                  <a:pt x="2470068" y="154379"/>
                </a:cubicBezTo>
                <a:cubicBezTo>
                  <a:pt x="2488108" y="208501"/>
                  <a:pt x="2486788" y="186019"/>
                  <a:pt x="2470068" y="261257"/>
                </a:cubicBezTo>
                <a:cubicBezTo>
                  <a:pt x="2467352" y="273477"/>
                  <a:pt x="2467043" y="288032"/>
                  <a:pt x="2458192" y="296883"/>
                </a:cubicBezTo>
                <a:cubicBezTo>
                  <a:pt x="2445674" y="309401"/>
                  <a:pt x="2427865" y="316340"/>
                  <a:pt x="2410691" y="320634"/>
                </a:cubicBezTo>
                <a:cubicBezTo>
                  <a:pt x="2363972" y="332314"/>
                  <a:pt x="2315408" y="334939"/>
                  <a:pt x="2268187" y="344384"/>
                </a:cubicBezTo>
                <a:lnTo>
                  <a:pt x="2208811" y="356260"/>
                </a:lnTo>
                <a:cubicBezTo>
                  <a:pt x="2169993" y="363318"/>
                  <a:pt x="2117291" y="370233"/>
                  <a:pt x="2078182" y="380010"/>
                </a:cubicBezTo>
                <a:cubicBezTo>
                  <a:pt x="2066038" y="383046"/>
                  <a:pt x="2054700" y="388850"/>
                  <a:pt x="2042556" y="391886"/>
                </a:cubicBezTo>
                <a:cubicBezTo>
                  <a:pt x="2022974" y="396781"/>
                  <a:pt x="2003343" y="402858"/>
                  <a:pt x="1983179" y="403761"/>
                </a:cubicBezTo>
                <a:cubicBezTo>
                  <a:pt x="1737874" y="414745"/>
                  <a:pt x="1492332" y="419595"/>
                  <a:pt x="1246909" y="427512"/>
                </a:cubicBezTo>
                <a:cubicBezTo>
                  <a:pt x="1224327" y="432028"/>
                  <a:pt x="1176250" y="439091"/>
                  <a:pt x="1151907" y="451262"/>
                </a:cubicBezTo>
                <a:cubicBezTo>
                  <a:pt x="1139141" y="457645"/>
                  <a:pt x="1128156" y="467096"/>
                  <a:pt x="1116281" y="475013"/>
                </a:cubicBezTo>
                <a:cubicBezTo>
                  <a:pt x="1108364" y="486888"/>
                  <a:pt x="1103271" y="501241"/>
                  <a:pt x="1092530" y="510639"/>
                </a:cubicBezTo>
                <a:cubicBezTo>
                  <a:pt x="1042274" y="554612"/>
                  <a:pt x="1034583" y="553705"/>
                  <a:pt x="985652" y="570016"/>
                </a:cubicBezTo>
                <a:cubicBezTo>
                  <a:pt x="941769" y="635842"/>
                  <a:pt x="987010" y="583776"/>
                  <a:pt x="926276" y="617517"/>
                </a:cubicBezTo>
                <a:cubicBezTo>
                  <a:pt x="899689" y="632287"/>
                  <a:pt x="857949" y="673389"/>
                  <a:pt x="819398" y="676894"/>
                </a:cubicBezTo>
                <a:cubicBezTo>
                  <a:pt x="744393" y="683713"/>
                  <a:pt x="668977" y="684811"/>
                  <a:pt x="593766" y="688769"/>
                </a:cubicBezTo>
                <a:lnTo>
                  <a:pt x="356260" y="676894"/>
                </a:lnTo>
                <a:cubicBezTo>
                  <a:pt x="312628" y="674079"/>
                  <a:pt x="268914" y="671201"/>
                  <a:pt x="225631" y="665018"/>
                </a:cubicBezTo>
                <a:cubicBezTo>
                  <a:pt x="133745" y="651891"/>
                  <a:pt x="190006" y="647206"/>
                  <a:pt x="166255" y="641268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EC67D35-2A0C-7D49-94F9-AAFCAF1B7088}"/>
              </a:ext>
            </a:extLst>
          </p:cNvPr>
          <p:cNvCxnSpPr/>
          <p:nvPr/>
        </p:nvCxnSpPr>
        <p:spPr>
          <a:xfrm>
            <a:off x="8874882" y="5842660"/>
            <a:ext cx="94562" cy="271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CF2A179-4518-954F-B69B-117E1A28DAE2}"/>
              </a:ext>
            </a:extLst>
          </p:cNvPr>
          <p:cNvSpPr txBox="1"/>
          <p:nvPr/>
        </p:nvSpPr>
        <p:spPr>
          <a:xfrm>
            <a:off x="8302900" y="6637045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Helvetica" pitchFamily="2" charset="0"/>
              </a:rPr>
              <a:t>Timing adjust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C99FA32-8C14-7E4D-B1E1-A61493E87BF9}"/>
              </a:ext>
            </a:extLst>
          </p:cNvPr>
          <p:cNvSpPr txBox="1"/>
          <p:nvPr/>
        </p:nvSpPr>
        <p:spPr>
          <a:xfrm>
            <a:off x="11017671" y="3536287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Helvetica" pitchFamily="2" charset="0"/>
              </a:rPr>
              <a:t>Timing adjust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F59615B-D137-7F4A-BA53-DA8E4A991D50}"/>
              </a:ext>
            </a:extLst>
          </p:cNvPr>
          <p:cNvSpPr txBox="1"/>
          <p:nvPr/>
        </p:nvSpPr>
        <p:spPr>
          <a:xfrm>
            <a:off x="1297889" y="4438483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Helvetica" pitchFamily="2" charset="0"/>
              </a:rPr>
              <a:t>Timing adjust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4EAD270E-98AF-5744-90DE-2F15ECC17B18}"/>
              </a:ext>
            </a:extLst>
          </p:cNvPr>
          <p:cNvSpPr txBox="1"/>
          <p:nvPr/>
        </p:nvSpPr>
        <p:spPr>
          <a:xfrm>
            <a:off x="4448957" y="3629156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Helvetica" pitchFamily="2" charset="0"/>
              </a:rPr>
              <a:t>Vertical bend</a:t>
            </a:r>
            <a:endParaRPr kumimoji="1" lang="ja-JP" altLang="en-US" sz="1000">
              <a:latin typeface="Helvetica" pitchFamily="2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2CCD669D-87F6-4D4D-83E0-68C042BAFFB6}"/>
              </a:ext>
            </a:extLst>
          </p:cNvPr>
          <p:cNvSpPr txBox="1"/>
          <p:nvPr/>
        </p:nvSpPr>
        <p:spPr>
          <a:xfrm>
            <a:off x="6791920" y="3972638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Helvetica" pitchFamily="2" charset="0"/>
              </a:rPr>
              <a:t>Vertical bend</a:t>
            </a:r>
            <a:endParaRPr kumimoji="1" lang="ja-JP" altLang="en-US" sz="1000">
              <a:latin typeface="Helvetica" pitchFamily="2" charset="0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25416C8-FCAB-3B4F-A5F3-251C89695003}"/>
              </a:ext>
            </a:extLst>
          </p:cNvPr>
          <p:cNvGrpSpPr/>
          <p:nvPr/>
        </p:nvGrpSpPr>
        <p:grpSpPr>
          <a:xfrm>
            <a:off x="2071703" y="1116265"/>
            <a:ext cx="860244" cy="376653"/>
            <a:chOff x="4377811" y="4537127"/>
            <a:chExt cx="860244" cy="376653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67E90974-219C-2F47-ABF2-779E6998AE63}"/>
                </a:ext>
              </a:extLst>
            </p:cNvPr>
            <p:cNvCxnSpPr>
              <a:cxnSpLocks/>
            </p:cNvCxnSpPr>
            <p:nvPr/>
          </p:nvCxnSpPr>
          <p:spPr>
            <a:xfrm>
              <a:off x="4377811" y="4537127"/>
              <a:ext cx="860244" cy="376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89C767FA-5857-E044-A69E-1E888654BE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7811" y="4561593"/>
              <a:ext cx="860244" cy="3521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6FC69DE-4EE7-DD47-8CA9-A33B0B8DC963}"/>
              </a:ext>
            </a:extLst>
          </p:cNvPr>
          <p:cNvGrpSpPr/>
          <p:nvPr/>
        </p:nvGrpSpPr>
        <p:grpSpPr>
          <a:xfrm>
            <a:off x="9253020" y="1116046"/>
            <a:ext cx="860244" cy="376653"/>
            <a:chOff x="4377811" y="4537127"/>
            <a:chExt cx="860244" cy="376653"/>
          </a:xfrm>
        </p:grpSpPr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C2FA2D11-A9BE-104E-80BE-78FCC46759C5}"/>
                </a:ext>
              </a:extLst>
            </p:cNvPr>
            <p:cNvCxnSpPr>
              <a:cxnSpLocks/>
            </p:cNvCxnSpPr>
            <p:nvPr/>
          </p:nvCxnSpPr>
          <p:spPr>
            <a:xfrm>
              <a:off x="4377811" y="4537127"/>
              <a:ext cx="860244" cy="376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8EC2825B-D713-1248-AAB9-DD0E454F6D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7811" y="4561593"/>
              <a:ext cx="860244" cy="3521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57A7D875-5D1E-384D-9C0E-896292AD93A2}"/>
              </a:ext>
            </a:extLst>
          </p:cNvPr>
          <p:cNvGrpSpPr/>
          <p:nvPr/>
        </p:nvGrpSpPr>
        <p:grpSpPr>
          <a:xfrm>
            <a:off x="11223450" y="2086910"/>
            <a:ext cx="860244" cy="376653"/>
            <a:chOff x="4377811" y="4537127"/>
            <a:chExt cx="860244" cy="376653"/>
          </a:xfrm>
        </p:grpSpPr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FDF97D78-B070-514E-8C63-F1BDA51A9CB7}"/>
                </a:ext>
              </a:extLst>
            </p:cNvPr>
            <p:cNvCxnSpPr>
              <a:cxnSpLocks/>
            </p:cNvCxnSpPr>
            <p:nvPr/>
          </p:nvCxnSpPr>
          <p:spPr>
            <a:xfrm>
              <a:off x="4377811" y="4537127"/>
              <a:ext cx="860244" cy="376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14B64ED2-CD6B-6A49-82C1-FD291C1163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7811" y="4561593"/>
              <a:ext cx="860244" cy="3521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90B1D3A-CE15-E941-B4A2-BBD088D7A027}"/>
              </a:ext>
            </a:extLst>
          </p:cNvPr>
          <p:cNvGrpSpPr/>
          <p:nvPr/>
        </p:nvGrpSpPr>
        <p:grpSpPr>
          <a:xfrm>
            <a:off x="193572" y="2088264"/>
            <a:ext cx="860244" cy="376653"/>
            <a:chOff x="4377811" y="4537127"/>
            <a:chExt cx="860244" cy="376653"/>
          </a:xfrm>
        </p:grpSpPr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DB2A404E-861F-4C46-8BD2-18FD0A132BC9}"/>
                </a:ext>
              </a:extLst>
            </p:cNvPr>
            <p:cNvCxnSpPr>
              <a:cxnSpLocks/>
            </p:cNvCxnSpPr>
            <p:nvPr/>
          </p:nvCxnSpPr>
          <p:spPr>
            <a:xfrm>
              <a:off x="4377811" y="4537127"/>
              <a:ext cx="860244" cy="376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D0B65A4B-583C-4C41-BC39-9081F785BA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7811" y="4561593"/>
              <a:ext cx="860244" cy="3521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C51530C4-EA6C-4143-9336-4490D02605A2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333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15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115" y="905608"/>
            <a:ext cx="9292166" cy="59523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908791" y="369306"/>
            <a:ext cx="10512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Keep BDS tunnel length</a:t>
            </a:r>
            <a:r>
              <a:rPr lang="en-US" altLang="ja-JP" sz="2000" b="1">
                <a:latin typeface="Helvetica" pitchFamily="2" charset="0"/>
              </a:rPr>
              <a:t> as TDR, but </a:t>
            </a:r>
            <a:r>
              <a:rPr lang="en-US" altLang="ja-JP" sz="2000" b="1">
                <a:solidFill>
                  <a:srgbClr val="FF0000"/>
                </a:solidFill>
                <a:latin typeface="Helvetica" pitchFamily="2" charset="0"/>
              </a:rPr>
              <a:t>put verical bend 87.5m on both entrance of BDS</a:t>
            </a:r>
            <a:endParaRPr kumimoji="1" lang="ja-JP" altLang="en-US" sz="20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475933" y="652680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There is no vertical bend in the optics deck.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3B5FE4-C3A8-E144-BCF5-236A87122A0C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58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10047324" y="3027056"/>
            <a:ext cx="24860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aseline="30000" dirty="0">
                <a:latin typeface="Helvetica" pitchFamily="2" charset="0"/>
                <a:sym typeface="Wingdings"/>
              </a:rPr>
              <a:t>emit</a:t>
            </a:r>
            <a:endParaRPr kumimoji="1" lang="ja-JP" altLang="en-US" sz="800" baseline="30000" dirty="0">
              <a:latin typeface="Helvetica" pitchFamily="2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/>
              <a:t>16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966" y="896928"/>
            <a:ext cx="7526765" cy="169079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48243" y="1498063"/>
            <a:ext cx="60946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  <a:sym typeface="Wingdings"/>
              </a:rPr>
              <a:t></a:t>
            </a:r>
            <a:r>
              <a:rPr kumimoji="1" lang="en-US" altLang="ja-JP" sz="1400" dirty="0">
                <a:latin typeface="Helvetica" pitchFamily="2" charset="0"/>
              </a:rPr>
              <a:t>ML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9943" y="1651951"/>
            <a:ext cx="534121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  <a:sym typeface="Wingdings"/>
              </a:rPr>
              <a:t>BC2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213663" y="1662547"/>
            <a:ext cx="534121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Helvetica" pitchFamily="2" charset="0"/>
                <a:sym typeface="Wingdings"/>
              </a:rPr>
              <a:t>BC1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17918" y="1651951"/>
            <a:ext cx="521297" cy="2616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Helvetica" pitchFamily="2" charset="0"/>
                <a:sym typeface="Wingdings"/>
              </a:rPr>
              <a:t>EMIT</a:t>
            </a:r>
            <a:endParaRPr kumimoji="1" lang="ja-JP" altLang="en-US" sz="1100" dirty="0">
              <a:latin typeface="Helvetica" pitchFamily="2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179647" y="1828923"/>
            <a:ext cx="514885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Helvetica" pitchFamily="2" charset="0"/>
                <a:sym typeface="Wingdings"/>
              </a:rPr>
              <a:t>SPIN</a:t>
            </a:r>
            <a:endParaRPr kumimoji="1" lang="ja-JP" altLang="en-US" sz="1100" dirty="0">
              <a:latin typeface="Helvetica" pitchFamily="2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05008" y="1236018"/>
            <a:ext cx="683200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Helvetica" pitchFamily="2" charset="0"/>
                <a:sym typeface="Wingdings"/>
              </a:rPr>
              <a:t>TURN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2724" y="1742325"/>
            <a:ext cx="768159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latin typeface="Helvetica" pitchFamily="2" charset="0"/>
                <a:sym typeface="Wingdings"/>
              </a:rPr>
              <a:t>LAUNCH</a:t>
            </a:r>
            <a:endParaRPr kumimoji="1" lang="ja-JP" altLang="en-US" sz="1100" dirty="0">
              <a:latin typeface="Helvetica" pitchFamily="2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343100" y="2980495"/>
            <a:ext cx="3689085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Helvetica" pitchFamily="2" charset="0"/>
              </a:rPr>
              <a:t>BC2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9032185" y="2976586"/>
            <a:ext cx="1015139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Helvetica" pitchFamily="2" charset="0"/>
              </a:rPr>
              <a:t>BC1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0295934" y="2976586"/>
            <a:ext cx="394569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>
                <a:solidFill>
                  <a:schemeClr val="tx1"/>
                </a:solidFill>
                <a:latin typeface="Helvetica" pitchFamily="2" charset="0"/>
              </a:rPr>
              <a:t>spin rotator</a:t>
            </a:r>
            <a:endParaRPr kumimoji="1" lang="ja-JP" altLang="en-US" sz="80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45729" y="3058052"/>
            <a:ext cx="78962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latin typeface="Helvetica" pitchFamily="2" charset="0"/>
                <a:sym typeface="Wingdings"/>
              </a:rPr>
              <a:t>LAUNCH</a:t>
            </a:r>
            <a:endParaRPr kumimoji="1" lang="ja-JP" altLang="en-US" sz="1100" dirty="0">
              <a:latin typeface="Helvetica" pitchFamily="2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60513" y="3605325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Helvetica" pitchFamily="2" charset="0"/>
              </a:rPr>
              <a:t>167.6m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18791" y="3605325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818</a:t>
            </a:r>
            <a:r>
              <a:rPr kumimoji="1" lang="en-US" altLang="ja-JP" sz="1400">
                <a:latin typeface="Helvetica" pitchFamily="2" charset="0"/>
              </a:rPr>
              <a:t>.6m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170903" y="3605324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230</a:t>
            </a:r>
            <a:r>
              <a:rPr kumimoji="1" lang="en-US" altLang="ja-JP" sz="1400">
                <a:latin typeface="Helvetica" pitchFamily="2" charset="0"/>
              </a:rPr>
              <a:t>.6m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848845" y="391749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45</a:t>
            </a:r>
            <a:r>
              <a:rPr kumimoji="1" lang="en-US" altLang="ja-JP" sz="1400">
                <a:latin typeface="Helvetica" pitchFamily="2" charset="0"/>
              </a:rPr>
              <a:t>.1m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207580" y="360532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77</a:t>
            </a:r>
            <a:r>
              <a:rPr kumimoji="1" lang="en-US" altLang="ja-JP" sz="1400">
                <a:latin typeface="Helvetica" pitchFamily="2" charset="0"/>
              </a:rPr>
              <a:t>.8m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690504" y="2980495"/>
            <a:ext cx="402955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>
                <a:solidFill>
                  <a:schemeClr val="tx1"/>
                </a:solidFill>
                <a:latin typeface="Helvetica" pitchFamily="2" charset="0"/>
              </a:rPr>
              <a:t>turn around</a:t>
            </a:r>
            <a:endParaRPr kumimoji="1" lang="ja-JP" altLang="en-US" sz="80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592059" y="3913100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~92</a:t>
            </a:r>
            <a:r>
              <a:rPr kumimoji="1" lang="en-US" altLang="ja-JP" sz="1400">
                <a:latin typeface="Helvetica" pitchFamily="2" charset="0"/>
              </a:rPr>
              <a:t>m</a:t>
            </a:r>
            <a:endParaRPr kumimoji="1" lang="ja-JP" altLang="en-US" sz="1400">
              <a:latin typeface="Helvetica" pitchFamily="2" charset="0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V="1">
            <a:off x="5343100" y="4356131"/>
            <a:ext cx="5750359" cy="157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7796182" y="396727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1264m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32" name="直線コネクタ 31"/>
          <p:cNvCxnSpPr>
            <a:cxnSpLocks/>
          </p:cNvCxnSpPr>
          <p:nvPr/>
        </p:nvCxnSpPr>
        <p:spPr>
          <a:xfrm>
            <a:off x="5335350" y="1651951"/>
            <a:ext cx="11321" cy="2943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>
            <a:cxnSpLocks/>
          </p:cNvCxnSpPr>
          <p:nvPr/>
        </p:nvCxnSpPr>
        <p:spPr>
          <a:xfrm flipH="1">
            <a:off x="11092969" y="1662547"/>
            <a:ext cx="490" cy="2850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832775" y="2976586"/>
            <a:ext cx="3705694" cy="4245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chemeClr val="tx1"/>
                </a:solidFill>
                <a:latin typeface="Helvetica" pitchFamily="2" charset="0"/>
              </a:rPr>
              <a:t>e+ ML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4560513" y="2760220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5337168" y="2771944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9030336" y="2760220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10047324" y="2760220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10278854" y="2763152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10686228" y="2757292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5638348" y="4418176"/>
            <a:ext cx="491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This is the same length for e- side and e+ side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241213" y="307220"/>
            <a:ext cx="5727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Helvetica" pitchFamily="2" charset="0"/>
              </a:rPr>
              <a:t>e+ Main Linac end region details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7" name="直線コネクタ 46"/>
          <p:cNvCxnSpPr>
            <a:cxnSpLocks/>
          </p:cNvCxnSpPr>
          <p:nvPr/>
        </p:nvCxnSpPr>
        <p:spPr>
          <a:xfrm>
            <a:off x="815052" y="1627865"/>
            <a:ext cx="0" cy="2967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477422" y="128261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PM+12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850875" y="4371914"/>
            <a:ext cx="4447340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2464367" y="400258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1454m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B04A2C22-12AE-7543-9F65-59F12E5C7AFF}"/>
              </a:ext>
            </a:extLst>
          </p:cNvPr>
          <p:cNvCxnSpPr>
            <a:cxnSpLocks/>
          </p:cNvCxnSpPr>
          <p:nvPr/>
        </p:nvCxnSpPr>
        <p:spPr>
          <a:xfrm>
            <a:off x="1739348" y="5296395"/>
            <a:ext cx="0" cy="111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1E5336F5-A9FA-5A4A-9BD2-E47232DFC093}"/>
              </a:ext>
            </a:extLst>
          </p:cNvPr>
          <p:cNvCxnSpPr>
            <a:cxnSpLocks/>
          </p:cNvCxnSpPr>
          <p:nvPr/>
        </p:nvCxnSpPr>
        <p:spPr>
          <a:xfrm>
            <a:off x="5346671" y="5296395"/>
            <a:ext cx="0" cy="111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A29184FF-B50D-084B-B930-76C5ECCBFBAD}"/>
              </a:ext>
            </a:extLst>
          </p:cNvPr>
          <p:cNvCxnSpPr>
            <a:cxnSpLocks/>
          </p:cNvCxnSpPr>
          <p:nvPr/>
        </p:nvCxnSpPr>
        <p:spPr>
          <a:xfrm>
            <a:off x="11093458" y="5296395"/>
            <a:ext cx="0" cy="111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5D45703-316C-6948-9070-529C075AD42E}"/>
              </a:ext>
            </a:extLst>
          </p:cNvPr>
          <p:cNvSpPr txBox="1"/>
          <p:nvPr/>
        </p:nvSpPr>
        <p:spPr>
          <a:xfrm>
            <a:off x="10054584" y="5613608"/>
            <a:ext cx="24860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800" baseline="30000" dirty="0">
                <a:latin typeface="Helvetica" pitchFamily="2" charset="0"/>
                <a:sym typeface="Wingdings"/>
              </a:rPr>
              <a:t>emit</a:t>
            </a:r>
            <a:endParaRPr kumimoji="1" lang="ja-JP" altLang="en-US" sz="800" baseline="30000" dirty="0">
              <a:latin typeface="Helvetica" pitchFamily="2" charset="0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DBBA975-9988-1443-BFF9-F0490ED13452}"/>
              </a:ext>
            </a:extLst>
          </p:cNvPr>
          <p:cNvSpPr/>
          <p:nvPr/>
        </p:nvSpPr>
        <p:spPr>
          <a:xfrm>
            <a:off x="5350360" y="5567047"/>
            <a:ext cx="3689085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Helvetica" pitchFamily="2" charset="0"/>
              </a:rPr>
              <a:t>BC2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E23C6AD-2DDF-834E-9A04-0CD97C1F970E}"/>
              </a:ext>
            </a:extLst>
          </p:cNvPr>
          <p:cNvSpPr/>
          <p:nvPr/>
        </p:nvSpPr>
        <p:spPr>
          <a:xfrm>
            <a:off x="9039445" y="5563138"/>
            <a:ext cx="1015139" cy="424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Helvetica" pitchFamily="2" charset="0"/>
              </a:rPr>
              <a:t>BC1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B0849EC-3CBD-4D4D-A190-DCA4F5F03A09}"/>
              </a:ext>
            </a:extLst>
          </p:cNvPr>
          <p:cNvSpPr/>
          <p:nvPr/>
        </p:nvSpPr>
        <p:spPr>
          <a:xfrm>
            <a:off x="10303194" y="5563138"/>
            <a:ext cx="394569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>
                <a:solidFill>
                  <a:schemeClr val="tx1"/>
                </a:solidFill>
                <a:latin typeface="Helvetica" pitchFamily="2" charset="0"/>
              </a:rPr>
              <a:t>spin rotator</a:t>
            </a:r>
            <a:endParaRPr kumimoji="1" lang="ja-JP" altLang="en-US" sz="80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ECB8F42-58DB-A047-89CC-C35C74095F86}"/>
              </a:ext>
            </a:extLst>
          </p:cNvPr>
          <p:cNvSpPr txBox="1"/>
          <p:nvPr/>
        </p:nvSpPr>
        <p:spPr>
          <a:xfrm>
            <a:off x="4552989" y="5644604"/>
            <a:ext cx="789621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latin typeface="Helvetica" pitchFamily="2" charset="0"/>
                <a:sym typeface="Wingdings"/>
              </a:rPr>
              <a:t>LAUNCH</a:t>
            </a:r>
            <a:endParaRPr kumimoji="1" lang="ja-JP" altLang="en-US" sz="1100" dirty="0">
              <a:latin typeface="Helvetica" pitchFamily="2" charset="0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08D3DC9-E1CC-0140-AD5D-B385F97D0D17}"/>
              </a:ext>
            </a:extLst>
          </p:cNvPr>
          <p:cNvSpPr/>
          <p:nvPr/>
        </p:nvSpPr>
        <p:spPr>
          <a:xfrm>
            <a:off x="10697764" y="5567047"/>
            <a:ext cx="402955" cy="4245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>
                <a:solidFill>
                  <a:schemeClr val="tx1"/>
                </a:solidFill>
                <a:latin typeface="Helvetica" pitchFamily="2" charset="0"/>
              </a:rPr>
              <a:t>turn around</a:t>
            </a:r>
            <a:endParaRPr kumimoji="1" lang="ja-JP" altLang="en-US" sz="80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F6E1500-6812-D741-A762-58A6F7E276B5}"/>
              </a:ext>
            </a:extLst>
          </p:cNvPr>
          <p:cNvSpPr/>
          <p:nvPr/>
        </p:nvSpPr>
        <p:spPr>
          <a:xfrm>
            <a:off x="1739347" y="5563138"/>
            <a:ext cx="725020" cy="4245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chemeClr val="tx1"/>
                </a:solidFill>
                <a:latin typeface="Helvetica" pitchFamily="2" charset="0"/>
              </a:rPr>
              <a:t>e+ ML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61275694-7E16-074D-AADD-10AC55F481C3}"/>
              </a:ext>
            </a:extLst>
          </p:cNvPr>
          <p:cNvCxnSpPr/>
          <p:nvPr/>
        </p:nvCxnSpPr>
        <p:spPr>
          <a:xfrm>
            <a:off x="4567773" y="5346772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4C633DC8-2D8D-CF45-9B41-64801573C95E}"/>
              </a:ext>
            </a:extLst>
          </p:cNvPr>
          <p:cNvCxnSpPr/>
          <p:nvPr/>
        </p:nvCxnSpPr>
        <p:spPr>
          <a:xfrm>
            <a:off x="5344428" y="5358496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54EB5626-4313-404B-965D-D92C62F4B21B}"/>
              </a:ext>
            </a:extLst>
          </p:cNvPr>
          <p:cNvCxnSpPr/>
          <p:nvPr/>
        </p:nvCxnSpPr>
        <p:spPr>
          <a:xfrm>
            <a:off x="9037596" y="5346772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03C5F88E-1847-1347-94D7-860DBFD1303F}"/>
              </a:ext>
            </a:extLst>
          </p:cNvPr>
          <p:cNvCxnSpPr/>
          <p:nvPr/>
        </p:nvCxnSpPr>
        <p:spPr>
          <a:xfrm>
            <a:off x="10054584" y="5346772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B7ACF7EB-D5C7-314E-AFFB-F7CDED97B2B2}"/>
              </a:ext>
            </a:extLst>
          </p:cNvPr>
          <p:cNvCxnSpPr/>
          <p:nvPr/>
        </p:nvCxnSpPr>
        <p:spPr>
          <a:xfrm>
            <a:off x="10286114" y="5349704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59D9D687-AD57-8F4F-8035-73CB7ED3AEA5}"/>
              </a:ext>
            </a:extLst>
          </p:cNvPr>
          <p:cNvCxnSpPr/>
          <p:nvPr/>
        </p:nvCxnSpPr>
        <p:spPr>
          <a:xfrm>
            <a:off x="10693488" y="5343844"/>
            <a:ext cx="0" cy="216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9D73CB7E-F6CE-7F49-857F-02CF11A0F253}"/>
              </a:ext>
            </a:extLst>
          </p:cNvPr>
          <p:cNvCxnSpPr/>
          <p:nvPr/>
        </p:nvCxnSpPr>
        <p:spPr>
          <a:xfrm flipV="1">
            <a:off x="5342610" y="6395965"/>
            <a:ext cx="5750359" cy="157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5B612B3-92AF-8D48-85B8-612F64510DAC}"/>
              </a:ext>
            </a:extLst>
          </p:cNvPr>
          <p:cNvSpPr txBox="1"/>
          <p:nvPr/>
        </p:nvSpPr>
        <p:spPr>
          <a:xfrm>
            <a:off x="7796181" y="608901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1264m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6A9DC65-74EF-6745-BE4E-0675D1D0EB13}"/>
              </a:ext>
            </a:extLst>
          </p:cNvPr>
          <p:cNvSpPr txBox="1"/>
          <p:nvPr/>
        </p:nvSpPr>
        <p:spPr>
          <a:xfrm>
            <a:off x="5637858" y="6458010"/>
            <a:ext cx="491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This is the same length for e- side and e+ side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4413C82-458E-F74C-9303-03238BA58CDF}"/>
              </a:ext>
            </a:extLst>
          </p:cNvPr>
          <p:cNvSpPr/>
          <p:nvPr/>
        </p:nvSpPr>
        <p:spPr>
          <a:xfrm>
            <a:off x="2466189" y="5560210"/>
            <a:ext cx="2074102" cy="4245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Helvetica" pitchFamily="2" charset="0"/>
              </a:rPr>
              <a:t>Open space</a:t>
            </a:r>
            <a:endParaRPr kumimoji="1" lang="ja-JP" altLang="en-US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08DF290-E5AF-4C42-A5F9-846920BC3AF7}"/>
              </a:ext>
            </a:extLst>
          </p:cNvPr>
          <p:cNvSpPr txBox="1"/>
          <p:nvPr/>
        </p:nvSpPr>
        <p:spPr>
          <a:xfrm>
            <a:off x="1278323" y="6444617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PM+10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ECDE6E0A-3FB5-A843-B8D1-6EC919E28677}"/>
              </a:ext>
            </a:extLst>
          </p:cNvPr>
          <p:cNvCxnSpPr>
            <a:cxnSpLocks/>
          </p:cNvCxnSpPr>
          <p:nvPr/>
        </p:nvCxnSpPr>
        <p:spPr>
          <a:xfrm>
            <a:off x="1739347" y="6414464"/>
            <a:ext cx="35588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021AEAE-A9CA-0B41-9FE6-5D446CAF4137}"/>
              </a:ext>
            </a:extLst>
          </p:cNvPr>
          <p:cNvSpPr txBox="1"/>
          <p:nvPr/>
        </p:nvSpPr>
        <p:spPr>
          <a:xfrm>
            <a:off x="2970226" y="607528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1252m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154E759-48D0-5442-AB25-9BAF6319690E}"/>
              </a:ext>
            </a:extLst>
          </p:cNvPr>
          <p:cNvSpPr txBox="1"/>
          <p:nvPr/>
        </p:nvSpPr>
        <p:spPr>
          <a:xfrm>
            <a:off x="3147289" y="5336827"/>
            <a:ext cx="73129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Helvetica" pitchFamily="2" charset="0"/>
              </a:rPr>
              <a:t>1049m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35" name="下矢印 34">
            <a:extLst>
              <a:ext uri="{FF2B5EF4-FFF2-40B4-BE49-F238E27FC236}">
                <a16:creationId xmlns:a16="http://schemas.microsoft.com/office/drawing/2014/main" id="{0BDAD12E-E3B9-D049-A4A6-051AA79F7A96}"/>
              </a:ext>
            </a:extLst>
          </p:cNvPr>
          <p:cNvSpPr/>
          <p:nvPr/>
        </p:nvSpPr>
        <p:spPr>
          <a:xfrm>
            <a:off x="4734455" y="4830726"/>
            <a:ext cx="1558589" cy="368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69E4ED6-D51B-1845-BFCA-AB86331AB609}"/>
              </a:ext>
            </a:extLst>
          </p:cNvPr>
          <p:cNvSpPr txBox="1"/>
          <p:nvPr/>
        </p:nvSpPr>
        <p:spPr>
          <a:xfrm>
            <a:off x="2091510" y="2126058"/>
            <a:ext cx="81785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solidFill>
                  <a:srgbClr val="FF0000"/>
                </a:solidFill>
                <a:latin typeface="Helvetica" pitchFamily="2" charset="0"/>
              </a:rPr>
              <a:t>TDR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7A41BE8-7A17-064D-B464-CC07A6AD1F88}"/>
              </a:ext>
            </a:extLst>
          </p:cNvPr>
          <p:cNvSpPr txBox="1"/>
          <p:nvPr/>
        </p:nvSpPr>
        <p:spPr>
          <a:xfrm>
            <a:off x="64576" y="5001263"/>
            <a:ext cx="154394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>
                <a:solidFill>
                  <a:srgbClr val="FF0000"/>
                </a:solidFill>
                <a:latin typeface="Helvetica" pitchFamily="2" charset="0"/>
              </a:rPr>
              <a:t>Option A’</a:t>
            </a:r>
            <a:endParaRPr kumimoji="1" lang="ja-JP" altLang="en-US" sz="24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7F6664EE-FD00-2E40-8F31-8DB64BC91BAC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41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05C1AC4-0308-3346-BBED-BB63D3B352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10870" y="-1370324"/>
            <a:ext cx="14112520" cy="997711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A52ADB2-D91D-574E-B863-1ED681D25E87}"/>
              </a:ext>
            </a:extLst>
          </p:cNvPr>
          <p:cNvSpPr txBox="1"/>
          <p:nvPr/>
        </p:nvSpPr>
        <p:spPr>
          <a:xfrm>
            <a:off x="6765526" y="3448956"/>
            <a:ext cx="157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>
                <a:latin typeface="Helvetica" pitchFamily="2" charset="0"/>
              </a:rPr>
              <a:t>Damping Ring</a:t>
            </a:r>
            <a:endParaRPr lang="ja-JP" altLang="en-US" sz="1600" b="1" i="1">
              <a:latin typeface="Helvetica" pitchFamily="2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328020D-9FF8-E747-8A65-73A698DCE063}"/>
              </a:ext>
            </a:extLst>
          </p:cNvPr>
          <p:cNvSpPr txBox="1"/>
          <p:nvPr/>
        </p:nvSpPr>
        <p:spPr>
          <a:xfrm>
            <a:off x="3099036" y="5207906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>
                <a:latin typeface="Helvetica" pitchFamily="2" charset="0"/>
              </a:rPr>
              <a:t>Electron Linac</a:t>
            </a:r>
            <a:endParaRPr lang="ja-JP" altLang="en-US" sz="1600" b="1" i="1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3D72F3-9119-7343-9E5B-88CFF7CC9334}"/>
              </a:ext>
            </a:extLst>
          </p:cNvPr>
          <p:cNvSpPr txBox="1"/>
          <p:nvPr/>
        </p:nvSpPr>
        <p:spPr>
          <a:xfrm>
            <a:off x="9277586" y="1613842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>
                <a:latin typeface="Helvetica" pitchFamily="2" charset="0"/>
              </a:rPr>
              <a:t>Positron Linac</a:t>
            </a:r>
            <a:endParaRPr lang="ja-JP" altLang="en-US" sz="1600" b="1" i="1">
              <a:latin typeface="Helvetica" pitchFamily="2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11682F61-A9E6-7341-A268-B8C314728127}"/>
              </a:ext>
            </a:extLst>
          </p:cNvPr>
          <p:cNvCxnSpPr>
            <a:cxnSpLocks/>
          </p:cNvCxnSpPr>
          <p:nvPr/>
        </p:nvCxnSpPr>
        <p:spPr>
          <a:xfrm flipH="1">
            <a:off x="1025762" y="3448956"/>
            <a:ext cx="1004919" cy="472172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ADA5FF6-624C-E549-BC91-692BDB235F1A}"/>
              </a:ext>
            </a:extLst>
          </p:cNvPr>
          <p:cNvSpPr txBox="1"/>
          <p:nvPr/>
        </p:nvSpPr>
        <p:spPr>
          <a:xfrm>
            <a:off x="294471" y="3786377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North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173F3CD-9687-9A4E-8312-2BA3FADF406C}"/>
              </a:ext>
            </a:extLst>
          </p:cNvPr>
          <p:cNvSpPr txBox="1"/>
          <p:nvPr/>
        </p:nvSpPr>
        <p:spPr>
          <a:xfrm>
            <a:off x="6170790" y="2923176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>
                <a:latin typeface="Helvetica" pitchFamily="2" charset="0"/>
              </a:rPr>
              <a:t>IP</a:t>
            </a:r>
            <a:endParaRPr lang="ja-JP" altLang="en-US" sz="1600" b="1" i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92E218B-9AC9-9146-8F1B-47412D4D0E4B}"/>
              </a:ext>
            </a:extLst>
          </p:cNvPr>
          <p:cNvSpPr txBox="1"/>
          <p:nvPr/>
        </p:nvSpPr>
        <p:spPr>
          <a:xfrm>
            <a:off x="1683872" y="1054140"/>
            <a:ext cx="3243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Total Accelerator tunnel length </a:t>
            </a:r>
          </a:p>
          <a:p>
            <a:r>
              <a:rPr lang="en-US" altLang="ja-JP" sz="1600" b="1">
                <a:latin typeface="Helvetica" pitchFamily="2" charset="0"/>
              </a:rPr>
              <a:t>        = 20,549.5m (20.5km)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82E3607-2872-D343-AA05-8D4328EF0CB6}"/>
              </a:ext>
            </a:extLst>
          </p:cNvPr>
          <p:cNvSpPr txBox="1"/>
          <p:nvPr/>
        </p:nvSpPr>
        <p:spPr>
          <a:xfrm>
            <a:off x="4280085" y="404347"/>
            <a:ext cx="1925399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Option A, A’</a:t>
            </a:r>
            <a:endParaRPr lang="ja-JP" altLang="en-US" sz="2400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E77459B-C6C8-B049-AF24-36CBC9BBBBA3}"/>
              </a:ext>
            </a:extLst>
          </p:cNvPr>
          <p:cNvSpPr txBox="1"/>
          <p:nvPr/>
        </p:nvSpPr>
        <p:spPr>
          <a:xfrm>
            <a:off x="731640" y="404347"/>
            <a:ext cx="200407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>
                <a:latin typeface="Helvetica" pitchFamily="2" charset="0"/>
              </a:rPr>
              <a:t>Accelerator</a:t>
            </a:r>
            <a:endParaRPr lang="ja-JP" altLang="en-US" sz="2800">
              <a:latin typeface="Helvetica" pitchFamily="2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20CEC05-7B0F-E74E-93AB-73B41C8C1411}"/>
              </a:ext>
            </a:extLst>
          </p:cNvPr>
          <p:cNvCxnSpPr/>
          <p:nvPr/>
        </p:nvCxnSpPr>
        <p:spPr>
          <a:xfrm flipV="1">
            <a:off x="294471" y="22203"/>
            <a:ext cx="10807700" cy="63266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84C7084-8F15-BA43-BBA4-0F464CEA436D}"/>
              </a:ext>
            </a:extLst>
          </p:cNvPr>
          <p:cNvSpPr txBox="1"/>
          <p:nvPr/>
        </p:nvSpPr>
        <p:spPr>
          <a:xfrm>
            <a:off x="5041373" y="2523066"/>
            <a:ext cx="105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>
                <a:latin typeface="Helvetica" pitchFamily="2" charset="0"/>
              </a:rPr>
              <a:t>20.5km</a:t>
            </a:r>
            <a:endParaRPr kumimoji="1" lang="ja-JP" altLang="en-US" sz="2000" b="1" i="1">
              <a:latin typeface="Helvetica" pitchFamily="2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A12818-BAEE-F848-9060-D19C7F4387F6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56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7FDE-558C-E443-8BF8-76CCAA946E8E}" type="slidenum">
              <a:rPr lang="uk-UA"/>
              <a:t>18</a:t>
            </a:fld>
            <a:endParaRPr kumimoji="1" lang="uk-UA" altLang="ja-JP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49532">
            <a:off x="247021" y="2825535"/>
            <a:ext cx="11526047" cy="1404257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H="1">
            <a:off x="4793093" y="1155700"/>
            <a:ext cx="213882" cy="2205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4793092" y="1376219"/>
            <a:ext cx="93518" cy="32327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 rot="969261">
            <a:off x="4827056" y="1696213"/>
            <a:ext cx="102341" cy="7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5481535" y="2508538"/>
            <a:ext cx="167886" cy="1915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 rot="2012927">
            <a:off x="5417532" y="2685748"/>
            <a:ext cx="119434" cy="73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 rot="2012927">
            <a:off x="5688500" y="3139642"/>
            <a:ext cx="103479" cy="74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cxnSp>
        <p:nvCxnSpPr>
          <p:cNvPr id="16" name="直線コネクタ 15"/>
          <p:cNvCxnSpPr>
            <a:stCxn id="15" idx="2"/>
          </p:cNvCxnSpPr>
          <p:nvPr/>
        </p:nvCxnSpPr>
        <p:spPr>
          <a:xfrm>
            <a:off x="5719643" y="3207975"/>
            <a:ext cx="59745" cy="18126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5779387" y="3344439"/>
            <a:ext cx="259110" cy="448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763724" y="3357650"/>
            <a:ext cx="54298" cy="8891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H="1" flipV="1">
            <a:off x="5818022" y="3440184"/>
            <a:ext cx="45694" cy="63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 rot="20039671">
            <a:off x="6042554" y="3264963"/>
            <a:ext cx="141065" cy="115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 rot="186382">
            <a:off x="6339375" y="4390592"/>
            <a:ext cx="103479" cy="74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cxnSp>
        <p:nvCxnSpPr>
          <p:cNvPr id="28" name="直線コネクタ 27"/>
          <p:cNvCxnSpPr>
            <a:stCxn id="27" idx="3"/>
          </p:cNvCxnSpPr>
          <p:nvPr/>
        </p:nvCxnSpPr>
        <p:spPr>
          <a:xfrm flipV="1">
            <a:off x="6442777" y="4423156"/>
            <a:ext cx="63664" cy="751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H="1" flipV="1">
            <a:off x="6950075" y="5805240"/>
            <a:ext cx="169984" cy="464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 rot="18673937">
            <a:off x="6712970" y="5615069"/>
            <a:ext cx="119434" cy="73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Helvetica" pitchFamily="2" charset="0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H="1" flipV="1">
            <a:off x="6798333" y="5676023"/>
            <a:ext cx="151742" cy="12921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5649422" y="218743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PM-8</a:t>
            </a:r>
            <a:endParaRPr lang="ja-JP" altLang="en-US">
              <a:latin typeface="Helvetica" pitchFamily="2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058688" y="86509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PM-10</a:t>
            </a:r>
            <a:endParaRPr lang="ja-JP" altLang="en-US">
              <a:latin typeface="Helvetica" pitchFamily="2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543983" y="411771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PM+8</a:t>
            </a:r>
            <a:endParaRPr lang="ja-JP" altLang="en-US">
              <a:latin typeface="Helvetica" pitchFamily="2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247050" y="5620574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PM+10</a:t>
            </a:r>
            <a:endParaRPr lang="ja-JP" altLang="en-US">
              <a:latin typeface="Helvetica" pitchFamily="2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341156" y="1570336"/>
            <a:ext cx="10070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i="1">
                <a:latin typeface="Helvetica" pitchFamily="2" charset="0"/>
              </a:rPr>
              <a:t>electron linac</a:t>
            </a:r>
            <a:endParaRPr lang="ja-JP" altLang="en-US" sz="1000" b="1" i="1">
              <a:latin typeface="Helvetica" pitchFamily="2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950076" y="5023036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i="1">
                <a:latin typeface="Helvetica" pitchFamily="2" charset="0"/>
              </a:rPr>
              <a:t>positron linac</a:t>
            </a:r>
            <a:endParaRPr lang="ja-JP" altLang="en-US" sz="1000" b="1" i="1">
              <a:latin typeface="Helvetica" pitchFamily="2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618452" y="3666773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i="1">
                <a:latin typeface="Helvetica" pitchFamily="2" charset="0"/>
              </a:rPr>
              <a:t>damping </a:t>
            </a:r>
          </a:p>
          <a:p>
            <a:r>
              <a:rPr lang="en-US" altLang="ja-JP" sz="1000" b="1" i="1">
                <a:latin typeface="Helvetica" pitchFamily="2" charset="0"/>
              </a:rPr>
              <a:t>ring</a:t>
            </a:r>
            <a:endParaRPr lang="ja-JP" altLang="en-US" sz="1000" b="1" i="1">
              <a:latin typeface="Helvetica" pitchFamily="2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187911" y="3049873"/>
            <a:ext cx="1636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Interaction Region</a:t>
            </a:r>
            <a:endParaRPr lang="ja-JP" altLang="en-US" sz="1400">
              <a:latin typeface="Helvetica" pitchFamily="2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844642" y="2240628"/>
            <a:ext cx="3243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Total Accelerator tunnel length </a:t>
            </a:r>
          </a:p>
          <a:p>
            <a:r>
              <a:rPr lang="en-US" altLang="ja-JP" sz="1600" b="1">
                <a:latin typeface="Helvetica" pitchFamily="2" charset="0"/>
              </a:rPr>
              <a:t>        = 20,549.5m (20.5km)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268355" y="1111965"/>
            <a:ext cx="1607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>
                <a:latin typeface="Helvetica" pitchFamily="2" charset="0"/>
              </a:rPr>
              <a:t>AT-10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hr-HR" altLang="ja-JP" sz="1600" b="1">
                <a:latin typeface="Helvetica" pitchFamily="2" charset="0"/>
              </a:rPr>
              <a:t>1503m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999466" y="2433894"/>
            <a:ext cx="1379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>
                <a:latin typeface="Helvetica" pitchFamily="2" charset="0"/>
              </a:rPr>
              <a:t>AT-8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hr-HR" altLang="ja-JP" sz="1600" b="1">
                <a:latin typeface="Helvetica" pitchFamily="2" charset="0"/>
              </a:rPr>
              <a:t>691m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905322" y="2988826"/>
            <a:ext cx="3878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>
                <a:latin typeface="Helvetica" pitchFamily="2" charset="0"/>
              </a:rPr>
              <a:t>AT</a:t>
            </a:r>
            <a:r>
              <a:rPr lang="ja-JP" altLang="hr-HR" sz="1600" b="1">
                <a:latin typeface="Helvetica" pitchFamily="2" charset="0"/>
              </a:rPr>
              <a:t>・</a:t>
            </a:r>
            <a:r>
              <a:rPr lang="hr-HR" altLang="ja-JP" sz="1600" b="1">
                <a:latin typeface="Helvetica" pitchFamily="2" charset="0"/>
              </a:rPr>
              <a:t>DR (access point to DR)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hr-HR" altLang="ja-JP" sz="1600" b="1">
                <a:latin typeface="Helvetica" pitchFamily="2" charset="0"/>
              </a:rPr>
              <a:t>763m</a:t>
            </a:r>
            <a:endParaRPr lang="en-US" altLang="ja-JP" sz="1600" b="1">
              <a:latin typeface="Helvetica" pitchFamily="2" charset="0"/>
            </a:endParaRPr>
          </a:p>
          <a:p>
            <a:r>
              <a:rPr lang="hr-HR" altLang="ja-JP" sz="1600" b="1">
                <a:latin typeface="Helvetica" pitchFamily="2" charset="0"/>
              </a:rPr>
              <a:t>AT</a:t>
            </a:r>
            <a:r>
              <a:rPr lang="ja-JP" altLang="hr-HR" sz="1600" b="1">
                <a:latin typeface="Helvetica" pitchFamily="2" charset="0"/>
              </a:rPr>
              <a:t>・</a:t>
            </a:r>
            <a:r>
              <a:rPr lang="hr-HR" altLang="ja-JP" sz="1600" b="1">
                <a:latin typeface="Helvetica" pitchFamily="2" charset="0"/>
              </a:rPr>
              <a:t>DH (branch to detector hall)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hr-HR" altLang="ja-JP" sz="1600" b="1">
                <a:latin typeface="Helvetica" pitchFamily="2" charset="0"/>
              </a:rPr>
              <a:t>693m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900538" y="4199012"/>
            <a:ext cx="1442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>
                <a:latin typeface="Helvetica" pitchFamily="2" charset="0"/>
              </a:rPr>
              <a:t>AT+8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hr-HR" altLang="ja-JP" sz="1600" b="1">
                <a:latin typeface="Helvetica" pitchFamily="2" charset="0"/>
              </a:rPr>
              <a:t>283m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406802" y="5098988"/>
            <a:ext cx="1556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>
                <a:latin typeface="Helvetica" pitchFamily="2" charset="0"/>
              </a:rPr>
              <a:t>AT+10</a:t>
            </a:r>
            <a:r>
              <a:rPr lang="ja-JP" altLang="hr-HR" sz="1600" b="1">
                <a:latin typeface="Helvetica" pitchFamily="2" charset="0"/>
              </a:rPr>
              <a:t>：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hr-HR" altLang="ja-JP" sz="1600" b="1">
                <a:latin typeface="Helvetica" pitchFamily="2" charset="0"/>
              </a:rPr>
              <a:t>943m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043" y="5215627"/>
            <a:ext cx="2206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access tunnels   5</a:t>
            </a:r>
            <a:endParaRPr lang="ja-JP" altLang="en-US" sz="1600" b="1">
              <a:latin typeface="Helvetica" pitchFamily="2" charset="0"/>
            </a:endParaRPr>
          </a:p>
          <a:p>
            <a:r>
              <a:rPr lang="ja-JP" altLang="en-US" sz="1600" b="1">
                <a:latin typeface="Helvetica" pitchFamily="2" charset="0"/>
              </a:rPr>
              <a:t>　</a:t>
            </a:r>
            <a:r>
              <a:rPr lang="en-US" altLang="ja-JP" sz="1600" b="1">
                <a:latin typeface="Helvetica" pitchFamily="2" charset="0"/>
              </a:rPr>
              <a:t>total length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hr-HR" altLang="ja-JP" sz="1600" b="1">
                <a:latin typeface="Helvetica" pitchFamily="2" charset="0"/>
              </a:rPr>
              <a:t>4876m</a:t>
            </a:r>
            <a:endParaRPr lang="ja-JP" altLang="en-US" sz="1600" b="1">
              <a:latin typeface="Helvetica" pitchFamily="2" charset="0"/>
            </a:endParaRP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6631459" y="181232"/>
            <a:ext cx="3079686" cy="654024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4738632" y="181232"/>
            <a:ext cx="223552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7712240" y="6721476"/>
            <a:ext cx="223552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8353186" y="224632"/>
            <a:ext cx="1925399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Option A, A’</a:t>
            </a:r>
            <a:endParaRPr lang="ja-JP" altLang="en-US" sz="2400" b="1">
              <a:latin typeface="Helvetica" pitchFamily="2" charset="0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566792" y="5227303"/>
            <a:ext cx="2457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Detector shaft    1</a:t>
            </a:r>
            <a:endParaRPr lang="ja-JP" altLang="en-US" sz="1600" b="1">
              <a:latin typeface="Helvetica" pitchFamily="2" charset="0"/>
            </a:endParaRPr>
          </a:p>
          <a:p>
            <a:r>
              <a:rPr lang="ja-JP" altLang="en-US" sz="1600" b="1">
                <a:latin typeface="Helvetica" pitchFamily="2" charset="0"/>
              </a:rPr>
              <a:t>　　　　</a:t>
            </a:r>
            <a:r>
              <a:rPr lang="en-US" altLang="ja-JP" sz="1600" b="1">
                <a:latin typeface="Helvetica" pitchFamily="2" charset="0"/>
              </a:rPr>
              <a:t>φ18m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en-US" altLang="ja-JP" sz="1600" b="1">
                <a:latin typeface="Helvetica" pitchFamily="2" charset="0"/>
              </a:rPr>
              <a:t>depth </a:t>
            </a:r>
            <a:r>
              <a:rPr lang="hr-HR" altLang="ja-JP" sz="1600" b="1">
                <a:latin typeface="Helvetica" pitchFamily="2" charset="0"/>
              </a:rPr>
              <a:t>75m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67812" y="5741698"/>
            <a:ext cx="2457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Utility shaft         1</a:t>
            </a:r>
            <a:endParaRPr lang="ja-JP" altLang="en-US" sz="1600" b="1">
              <a:latin typeface="Helvetica" pitchFamily="2" charset="0"/>
            </a:endParaRPr>
          </a:p>
          <a:p>
            <a:r>
              <a:rPr lang="ja-JP" altLang="en-US" sz="1600" b="1">
                <a:latin typeface="Helvetica" pitchFamily="2" charset="0"/>
              </a:rPr>
              <a:t>　　　　</a:t>
            </a:r>
            <a:r>
              <a:rPr lang="en-US" altLang="ja-JP" sz="1600" b="1">
                <a:latin typeface="Helvetica" pitchFamily="2" charset="0"/>
              </a:rPr>
              <a:t>φ10m</a:t>
            </a:r>
            <a:r>
              <a:rPr lang="ja-JP" altLang="en-US" sz="1600" b="1">
                <a:latin typeface="Helvetica" pitchFamily="2" charset="0"/>
              </a:rPr>
              <a:t>　</a:t>
            </a:r>
            <a:r>
              <a:rPr lang="en-US" altLang="ja-JP" sz="1600" b="1">
                <a:latin typeface="Helvetica" pitchFamily="2" charset="0"/>
              </a:rPr>
              <a:t>depth </a:t>
            </a:r>
            <a:r>
              <a:rPr lang="hr-HR" altLang="ja-JP" sz="1600" b="1">
                <a:latin typeface="Helvetica" pitchFamily="2" charset="0"/>
              </a:rPr>
              <a:t>75m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433924" y="5140224"/>
            <a:ext cx="4503711" cy="12488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814562" y="444303"/>
            <a:ext cx="270279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>
                <a:latin typeface="Helvetica" pitchFamily="2" charset="0"/>
              </a:rPr>
              <a:t>Access Tunnels</a:t>
            </a:r>
            <a:endParaRPr lang="ja-JP" altLang="en-US" sz="2800">
              <a:latin typeface="Helvetica" pitchFamily="2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09950" y="1011062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Site-specific design of </a:t>
            </a:r>
          </a:p>
          <a:p>
            <a:r>
              <a:rPr lang="en-US" altLang="ja-JP">
                <a:latin typeface="Helvetica" pitchFamily="2" charset="0"/>
              </a:rPr>
              <a:t>Access tunnels</a:t>
            </a:r>
            <a:endParaRPr lang="ja-JP" altLang="en-US">
              <a:latin typeface="Helvetica" pitchFamily="2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A5B194B-75B8-DA46-BD67-C1E239271A84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173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966EC0C-D1E8-3540-B1B0-DFDD023F9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49" y="706283"/>
            <a:ext cx="9490521" cy="615171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4E3519E-40E5-274F-B9CE-8649CE70C855}"/>
              </a:ext>
            </a:extLst>
          </p:cNvPr>
          <p:cNvSpPr txBox="1"/>
          <p:nvPr/>
        </p:nvSpPr>
        <p:spPr>
          <a:xfrm>
            <a:off x="4276517" y="245854"/>
            <a:ext cx="19816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Helvetica" pitchFamily="2" charset="0"/>
              </a:rPr>
              <a:t>Beam Dump</a:t>
            </a:r>
            <a:endParaRPr kumimoji="1" lang="ja-JP" altLang="en-US" sz="2400" b="1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A35EAB-5EAC-0545-B5CC-21F035F68F16}"/>
              </a:ext>
            </a:extLst>
          </p:cNvPr>
          <p:cNvSpPr txBox="1"/>
          <p:nvPr/>
        </p:nvSpPr>
        <p:spPr>
          <a:xfrm>
            <a:off x="4853157" y="4919957"/>
            <a:ext cx="670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40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29719A-9A27-704F-887B-F7F16B39AB71}"/>
              </a:ext>
            </a:extLst>
          </p:cNvPr>
          <p:cNvSpPr txBox="1"/>
          <p:nvPr/>
        </p:nvSpPr>
        <p:spPr>
          <a:xfrm>
            <a:off x="9527970" y="4936941"/>
            <a:ext cx="670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40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2036341-E810-1947-9D5A-1965697F463B}"/>
              </a:ext>
            </a:extLst>
          </p:cNvPr>
          <p:cNvCxnSpPr>
            <a:endCxn id="7" idx="1"/>
          </p:cNvCxnSpPr>
          <p:nvPr/>
        </p:nvCxnSpPr>
        <p:spPr>
          <a:xfrm>
            <a:off x="4276517" y="5058455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5E12B9E-0365-5F4C-A3E8-92100FFB0578}"/>
              </a:ext>
            </a:extLst>
          </p:cNvPr>
          <p:cNvCxnSpPr/>
          <p:nvPr/>
        </p:nvCxnSpPr>
        <p:spPr>
          <a:xfrm>
            <a:off x="8908663" y="5058453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E4E5E34-0493-0642-BC6F-80532FDE8622}"/>
              </a:ext>
            </a:extLst>
          </p:cNvPr>
          <p:cNvCxnSpPr>
            <a:cxnSpLocks/>
          </p:cNvCxnSpPr>
          <p:nvPr/>
        </p:nvCxnSpPr>
        <p:spPr>
          <a:xfrm>
            <a:off x="1572428" y="5058451"/>
            <a:ext cx="390465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0923E456-AF50-2C49-B400-3599050202C0}"/>
              </a:ext>
            </a:extLst>
          </p:cNvPr>
          <p:cNvCxnSpPr>
            <a:cxnSpLocks/>
          </p:cNvCxnSpPr>
          <p:nvPr/>
        </p:nvCxnSpPr>
        <p:spPr>
          <a:xfrm>
            <a:off x="5623036" y="5058451"/>
            <a:ext cx="390465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169EE96-3258-C64E-B3C6-0827342091C1}"/>
              </a:ext>
            </a:extLst>
          </p:cNvPr>
          <p:cNvSpPr txBox="1"/>
          <p:nvPr/>
        </p:nvSpPr>
        <p:spPr>
          <a:xfrm>
            <a:off x="4928574" y="4112237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F112C76-0B83-AB40-B618-49DF0A183159}"/>
              </a:ext>
            </a:extLst>
          </p:cNvPr>
          <p:cNvCxnSpPr>
            <a:endCxn id="11" idx="1"/>
          </p:cNvCxnSpPr>
          <p:nvPr/>
        </p:nvCxnSpPr>
        <p:spPr>
          <a:xfrm>
            <a:off x="4351934" y="4250735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1DD571-3B11-5E4D-AE81-95405A8FE7D9}"/>
              </a:ext>
            </a:extLst>
          </p:cNvPr>
          <p:cNvSpPr txBox="1"/>
          <p:nvPr/>
        </p:nvSpPr>
        <p:spPr>
          <a:xfrm>
            <a:off x="4928574" y="4377598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BB7F6F4-E215-D24D-BDE7-3EAF71C64F04}"/>
              </a:ext>
            </a:extLst>
          </p:cNvPr>
          <p:cNvCxnSpPr>
            <a:endCxn id="15" idx="1"/>
          </p:cNvCxnSpPr>
          <p:nvPr/>
        </p:nvCxnSpPr>
        <p:spPr>
          <a:xfrm>
            <a:off x="4351934" y="4516096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DBB0A03-ACA9-0B4A-8E2D-F9DFE4D0E0E5}"/>
              </a:ext>
            </a:extLst>
          </p:cNvPr>
          <p:cNvSpPr txBox="1"/>
          <p:nvPr/>
        </p:nvSpPr>
        <p:spPr>
          <a:xfrm>
            <a:off x="4928574" y="4642959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F8B1B7-2258-6644-9966-6FB241F9F2F5}"/>
              </a:ext>
            </a:extLst>
          </p:cNvPr>
          <p:cNvCxnSpPr>
            <a:endCxn id="20" idx="1"/>
          </p:cNvCxnSpPr>
          <p:nvPr/>
        </p:nvCxnSpPr>
        <p:spPr>
          <a:xfrm>
            <a:off x="4351934" y="4781457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7C6E1C-47E4-1841-A68B-1836839851C9}"/>
              </a:ext>
            </a:extLst>
          </p:cNvPr>
          <p:cNvSpPr txBox="1"/>
          <p:nvPr/>
        </p:nvSpPr>
        <p:spPr>
          <a:xfrm>
            <a:off x="9549610" y="4112237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3B89683-7CC4-0F4B-8770-9EF32A2BA7F2}"/>
              </a:ext>
            </a:extLst>
          </p:cNvPr>
          <p:cNvCxnSpPr>
            <a:endCxn id="22" idx="1"/>
          </p:cNvCxnSpPr>
          <p:nvPr/>
        </p:nvCxnSpPr>
        <p:spPr>
          <a:xfrm>
            <a:off x="8972970" y="4250735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390AD8F-13D4-6A41-8268-0CC783CE87B0}"/>
              </a:ext>
            </a:extLst>
          </p:cNvPr>
          <p:cNvSpPr txBox="1"/>
          <p:nvPr/>
        </p:nvSpPr>
        <p:spPr>
          <a:xfrm>
            <a:off x="9549610" y="4377598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8CA5303-59C6-7345-8BD3-01FAA6CC1A21}"/>
              </a:ext>
            </a:extLst>
          </p:cNvPr>
          <p:cNvCxnSpPr>
            <a:endCxn id="24" idx="1"/>
          </p:cNvCxnSpPr>
          <p:nvPr/>
        </p:nvCxnSpPr>
        <p:spPr>
          <a:xfrm>
            <a:off x="8972970" y="4516096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4BF6177-FA76-7C4E-B8DB-55F86E0B6470}"/>
              </a:ext>
            </a:extLst>
          </p:cNvPr>
          <p:cNvSpPr txBox="1"/>
          <p:nvPr/>
        </p:nvSpPr>
        <p:spPr>
          <a:xfrm>
            <a:off x="9549610" y="4642959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31AF516C-9455-5F45-B61F-97A9C072621E}"/>
              </a:ext>
            </a:extLst>
          </p:cNvPr>
          <p:cNvCxnSpPr>
            <a:endCxn id="26" idx="1"/>
          </p:cNvCxnSpPr>
          <p:nvPr/>
        </p:nvCxnSpPr>
        <p:spPr>
          <a:xfrm>
            <a:off x="8972970" y="4781457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BE312EE-AA33-7049-9426-864DBF28C9F2}"/>
              </a:ext>
            </a:extLst>
          </p:cNvPr>
          <p:cNvSpPr txBox="1"/>
          <p:nvPr/>
        </p:nvSpPr>
        <p:spPr>
          <a:xfrm>
            <a:off x="4853157" y="5173682"/>
            <a:ext cx="6286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17MW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4DDF47D2-F8FB-0443-BA56-B832731ACE38}"/>
              </a:ext>
            </a:extLst>
          </p:cNvPr>
          <p:cNvCxnSpPr>
            <a:endCxn id="28" idx="1"/>
          </p:cNvCxnSpPr>
          <p:nvPr/>
        </p:nvCxnSpPr>
        <p:spPr>
          <a:xfrm>
            <a:off x="4276517" y="5312180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31742B3-1F9C-E444-9712-55CED710B243}"/>
              </a:ext>
            </a:extLst>
          </p:cNvPr>
          <p:cNvSpPr txBox="1"/>
          <p:nvPr/>
        </p:nvSpPr>
        <p:spPr>
          <a:xfrm>
            <a:off x="9527970" y="5185316"/>
            <a:ext cx="6286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17MW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59890387-81EC-814A-A52A-5548F4EC3960}"/>
              </a:ext>
            </a:extLst>
          </p:cNvPr>
          <p:cNvCxnSpPr>
            <a:endCxn id="30" idx="1"/>
          </p:cNvCxnSpPr>
          <p:nvPr/>
        </p:nvCxnSpPr>
        <p:spPr>
          <a:xfrm>
            <a:off x="8951330" y="5323814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382316F-D6AC-A74B-A4FC-BDE841DBE199}"/>
              </a:ext>
            </a:extLst>
          </p:cNvPr>
          <p:cNvSpPr txBox="1"/>
          <p:nvPr/>
        </p:nvSpPr>
        <p:spPr>
          <a:xfrm>
            <a:off x="4864267" y="5440702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249E099-FB79-F54F-827F-64B3DF74BC2A}"/>
              </a:ext>
            </a:extLst>
          </p:cNvPr>
          <p:cNvCxnSpPr>
            <a:endCxn id="32" idx="1"/>
          </p:cNvCxnSpPr>
          <p:nvPr/>
        </p:nvCxnSpPr>
        <p:spPr>
          <a:xfrm>
            <a:off x="4287627" y="5579200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F3065C0-F7C3-1E44-9D03-C0D1DAB8E414}"/>
              </a:ext>
            </a:extLst>
          </p:cNvPr>
          <p:cNvSpPr txBox="1"/>
          <p:nvPr/>
        </p:nvSpPr>
        <p:spPr>
          <a:xfrm>
            <a:off x="9485303" y="5440702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42C80C7-A428-5544-B265-CD5C4F063369}"/>
              </a:ext>
            </a:extLst>
          </p:cNvPr>
          <p:cNvCxnSpPr>
            <a:endCxn id="34" idx="1"/>
          </p:cNvCxnSpPr>
          <p:nvPr/>
        </p:nvCxnSpPr>
        <p:spPr>
          <a:xfrm>
            <a:off x="8908663" y="5579200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3FECE06-5631-0947-B9C2-973F6BEE6950}"/>
              </a:ext>
            </a:extLst>
          </p:cNvPr>
          <p:cNvSpPr txBox="1"/>
          <p:nvPr/>
        </p:nvSpPr>
        <p:spPr>
          <a:xfrm>
            <a:off x="4894284" y="5728402"/>
            <a:ext cx="5854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6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27B5973A-57E3-984A-BA9D-7805F9CFDF3A}"/>
              </a:ext>
            </a:extLst>
          </p:cNvPr>
          <p:cNvCxnSpPr>
            <a:endCxn id="36" idx="1"/>
          </p:cNvCxnSpPr>
          <p:nvPr/>
        </p:nvCxnSpPr>
        <p:spPr>
          <a:xfrm>
            <a:off x="4317644" y="5866900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52E16D6-A921-714A-BE44-1EE83BC0F53E}"/>
              </a:ext>
            </a:extLst>
          </p:cNvPr>
          <p:cNvSpPr txBox="1"/>
          <p:nvPr/>
        </p:nvSpPr>
        <p:spPr>
          <a:xfrm>
            <a:off x="9485303" y="5717701"/>
            <a:ext cx="670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300kW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E1D38E7-8E19-044F-859A-CB1AC008F726}"/>
              </a:ext>
            </a:extLst>
          </p:cNvPr>
          <p:cNvCxnSpPr>
            <a:endCxn id="38" idx="1"/>
          </p:cNvCxnSpPr>
          <p:nvPr/>
        </p:nvCxnSpPr>
        <p:spPr>
          <a:xfrm>
            <a:off x="8908663" y="5856199"/>
            <a:ext cx="57664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17E11FC-549B-D04F-ABDE-06A5ADAC9499}"/>
              </a:ext>
            </a:extLst>
          </p:cNvPr>
          <p:cNvSpPr txBox="1"/>
          <p:nvPr/>
        </p:nvSpPr>
        <p:spPr>
          <a:xfrm>
            <a:off x="7175623" y="997432"/>
            <a:ext cx="4128053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>
                <a:solidFill>
                  <a:srgbClr val="FF0000"/>
                </a:solidFill>
                <a:latin typeface="Helvetica" pitchFamily="2" charset="0"/>
              </a:rPr>
              <a:t>Change Request on beam dump in 2016 </a:t>
            </a:r>
          </a:p>
          <a:p>
            <a:r>
              <a:rPr kumimoji="1" lang="en-US" altLang="ja-JP" sz="1600" b="1">
                <a:solidFill>
                  <a:srgbClr val="FF0000"/>
                </a:solidFill>
                <a:latin typeface="Helvetica" pitchFamily="2" charset="0"/>
              </a:rPr>
              <a:t>was approved.</a:t>
            </a:r>
          </a:p>
          <a:p>
            <a:endParaRPr lang="en-US" altLang="ja-JP" sz="1600" b="1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US" altLang="ja-JP" sz="1600" b="1">
                <a:solidFill>
                  <a:srgbClr val="FF0000"/>
                </a:solidFill>
                <a:latin typeface="Helvetica" pitchFamily="2" charset="0"/>
              </a:rPr>
              <a:t>       </a:t>
            </a:r>
            <a:r>
              <a:rPr kumimoji="1" lang="en-US" altLang="ja-JP" sz="1600" b="1">
                <a:solidFill>
                  <a:srgbClr val="FF0000"/>
                </a:solidFill>
                <a:latin typeface="Helvetica" pitchFamily="2" charset="0"/>
              </a:rPr>
              <a:t> ILC-CR-0013  (Beam dump)</a:t>
            </a:r>
            <a:endParaRPr kumimoji="1" lang="ja-JP" altLang="en-US" sz="16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757C7FF-65B3-4A4B-8F5E-427635076EF5}"/>
              </a:ext>
            </a:extLst>
          </p:cNvPr>
          <p:cNvSpPr txBox="1"/>
          <p:nvPr/>
        </p:nvSpPr>
        <p:spPr>
          <a:xfrm>
            <a:off x="1986228" y="5994700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e-8  electron 10Hz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871D20F-7D20-7449-A952-A3A5E89B43E1}"/>
              </a:ext>
            </a:extLst>
          </p:cNvPr>
          <p:cNvSpPr txBox="1"/>
          <p:nvPr/>
        </p:nvSpPr>
        <p:spPr>
          <a:xfrm>
            <a:off x="4351934" y="6015841"/>
            <a:ext cx="5437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>
                <a:solidFill>
                  <a:srgbClr val="FF0000"/>
                </a:solidFill>
                <a:latin typeface="Helvetica" pitchFamily="2" charset="0"/>
              </a:rPr>
              <a:t>8</a:t>
            </a:r>
            <a:r>
              <a:rPr kumimoji="1" lang="en-US" altLang="ja-JP" sz="1200" b="1">
                <a:solidFill>
                  <a:srgbClr val="FF0000"/>
                </a:solidFill>
                <a:latin typeface="Helvetica" pitchFamily="2" charset="0"/>
              </a:rPr>
              <a:t>MW</a:t>
            </a:r>
            <a:endParaRPr kumimoji="1" lang="ja-JP" altLang="en-US" sz="12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3FDA111-2F80-1848-BDE2-49BEA70912DC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14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F0F274-60FA-4347-A862-2FAAFC22EE32}"/>
              </a:ext>
            </a:extLst>
          </p:cNvPr>
          <p:cNvSpPr txBox="1"/>
          <p:nvPr/>
        </p:nvSpPr>
        <p:spPr>
          <a:xfrm>
            <a:off x="3190672" y="542041"/>
            <a:ext cx="5553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>
                <a:latin typeface="Helvetica" pitchFamily="2" charset="0"/>
              </a:rPr>
              <a:t>History of ILC250 Design Discussion</a:t>
            </a:r>
            <a:endParaRPr kumimoji="1" lang="ja-JP" altLang="en-US" sz="2400" b="1" u="sng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0DFCA42-4656-E946-A807-BE455F817810}"/>
              </a:ext>
            </a:extLst>
          </p:cNvPr>
          <p:cNvSpPr txBox="1"/>
          <p:nvPr/>
        </p:nvSpPr>
        <p:spPr>
          <a:xfrm>
            <a:off x="700393" y="1239933"/>
            <a:ext cx="10796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latin typeface="Helvetica" pitchFamily="2" charset="0"/>
              </a:rPr>
              <a:t>ILC WG2 (Staging Plan) was initiated by S. Michizono </a:t>
            </a:r>
          </a:p>
          <a:p>
            <a:r>
              <a:rPr lang="en-US" altLang="ja-JP" sz="2400">
                <a:latin typeface="Helvetica" pitchFamily="2" charset="0"/>
              </a:rPr>
              <a:t>                                                         </a:t>
            </a:r>
            <a:r>
              <a:rPr kumimoji="1" lang="en-US" altLang="ja-JP" sz="2400">
                <a:latin typeface="Helvetica" pitchFamily="2" charset="0"/>
              </a:rPr>
              <a:t>after the discussion at </a:t>
            </a:r>
            <a:r>
              <a:rPr kumimoji="1" lang="en-US" altLang="ja-JP" sz="2400">
                <a:solidFill>
                  <a:srgbClr val="FF0000"/>
                </a:solidFill>
                <a:latin typeface="Helvetica" pitchFamily="2" charset="0"/>
              </a:rPr>
              <a:t>LCWS2016-Morioka</a:t>
            </a:r>
            <a:endParaRPr kumimoji="1" lang="ja-JP" altLang="en-US" sz="240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6AB04B2-9DA0-7148-AD85-0A8953C1FB80}"/>
              </a:ext>
            </a:extLst>
          </p:cNvPr>
          <p:cNvSpPr txBox="1"/>
          <p:nvPr/>
        </p:nvSpPr>
        <p:spPr>
          <a:xfrm>
            <a:off x="1318574" y="2081719"/>
            <a:ext cx="10503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Discussion of</a:t>
            </a:r>
            <a:r>
              <a:rPr kumimoji="1" lang="en-US" altLang="ja-JP" sz="2400">
                <a:latin typeface="Helvetica" pitchFamily="2" charset="0"/>
              </a:rPr>
              <a:t> WG2 (Staging Plan for CFS) has been done </a:t>
            </a:r>
          </a:p>
          <a:p>
            <a:r>
              <a:rPr lang="en-US" altLang="ja-JP" sz="2400">
                <a:latin typeface="Helvetica" pitchFamily="2" charset="0"/>
              </a:rPr>
              <a:t>                        </a:t>
            </a:r>
            <a:r>
              <a:rPr kumimoji="1" lang="en-US" altLang="ja-JP" sz="2400">
                <a:latin typeface="Helvetica" pitchFamily="2" charset="0"/>
              </a:rPr>
              <a:t>by domestic(KEK, Tohoku) and international tele-conference.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B45306-5CAD-BB4B-9F6A-3C06CEA0A7F8}"/>
              </a:ext>
            </a:extLst>
          </p:cNvPr>
          <p:cNvSpPr txBox="1"/>
          <p:nvPr/>
        </p:nvSpPr>
        <p:spPr>
          <a:xfrm>
            <a:off x="700393" y="4206238"/>
            <a:ext cx="8026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Discussion of</a:t>
            </a:r>
            <a:r>
              <a:rPr kumimoji="1" lang="en-US" altLang="ja-JP" sz="2400">
                <a:latin typeface="Helvetica" pitchFamily="2" charset="0"/>
              </a:rPr>
              <a:t> WG2 was held at CFS@</a:t>
            </a:r>
            <a:r>
              <a:rPr kumimoji="1" lang="en-US" altLang="ja-JP" sz="2400">
                <a:solidFill>
                  <a:srgbClr val="FF0000"/>
                </a:solidFill>
                <a:latin typeface="Helvetica" pitchFamily="2" charset="0"/>
              </a:rPr>
              <a:t>ALCW2017-SLAC </a:t>
            </a:r>
            <a:endParaRPr kumimoji="1" lang="ja-JP" altLang="en-US" sz="240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15C09C4-CCF1-0245-AD7E-FD500BD367F0}"/>
              </a:ext>
            </a:extLst>
          </p:cNvPr>
          <p:cNvSpPr txBox="1"/>
          <p:nvPr/>
        </p:nvSpPr>
        <p:spPr>
          <a:xfrm>
            <a:off x="700393" y="4750187"/>
            <a:ext cx="9152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Cost review of</a:t>
            </a:r>
            <a:r>
              <a:rPr kumimoji="1" lang="en-US" altLang="ja-JP" sz="2400">
                <a:latin typeface="Helvetica" pitchFamily="2" charset="0"/>
              </a:rPr>
              <a:t> WG2(derivation from TDR and Tohoku estimation)</a:t>
            </a:r>
          </a:p>
          <a:p>
            <a:r>
              <a:rPr lang="en-US" altLang="ja-JP" sz="2400">
                <a:latin typeface="Helvetica" pitchFamily="2" charset="0"/>
              </a:rPr>
              <a:t>  </a:t>
            </a:r>
            <a:r>
              <a:rPr kumimoji="1" lang="en-US" altLang="ja-JP" sz="2400">
                <a:latin typeface="Helvetica" pitchFamily="2" charset="0"/>
              </a:rPr>
              <a:t> at KEK Sep 26, 2017 (Lyn, Nakada, Steinar, J.Brau, Benno, etc)</a:t>
            </a:r>
            <a:endParaRPr kumimoji="1" lang="ja-JP" altLang="en-US" sz="2400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2411F3-C26A-FB49-A12D-D5B34076139D}"/>
              </a:ext>
            </a:extLst>
          </p:cNvPr>
          <p:cNvSpPr txBox="1"/>
          <p:nvPr/>
        </p:nvSpPr>
        <p:spPr>
          <a:xfrm>
            <a:off x="700393" y="5663468"/>
            <a:ext cx="7427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Discussion of</a:t>
            </a:r>
            <a:r>
              <a:rPr kumimoji="1" lang="en-US" altLang="ja-JP" sz="2400">
                <a:latin typeface="Helvetica" pitchFamily="2" charset="0"/>
              </a:rPr>
              <a:t> WG2 at CFS@</a:t>
            </a:r>
            <a:r>
              <a:rPr kumimoji="1" lang="en-US" altLang="ja-JP" sz="2400">
                <a:solidFill>
                  <a:srgbClr val="FF0000"/>
                </a:solidFill>
                <a:latin typeface="Helvetica" pitchFamily="2" charset="0"/>
              </a:rPr>
              <a:t>LCWS2017-Strausburg</a:t>
            </a:r>
            <a:r>
              <a:rPr kumimoji="1" lang="en-US" altLang="ja-JP" sz="2400">
                <a:latin typeface="Helvetica" pitchFamily="2" charset="0"/>
              </a:rPr>
              <a:t> </a:t>
            </a:r>
            <a:endParaRPr kumimoji="1" lang="ja-JP" altLang="en-US" sz="2400">
              <a:latin typeface="Helvetica" pitchFamily="2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CF53AE-2B04-0F42-9BAC-697B9CE85EBD}"/>
              </a:ext>
            </a:extLst>
          </p:cNvPr>
          <p:cNvSpPr txBox="1"/>
          <p:nvPr/>
        </p:nvSpPr>
        <p:spPr>
          <a:xfrm>
            <a:off x="700393" y="6179358"/>
            <a:ext cx="7497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Discussion of</a:t>
            </a:r>
            <a:r>
              <a:rPr kumimoji="1" lang="en-US" altLang="ja-JP" sz="2400">
                <a:latin typeface="Helvetica" pitchFamily="2" charset="0"/>
              </a:rPr>
              <a:t> ILC250 at CFS@</a:t>
            </a:r>
            <a:r>
              <a:rPr kumimoji="1" lang="en-US" altLang="ja-JP" sz="2400">
                <a:solidFill>
                  <a:srgbClr val="FF0000"/>
                </a:solidFill>
                <a:latin typeface="Helvetica" pitchFamily="2" charset="0"/>
              </a:rPr>
              <a:t>ALCW2018-Fukuoka </a:t>
            </a:r>
            <a:endParaRPr kumimoji="1" lang="ja-JP" altLang="en-US" sz="240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99E6A67-D27D-7E4E-BB24-3266FE54E049}"/>
              </a:ext>
            </a:extLst>
          </p:cNvPr>
          <p:cNvSpPr txBox="1"/>
          <p:nvPr/>
        </p:nvSpPr>
        <p:spPr>
          <a:xfrm>
            <a:off x="1318574" y="2967628"/>
            <a:ext cx="10661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elvetica" pitchFamily="2" charset="0"/>
              </a:rPr>
              <a:t>Machine mapping research on Kitakami candidate site, and site-specific CFS</a:t>
            </a:r>
          </a:p>
          <a:p>
            <a:r>
              <a:rPr lang="en-US" altLang="ja-JP" sz="2400">
                <a:latin typeface="Helvetica" pitchFamily="2" charset="0"/>
              </a:rPr>
              <a:t>design, in parallel.   (by Tohoku, KEK, AAA and expert from univeristies)</a:t>
            </a:r>
          </a:p>
          <a:p>
            <a:r>
              <a:rPr kumimoji="1" lang="en-US" altLang="ja-JP" sz="2400">
                <a:latin typeface="Helvetica" pitchFamily="2" charset="0"/>
              </a:rPr>
              <a:t>(access portal location, IP location are included)</a:t>
            </a:r>
            <a:endParaRPr kumimoji="1" lang="ja-JP" altLang="en-US" sz="24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437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70DAE1C-2CBC-CF41-BC95-055B29C1E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72" y="0"/>
            <a:ext cx="11640655" cy="6858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126A5E5-37D6-E94E-B53B-E51630AF4683}"/>
              </a:ext>
            </a:extLst>
          </p:cNvPr>
          <p:cNvSpPr txBox="1"/>
          <p:nvPr/>
        </p:nvSpPr>
        <p:spPr>
          <a:xfrm>
            <a:off x="0" y="0"/>
            <a:ext cx="288732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>
                <a:solidFill>
                  <a:srgbClr val="FF0000"/>
                </a:solidFill>
                <a:latin typeface="Helvetica" pitchFamily="2" charset="0"/>
              </a:rPr>
              <a:t>ILC-CR-0013  (Beam dump)</a:t>
            </a:r>
            <a:endParaRPr kumimoji="1" lang="ja-JP" altLang="en-US" sz="1600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A6A97A-CF6E-424D-8FE9-0B72C57D2AAB}"/>
              </a:ext>
            </a:extLst>
          </p:cNvPr>
          <p:cNvSpPr/>
          <p:nvPr/>
        </p:nvSpPr>
        <p:spPr>
          <a:xfrm>
            <a:off x="182880" y="6252210"/>
            <a:ext cx="11864340" cy="2971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DB97A6-75A8-F146-9C87-520324397733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32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7B06C6D-80AB-964F-8289-74FBB89F73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40"/>
            <a:ext cx="12192000" cy="2575919"/>
          </a:xfrm>
          <a:prstGeom prst="rect">
            <a:avLst/>
          </a:prstGeom>
        </p:spPr>
      </p:pic>
      <p:sp>
        <p:nvSpPr>
          <p:cNvPr id="2" name="円/楕円 1">
            <a:extLst>
              <a:ext uri="{FF2B5EF4-FFF2-40B4-BE49-F238E27FC236}">
                <a16:creationId xmlns:a16="http://schemas.microsoft.com/office/drawing/2014/main" id="{99622D32-D08F-FE4D-B515-8CBE4DA8F680}"/>
              </a:ext>
            </a:extLst>
          </p:cNvPr>
          <p:cNvSpPr/>
          <p:nvPr/>
        </p:nvSpPr>
        <p:spPr>
          <a:xfrm>
            <a:off x="5257800" y="5223510"/>
            <a:ext cx="2171700" cy="1074420"/>
          </a:xfrm>
          <a:prstGeom prst="ellipse">
            <a:avLst/>
          </a:prstGeom>
          <a:noFill/>
          <a:ln w="28575"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264AD797-BAA4-014A-B2EF-B82A6F61F1F0}"/>
              </a:ext>
            </a:extLst>
          </p:cNvPr>
          <p:cNvSpPr/>
          <p:nvPr/>
        </p:nvSpPr>
        <p:spPr>
          <a:xfrm>
            <a:off x="5257800" y="5078730"/>
            <a:ext cx="2171700" cy="10744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5FE33BA-A60D-D94B-A2A0-46388338570C}"/>
              </a:ext>
            </a:extLst>
          </p:cNvPr>
          <p:cNvCxnSpPr/>
          <p:nvPr/>
        </p:nvCxnSpPr>
        <p:spPr>
          <a:xfrm>
            <a:off x="5509260" y="4389120"/>
            <a:ext cx="5852160" cy="6057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3BF412A-213C-1348-B466-ED5E7F379FD3}"/>
              </a:ext>
            </a:extLst>
          </p:cNvPr>
          <p:cNvCxnSpPr>
            <a:cxnSpLocks/>
          </p:cNvCxnSpPr>
          <p:nvPr/>
        </p:nvCxnSpPr>
        <p:spPr>
          <a:xfrm>
            <a:off x="7189470" y="4733925"/>
            <a:ext cx="4171950" cy="4057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DABEBBF-E546-1C4F-9D93-CA57904E9C7C}"/>
              </a:ext>
            </a:extLst>
          </p:cNvPr>
          <p:cNvCxnSpPr>
            <a:cxnSpLocks/>
          </p:cNvCxnSpPr>
          <p:nvPr/>
        </p:nvCxnSpPr>
        <p:spPr>
          <a:xfrm flipV="1">
            <a:off x="4994910" y="4389120"/>
            <a:ext cx="2103120" cy="211932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441D9A8-C84C-DD41-BDF1-BD9AE062411D}"/>
              </a:ext>
            </a:extLst>
          </p:cNvPr>
          <p:cNvCxnSpPr>
            <a:cxnSpLocks/>
          </p:cNvCxnSpPr>
          <p:nvPr/>
        </p:nvCxnSpPr>
        <p:spPr>
          <a:xfrm flipV="1">
            <a:off x="975360" y="4792029"/>
            <a:ext cx="4671060" cy="494821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457736B-AC41-5C47-9B50-BEB36BC75B5F}"/>
              </a:ext>
            </a:extLst>
          </p:cNvPr>
          <p:cNvCxnSpPr>
            <a:cxnSpLocks/>
          </p:cNvCxnSpPr>
          <p:nvPr/>
        </p:nvCxnSpPr>
        <p:spPr>
          <a:xfrm>
            <a:off x="5646420" y="4803457"/>
            <a:ext cx="320040" cy="454344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2FC497A-7583-7945-BF08-2E0FF5E00329}"/>
              </a:ext>
            </a:extLst>
          </p:cNvPr>
          <p:cNvCxnSpPr>
            <a:cxnSpLocks/>
          </p:cNvCxnSpPr>
          <p:nvPr/>
        </p:nvCxnSpPr>
        <p:spPr>
          <a:xfrm flipH="1">
            <a:off x="6823710" y="4723447"/>
            <a:ext cx="365760" cy="4162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27AB7F1-0460-B449-B4C8-3800E8A42142}"/>
              </a:ext>
            </a:extLst>
          </p:cNvPr>
          <p:cNvCxnSpPr>
            <a:cxnSpLocks/>
          </p:cNvCxnSpPr>
          <p:nvPr/>
        </p:nvCxnSpPr>
        <p:spPr>
          <a:xfrm>
            <a:off x="5760720" y="4678918"/>
            <a:ext cx="291465" cy="3998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C4C07BF0-F863-DB49-AFE7-7F67D2125BD5}"/>
              </a:ext>
            </a:extLst>
          </p:cNvPr>
          <p:cNvCxnSpPr>
            <a:cxnSpLocks/>
          </p:cNvCxnSpPr>
          <p:nvPr/>
        </p:nvCxnSpPr>
        <p:spPr>
          <a:xfrm flipV="1">
            <a:off x="975360" y="4756785"/>
            <a:ext cx="3653790" cy="374333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2D5C44D-C5CA-B141-9C82-8DA092888DB0}"/>
              </a:ext>
            </a:extLst>
          </p:cNvPr>
          <p:cNvCxnSpPr>
            <a:cxnSpLocks/>
          </p:cNvCxnSpPr>
          <p:nvPr/>
        </p:nvCxnSpPr>
        <p:spPr>
          <a:xfrm flipV="1">
            <a:off x="4629150" y="4601053"/>
            <a:ext cx="382905" cy="155732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CA1E18F3-74A7-914C-9ED7-5D410A8BF12F}"/>
              </a:ext>
            </a:extLst>
          </p:cNvPr>
          <p:cNvCxnSpPr>
            <a:cxnSpLocks/>
          </p:cNvCxnSpPr>
          <p:nvPr/>
        </p:nvCxnSpPr>
        <p:spPr>
          <a:xfrm flipV="1">
            <a:off x="4892040" y="4678919"/>
            <a:ext cx="891540" cy="857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フリーフォーム 30">
            <a:extLst>
              <a:ext uri="{FF2B5EF4-FFF2-40B4-BE49-F238E27FC236}">
                <a16:creationId xmlns:a16="http://schemas.microsoft.com/office/drawing/2014/main" id="{194733E3-1FE0-4E4E-820E-F6E6707399FD}"/>
              </a:ext>
            </a:extLst>
          </p:cNvPr>
          <p:cNvSpPr/>
          <p:nvPr/>
        </p:nvSpPr>
        <p:spPr>
          <a:xfrm>
            <a:off x="11361420" y="4800600"/>
            <a:ext cx="560070" cy="377190"/>
          </a:xfrm>
          <a:custGeom>
            <a:avLst/>
            <a:gdLst>
              <a:gd name="connsiteX0" fmla="*/ 0 w 560070"/>
              <a:gd name="connsiteY0" fmla="*/ 205740 h 377190"/>
              <a:gd name="connsiteX1" fmla="*/ 57150 w 560070"/>
              <a:gd name="connsiteY1" fmla="*/ 217170 h 377190"/>
              <a:gd name="connsiteX2" fmla="*/ 91440 w 560070"/>
              <a:gd name="connsiteY2" fmla="*/ 194310 h 377190"/>
              <a:gd name="connsiteX3" fmla="*/ 125730 w 560070"/>
              <a:gd name="connsiteY3" fmla="*/ 182880 h 377190"/>
              <a:gd name="connsiteX4" fmla="*/ 194310 w 560070"/>
              <a:gd name="connsiteY4" fmla="*/ 148590 h 377190"/>
              <a:gd name="connsiteX5" fmla="*/ 228600 w 560070"/>
              <a:gd name="connsiteY5" fmla="*/ 114300 h 377190"/>
              <a:gd name="connsiteX6" fmla="*/ 274320 w 560070"/>
              <a:gd name="connsiteY6" fmla="*/ 45720 h 377190"/>
              <a:gd name="connsiteX7" fmla="*/ 308610 w 560070"/>
              <a:gd name="connsiteY7" fmla="*/ 22860 h 377190"/>
              <a:gd name="connsiteX8" fmla="*/ 377190 w 560070"/>
              <a:gd name="connsiteY8" fmla="*/ 0 h 377190"/>
              <a:gd name="connsiteX9" fmla="*/ 502920 w 560070"/>
              <a:gd name="connsiteY9" fmla="*/ 45720 h 377190"/>
              <a:gd name="connsiteX10" fmla="*/ 514350 w 560070"/>
              <a:gd name="connsiteY10" fmla="*/ 80010 h 377190"/>
              <a:gd name="connsiteX11" fmla="*/ 537210 w 560070"/>
              <a:gd name="connsiteY11" fmla="*/ 114300 h 377190"/>
              <a:gd name="connsiteX12" fmla="*/ 560070 w 560070"/>
              <a:gd name="connsiteY12" fmla="*/ 182880 h 377190"/>
              <a:gd name="connsiteX13" fmla="*/ 548640 w 560070"/>
              <a:gd name="connsiteY13" fmla="*/ 251460 h 377190"/>
              <a:gd name="connsiteX14" fmla="*/ 537210 w 560070"/>
              <a:gd name="connsiteY14" fmla="*/ 285750 h 377190"/>
              <a:gd name="connsiteX15" fmla="*/ 502920 w 560070"/>
              <a:gd name="connsiteY15" fmla="*/ 297180 h 377190"/>
              <a:gd name="connsiteX16" fmla="*/ 411480 w 560070"/>
              <a:gd name="connsiteY16" fmla="*/ 365760 h 377190"/>
              <a:gd name="connsiteX17" fmla="*/ 377190 w 560070"/>
              <a:gd name="connsiteY17" fmla="*/ 377190 h 377190"/>
              <a:gd name="connsiteX18" fmla="*/ 125730 w 560070"/>
              <a:gd name="connsiteY18" fmla="*/ 365760 h 377190"/>
              <a:gd name="connsiteX19" fmla="*/ 0 w 560070"/>
              <a:gd name="connsiteY19" fmla="*/ 342900 h 377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0070" h="377190">
                <a:moveTo>
                  <a:pt x="0" y="205740"/>
                </a:moveTo>
                <a:cubicBezTo>
                  <a:pt x="19050" y="209550"/>
                  <a:pt x="37873" y="219580"/>
                  <a:pt x="57150" y="217170"/>
                </a:cubicBezTo>
                <a:cubicBezTo>
                  <a:pt x="70781" y="215466"/>
                  <a:pt x="79153" y="200453"/>
                  <a:pt x="91440" y="194310"/>
                </a:cubicBezTo>
                <a:cubicBezTo>
                  <a:pt x="102216" y="188922"/>
                  <a:pt x="114954" y="188268"/>
                  <a:pt x="125730" y="182880"/>
                </a:cubicBezTo>
                <a:cubicBezTo>
                  <a:pt x="214360" y="138565"/>
                  <a:pt x="108121" y="177320"/>
                  <a:pt x="194310" y="148590"/>
                </a:cubicBezTo>
                <a:cubicBezTo>
                  <a:pt x="205740" y="137160"/>
                  <a:pt x="218676" y="127059"/>
                  <a:pt x="228600" y="114300"/>
                </a:cubicBezTo>
                <a:cubicBezTo>
                  <a:pt x="245468" y="92613"/>
                  <a:pt x="251460" y="60960"/>
                  <a:pt x="274320" y="45720"/>
                </a:cubicBezTo>
                <a:cubicBezTo>
                  <a:pt x="285750" y="38100"/>
                  <a:pt x="296057" y="28439"/>
                  <a:pt x="308610" y="22860"/>
                </a:cubicBezTo>
                <a:cubicBezTo>
                  <a:pt x="330630" y="13073"/>
                  <a:pt x="377190" y="0"/>
                  <a:pt x="377190" y="0"/>
                </a:cubicBezTo>
                <a:cubicBezTo>
                  <a:pt x="445966" y="8597"/>
                  <a:pt x="467277" y="-7744"/>
                  <a:pt x="502920" y="45720"/>
                </a:cubicBezTo>
                <a:cubicBezTo>
                  <a:pt x="509603" y="55745"/>
                  <a:pt x="508962" y="69234"/>
                  <a:pt x="514350" y="80010"/>
                </a:cubicBezTo>
                <a:cubicBezTo>
                  <a:pt x="520493" y="92297"/>
                  <a:pt x="531631" y="101747"/>
                  <a:pt x="537210" y="114300"/>
                </a:cubicBezTo>
                <a:cubicBezTo>
                  <a:pt x="546997" y="136320"/>
                  <a:pt x="560070" y="182880"/>
                  <a:pt x="560070" y="182880"/>
                </a:cubicBezTo>
                <a:cubicBezTo>
                  <a:pt x="556260" y="205740"/>
                  <a:pt x="553667" y="228837"/>
                  <a:pt x="548640" y="251460"/>
                </a:cubicBezTo>
                <a:cubicBezTo>
                  <a:pt x="546026" y="263221"/>
                  <a:pt x="545729" y="277231"/>
                  <a:pt x="537210" y="285750"/>
                </a:cubicBezTo>
                <a:cubicBezTo>
                  <a:pt x="528691" y="294269"/>
                  <a:pt x="514350" y="293370"/>
                  <a:pt x="502920" y="297180"/>
                </a:cubicBezTo>
                <a:cubicBezTo>
                  <a:pt x="469284" y="364453"/>
                  <a:pt x="496224" y="337512"/>
                  <a:pt x="411480" y="365760"/>
                </a:cubicBezTo>
                <a:lnTo>
                  <a:pt x="377190" y="377190"/>
                </a:lnTo>
                <a:cubicBezTo>
                  <a:pt x="293370" y="373380"/>
                  <a:pt x="209159" y="374699"/>
                  <a:pt x="125730" y="365760"/>
                </a:cubicBezTo>
                <a:cubicBezTo>
                  <a:pt x="-143855" y="336876"/>
                  <a:pt x="225868" y="342900"/>
                  <a:pt x="0" y="34290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9B2C5867-1B3D-2440-AE07-3E4B3F593755}"/>
              </a:ext>
            </a:extLst>
          </p:cNvPr>
          <p:cNvSpPr/>
          <p:nvPr/>
        </p:nvSpPr>
        <p:spPr>
          <a:xfrm flipH="1">
            <a:off x="438150" y="4931568"/>
            <a:ext cx="560070" cy="377190"/>
          </a:xfrm>
          <a:custGeom>
            <a:avLst/>
            <a:gdLst>
              <a:gd name="connsiteX0" fmla="*/ 0 w 560070"/>
              <a:gd name="connsiteY0" fmla="*/ 205740 h 377190"/>
              <a:gd name="connsiteX1" fmla="*/ 57150 w 560070"/>
              <a:gd name="connsiteY1" fmla="*/ 217170 h 377190"/>
              <a:gd name="connsiteX2" fmla="*/ 91440 w 560070"/>
              <a:gd name="connsiteY2" fmla="*/ 194310 h 377190"/>
              <a:gd name="connsiteX3" fmla="*/ 125730 w 560070"/>
              <a:gd name="connsiteY3" fmla="*/ 182880 h 377190"/>
              <a:gd name="connsiteX4" fmla="*/ 194310 w 560070"/>
              <a:gd name="connsiteY4" fmla="*/ 148590 h 377190"/>
              <a:gd name="connsiteX5" fmla="*/ 228600 w 560070"/>
              <a:gd name="connsiteY5" fmla="*/ 114300 h 377190"/>
              <a:gd name="connsiteX6" fmla="*/ 274320 w 560070"/>
              <a:gd name="connsiteY6" fmla="*/ 45720 h 377190"/>
              <a:gd name="connsiteX7" fmla="*/ 308610 w 560070"/>
              <a:gd name="connsiteY7" fmla="*/ 22860 h 377190"/>
              <a:gd name="connsiteX8" fmla="*/ 377190 w 560070"/>
              <a:gd name="connsiteY8" fmla="*/ 0 h 377190"/>
              <a:gd name="connsiteX9" fmla="*/ 502920 w 560070"/>
              <a:gd name="connsiteY9" fmla="*/ 45720 h 377190"/>
              <a:gd name="connsiteX10" fmla="*/ 514350 w 560070"/>
              <a:gd name="connsiteY10" fmla="*/ 80010 h 377190"/>
              <a:gd name="connsiteX11" fmla="*/ 537210 w 560070"/>
              <a:gd name="connsiteY11" fmla="*/ 114300 h 377190"/>
              <a:gd name="connsiteX12" fmla="*/ 560070 w 560070"/>
              <a:gd name="connsiteY12" fmla="*/ 182880 h 377190"/>
              <a:gd name="connsiteX13" fmla="*/ 548640 w 560070"/>
              <a:gd name="connsiteY13" fmla="*/ 251460 h 377190"/>
              <a:gd name="connsiteX14" fmla="*/ 537210 w 560070"/>
              <a:gd name="connsiteY14" fmla="*/ 285750 h 377190"/>
              <a:gd name="connsiteX15" fmla="*/ 502920 w 560070"/>
              <a:gd name="connsiteY15" fmla="*/ 297180 h 377190"/>
              <a:gd name="connsiteX16" fmla="*/ 411480 w 560070"/>
              <a:gd name="connsiteY16" fmla="*/ 365760 h 377190"/>
              <a:gd name="connsiteX17" fmla="*/ 377190 w 560070"/>
              <a:gd name="connsiteY17" fmla="*/ 377190 h 377190"/>
              <a:gd name="connsiteX18" fmla="*/ 125730 w 560070"/>
              <a:gd name="connsiteY18" fmla="*/ 365760 h 377190"/>
              <a:gd name="connsiteX19" fmla="*/ 0 w 560070"/>
              <a:gd name="connsiteY19" fmla="*/ 342900 h 377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0070" h="377190">
                <a:moveTo>
                  <a:pt x="0" y="205740"/>
                </a:moveTo>
                <a:cubicBezTo>
                  <a:pt x="19050" y="209550"/>
                  <a:pt x="37873" y="219580"/>
                  <a:pt x="57150" y="217170"/>
                </a:cubicBezTo>
                <a:cubicBezTo>
                  <a:pt x="70781" y="215466"/>
                  <a:pt x="79153" y="200453"/>
                  <a:pt x="91440" y="194310"/>
                </a:cubicBezTo>
                <a:cubicBezTo>
                  <a:pt x="102216" y="188922"/>
                  <a:pt x="114954" y="188268"/>
                  <a:pt x="125730" y="182880"/>
                </a:cubicBezTo>
                <a:cubicBezTo>
                  <a:pt x="214360" y="138565"/>
                  <a:pt x="108121" y="177320"/>
                  <a:pt x="194310" y="148590"/>
                </a:cubicBezTo>
                <a:cubicBezTo>
                  <a:pt x="205740" y="137160"/>
                  <a:pt x="218676" y="127059"/>
                  <a:pt x="228600" y="114300"/>
                </a:cubicBezTo>
                <a:cubicBezTo>
                  <a:pt x="245468" y="92613"/>
                  <a:pt x="251460" y="60960"/>
                  <a:pt x="274320" y="45720"/>
                </a:cubicBezTo>
                <a:cubicBezTo>
                  <a:pt x="285750" y="38100"/>
                  <a:pt x="296057" y="28439"/>
                  <a:pt x="308610" y="22860"/>
                </a:cubicBezTo>
                <a:cubicBezTo>
                  <a:pt x="330630" y="13073"/>
                  <a:pt x="377190" y="0"/>
                  <a:pt x="377190" y="0"/>
                </a:cubicBezTo>
                <a:cubicBezTo>
                  <a:pt x="445966" y="8597"/>
                  <a:pt x="467277" y="-7744"/>
                  <a:pt x="502920" y="45720"/>
                </a:cubicBezTo>
                <a:cubicBezTo>
                  <a:pt x="509603" y="55745"/>
                  <a:pt x="508962" y="69234"/>
                  <a:pt x="514350" y="80010"/>
                </a:cubicBezTo>
                <a:cubicBezTo>
                  <a:pt x="520493" y="92297"/>
                  <a:pt x="531631" y="101747"/>
                  <a:pt x="537210" y="114300"/>
                </a:cubicBezTo>
                <a:cubicBezTo>
                  <a:pt x="546997" y="136320"/>
                  <a:pt x="560070" y="182880"/>
                  <a:pt x="560070" y="182880"/>
                </a:cubicBezTo>
                <a:cubicBezTo>
                  <a:pt x="556260" y="205740"/>
                  <a:pt x="553667" y="228837"/>
                  <a:pt x="548640" y="251460"/>
                </a:cubicBezTo>
                <a:cubicBezTo>
                  <a:pt x="546026" y="263221"/>
                  <a:pt x="545729" y="277231"/>
                  <a:pt x="537210" y="285750"/>
                </a:cubicBezTo>
                <a:cubicBezTo>
                  <a:pt x="528691" y="294269"/>
                  <a:pt x="514350" y="293370"/>
                  <a:pt x="502920" y="297180"/>
                </a:cubicBezTo>
                <a:cubicBezTo>
                  <a:pt x="469284" y="364453"/>
                  <a:pt x="496224" y="337512"/>
                  <a:pt x="411480" y="365760"/>
                </a:cubicBezTo>
                <a:lnTo>
                  <a:pt x="377190" y="377190"/>
                </a:lnTo>
                <a:cubicBezTo>
                  <a:pt x="293370" y="373380"/>
                  <a:pt x="209159" y="374699"/>
                  <a:pt x="125730" y="365760"/>
                </a:cubicBezTo>
                <a:cubicBezTo>
                  <a:pt x="-143855" y="336876"/>
                  <a:pt x="225868" y="342900"/>
                  <a:pt x="0" y="342900"/>
                </a:cubicBezTo>
              </a:path>
            </a:pathLst>
          </a:custGeom>
          <a:noFill/>
          <a:ln w="28575"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81D6D3E-3E7C-B74A-B19D-5610EE2256D8}"/>
              </a:ext>
            </a:extLst>
          </p:cNvPr>
          <p:cNvSpPr/>
          <p:nvPr/>
        </p:nvSpPr>
        <p:spPr>
          <a:xfrm rot="-360000">
            <a:off x="7044797" y="4238507"/>
            <a:ext cx="411480" cy="228600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CDF2543-0DF0-5B4B-B343-4B57DF666AA0}"/>
              </a:ext>
            </a:extLst>
          </p:cNvPr>
          <p:cNvSpPr/>
          <p:nvPr/>
        </p:nvSpPr>
        <p:spPr>
          <a:xfrm rot="360000" flipH="1">
            <a:off x="5268620" y="4230606"/>
            <a:ext cx="411480" cy="2286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4E72957-B63E-AC49-8BED-B5E42FC326D3}"/>
              </a:ext>
            </a:extLst>
          </p:cNvPr>
          <p:cNvSpPr/>
          <p:nvPr/>
        </p:nvSpPr>
        <p:spPr>
          <a:xfrm rot="-1440000">
            <a:off x="1356779" y="4808209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D32A4D8-DC66-A34F-9CA0-E26BEC77FE82}"/>
              </a:ext>
            </a:extLst>
          </p:cNvPr>
          <p:cNvSpPr/>
          <p:nvPr/>
        </p:nvSpPr>
        <p:spPr>
          <a:xfrm rot="-1440000">
            <a:off x="1767050" y="4794885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A927A4C-5F1F-3A40-A940-3468FCFBA2AF}"/>
              </a:ext>
            </a:extLst>
          </p:cNvPr>
          <p:cNvSpPr/>
          <p:nvPr/>
        </p:nvSpPr>
        <p:spPr>
          <a:xfrm rot="-1440000">
            <a:off x="4025939" y="4520319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DC965CD-02FC-2F44-8BFF-04985347EE96}"/>
              </a:ext>
            </a:extLst>
          </p:cNvPr>
          <p:cNvSpPr/>
          <p:nvPr/>
        </p:nvSpPr>
        <p:spPr>
          <a:xfrm rot="-1440000">
            <a:off x="4462498" y="4491907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073C93-934E-5E4D-AF07-B2FC3959B243}"/>
              </a:ext>
            </a:extLst>
          </p:cNvPr>
          <p:cNvSpPr/>
          <p:nvPr/>
        </p:nvSpPr>
        <p:spPr>
          <a:xfrm rot="-1440000" flipH="1">
            <a:off x="5180431" y="4339195"/>
            <a:ext cx="274104" cy="166790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559076CA-DCB4-3E47-9B76-0205AE33DBE3}"/>
              </a:ext>
            </a:extLst>
          </p:cNvPr>
          <p:cNvCxnSpPr>
            <a:cxnSpLocks/>
          </p:cNvCxnSpPr>
          <p:nvPr/>
        </p:nvCxnSpPr>
        <p:spPr>
          <a:xfrm>
            <a:off x="6824987" y="4629903"/>
            <a:ext cx="829617" cy="62112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A2205DD9-5CF1-384D-8E10-EBAF392E30BD}"/>
              </a:ext>
            </a:extLst>
          </p:cNvPr>
          <p:cNvCxnSpPr>
            <a:cxnSpLocks/>
          </p:cNvCxnSpPr>
          <p:nvPr/>
        </p:nvCxnSpPr>
        <p:spPr>
          <a:xfrm flipH="1">
            <a:off x="6629400" y="4659480"/>
            <a:ext cx="494672" cy="564030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241AC88-C711-F54E-95CA-2E91C2318615}"/>
              </a:ext>
            </a:extLst>
          </p:cNvPr>
          <p:cNvSpPr/>
          <p:nvPr/>
        </p:nvSpPr>
        <p:spPr>
          <a:xfrm rot="1440000" flipV="1">
            <a:off x="5412458" y="4942757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4E18-1BA0-6D45-A081-21AB5A3BF4D0}"/>
              </a:ext>
            </a:extLst>
          </p:cNvPr>
          <p:cNvSpPr/>
          <p:nvPr/>
        </p:nvSpPr>
        <p:spPr>
          <a:xfrm rot="360000" flipV="1">
            <a:off x="6607990" y="4559196"/>
            <a:ext cx="213282" cy="122006"/>
          </a:xfrm>
          <a:prstGeom prst="rect">
            <a:avLst/>
          </a:prstGeom>
          <a:solidFill>
            <a:srgbClr val="1D3EE3"/>
          </a:solidFill>
          <a:ln>
            <a:solidFill>
              <a:srgbClr val="1D3E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3AF44640-7478-4D47-9281-A9CDB76FB9B6}"/>
              </a:ext>
            </a:extLst>
          </p:cNvPr>
          <p:cNvCxnSpPr>
            <a:cxnSpLocks/>
          </p:cNvCxnSpPr>
          <p:nvPr/>
        </p:nvCxnSpPr>
        <p:spPr>
          <a:xfrm>
            <a:off x="5615469" y="5051706"/>
            <a:ext cx="284798" cy="109077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E586345C-8DD8-1842-B067-A8FAAC489B2E}"/>
              </a:ext>
            </a:extLst>
          </p:cNvPr>
          <p:cNvCxnSpPr>
            <a:cxnSpLocks/>
          </p:cNvCxnSpPr>
          <p:nvPr/>
        </p:nvCxnSpPr>
        <p:spPr>
          <a:xfrm flipV="1">
            <a:off x="6923535" y="4968770"/>
            <a:ext cx="265935" cy="618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35FA8CA-2616-544B-A041-B843C6088121}"/>
              </a:ext>
            </a:extLst>
          </p:cNvPr>
          <p:cNvSpPr/>
          <p:nvPr/>
        </p:nvSpPr>
        <p:spPr>
          <a:xfrm rot="-900000">
            <a:off x="7179842" y="4881148"/>
            <a:ext cx="213282" cy="1220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CF98AF3-57CA-744D-BDF7-22B131B2BB65}"/>
              </a:ext>
            </a:extLst>
          </p:cNvPr>
          <p:cNvCxnSpPr>
            <a:cxnSpLocks/>
          </p:cNvCxnSpPr>
          <p:nvPr/>
        </p:nvCxnSpPr>
        <p:spPr>
          <a:xfrm flipV="1">
            <a:off x="5015558" y="4492532"/>
            <a:ext cx="185092" cy="102668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91C1709-3ED9-F749-A624-1F46F685A4EA}"/>
              </a:ext>
            </a:extLst>
          </p:cNvPr>
          <p:cNvCxnSpPr>
            <a:cxnSpLocks/>
          </p:cNvCxnSpPr>
          <p:nvPr/>
        </p:nvCxnSpPr>
        <p:spPr>
          <a:xfrm flipV="1">
            <a:off x="5810783" y="4638196"/>
            <a:ext cx="288948" cy="321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EFC887D-FDD6-3C40-8C1F-2196B4E2E3D2}"/>
              </a:ext>
            </a:extLst>
          </p:cNvPr>
          <p:cNvSpPr/>
          <p:nvPr/>
        </p:nvSpPr>
        <p:spPr>
          <a:xfrm rot="-360000">
            <a:off x="6096097" y="4568381"/>
            <a:ext cx="213282" cy="1220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4ED02F2E-72B7-EB4E-BCBD-50A7560A9366}"/>
              </a:ext>
            </a:extLst>
          </p:cNvPr>
          <p:cNvCxnSpPr>
            <a:cxnSpLocks/>
          </p:cNvCxnSpPr>
          <p:nvPr/>
        </p:nvCxnSpPr>
        <p:spPr>
          <a:xfrm flipV="1">
            <a:off x="5193523" y="4613511"/>
            <a:ext cx="204019" cy="1299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261EA52-B48E-D645-B256-F90FCC2C6FAC}"/>
              </a:ext>
            </a:extLst>
          </p:cNvPr>
          <p:cNvSpPr/>
          <p:nvPr/>
        </p:nvSpPr>
        <p:spPr>
          <a:xfrm rot="-2040000">
            <a:off x="5351254" y="4514076"/>
            <a:ext cx="213282" cy="1149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4A5465E3-DF07-9C46-821D-E2216F63FE97}"/>
              </a:ext>
            </a:extLst>
          </p:cNvPr>
          <p:cNvCxnSpPr>
            <a:cxnSpLocks/>
          </p:cNvCxnSpPr>
          <p:nvPr/>
        </p:nvCxnSpPr>
        <p:spPr>
          <a:xfrm flipV="1">
            <a:off x="3991979" y="4600811"/>
            <a:ext cx="473591" cy="236901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4A05E3AE-EF08-214A-9D0B-B24569DF0557}"/>
              </a:ext>
            </a:extLst>
          </p:cNvPr>
          <p:cNvCxnSpPr>
            <a:cxnSpLocks/>
          </p:cNvCxnSpPr>
          <p:nvPr/>
        </p:nvCxnSpPr>
        <p:spPr>
          <a:xfrm flipV="1">
            <a:off x="3555420" y="4639842"/>
            <a:ext cx="473591" cy="236901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6FFFDDBB-8505-FC43-A5BE-7648AFFE9762}"/>
              </a:ext>
            </a:extLst>
          </p:cNvPr>
          <p:cNvCxnSpPr>
            <a:cxnSpLocks/>
          </p:cNvCxnSpPr>
          <p:nvPr/>
        </p:nvCxnSpPr>
        <p:spPr>
          <a:xfrm flipV="1">
            <a:off x="1326384" y="4877251"/>
            <a:ext cx="473591" cy="236901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3E3D77C8-EBD8-1841-9975-16B998D89A86}"/>
              </a:ext>
            </a:extLst>
          </p:cNvPr>
          <p:cNvCxnSpPr>
            <a:cxnSpLocks/>
          </p:cNvCxnSpPr>
          <p:nvPr/>
        </p:nvCxnSpPr>
        <p:spPr>
          <a:xfrm flipV="1">
            <a:off x="923786" y="4917152"/>
            <a:ext cx="473591" cy="236901"/>
          </a:xfrm>
          <a:prstGeom prst="line">
            <a:avLst/>
          </a:prstGeom>
          <a:ln w="28575">
            <a:solidFill>
              <a:srgbClr val="1D3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734A91C1-D22E-7A41-A27A-905B9333BBEF}"/>
              </a:ext>
            </a:extLst>
          </p:cNvPr>
          <p:cNvSpPr/>
          <p:nvPr/>
        </p:nvSpPr>
        <p:spPr>
          <a:xfrm rot="1440000" flipV="1">
            <a:off x="10325207" y="4631922"/>
            <a:ext cx="213282" cy="1220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07BF9DA-BE4C-5B49-99F7-B90D103EC8D7}"/>
              </a:ext>
            </a:extLst>
          </p:cNvPr>
          <p:cNvSpPr/>
          <p:nvPr/>
        </p:nvSpPr>
        <p:spPr>
          <a:xfrm rot="1440000" flipV="1">
            <a:off x="10722755" y="4670182"/>
            <a:ext cx="213282" cy="1220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045525CB-AC9C-3F4E-B9B4-C119A1913EC8}"/>
              </a:ext>
            </a:extLst>
          </p:cNvPr>
          <p:cNvCxnSpPr>
            <a:cxnSpLocks/>
          </p:cNvCxnSpPr>
          <p:nvPr/>
        </p:nvCxnSpPr>
        <p:spPr>
          <a:xfrm>
            <a:off x="10922972" y="4789055"/>
            <a:ext cx="473591" cy="2369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5AB47216-E9F8-B045-B2E4-D00FE34C39C7}"/>
              </a:ext>
            </a:extLst>
          </p:cNvPr>
          <p:cNvCxnSpPr>
            <a:cxnSpLocks/>
          </p:cNvCxnSpPr>
          <p:nvPr/>
        </p:nvCxnSpPr>
        <p:spPr>
          <a:xfrm>
            <a:off x="10449381" y="4704594"/>
            <a:ext cx="473591" cy="2369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A9DF2970-C98B-C04B-A0E7-5A49BCEFA4D6}"/>
              </a:ext>
            </a:extLst>
          </p:cNvPr>
          <p:cNvSpPr/>
          <p:nvPr/>
        </p:nvSpPr>
        <p:spPr>
          <a:xfrm rot="1440000" flipV="1">
            <a:off x="7383936" y="4303018"/>
            <a:ext cx="213282" cy="1220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9EE91839-1DF5-2340-9648-920C8D48FF62}"/>
              </a:ext>
            </a:extLst>
          </p:cNvPr>
          <p:cNvCxnSpPr>
            <a:cxnSpLocks/>
          </p:cNvCxnSpPr>
          <p:nvPr/>
        </p:nvCxnSpPr>
        <p:spPr>
          <a:xfrm>
            <a:off x="7584153" y="4421891"/>
            <a:ext cx="473591" cy="2369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下矢印 76">
            <a:extLst>
              <a:ext uri="{FF2B5EF4-FFF2-40B4-BE49-F238E27FC236}">
                <a16:creationId xmlns:a16="http://schemas.microsoft.com/office/drawing/2014/main" id="{A7F60C89-4A70-C541-8433-C8146844DD40}"/>
              </a:ext>
            </a:extLst>
          </p:cNvPr>
          <p:cNvSpPr/>
          <p:nvPr/>
        </p:nvSpPr>
        <p:spPr>
          <a:xfrm>
            <a:off x="5564355" y="3014578"/>
            <a:ext cx="1558589" cy="368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5926D57-E162-6F47-90FA-1742044FA68D}"/>
              </a:ext>
            </a:extLst>
          </p:cNvPr>
          <p:cNvSpPr txBox="1"/>
          <p:nvPr/>
        </p:nvSpPr>
        <p:spPr>
          <a:xfrm>
            <a:off x="7252776" y="5028677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DR extraction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633958B-FB1E-8D40-BA1F-54A8FF82C8D1}"/>
              </a:ext>
            </a:extLst>
          </p:cNvPr>
          <p:cNvSpPr txBox="1"/>
          <p:nvPr/>
        </p:nvSpPr>
        <p:spPr>
          <a:xfrm>
            <a:off x="4119522" y="5003760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DR extraction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45350AE-3914-FA49-99C2-6195E1FCC26F}"/>
              </a:ext>
            </a:extLst>
          </p:cNvPr>
          <p:cNvSpPr txBox="1"/>
          <p:nvPr/>
        </p:nvSpPr>
        <p:spPr>
          <a:xfrm>
            <a:off x="6361368" y="4647843"/>
            <a:ext cx="7024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>
                <a:latin typeface="Helvetica" pitchFamily="2" charset="0"/>
              </a:rPr>
              <a:t>Source </a:t>
            </a:r>
          </a:p>
          <a:p>
            <a:r>
              <a:rPr kumimoji="1" lang="en-US" altLang="ja-JP" sz="1100" b="1">
                <a:latin typeface="Helvetica" pitchFamily="2" charset="0"/>
              </a:rPr>
              <a:t>tuneup</a:t>
            </a:r>
            <a:endParaRPr kumimoji="1" lang="ja-JP" altLang="en-US" sz="1100" b="1">
              <a:latin typeface="Helvetica" pitchFamily="2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DD98BDD9-7414-AD4E-8D78-F6BAE181A652}"/>
              </a:ext>
            </a:extLst>
          </p:cNvPr>
          <p:cNvSpPr txBox="1"/>
          <p:nvPr/>
        </p:nvSpPr>
        <p:spPr>
          <a:xfrm>
            <a:off x="4990232" y="4520667"/>
            <a:ext cx="7024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>
                <a:latin typeface="Helvetica" pitchFamily="2" charset="0"/>
              </a:rPr>
              <a:t>Source </a:t>
            </a:r>
          </a:p>
          <a:p>
            <a:r>
              <a:rPr kumimoji="1" lang="en-US" altLang="ja-JP" sz="1100" b="1">
                <a:latin typeface="Helvetica" pitchFamily="2" charset="0"/>
              </a:rPr>
              <a:t>tuneup</a:t>
            </a:r>
            <a:endParaRPr kumimoji="1" lang="ja-JP" altLang="en-US" sz="1100" b="1">
              <a:latin typeface="Helvetica" pitchFamily="2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0385637-9685-D24F-AF24-15EC9E02A196}"/>
              </a:ext>
            </a:extLst>
          </p:cNvPr>
          <p:cNvSpPr txBox="1"/>
          <p:nvPr/>
        </p:nvSpPr>
        <p:spPr>
          <a:xfrm>
            <a:off x="6813451" y="3891336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Main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95EEDF5-6D51-ED4D-A76E-280CA70AFE48}"/>
              </a:ext>
            </a:extLst>
          </p:cNvPr>
          <p:cNvSpPr txBox="1"/>
          <p:nvPr/>
        </p:nvSpPr>
        <p:spPr>
          <a:xfrm>
            <a:off x="5051051" y="3872900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Main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764FD847-870E-5142-9A01-3520D9C6A342}"/>
              </a:ext>
            </a:extLst>
          </p:cNvPr>
          <p:cNvSpPr txBox="1"/>
          <p:nvPr/>
        </p:nvSpPr>
        <p:spPr>
          <a:xfrm>
            <a:off x="5823405" y="4630536"/>
            <a:ext cx="6719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>
                <a:latin typeface="Helvetica" pitchFamily="2" charset="0"/>
              </a:rPr>
              <a:t>Photon</a:t>
            </a:r>
          </a:p>
          <a:p>
            <a:r>
              <a:rPr lang="en-US" altLang="ja-JP" sz="1100" b="1">
                <a:latin typeface="Helvetica" pitchFamily="2" charset="0"/>
              </a:rPr>
              <a:t>dump</a:t>
            </a:r>
            <a:endParaRPr kumimoji="1" lang="ja-JP" altLang="en-US" sz="1100" b="1">
              <a:latin typeface="Helvetica" pitchFamily="2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898D999-7C38-0041-9E89-06FD4506FD6D}"/>
              </a:ext>
            </a:extLst>
          </p:cNvPr>
          <p:cNvSpPr txBox="1"/>
          <p:nvPr/>
        </p:nvSpPr>
        <p:spPr>
          <a:xfrm>
            <a:off x="7654604" y="4219335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BDS 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1E45D8CD-3F24-AD40-8749-4D82B4E36596}"/>
              </a:ext>
            </a:extLst>
          </p:cNvPr>
          <p:cNvSpPr txBox="1"/>
          <p:nvPr/>
        </p:nvSpPr>
        <p:spPr>
          <a:xfrm>
            <a:off x="4110189" y="3982909"/>
            <a:ext cx="779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BDS </a:t>
            </a:r>
          </a:p>
          <a:p>
            <a:r>
              <a:rPr kumimoji="1" lang="en-US" altLang="ja-JP" sz="1400" b="1">
                <a:latin typeface="Helvetica" pitchFamily="2" charset="0"/>
              </a:rPr>
              <a:t>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709F10F9-7B56-4544-8013-99F50FDA8217}"/>
              </a:ext>
            </a:extLst>
          </p:cNvPr>
          <p:cNvSpPr txBox="1"/>
          <p:nvPr/>
        </p:nvSpPr>
        <p:spPr>
          <a:xfrm>
            <a:off x="2918047" y="4364101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Fast abort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679D3E56-97D9-CA44-96AE-C5A70ECF415A}"/>
              </a:ext>
            </a:extLst>
          </p:cNvPr>
          <p:cNvSpPr txBox="1"/>
          <p:nvPr/>
        </p:nvSpPr>
        <p:spPr>
          <a:xfrm>
            <a:off x="1660018" y="4475912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BC2 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4800C924-B5FF-9344-A9E1-57302A0F59D3}"/>
              </a:ext>
            </a:extLst>
          </p:cNvPr>
          <p:cNvSpPr txBox="1"/>
          <p:nvPr/>
        </p:nvSpPr>
        <p:spPr>
          <a:xfrm>
            <a:off x="9390126" y="4349372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BC2 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C6935D0-9770-444D-99B1-EA97EF4E5F5C}"/>
              </a:ext>
            </a:extLst>
          </p:cNvPr>
          <p:cNvSpPr txBox="1"/>
          <p:nvPr/>
        </p:nvSpPr>
        <p:spPr>
          <a:xfrm>
            <a:off x="10699811" y="4373223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BC1 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1CE50B7-ACD3-B44C-AA67-AE2DD117C945}"/>
              </a:ext>
            </a:extLst>
          </p:cNvPr>
          <p:cNvSpPr txBox="1"/>
          <p:nvPr/>
        </p:nvSpPr>
        <p:spPr>
          <a:xfrm>
            <a:off x="493428" y="4475133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BC1 tuneup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7DDA46A6-C6B2-2B4A-BDF4-CDDB268E4902}"/>
              </a:ext>
            </a:extLst>
          </p:cNvPr>
          <p:cNvSpPr txBox="1"/>
          <p:nvPr/>
        </p:nvSpPr>
        <p:spPr>
          <a:xfrm>
            <a:off x="6923535" y="3227458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Kitakami Site-specific design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F117EBA6-5F40-9B48-A138-B08B45AF17CC}"/>
              </a:ext>
            </a:extLst>
          </p:cNvPr>
          <p:cNvSpPr txBox="1"/>
          <p:nvPr/>
        </p:nvSpPr>
        <p:spPr>
          <a:xfrm>
            <a:off x="4762896" y="4067872"/>
            <a:ext cx="569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>
                <a:latin typeface="Helvetica" pitchFamily="2" charset="0"/>
              </a:rPr>
              <a:t>10Hz</a:t>
            </a:r>
          </a:p>
          <a:p>
            <a:r>
              <a:rPr lang="en-US" altLang="ja-JP" sz="1100" b="1">
                <a:latin typeface="Helvetica" pitchFamily="2" charset="0"/>
              </a:rPr>
              <a:t>dump</a:t>
            </a:r>
            <a:endParaRPr kumimoji="1" lang="ja-JP" altLang="en-US" sz="1100" b="1">
              <a:latin typeface="Helvetica" pitchFamily="2" charset="0"/>
            </a:endParaRPr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1AB7E089-045A-4B4E-B879-9D18443D1F83}"/>
              </a:ext>
            </a:extLst>
          </p:cNvPr>
          <p:cNvCxnSpPr>
            <a:cxnSpLocks/>
          </p:cNvCxnSpPr>
          <p:nvPr/>
        </p:nvCxnSpPr>
        <p:spPr>
          <a:xfrm flipH="1">
            <a:off x="1025762" y="6153150"/>
            <a:ext cx="970163" cy="0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54EC310-B3E3-364B-99C5-C6D34DF4CA40}"/>
              </a:ext>
            </a:extLst>
          </p:cNvPr>
          <p:cNvSpPr txBox="1"/>
          <p:nvPr/>
        </p:nvSpPr>
        <p:spPr>
          <a:xfrm>
            <a:off x="275442" y="5954347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North</a:t>
            </a:r>
            <a:endParaRPr lang="ja-JP" altLang="en-US" sz="1600" b="1">
              <a:latin typeface="Helvetica" pitchFamily="2" charset="0"/>
            </a:endParaRPr>
          </a:p>
        </p:txBody>
      </p: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23CED9D2-1BC2-BE4A-B915-D322A21B189E}"/>
              </a:ext>
            </a:extLst>
          </p:cNvPr>
          <p:cNvCxnSpPr>
            <a:cxnSpLocks/>
          </p:cNvCxnSpPr>
          <p:nvPr/>
        </p:nvCxnSpPr>
        <p:spPr>
          <a:xfrm flipV="1">
            <a:off x="9958257" y="6153150"/>
            <a:ext cx="947181" cy="10854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D7E4C4C-8C0B-C74A-A0D6-AEEECEB43034}"/>
              </a:ext>
            </a:extLst>
          </p:cNvPr>
          <p:cNvSpPr txBox="1"/>
          <p:nvPr/>
        </p:nvSpPr>
        <p:spPr>
          <a:xfrm>
            <a:off x="11030918" y="5954347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South</a:t>
            </a:r>
            <a:endParaRPr lang="ja-JP" altLang="en-US" sz="1600" b="1">
              <a:latin typeface="Helvetica" pitchFamily="2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52167CB-CAAB-194D-B542-D4AD71A3C138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744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40CE312-D9A3-1D42-B1D3-86D84D4C3C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35" y="0"/>
            <a:ext cx="12053854" cy="8521700"/>
          </a:xfrm>
          <a:prstGeom prst="rect">
            <a:avLst/>
          </a:prstGeom>
        </p:spPr>
      </p:pic>
      <p:sp>
        <p:nvSpPr>
          <p:cNvPr id="4" name="直方体 3">
            <a:extLst>
              <a:ext uri="{FF2B5EF4-FFF2-40B4-BE49-F238E27FC236}">
                <a16:creationId xmlns:a16="http://schemas.microsoft.com/office/drawing/2014/main" id="{519A7F06-2EF2-7648-893D-8F4BDAA3051A}"/>
              </a:ext>
            </a:extLst>
          </p:cNvPr>
          <p:cNvSpPr/>
          <p:nvPr/>
        </p:nvSpPr>
        <p:spPr>
          <a:xfrm rot="966922">
            <a:off x="7018257" y="2343459"/>
            <a:ext cx="485522" cy="278514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直方体 4">
            <a:extLst>
              <a:ext uri="{FF2B5EF4-FFF2-40B4-BE49-F238E27FC236}">
                <a16:creationId xmlns:a16="http://schemas.microsoft.com/office/drawing/2014/main" id="{DFA7E5D8-7324-1E44-BCEC-D2872D913909}"/>
              </a:ext>
            </a:extLst>
          </p:cNvPr>
          <p:cNvSpPr/>
          <p:nvPr/>
        </p:nvSpPr>
        <p:spPr>
          <a:xfrm rot="966922">
            <a:off x="7761325" y="2201443"/>
            <a:ext cx="371079" cy="278514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直方体 5">
            <a:extLst>
              <a:ext uri="{FF2B5EF4-FFF2-40B4-BE49-F238E27FC236}">
                <a16:creationId xmlns:a16="http://schemas.microsoft.com/office/drawing/2014/main" id="{8CC1E168-5A4D-5C44-A0C8-EA4DAC1D86B5}"/>
              </a:ext>
            </a:extLst>
          </p:cNvPr>
          <p:cNvSpPr/>
          <p:nvPr/>
        </p:nvSpPr>
        <p:spPr>
          <a:xfrm rot="966922">
            <a:off x="8803716" y="2239590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直方体 6">
            <a:extLst>
              <a:ext uri="{FF2B5EF4-FFF2-40B4-BE49-F238E27FC236}">
                <a16:creationId xmlns:a16="http://schemas.microsoft.com/office/drawing/2014/main" id="{7EA469DF-6E93-4B4C-832F-1F958D7C0CA2}"/>
              </a:ext>
            </a:extLst>
          </p:cNvPr>
          <p:cNvSpPr/>
          <p:nvPr/>
        </p:nvSpPr>
        <p:spPr>
          <a:xfrm rot="966922">
            <a:off x="6661954" y="2598175"/>
            <a:ext cx="485522" cy="278514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6A009E-C386-164F-9199-D7481AEF7E75}"/>
              </a:ext>
            </a:extLst>
          </p:cNvPr>
          <p:cNvSpPr txBox="1"/>
          <p:nvPr/>
        </p:nvSpPr>
        <p:spPr>
          <a:xfrm>
            <a:off x="7944182" y="2524745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DR e</a:t>
            </a:r>
            <a:r>
              <a:rPr kumimoji="1" lang="en-US" altLang="ja-JP" sz="1400" b="1" baseline="30000">
                <a:latin typeface="Helvetica" pitchFamily="2" charset="0"/>
              </a:rPr>
              <a:t>-</a:t>
            </a:r>
            <a:r>
              <a:rPr kumimoji="1" lang="en-US" altLang="ja-JP" sz="1400" b="1">
                <a:latin typeface="Helvetica" pitchFamily="2" charset="0"/>
              </a:rPr>
              <a:t> extraction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3B87F5-86E5-4848-8954-939979B1F61E}"/>
              </a:ext>
            </a:extLst>
          </p:cNvPr>
          <p:cNvSpPr txBox="1"/>
          <p:nvPr/>
        </p:nvSpPr>
        <p:spPr>
          <a:xfrm>
            <a:off x="5938175" y="2055856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</a:t>
            </a:r>
            <a:r>
              <a:rPr kumimoji="1" lang="en-US" altLang="ja-JP" sz="1400" b="1" baseline="30000">
                <a:latin typeface="Helvetica" pitchFamily="2" charset="0"/>
              </a:rPr>
              <a:t>+</a:t>
            </a:r>
            <a:r>
              <a:rPr kumimoji="1" lang="en-US" altLang="ja-JP" sz="1400" b="1">
                <a:latin typeface="Helvetica" pitchFamily="2" charset="0"/>
              </a:rPr>
              <a:t> Main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9711DFC-1ED2-1149-B308-471E8529A0E5}"/>
              </a:ext>
            </a:extLst>
          </p:cNvPr>
          <p:cNvSpPr txBox="1"/>
          <p:nvPr/>
        </p:nvSpPr>
        <p:spPr>
          <a:xfrm>
            <a:off x="7516062" y="1686524"/>
            <a:ext cx="800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Photon</a:t>
            </a:r>
          </a:p>
          <a:p>
            <a:r>
              <a:rPr lang="en-US" altLang="ja-JP" sz="1400" b="1">
                <a:latin typeface="Helvetica" pitchFamily="2" charset="0"/>
              </a:rPr>
              <a:t>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4F4833-7535-6748-BFC9-E8FDFAE37365}"/>
              </a:ext>
            </a:extLst>
          </p:cNvPr>
          <p:cNvSpPr txBox="1"/>
          <p:nvPr/>
        </p:nvSpPr>
        <p:spPr>
          <a:xfrm>
            <a:off x="5475399" y="2491927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10Hz e</a:t>
            </a:r>
            <a:r>
              <a:rPr kumimoji="1" lang="en-US" altLang="ja-JP" sz="1400" b="1" baseline="30000">
                <a:latin typeface="Helvetica" pitchFamily="2" charset="0"/>
              </a:rPr>
              <a:t>- </a:t>
            </a:r>
            <a:r>
              <a:rPr lang="en-US" altLang="ja-JP" sz="1400" b="1">
                <a:latin typeface="Helvetica" pitchFamily="2" charset="0"/>
              </a:rPr>
              <a:t>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2" name="直方体 11">
            <a:extLst>
              <a:ext uri="{FF2B5EF4-FFF2-40B4-BE49-F238E27FC236}">
                <a16:creationId xmlns:a16="http://schemas.microsoft.com/office/drawing/2014/main" id="{27F3B990-F97A-2247-A31B-3760B6725A61}"/>
              </a:ext>
            </a:extLst>
          </p:cNvPr>
          <p:cNvSpPr/>
          <p:nvPr/>
        </p:nvSpPr>
        <p:spPr>
          <a:xfrm rot="966922">
            <a:off x="1911078" y="5550826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直方体 12">
            <a:extLst>
              <a:ext uri="{FF2B5EF4-FFF2-40B4-BE49-F238E27FC236}">
                <a16:creationId xmlns:a16="http://schemas.microsoft.com/office/drawing/2014/main" id="{327D70C8-D300-B449-8827-489CB36304F5}"/>
              </a:ext>
            </a:extLst>
          </p:cNvPr>
          <p:cNvSpPr/>
          <p:nvPr/>
        </p:nvSpPr>
        <p:spPr>
          <a:xfrm rot="966922">
            <a:off x="962042" y="6087691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CDCA56B-21A9-B642-B7FA-50B8F764594C}"/>
              </a:ext>
            </a:extLst>
          </p:cNvPr>
          <p:cNvSpPr txBox="1"/>
          <p:nvPr/>
        </p:nvSpPr>
        <p:spPr>
          <a:xfrm>
            <a:off x="2178777" y="5653295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</a:t>
            </a:r>
            <a:r>
              <a:rPr kumimoji="1" lang="en-US" altLang="ja-JP" sz="1400" b="1" baseline="30000">
                <a:latin typeface="Helvetica" pitchFamily="2" charset="0"/>
              </a:rPr>
              <a:t>-</a:t>
            </a:r>
            <a:r>
              <a:rPr kumimoji="1" lang="en-US" altLang="ja-JP" sz="1400" b="1">
                <a:latin typeface="Helvetica" pitchFamily="2" charset="0"/>
              </a:rPr>
              <a:t> BDS tuneup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3677265-7CB0-394F-B969-07C0579217F9}"/>
              </a:ext>
            </a:extLst>
          </p:cNvPr>
          <p:cNvSpPr txBox="1"/>
          <p:nvPr/>
        </p:nvSpPr>
        <p:spPr>
          <a:xfrm>
            <a:off x="145549" y="5750069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Fast abort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6" name="直方体 15">
            <a:extLst>
              <a:ext uri="{FF2B5EF4-FFF2-40B4-BE49-F238E27FC236}">
                <a16:creationId xmlns:a16="http://schemas.microsoft.com/office/drawing/2014/main" id="{BB4C5D37-003A-0845-BD68-BCE6515E00C8}"/>
              </a:ext>
            </a:extLst>
          </p:cNvPr>
          <p:cNvSpPr/>
          <p:nvPr/>
        </p:nvSpPr>
        <p:spPr>
          <a:xfrm rot="966922">
            <a:off x="6482554" y="2877688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139BCDA-FBC0-6E49-A1E1-6F8954973D48}"/>
              </a:ext>
            </a:extLst>
          </p:cNvPr>
          <p:cNvSpPr txBox="1"/>
          <p:nvPr/>
        </p:nvSpPr>
        <p:spPr>
          <a:xfrm>
            <a:off x="5022294" y="2847843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Source tuneup</a:t>
            </a:r>
          </a:p>
          <a:p>
            <a:r>
              <a:rPr lang="en-US" altLang="ja-JP" sz="1400" b="1">
                <a:latin typeface="Helvetica" pitchFamily="2" charset="0"/>
              </a:rPr>
              <a:t>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8" name="直方体 17">
            <a:extLst>
              <a:ext uri="{FF2B5EF4-FFF2-40B4-BE49-F238E27FC236}">
                <a16:creationId xmlns:a16="http://schemas.microsoft.com/office/drawing/2014/main" id="{18476551-A8FA-3746-AFD2-BAB5F7B1D77B}"/>
              </a:ext>
            </a:extLst>
          </p:cNvPr>
          <p:cNvSpPr/>
          <p:nvPr/>
        </p:nvSpPr>
        <p:spPr>
          <a:xfrm rot="966922">
            <a:off x="2207892" y="5206260"/>
            <a:ext cx="485522" cy="278514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B203344-FB5C-CE49-964C-E0D31925E259}"/>
              </a:ext>
            </a:extLst>
          </p:cNvPr>
          <p:cNvSpPr txBox="1"/>
          <p:nvPr/>
        </p:nvSpPr>
        <p:spPr>
          <a:xfrm>
            <a:off x="1188141" y="5191628"/>
            <a:ext cx="937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</a:t>
            </a:r>
            <a:r>
              <a:rPr kumimoji="1" lang="en-US" altLang="ja-JP" sz="1400" b="1" baseline="30000">
                <a:latin typeface="Helvetica" pitchFamily="2" charset="0"/>
              </a:rPr>
              <a:t>+</a:t>
            </a:r>
            <a:r>
              <a:rPr kumimoji="1" lang="en-US" altLang="ja-JP" sz="1400" b="1">
                <a:latin typeface="Helvetica" pitchFamily="2" charset="0"/>
              </a:rPr>
              <a:t> Target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58BBB8F-D860-2746-BF4E-80837D98AFD5}"/>
              </a:ext>
            </a:extLst>
          </p:cNvPr>
          <p:cNvSpPr txBox="1"/>
          <p:nvPr/>
        </p:nvSpPr>
        <p:spPr>
          <a:xfrm>
            <a:off x="1887429" y="6639787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Helvetica" pitchFamily="2" charset="0"/>
              </a:rPr>
              <a:t>Position not scale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200B25E-5089-4F42-95CB-5ACEF28D00C9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B131EF-9C78-264F-9748-FB1D0317DA19}"/>
              </a:ext>
            </a:extLst>
          </p:cNvPr>
          <p:cNvSpPr txBox="1"/>
          <p:nvPr/>
        </p:nvSpPr>
        <p:spPr>
          <a:xfrm>
            <a:off x="490045" y="635960"/>
            <a:ext cx="36431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We need dump hausing design.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851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6DF8954-90FE-924C-BE4D-4AF541BB68EB}"/>
              </a:ext>
            </a:extLst>
          </p:cNvPr>
          <p:cNvGrpSpPr/>
          <p:nvPr/>
        </p:nvGrpSpPr>
        <p:grpSpPr>
          <a:xfrm>
            <a:off x="-804816" y="-137593"/>
            <a:ext cx="13410188" cy="8777825"/>
            <a:chOff x="-804816" y="-137593"/>
            <a:chExt cx="13410188" cy="8777825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60AD13F6-D803-764E-A1C1-57D452930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804816" y="2133467"/>
              <a:ext cx="9203749" cy="6506765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AA3E93F-EF75-AF44-9E78-0D8BC768B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8932" y="1095054"/>
              <a:ext cx="2116667" cy="1930225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41B873A-F626-BF45-9BBB-D0371900B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88705" y="-137593"/>
              <a:ext cx="2116667" cy="1930225"/>
            </a:xfrm>
            <a:prstGeom prst="rect">
              <a:avLst/>
            </a:prstGeom>
          </p:spPr>
        </p:pic>
      </p:grpSp>
      <p:sp>
        <p:nvSpPr>
          <p:cNvPr id="8" name="直方体 7">
            <a:extLst>
              <a:ext uri="{FF2B5EF4-FFF2-40B4-BE49-F238E27FC236}">
                <a16:creationId xmlns:a16="http://schemas.microsoft.com/office/drawing/2014/main" id="{EA84D16A-8F7B-204F-9516-9C72F708A2E7}"/>
              </a:ext>
            </a:extLst>
          </p:cNvPr>
          <p:cNvSpPr/>
          <p:nvPr/>
        </p:nvSpPr>
        <p:spPr>
          <a:xfrm rot="966922">
            <a:off x="11243245" y="245587"/>
            <a:ext cx="607585" cy="396413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直方体 8">
            <a:extLst>
              <a:ext uri="{FF2B5EF4-FFF2-40B4-BE49-F238E27FC236}">
                <a16:creationId xmlns:a16="http://schemas.microsoft.com/office/drawing/2014/main" id="{CFBEE119-DBB2-C642-AE15-952F0AD4792A}"/>
              </a:ext>
            </a:extLst>
          </p:cNvPr>
          <p:cNvSpPr/>
          <p:nvPr/>
        </p:nvSpPr>
        <p:spPr>
          <a:xfrm rot="966922">
            <a:off x="8818001" y="1686559"/>
            <a:ext cx="600334" cy="365491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EE6D6A-E644-8A4D-A72F-B5AFB6A460A3}"/>
              </a:ext>
            </a:extLst>
          </p:cNvPr>
          <p:cNvSpPr txBox="1"/>
          <p:nvPr/>
        </p:nvSpPr>
        <p:spPr>
          <a:xfrm>
            <a:off x="8784119" y="19310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Helvetica" pitchFamily="2" charset="0"/>
              </a:rPr>
              <a:t>e</a:t>
            </a:r>
            <a:r>
              <a:rPr lang="en-US" altLang="ja-JP" b="1" baseline="30000">
                <a:latin typeface="Helvetica" pitchFamily="2" charset="0"/>
              </a:rPr>
              <a:t>-</a:t>
            </a:r>
            <a:r>
              <a:rPr lang="en-US" altLang="ja-JP" b="1">
                <a:latin typeface="Helvetica" pitchFamily="2" charset="0"/>
              </a:rPr>
              <a:t> </a:t>
            </a:r>
            <a:r>
              <a:rPr kumimoji="1" lang="en-US" altLang="ja-JP" b="1">
                <a:latin typeface="Helvetica" pitchFamily="2" charset="0"/>
              </a:rPr>
              <a:t>BC2 tuneup dump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23DE703-776F-3F48-A99B-90F4C96DCD4C}"/>
              </a:ext>
            </a:extLst>
          </p:cNvPr>
          <p:cNvSpPr txBox="1"/>
          <p:nvPr/>
        </p:nvSpPr>
        <p:spPr>
          <a:xfrm>
            <a:off x="6387321" y="169244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Helvetica" pitchFamily="2" charset="0"/>
              </a:rPr>
              <a:t>e</a:t>
            </a:r>
            <a:r>
              <a:rPr kumimoji="1" lang="en-US" altLang="ja-JP" b="1" baseline="30000">
                <a:latin typeface="Helvetica" pitchFamily="2" charset="0"/>
              </a:rPr>
              <a:t>-</a:t>
            </a:r>
            <a:r>
              <a:rPr kumimoji="1" lang="en-US" altLang="ja-JP" b="1">
                <a:latin typeface="Helvetica" pitchFamily="2" charset="0"/>
              </a:rPr>
              <a:t> BC1 tuneup dump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9A74E07-2FB9-3244-A600-5AA1B4BE5865}"/>
              </a:ext>
            </a:extLst>
          </p:cNvPr>
          <p:cNvSpPr txBox="1"/>
          <p:nvPr/>
        </p:nvSpPr>
        <p:spPr>
          <a:xfrm>
            <a:off x="453215" y="4338766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Helvetica" pitchFamily="2" charset="0"/>
              </a:rPr>
              <a:t>Electron turn around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18443C3-2D6C-5145-9A34-F08D921E9033}"/>
              </a:ext>
            </a:extLst>
          </p:cNvPr>
          <p:cNvSpPr txBox="1"/>
          <p:nvPr/>
        </p:nvSpPr>
        <p:spPr>
          <a:xfrm>
            <a:off x="1887429" y="6639787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Helvetica" pitchFamily="2" charset="0"/>
              </a:rPr>
              <a:t>Position not scale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CC4AFDA-70FC-F945-ABA0-710E873F35C9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EAA6780-9954-A043-903B-425DAE12DF94}"/>
              </a:ext>
            </a:extLst>
          </p:cNvPr>
          <p:cNvSpPr txBox="1"/>
          <p:nvPr/>
        </p:nvSpPr>
        <p:spPr>
          <a:xfrm>
            <a:off x="490045" y="635960"/>
            <a:ext cx="36431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We need dump hausing design.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805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297B16E-93BA-AB43-AC50-9B6E224F6A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19770"/>
            <a:ext cx="9944100" cy="7030169"/>
          </a:xfrm>
          <a:prstGeom prst="rect">
            <a:avLst/>
          </a:prstGeom>
        </p:spPr>
      </p:pic>
      <p:sp>
        <p:nvSpPr>
          <p:cNvPr id="4" name="直方体 3">
            <a:extLst>
              <a:ext uri="{FF2B5EF4-FFF2-40B4-BE49-F238E27FC236}">
                <a16:creationId xmlns:a16="http://schemas.microsoft.com/office/drawing/2014/main" id="{A2C394C9-A66D-A24E-9DC6-FAFB126B48C3}"/>
              </a:ext>
            </a:extLst>
          </p:cNvPr>
          <p:cNvSpPr/>
          <p:nvPr/>
        </p:nvSpPr>
        <p:spPr>
          <a:xfrm rot="966922">
            <a:off x="1625986" y="4051235"/>
            <a:ext cx="485522" cy="278514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直方体 4">
            <a:extLst>
              <a:ext uri="{FF2B5EF4-FFF2-40B4-BE49-F238E27FC236}">
                <a16:creationId xmlns:a16="http://schemas.microsoft.com/office/drawing/2014/main" id="{13072FC6-7BEC-3E46-8B87-89AAFFBB7141}"/>
              </a:ext>
            </a:extLst>
          </p:cNvPr>
          <p:cNvSpPr/>
          <p:nvPr/>
        </p:nvSpPr>
        <p:spPr>
          <a:xfrm rot="966922">
            <a:off x="1746720" y="4745000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CC98F53-B138-EB47-BD28-66460CD1E18E}"/>
              </a:ext>
            </a:extLst>
          </p:cNvPr>
          <p:cNvSpPr txBox="1"/>
          <p:nvPr/>
        </p:nvSpPr>
        <p:spPr>
          <a:xfrm>
            <a:off x="2014419" y="4561266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DR e</a:t>
            </a:r>
            <a:r>
              <a:rPr kumimoji="1" lang="en-US" altLang="ja-JP" sz="1400" b="1" baseline="30000">
                <a:latin typeface="Helvetica" pitchFamily="2" charset="0"/>
              </a:rPr>
              <a:t>+</a:t>
            </a:r>
            <a:r>
              <a:rPr kumimoji="1" lang="en-US" altLang="ja-JP" sz="1400" b="1">
                <a:latin typeface="Helvetica" pitchFamily="2" charset="0"/>
              </a:rPr>
              <a:t> extraction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286F9D-A623-4C45-9DB4-84D839761397}"/>
              </a:ext>
            </a:extLst>
          </p:cNvPr>
          <p:cNvSpPr txBox="1"/>
          <p:nvPr/>
        </p:nvSpPr>
        <p:spPr>
          <a:xfrm>
            <a:off x="978840" y="3731265"/>
            <a:ext cx="1317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Helvetica" pitchFamily="2" charset="0"/>
              </a:rPr>
              <a:t>e</a:t>
            </a:r>
            <a:r>
              <a:rPr kumimoji="1" lang="en-US" altLang="ja-JP" sz="1400" b="1" baseline="30000">
                <a:latin typeface="Helvetica" pitchFamily="2" charset="0"/>
              </a:rPr>
              <a:t>-</a:t>
            </a:r>
            <a:r>
              <a:rPr kumimoji="1" lang="en-US" altLang="ja-JP" sz="1400" b="1">
                <a:latin typeface="Helvetica" pitchFamily="2" charset="0"/>
              </a:rPr>
              <a:t> Main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8" name="直方体 7">
            <a:extLst>
              <a:ext uri="{FF2B5EF4-FFF2-40B4-BE49-F238E27FC236}">
                <a16:creationId xmlns:a16="http://schemas.microsoft.com/office/drawing/2014/main" id="{E445A437-16EC-9640-BF3C-87A24CF31342}"/>
              </a:ext>
            </a:extLst>
          </p:cNvPr>
          <p:cNvSpPr/>
          <p:nvPr/>
        </p:nvSpPr>
        <p:spPr>
          <a:xfrm rot="966922">
            <a:off x="2317678" y="3888835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2FFB21-64EE-BD42-BF2A-4B73AF12C318}"/>
              </a:ext>
            </a:extLst>
          </p:cNvPr>
          <p:cNvSpPr txBox="1"/>
          <p:nvPr/>
        </p:nvSpPr>
        <p:spPr>
          <a:xfrm>
            <a:off x="2298436" y="3335770"/>
            <a:ext cx="1645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</a:t>
            </a:r>
            <a:r>
              <a:rPr kumimoji="1" lang="en-US" altLang="ja-JP" sz="1400" b="1" baseline="30000">
                <a:latin typeface="Helvetica" pitchFamily="2" charset="0"/>
              </a:rPr>
              <a:t>- </a:t>
            </a:r>
            <a:r>
              <a:rPr kumimoji="1" lang="en-US" altLang="ja-JP" sz="1400" b="1">
                <a:latin typeface="Helvetica" pitchFamily="2" charset="0"/>
              </a:rPr>
              <a:t>Source tuneup</a:t>
            </a:r>
          </a:p>
          <a:p>
            <a:r>
              <a:rPr lang="en-US" altLang="ja-JP" sz="1400" b="1">
                <a:latin typeface="Helvetica" pitchFamily="2" charset="0"/>
              </a:rPr>
              <a:t>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0" name="直方体 9">
            <a:extLst>
              <a:ext uri="{FF2B5EF4-FFF2-40B4-BE49-F238E27FC236}">
                <a16:creationId xmlns:a16="http://schemas.microsoft.com/office/drawing/2014/main" id="{B07E859F-5D38-8E45-9283-AC284714C1CB}"/>
              </a:ext>
            </a:extLst>
          </p:cNvPr>
          <p:cNvSpPr/>
          <p:nvPr/>
        </p:nvSpPr>
        <p:spPr>
          <a:xfrm rot="966922">
            <a:off x="7975702" y="682991"/>
            <a:ext cx="244051" cy="204938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451FF2-52C6-8545-96FA-DE9FA195CBFF}"/>
              </a:ext>
            </a:extLst>
          </p:cNvPr>
          <p:cNvSpPr txBox="1"/>
          <p:nvPr/>
        </p:nvSpPr>
        <p:spPr>
          <a:xfrm>
            <a:off x="8243401" y="785460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</a:t>
            </a:r>
            <a:r>
              <a:rPr lang="en-US" altLang="ja-JP" sz="1400" b="1" baseline="30000">
                <a:latin typeface="Helvetica" pitchFamily="2" charset="0"/>
              </a:rPr>
              <a:t>+</a:t>
            </a:r>
            <a:r>
              <a:rPr kumimoji="1" lang="en-US" altLang="ja-JP" sz="1400" b="1">
                <a:latin typeface="Helvetica" pitchFamily="2" charset="0"/>
              </a:rPr>
              <a:t> BDS tuneup dump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6E89F78-B2F4-6641-AABF-155CCA2EFFD0}"/>
              </a:ext>
            </a:extLst>
          </p:cNvPr>
          <p:cNvSpPr txBox="1"/>
          <p:nvPr/>
        </p:nvSpPr>
        <p:spPr>
          <a:xfrm>
            <a:off x="1887429" y="6639787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Helvetica" pitchFamily="2" charset="0"/>
              </a:rPr>
              <a:t>Position not scale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69A7AB4-ACE8-5045-9144-3DB43D1A0B63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28E5594-21FE-1347-969A-00A4E7287534}"/>
              </a:ext>
            </a:extLst>
          </p:cNvPr>
          <p:cNvSpPr txBox="1"/>
          <p:nvPr/>
        </p:nvSpPr>
        <p:spPr>
          <a:xfrm>
            <a:off x="490045" y="635960"/>
            <a:ext cx="36431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We need dump hausing design.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941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134EF0A-CE18-8A4C-856E-B4274E059968}"/>
              </a:ext>
            </a:extLst>
          </p:cNvPr>
          <p:cNvGrpSpPr/>
          <p:nvPr/>
        </p:nvGrpSpPr>
        <p:grpSpPr>
          <a:xfrm>
            <a:off x="459688" y="-172253"/>
            <a:ext cx="11392638" cy="7742636"/>
            <a:chOff x="459688" y="-172253"/>
            <a:chExt cx="11392638" cy="7742636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1CA99B62-6D06-0048-85B0-EDD44A777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11688" y="-172253"/>
              <a:ext cx="5740638" cy="4058453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B1FA42C6-D77B-164F-BB93-847F4CB7B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25788" y="3183830"/>
              <a:ext cx="2116667" cy="1930225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72A5A9A-3CDB-664F-98EF-C3D68AA1C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42738" y="4411994"/>
              <a:ext cx="2116667" cy="1930225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77DBF37-2BF1-244F-BF6E-362C19DA3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9688" y="5640158"/>
              <a:ext cx="2116667" cy="1930225"/>
            </a:xfrm>
            <a:prstGeom prst="rect">
              <a:avLst/>
            </a:prstGeom>
          </p:spPr>
        </p:pic>
      </p:grpSp>
      <p:sp>
        <p:nvSpPr>
          <p:cNvPr id="8" name="直方体 7">
            <a:extLst>
              <a:ext uri="{FF2B5EF4-FFF2-40B4-BE49-F238E27FC236}">
                <a16:creationId xmlns:a16="http://schemas.microsoft.com/office/drawing/2014/main" id="{E670E455-E6BB-D449-B328-6802D97F5071}"/>
              </a:ext>
            </a:extLst>
          </p:cNvPr>
          <p:cNvSpPr/>
          <p:nvPr/>
        </p:nvSpPr>
        <p:spPr>
          <a:xfrm rot="966922">
            <a:off x="3107775" y="4871376"/>
            <a:ext cx="607585" cy="396413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直方体 8">
            <a:extLst>
              <a:ext uri="{FF2B5EF4-FFF2-40B4-BE49-F238E27FC236}">
                <a16:creationId xmlns:a16="http://schemas.microsoft.com/office/drawing/2014/main" id="{026DAA02-649A-F14A-BEA2-B3B4946096AD}"/>
              </a:ext>
            </a:extLst>
          </p:cNvPr>
          <p:cNvSpPr/>
          <p:nvPr/>
        </p:nvSpPr>
        <p:spPr>
          <a:xfrm rot="966922">
            <a:off x="682531" y="6312348"/>
            <a:ext cx="600334" cy="365491"/>
          </a:xfrm>
          <a:prstGeom prst="cube">
            <a:avLst>
              <a:gd name="adj" fmla="val 65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A7989E-68E3-9546-A209-A79AAF67714F}"/>
              </a:ext>
            </a:extLst>
          </p:cNvPr>
          <p:cNvSpPr txBox="1"/>
          <p:nvPr/>
        </p:nvSpPr>
        <p:spPr>
          <a:xfrm>
            <a:off x="2076861" y="4146025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Helvetica" pitchFamily="2" charset="0"/>
              </a:rPr>
              <a:t>e</a:t>
            </a:r>
            <a:r>
              <a:rPr lang="en-US" altLang="ja-JP" b="1" baseline="30000">
                <a:latin typeface="Helvetica" pitchFamily="2" charset="0"/>
              </a:rPr>
              <a:t>+</a:t>
            </a:r>
            <a:r>
              <a:rPr lang="en-US" altLang="ja-JP" b="1">
                <a:latin typeface="Helvetica" pitchFamily="2" charset="0"/>
              </a:rPr>
              <a:t> </a:t>
            </a:r>
            <a:r>
              <a:rPr kumimoji="1" lang="en-US" altLang="ja-JP" b="1">
                <a:latin typeface="Helvetica" pitchFamily="2" charset="0"/>
              </a:rPr>
              <a:t>BC1 tuneup dump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7054695-2131-2149-AE2D-57564DA1B56B}"/>
              </a:ext>
            </a:extLst>
          </p:cNvPr>
          <p:cNvSpPr txBox="1"/>
          <p:nvPr/>
        </p:nvSpPr>
        <p:spPr>
          <a:xfrm>
            <a:off x="0" y="5596592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Helvetica" pitchFamily="2" charset="0"/>
              </a:rPr>
              <a:t>e</a:t>
            </a:r>
            <a:r>
              <a:rPr lang="en-US" altLang="ja-JP" b="1" baseline="30000">
                <a:latin typeface="Helvetica" pitchFamily="2" charset="0"/>
              </a:rPr>
              <a:t>+</a:t>
            </a:r>
            <a:r>
              <a:rPr kumimoji="1" lang="en-US" altLang="ja-JP" b="1">
                <a:latin typeface="Helvetica" pitchFamily="2" charset="0"/>
              </a:rPr>
              <a:t> BC2 tuneup dump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E84EF66-9061-934F-AF0C-ACE4706DDDB7}"/>
              </a:ext>
            </a:extLst>
          </p:cNvPr>
          <p:cNvSpPr txBox="1"/>
          <p:nvPr/>
        </p:nvSpPr>
        <p:spPr>
          <a:xfrm>
            <a:off x="5684121" y="6408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Helvetica" pitchFamily="2" charset="0"/>
              </a:rPr>
              <a:t>Positron turn around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8A5436-C005-F84C-BF59-48ADCF60CFBD}"/>
              </a:ext>
            </a:extLst>
          </p:cNvPr>
          <p:cNvSpPr txBox="1"/>
          <p:nvPr/>
        </p:nvSpPr>
        <p:spPr>
          <a:xfrm>
            <a:off x="1887429" y="6639787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Helvetica" pitchFamily="2" charset="0"/>
              </a:rPr>
              <a:t>Position not scale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C1BCC2B-8D4F-EE4B-A064-3F9A7554F63F}"/>
              </a:ext>
            </a:extLst>
          </p:cNvPr>
          <p:cNvSpPr txBox="1"/>
          <p:nvPr/>
        </p:nvSpPr>
        <p:spPr>
          <a:xfrm>
            <a:off x="19503" y="19604"/>
            <a:ext cx="3829253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AWLC2018(Fukuoka)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48DE91E-83DC-A047-B5EE-093EBF50531C}"/>
              </a:ext>
            </a:extLst>
          </p:cNvPr>
          <p:cNvSpPr txBox="1"/>
          <p:nvPr/>
        </p:nvSpPr>
        <p:spPr>
          <a:xfrm>
            <a:off x="490045" y="635960"/>
            <a:ext cx="36431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We need dump hausing design.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849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0D6364-4A5B-574A-9177-B5231C0D1CBB}"/>
              </a:ext>
            </a:extLst>
          </p:cNvPr>
          <p:cNvSpPr txBox="1"/>
          <p:nvPr/>
        </p:nvSpPr>
        <p:spPr>
          <a:xfrm>
            <a:off x="5087566" y="314203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Helvetica" pitchFamily="2" charset="0"/>
              </a:rPr>
              <a:t>End of Slide</a:t>
            </a:r>
            <a:endParaRPr kumimoji="1" lang="ja-JP" altLang="en-US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493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80325" y="1015502"/>
            <a:ext cx="101450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TDR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cost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55150" y="1761031"/>
            <a:ext cx="486466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Subtract cost reduction of </a:t>
            </a:r>
          </a:p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2014-2016 TDR cost reduction 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and design change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直線矢印コネクタ 5"/>
          <p:cNvCxnSpPr>
            <a:stCxn id="3" idx="2"/>
            <a:endCxn id="4" idx="0"/>
          </p:cNvCxnSpPr>
          <p:nvPr/>
        </p:nvCxnSpPr>
        <p:spPr>
          <a:xfrm flipH="1">
            <a:off x="5987483" y="1384834"/>
            <a:ext cx="96" cy="376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704518" y="2850761"/>
            <a:ext cx="456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Subtract cost reduction of each staging option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直線矢印コネクタ 9"/>
          <p:cNvCxnSpPr>
            <a:stCxn id="4" idx="2"/>
            <a:endCxn id="9" idx="0"/>
          </p:cNvCxnSpPr>
          <p:nvPr/>
        </p:nvCxnSpPr>
        <p:spPr>
          <a:xfrm flipH="1">
            <a:off x="5987194" y="2407362"/>
            <a:ext cx="289" cy="443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6858" y="4942459"/>
            <a:ext cx="1117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Subtract cost reduction by change of 31.5MV/m to 35MV/m,  assuming success of 35MV/m Q</a:t>
            </a:r>
            <a:r>
              <a:rPr kumimoji="1" lang="en-US" altLang="ja-JP" b="1" baseline="-25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=1.6x10</a:t>
            </a:r>
            <a:r>
              <a:rPr kumimoji="1" lang="en-US" altLang="ja-JP" b="1" baseline="3000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SRF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HG,HQ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直線矢印コネクタ 13"/>
          <p:cNvCxnSpPr>
            <a:stCxn id="9" idx="2"/>
            <a:endCxn id="12" idx="0"/>
          </p:cNvCxnSpPr>
          <p:nvPr/>
        </p:nvCxnSpPr>
        <p:spPr>
          <a:xfrm>
            <a:off x="5987194" y="3220093"/>
            <a:ext cx="161" cy="582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918487" y="6064185"/>
            <a:ext cx="41377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Estimation of cost for each staging option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直線矢印コネクタ 24"/>
          <p:cNvCxnSpPr>
            <a:stCxn id="13" idx="2"/>
            <a:endCxn id="18" idx="0"/>
          </p:cNvCxnSpPr>
          <p:nvPr/>
        </p:nvCxnSpPr>
        <p:spPr>
          <a:xfrm flipH="1">
            <a:off x="5987355" y="5311791"/>
            <a:ext cx="28020" cy="75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464705" y="278331"/>
            <a:ext cx="5294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How to estimate the cost of each option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18487" y="3802774"/>
            <a:ext cx="41377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Estimation of cost for each staging option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992059" y="4190065"/>
            <a:ext cx="0" cy="75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51335" y="2435262"/>
            <a:ext cx="312316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Decide working assumptions,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and cryomodule configuration,</a:t>
            </a:r>
          </a:p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tunnel configuration. 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cost estimation conditions.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3358025" y="2974467"/>
            <a:ext cx="274599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96541" y="3802774"/>
            <a:ext cx="216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case of 31.5MV/m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550443" y="6064185"/>
            <a:ext cx="198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case of </a:t>
            </a:r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35MV/m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3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650026" y="1899530"/>
            <a:ext cx="18832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TDR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-updated cost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550443" y="3496798"/>
            <a:ext cx="175580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each option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cost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396541" y="5706018"/>
            <a:ext cx="370184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each option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cost with HG HQ success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51335" y="4517136"/>
            <a:ext cx="11947502" cy="2204339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6792" y="1761031"/>
            <a:ext cx="1021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WG2</a:t>
            </a:r>
            <a:endParaRPr kumimoji="1" lang="ja-JP" altLang="en-US" sz="3200" b="1">
              <a:latin typeface="Calibri" panose="020F0502020204030204" pitchFamily="34" charset="0"/>
              <a:ea typeface="Helvetica" charset="0"/>
              <a:cs typeface="Calibri" panose="020F050202020403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8142" y="5346474"/>
            <a:ext cx="1021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>
                <a:latin typeface="Calibri" panose="020F0502020204030204" pitchFamily="34" charset="0"/>
                <a:ea typeface="Helvetica" charset="0"/>
                <a:cs typeface="Calibri" panose="020F0502020204030204" pitchFamily="34" charset="0"/>
              </a:rPr>
              <a:t>WG3</a:t>
            </a:r>
            <a:endParaRPr kumimoji="1" lang="ja-JP" altLang="en-US" sz="3200" b="1">
              <a:latin typeface="Calibri" panose="020F0502020204030204" pitchFamily="34" charset="0"/>
              <a:ea typeface="Helvetica" charset="0"/>
              <a:cs typeface="Calibri" panose="020F050202020403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49228" y="5500243"/>
            <a:ext cx="248670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 of RF unit,</a:t>
            </a:r>
          </a:p>
          <a:p>
            <a:r>
              <a:rPr kumimoji="1" lang="en-US" altLang="ja-JP" sz="1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 material cost reduction, </a:t>
            </a:r>
          </a:p>
          <a:p>
            <a:r>
              <a:rPr kumimoji="1" lang="en-US" altLang="ja-JP" sz="1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 process cost-reduction,</a:t>
            </a:r>
          </a:p>
          <a:p>
            <a:r>
              <a:rPr lang="en-US" altLang="ja-JP" sz="1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cryogenics cost reduction,</a:t>
            </a:r>
            <a:endParaRPr kumimoji="1" lang="en-US" altLang="ja-JP" sz="1400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1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HLRF cost-increase, etc</a:t>
            </a:r>
            <a:endParaRPr kumimoji="1" lang="ja-JP" altLang="en-US" sz="1400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08142" y="587951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35MV/m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4D35E6-CFCE-6F4C-A067-A0B5C7B8F2BA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9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32" y="4068643"/>
            <a:ext cx="7033233" cy="278935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Calibri" panose="020F0502020204030204" pitchFamily="34" charset="0"/>
                <a:cs typeface="Calibri" panose="020F0502020204030204" pitchFamily="34" charset="0"/>
              </a:rPr>
              <a:t>Working assumption (1)</a:t>
            </a:r>
            <a:endParaRPr kumimoji="1" lang="ja-JP" altLang="en-US" sz="2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4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91395" y="954819"/>
            <a:ext cx="10298525" cy="2677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(1)  </a:t>
            </a:r>
            <a:r>
              <a:rPr lang="en-US" altLang="ja-JP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 collision timing adjustment, condition must keep in any option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option C = remove length between PM+10 and PM+12,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                 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and remove TDR timing adjustment,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                  and adjust to </a:t>
            </a:r>
            <a:r>
              <a:rPr lang="en-US" altLang="ja-JP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n=6</a:t>
            </a:r>
          </a:p>
          <a:p>
            <a:endParaRPr kumimoji="1" lang="en-US" altLang="ja-JP" sz="2400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option D = adjust to </a:t>
            </a:r>
            <a:r>
              <a:rPr lang="en-US" altLang="ja-JP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n=10,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it is option C + simple tunnel of 6477m (total).</a:t>
            </a:r>
          </a:p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option D’ =adjust to </a:t>
            </a:r>
            <a:r>
              <a:rPr kumimoji="1" lang="en-US" altLang="ja-JP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n=8,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it is option C + 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simple tunnel of 3238m (total).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49" y="4176723"/>
            <a:ext cx="3477435" cy="23182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66492" y="3770163"/>
            <a:ext cx="817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TDR(Ecm=500GeV)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, this equation is not satisfied as follows ( additional 294m exist);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7425" y="4536160"/>
            <a:ext cx="333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Change Request is to adopt </a:t>
            </a:r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n=10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7425" y="5302157"/>
            <a:ext cx="2879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 putting </a:t>
            </a:r>
            <a:r>
              <a:rPr kumimoji="1"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1473m space </a:t>
            </a:r>
          </a:p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in both LINAC (updated TDR)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16355" y="4371570"/>
            <a:ext cx="2123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Calibri" panose="020F0502020204030204" pitchFamily="34" charset="0"/>
                <a:cs typeface="Calibri" panose="020F0502020204030204" pitchFamily="34" charset="0"/>
              </a:rPr>
              <a:t>collision condition</a:t>
            </a:r>
            <a:endParaRPr kumimoji="1" lang="ja-JP" altLang="en-US" sz="20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982200" y="4445118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1" lang="en-US" altLang="ja-JP" sz="2400" b="1" baseline="-25000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=3238.68m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37104" y="4834796"/>
            <a:ext cx="266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(L</a:t>
            </a:r>
            <a:r>
              <a:rPr kumimoji="1" lang="en-US" altLang="ja-JP" baseline="-2500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 + L</a:t>
            </a:r>
            <a:r>
              <a:rPr kumimoji="1" lang="en-US" altLang="ja-JP" baseline="-25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 + L</a:t>
            </a:r>
            <a:r>
              <a:rPr kumimoji="1" lang="en-US" altLang="ja-JP" baseline="-2500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’) - L</a:t>
            </a:r>
            <a:r>
              <a:rPr kumimoji="1" lang="en-US" altLang="ja-JP" baseline="-2500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 = 10 x C</a:t>
            </a:r>
            <a:r>
              <a:rPr kumimoji="1" lang="en-US" altLang="ja-JP" baseline="-25000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endParaRPr kumimoji="1" lang="ja-JP" altLang="en-US" baseline="-25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87736" y="4690677"/>
            <a:ext cx="34708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( L</a:t>
            </a:r>
            <a:r>
              <a:rPr lang="en-US" altLang="ja-JP" sz="2400" b="1" baseline="-1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+ L</a:t>
            </a:r>
            <a:r>
              <a:rPr lang="en-US" altLang="ja-JP" sz="2400" b="1" baseline="-1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+ L</a:t>
            </a:r>
            <a:r>
              <a:rPr lang="en-US" altLang="ja-JP" sz="2400" b="1" baseline="-1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) – L</a:t>
            </a:r>
            <a:r>
              <a:rPr lang="en-US" altLang="ja-JP" sz="2400" b="1" baseline="-10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ja-JP" sz="2400" b="1" dirty="0">
                <a:latin typeface="Calibri" panose="020F0502020204030204" pitchFamily="34" charset="0"/>
                <a:cs typeface="Calibri" panose="020F0502020204030204" pitchFamily="34" charset="0"/>
              </a:rPr>
              <a:t> = n x C</a:t>
            </a:r>
            <a:r>
              <a:rPr lang="en-US" altLang="ja-JP" sz="2400" b="1" baseline="-10000" dirty="0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endParaRPr lang="ja-JP" alt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049848" y="4840354"/>
            <a:ext cx="1407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n=integer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4191495" y="4408552"/>
            <a:ext cx="7634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6447331" y="606374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1" lang="en-US" altLang="ja-JP" baseline="3000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kumimoji="1" lang="ja-JP" altLang="en-US" baseline="30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A3E57E-889D-934E-85B1-E3E68729B4F3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317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610600" y="6027166"/>
            <a:ext cx="2743200" cy="365125"/>
          </a:xfrm>
        </p:spPr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5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39205" y="405206"/>
            <a:ext cx="9198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1" lang="en-US" altLang="ja-JP" sz="2000" b="1">
                <a:latin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kumimoji="1" lang="en-US" altLang="ja-JP"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Option-C(Ecm=250GeV)</a:t>
            </a:r>
            <a:r>
              <a:rPr kumimoji="1" lang="en-US" altLang="ja-JP" sz="2000" b="1">
                <a:latin typeface="Calibri" panose="020F0502020204030204" pitchFamily="34" charset="0"/>
                <a:cs typeface="Calibri" panose="020F0502020204030204" pitchFamily="34" charset="0"/>
              </a:rPr>
              <a:t>, required Linac length become half, then we can adopt </a:t>
            </a:r>
            <a:r>
              <a:rPr kumimoji="1" lang="en-US" altLang="ja-JP"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n=6</a:t>
            </a:r>
            <a:endParaRPr kumimoji="1" lang="ja-JP" altLang="en-US" sz="2000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80928" y="3482598"/>
            <a:ext cx="604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 -1367.74m - 4907.8m - 202.02m) x 2 = -12955.12m = - 4 x C</a:t>
            </a:r>
            <a:r>
              <a:rPr kumimoji="1" lang="en-US" altLang="ja-JP" b="1" baseline="-25000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endParaRPr kumimoji="1" lang="ja-JP" altLang="en-US" b="1" baseline="-25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74" y="1118020"/>
            <a:ext cx="4617720" cy="1544822"/>
          </a:xfrm>
          <a:prstGeom prst="rect">
            <a:avLst/>
          </a:prstGeom>
        </p:spPr>
      </p:pic>
      <p:cxnSp>
        <p:nvCxnSpPr>
          <p:cNvPr id="24" name="直線コネクタ 23"/>
          <p:cNvCxnSpPr/>
          <p:nvPr/>
        </p:nvCxnSpPr>
        <p:spPr>
          <a:xfrm flipH="1">
            <a:off x="4343400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4446555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4880035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4983190" y="223113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5290093" y="2979100"/>
            <a:ext cx="3266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remove L </a:t>
            </a:r>
            <a:r>
              <a:rPr kumimoji="1" lang="en-US" altLang="ja-JP" b="1" baseline="-25000">
                <a:latin typeface="Calibri" panose="020F0502020204030204" pitchFamily="34" charset="0"/>
                <a:cs typeface="Calibri" panose="020F0502020204030204" pitchFamily="34" charset="0"/>
              </a:rPr>
              <a:t>(PM+10 – PM+12) </a:t>
            </a:r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= 4907.8m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129281" y="2738173"/>
            <a:ext cx="2087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remove 1367.74m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at BDS entrance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(timing adjustment)</a:t>
            </a:r>
          </a:p>
        </p:txBody>
      </p:sp>
      <p:sp>
        <p:nvSpPr>
          <p:cNvPr id="30" name="曲折矢印 29"/>
          <p:cNvSpPr/>
          <p:nvPr/>
        </p:nvSpPr>
        <p:spPr>
          <a:xfrm flipV="1">
            <a:off x="4880035" y="2669608"/>
            <a:ext cx="427233" cy="603697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曲折矢印 30"/>
          <p:cNvSpPr/>
          <p:nvPr/>
        </p:nvSpPr>
        <p:spPr>
          <a:xfrm flipH="1" flipV="1">
            <a:off x="4019322" y="2678637"/>
            <a:ext cx="427233" cy="342212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765609" y="2666307"/>
            <a:ext cx="378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remove</a:t>
            </a:r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202.02m at end of Linac area.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032940" y="3952741"/>
            <a:ext cx="7344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ja-JP" b="1" baseline="-2500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is shortened by 4 x C</a:t>
            </a:r>
            <a:r>
              <a:rPr lang="en-US" altLang="ja-JP" b="1" baseline="-25000">
                <a:latin typeface="Calibri" panose="020F0502020204030204" pitchFamily="34" charset="0"/>
                <a:cs typeface="Calibri" panose="020F0502020204030204" pitchFamily="34" charset="0"/>
              </a:rPr>
              <a:t>DR</a:t>
            </a:r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,  it means LINAC length is shortened by 6477.56m</a:t>
            </a:r>
            <a:endParaRPr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 flipH="1">
            <a:off x="5215315" y="220065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flipH="1">
            <a:off x="5318470" y="2200656"/>
            <a:ext cx="233362" cy="431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3424"/>
            <a:ext cx="12192000" cy="1485392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4669933" y="520517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PM-8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42301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PM-10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329325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PM-12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776427" y="5205172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PM+8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374342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PM+10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089277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PM+12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134741" y="5205172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PM+13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7568" y="520517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PM-13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8825899" y="5068520"/>
            <a:ext cx="16315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1680056" y="5068520"/>
            <a:ext cx="16315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9224255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4907.8m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021125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4907.8m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82880" y="6039798"/>
            <a:ext cx="70403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TDR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>
            <a:off x="3382387" y="50685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V="1">
            <a:off x="5084718" y="5064202"/>
            <a:ext cx="1177003" cy="86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6276004" y="5067953"/>
            <a:ext cx="889925" cy="1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7200482" y="5068520"/>
            <a:ext cx="1631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723375" y="4644115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4911.6m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155080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13.8m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236806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2334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.9m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576366" y="4635492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4795.2m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 flipV="1">
            <a:off x="4576762" y="5093616"/>
            <a:ext cx="639092" cy="1177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3375711" y="5978336"/>
            <a:ext cx="155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Calibri" panose="020F0502020204030204" pitchFamily="34" charset="0"/>
                <a:cs typeface="Calibri" panose="020F0502020204030204" pitchFamily="34" charset="0"/>
              </a:rPr>
              <a:t>put </a:t>
            </a:r>
            <a:r>
              <a:rPr kumimoji="1" lang="en-US" altLang="ja-JP" sz="1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1473m</a:t>
            </a:r>
          </a:p>
          <a:p>
            <a:r>
              <a:rPr lang="en-US" altLang="ja-JP" sz="1400">
                <a:latin typeface="Calibri" panose="020F0502020204030204" pitchFamily="34" charset="0"/>
                <a:cs typeface="Calibri" panose="020F0502020204030204" pitchFamily="34" charset="0"/>
              </a:rPr>
              <a:t>by change Request</a:t>
            </a:r>
            <a:endParaRPr kumimoji="1" lang="ja-JP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623914" y="5986978"/>
            <a:ext cx="155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Calibri" panose="020F0502020204030204" pitchFamily="34" charset="0"/>
                <a:cs typeface="Calibri" panose="020F0502020204030204" pitchFamily="34" charset="0"/>
              </a:rPr>
              <a:t>put </a:t>
            </a:r>
            <a:r>
              <a:rPr kumimoji="1" lang="en-US" altLang="ja-JP" sz="14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1473m</a:t>
            </a:r>
          </a:p>
          <a:p>
            <a:r>
              <a:rPr lang="en-US" altLang="ja-JP" sz="1400">
                <a:latin typeface="Calibri" panose="020F0502020204030204" pitchFamily="34" charset="0"/>
                <a:cs typeface="Calibri" panose="020F0502020204030204" pitchFamily="34" charset="0"/>
              </a:rPr>
              <a:t>by change Request</a:t>
            </a:r>
            <a:endParaRPr kumimoji="1" lang="ja-JP" alt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4" name="直線矢印コネクタ 73"/>
          <p:cNvCxnSpPr/>
          <p:nvPr/>
        </p:nvCxnSpPr>
        <p:spPr>
          <a:xfrm>
            <a:off x="10480994" y="5067181"/>
            <a:ext cx="734002" cy="561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11205520" y="5062278"/>
            <a:ext cx="428022" cy="49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10397137" y="4633581"/>
            <a:ext cx="8370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1375</a:t>
            </a:r>
            <a:r>
              <a:rPr kumimoji="1"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1147565" y="4621614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1264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72396" y="4622583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1375</a:t>
            </a:r>
            <a:r>
              <a:rPr kumimoji="1" lang="en-US" altLang="ja-JP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80475" y="461622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1264</a:t>
            </a:r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0" name="直線矢印コネクタ 79"/>
          <p:cNvCxnSpPr/>
          <p:nvPr/>
        </p:nvCxnSpPr>
        <p:spPr>
          <a:xfrm>
            <a:off x="1022597" y="5062278"/>
            <a:ext cx="625081" cy="73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/>
          <p:nvPr/>
        </p:nvCxnSpPr>
        <p:spPr>
          <a:xfrm flipV="1">
            <a:off x="513713" y="5062395"/>
            <a:ext cx="498196" cy="35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/>
          <p:nvPr/>
        </p:nvCxnSpPr>
        <p:spPr>
          <a:xfrm flipH="1" flipV="1">
            <a:off x="6992351" y="5093616"/>
            <a:ext cx="631563" cy="1146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544533" y="618401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n=10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曲折矢印 2"/>
          <p:cNvSpPr/>
          <p:nvPr/>
        </p:nvSpPr>
        <p:spPr>
          <a:xfrm>
            <a:off x="5303328" y="1251547"/>
            <a:ext cx="374752" cy="83302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曲折矢印 57"/>
          <p:cNvSpPr/>
          <p:nvPr/>
        </p:nvSpPr>
        <p:spPr>
          <a:xfrm flipV="1">
            <a:off x="5260670" y="2631449"/>
            <a:ext cx="427233" cy="307705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5811465" y="907480"/>
            <a:ext cx="5416098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Shortning the e</a:t>
            </a:r>
            <a:r>
              <a:rPr lang="en-US" altLang="ja-JP" sz="2400" b="1" baseline="3000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LINAC length is possible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 as a unit of C</a:t>
            </a:r>
            <a:r>
              <a:rPr lang="en-US" altLang="ja-JP" sz="2400" b="1" baseline="-25000">
                <a:latin typeface="Calibri" panose="020F0502020204030204" pitchFamily="34" charset="0"/>
                <a:cs typeface="Calibri" panose="020F0502020204030204" pitchFamily="34" charset="0"/>
              </a:rPr>
              <a:t>DR 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/2 = 1619.34m.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Keep the same length of e</a:t>
            </a:r>
            <a:r>
              <a:rPr lang="en-US" altLang="ja-JP" sz="2400" b="1" baseline="3000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LINAC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 for the symmetric collision energy.</a:t>
            </a:r>
            <a:endParaRPr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EEED1CC-0667-A14F-B021-CEF2C0CDF5AC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79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Calibri" panose="020F0502020204030204" pitchFamily="34" charset="0"/>
                <a:cs typeface="Calibri" panose="020F0502020204030204" pitchFamily="34" charset="0"/>
              </a:rPr>
              <a:t>Working assumption (2)</a:t>
            </a:r>
            <a:endParaRPr kumimoji="1" lang="ja-JP" altLang="en-US" sz="2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6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9624" y="822667"/>
            <a:ext cx="9787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(2) Keep Energy Reach Margin enough safe to reach target energy (250GeV).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80160" y="1543467"/>
            <a:ext cx="889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(1) Module margin : margin to reach the target energy of the target experiment (0% in TDR)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80159" y="2241748"/>
            <a:ext cx="902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(2) Availability margin : margin to compensate cryomodule trip (1.5% in TDR, ~3 RF unit trip )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80158" y="2940029"/>
            <a:ext cx="778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(3) Space margin : cryomodule space to be installed more cryomodule in future.</a:t>
            </a:r>
            <a:endParaRPr kumimoji="1"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08260" y="3355755"/>
            <a:ext cx="666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*Anytime 0.5% is required in the operation with cavity phase offset.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24539" y="2594993"/>
            <a:ext cx="5166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RF unit margin correspond to 3% for Ecm=250GeV 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24539" y="1872416"/>
            <a:ext cx="513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2.5% module margin(3.1GeV each) for Ecm=250GeV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68700" y="3771026"/>
            <a:ext cx="62385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Total margin:  1.5%+ 0.5% = 2% for TDR Ecm=500GeV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                        </a:t>
            </a:r>
            <a:r>
              <a:rPr lang="en-US" altLang="ja-JP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2.5% + 3% + 0.5% = 6% for Ecm=250GeV, Option C</a:t>
            </a:r>
            <a:endParaRPr kumimoji="1" lang="ja-JP" altLang="en-US" b="1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9624" y="4599920"/>
            <a:ext cx="115175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(3)  In case of HG,HQ R&amp;D success;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HG HQ upgrade :from 31.5MV/m Q0=1E10 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  35MV/m Q0=1.6E10   by N-infusion.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       Same RF unit configuration, but increase of klystron output to 11MW, 1.75ms.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       Consider decrease of number of RF unit for 35MV/m.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       </a:t>
            </a:r>
            <a:r>
              <a:rPr lang="en-US" altLang="ja-JP" sz="24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 length of tunnel is kept the same as 31.5MV/m.</a:t>
            </a:r>
            <a:r>
              <a:rPr lang="ja-JP" altLang="en-US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　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28882" y="1190948"/>
            <a:ext cx="763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enough positron production and meaningful energy reach of Higgs physics</a:t>
            </a:r>
            <a:endParaRPr kumimoji="1" lang="ja-JP" altLang="en-US" b="1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7622A41-7FF0-774C-9FD6-1895913C46A3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63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Calibri" panose="020F0502020204030204" pitchFamily="34" charset="0"/>
                <a:cs typeface="Calibri" panose="020F0502020204030204" pitchFamily="34" charset="0"/>
              </a:rPr>
              <a:t>Working assumption (3)</a:t>
            </a:r>
            <a:endParaRPr kumimoji="1" lang="ja-JP" altLang="en-US" sz="2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7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7908" y="2591552"/>
            <a:ext cx="10111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(6)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Adopt CR0009 and CR0014 for cryogenics. The access hall is re-considered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with this design change. Angle cross with Linac tunnel and access tunnel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for cryomodule carry in, is considered.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7908" y="4343253"/>
            <a:ext cx="7656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(8) Two Vertical shaft access to detector hall is assumed.</a:t>
            </a:r>
            <a:r>
              <a:rPr lang="ja-JP" altLang="en-US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　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7908" y="5488862"/>
            <a:ext cx="10589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(10) Number of beam dump and power of them proposed by Yokoya are adopted.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37908" y="3791881"/>
            <a:ext cx="99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(7)  Linac central shield wall is 1.5m thick. Total width of Linac tunnel is 9.5m.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7908" y="1331503"/>
            <a:ext cx="1079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(5) Maximum cryo-line length of one cryogenics is 2.5km+/-10%, the same as TDR.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37908" y="4860659"/>
            <a:ext cx="11290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(9) Design change of positron side BDS tunnel and injector-linac position are adopted.</a:t>
            </a:r>
            <a:r>
              <a:rPr lang="ja-JP" altLang="en-US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　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37908" y="828244"/>
            <a:ext cx="6991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(4) Only 5Hz Linac operation is considered (not 10Hz).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49596" y="1798881"/>
            <a:ext cx="9099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determines the interval of the access point, such as PM+/-8, PM+/-10, PM+/-12</a:t>
            </a:r>
            <a:endParaRPr kumimoji="1" lang="ja-JP" altLang="en-US" sz="2000" b="1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46888" y="1331503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9901732-BF86-B142-AA50-87D5C1FB48C1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55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14234" y="299447"/>
            <a:ext cx="3747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Calibri" panose="020F0502020204030204" pitchFamily="34" charset="0"/>
                <a:cs typeface="Calibri" panose="020F0502020204030204" pitchFamily="34" charset="0"/>
              </a:rPr>
              <a:t>Working assumption (4)</a:t>
            </a:r>
            <a:endParaRPr kumimoji="1" lang="ja-JP" altLang="en-US" sz="2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6A33-1008-D64F-B1E1-789B382C4A24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8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4488" y="3787337"/>
            <a:ext cx="11365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(14) Simple tunnel means: normal wall finish, but no 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central shield wall,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no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AC power line, no cooling water line,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  however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air-condition, lighting and water drain are installed.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4488" y="5126427"/>
            <a:ext cx="1136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(15) Digging tunnel during accelerator operation without serious interference.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4488" y="5726853"/>
            <a:ext cx="1136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(16) Keep the Damping Ring circumference. No design change for DR.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4488" y="2360807"/>
            <a:ext cx="101926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(12) Remove access tunnels at turn-around (PM-13 and PM+13) of TDR tunnel, </a:t>
            </a: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not for staging tunnel</a:t>
            </a:r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ja-JP" altLang="en-US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　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4488" y="3186911"/>
            <a:ext cx="11114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(13) One water-drain-tunnel is considered in the collision point, not at PM-13/PM+13.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4488" y="1007138"/>
            <a:ext cx="10515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(11)  </a:t>
            </a:r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TDR-undulator-based positron is kept in this study.</a:t>
            </a:r>
            <a:endParaRPr lang="en-US" altLang="ja-JP" sz="2400" b="1"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r>
              <a:rPr lang="en-US" altLang="ja-JP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      The length of undulator is streched to 230m from 147m with 125GeV beam.</a:t>
            </a:r>
            <a:r>
              <a:rPr lang="ja-JP" altLang="en-US" sz="2400" b="1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　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91137" y="1838135"/>
            <a:ext cx="564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determines energy sensitivity of positron production</a:t>
            </a:r>
            <a:endParaRPr kumimoji="1" lang="ja-JP" altLang="en-US" b="1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91137" y="6188518"/>
            <a:ext cx="6097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determines the requirement of collision timing condition.</a:t>
            </a:r>
            <a:endParaRPr kumimoji="1" lang="ja-JP" altLang="en-US" b="1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219456" y="1007138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219456" y="5754922"/>
            <a:ext cx="521208" cy="46634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29633B8-CC57-304C-834E-8CE8578A6A99}"/>
              </a:ext>
            </a:extLst>
          </p:cNvPr>
          <p:cNvSpPr txBox="1"/>
          <p:nvPr/>
        </p:nvSpPr>
        <p:spPr>
          <a:xfrm>
            <a:off x="19503" y="19604"/>
            <a:ext cx="337477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at AWLC2017(SLAC)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00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524001" y="1"/>
            <a:ext cx="9144000" cy="66501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16553" y="40123"/>
            <a:ext cx="7314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Tunnel Optimization Tool development (1)</a:t>
            </a:r>
            <a:endParaRPr lang="ja-JP" altLang="en-US" sz="3200" b="1" i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87337" y="635613"/>
            <a:ext cx="8417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TOT(Tunnel Optimization Tool): CERN-KEK-ARUP development during 2015-2016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(originally developed for FCC) </a:t>
            </a:r>
            <a:endParaRPr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73186" y="1239720"/>
            <a:ext cx="677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Layout of accelerator tunnel into detailed geology &amp; topography map</a:t>
            </a:r>
            <a:endParaRPr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14107" y="1537423"/>
            <a:ext cx="3901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(1) optimize accelerator layout</a:t>
            </a:r>
          </a:p>
          <a:p>
            <a:r>
              <a:rPr lang="en-US" altLang="ja-JP" b="1">
                <a:latin typeface="Calibri" panose="020F0502020204030204" pitchFamily="34" charset="0"/>
                <a:cs typeface="Calibri" panose="020F0502020204030204" pitchFamily="34" charset="0"/>
              </a:rPr>
              <a:t>(2) search access tunnel portal location</a:t>
            </a:r>
            <a:endParaRPr lang="ja-JP" alt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336" y="2183753"/>
            <a:ext cx="8164286" cy="428842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794040" y="6488668"/>
            <a:ext cx="2959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example of accelerator layout</a:t>
            </a:r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47FDE-558C-E443-8BF8-76CCAA946E8E}" type="slidenum">
              <a:rPr lang="uk-UA">
                <a:latin typeface="Calibri" panose="020F0502020204030204" pitchFamily="34" charset="0"/>
                <a:cs typeface="Calibri" panose="020F0502020204030204" pitchFamily="34" charset="0"/>
              </a:rPr>
              <a:t>9</a:t>
            </a:fld>
            <a:endParaRPr kumimoji="1" lang="uk-UA" altLang="ja-JP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2A38E22-CA86-AB46-B7F0-54D395FAD985}"/>
              </a:ext>
            </a:extLst>
          </p:cNvPr>
          <p:cNvSpPr txBox="1"/>
          <p:nvPr/>
        </p:nvSpPr>
        <p:spPr>
          <a:xfrm>
            <a:off x="5079" y="6396335"/>
            <a:ext cx="5555945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Calibri" panose="020F0502020204030204" pitchFamily="34" charset="0"/>
                <a:cs typeface="Calibri" panose="020F0502020204030204" pitchFamily="34" charset="0"/>
              </a:rPr>
              <a:t>Slide from KEK internal review March2017</a:t>
            </a:r>
            <a:endParaRPr kumimoji="1" lang="ja-JP" altLang="en-US" sz="2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630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2166</Words>
  <Application>Microsoft Macintosh PowerPoint</Application>
  <PresentationFormat>ワイド画面</PresentationFormat>
  <Paragraphs>466</Paragraphs>
  <Slides>26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3" baseType="lpstr">
      <vt:lpstr>游ゴシック</vt:lpstr>
      <vt:lpstr>游ゴシック Light</vt:lpstr>
      <vt:lpstr>Arial</vt:lpstr>
      <vt:lpstr>Calibri</vt:lpstr>
      <vt:lpstr>Helvetica</vt:lpstr>
      <vt:lpstr>Wingdings</vt:lpstr>
      <vt:lpstr>Office テーマ</vt:lpstr>
      <vt:lpstr>CFS design status (based on Tohoku candidate site)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CFS design status (based on Tohoku candidate) </dc:title>
  <dc:creator>早野 仁司</dc:creator>
  <cp:lastModifiedBy>早野 仁司</cp:lastModifiedBy>
  <cp:revision>11</cp:revision>
  <dcterms:created xsi:type="dcterms:W3CDTF">2018-07-23T18:23:05Z</dcterms:created>
  <dcterms:modified xsi:type="dcterms:W3CDTF">2018-07-24T04:02:00Z</dcterms:modified>
</cp:coreProperties>
</file>