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8"/>
  </p:notesMasterIdLst>
  <p:sldIdLst>
    <p:sldId id="257" r:id="rId2"/>
    <p:sldId id="330" r:id="rId3"/>
    <p:sldId id="299" r:id="rId4"/>
    <p:sldId id="293" r:id="rId5"/>
    <p:sldId id="331" r:id="rId6"/>
    <p:sldId id="323" r:id="rId7"/>
    <p:sldId id="332" r:id="rId8"/>
    <p:sldId id="327" r:id="rId9"/>
    <p:sldId id="334" r:id="rId10"/>
    <p:sldId id="335" r:id="rId11"/>
    <p:sldId id="336" r:id="rId12"/>
    <p:sldId id="320" r:id="rId13"/>
    <p:sldId id="321" r:id="rId14"/>
    <p:sldId id="322" r:id="rId15"/>
    <p:sldId id="319" r:id="rId16"/>
    <p:sldId id="333" r:id="rId1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4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4"/>
    <p:restoredTop sz="94643"/>
  </p:normalViewPr>
  <p:slideViewPr>
    <p:cSldViewPr snapToGrid="0" snapToObjects="1">
      <p:cViewPr varScale="1">
        <p:scale>
          <a:sx n="122" d="100"/>
          <a:sy n="122" d="100"/>
        </p:scale>
        <p:origin x="18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F8F0D-54D6-314A-A050-B6AFCF73383B}" type="datetimeFigureOut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1CFABB-AD9B-7D4E-B4F4-B2AE05A97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88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072EF-2723-8847-8561-CC928DAE2A57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AF582-0A21-BB46-941D-8BD1854EFF03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1245-5CEF-C04A-BCFE-800913BB1473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59822-14C6-B247-96B3-D11AC9295420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2AE68-C6CE-554A-9722-BB067E65591F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63D12-2814-024D-B136-6B39B92DD9CA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DB8E2-C50C-2849-8C81-AADBEBDDD696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FD891-10DE-3E43-8F4B-E3884EED5628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9180E-F405-4149-BD21-8706F912B6D2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9416F-EC2D-1D4D-87A8-9FE381F01C39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77103-0A1A-424D-BA3A-94B4E205138A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3C6C47-1435-2344-B3CB-97CD6502D11A}" type="datetime1">
              <a:rPr kumimoji="1" lang="ja-JP" altLang="en-US" smtClean="0"/>
              <a:t>2018/7/24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/>
              <a:t>CFS consideration on the positron source; target and dumps, Nobuhiro Terunuma (KEK), 29 May 2018, ALCW2018, Fukuoka.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6BA93-0842-4746-A953-347039C29C0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6554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AC9106-197B-2048-90CD-86D774352E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79563"/>
            <a:ext cx="7772400" cy="1447416"/>
          </a:xfrm>
        </p:spPr>
        <p:txBody>
          <a:bodyPr>
            <a:normAutofit/>
          </a:bodyPr>
          <a:lstStyle/>
          <a:p>
            <a:r>
              <a:rPr lang="en-US" altLang="ja-JP" sz="4800" b="1" dirty="0">
                <a:solidFill>
                  <a:srgbClr val="002060"/>
                </a:solidFill>
              </a:rPr>
              <a:t>Works for the CFS detailed design</a:t>
            </a:r>
            <a:endParaRPr kumimoji="1" lang="ja-JP" altLang="en-US" sz="4800" b="1">
              <a:solidFill>
                <a:srgbClr val="002060"/>
              </a:solidFill>
            </a:endParaRP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C5DF6727-EB51-B54D-B544-6B3C3E22A0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714473"/>
            <a:ext cx="6858000" cy="1085193"/>
          </a:xfrm>
        </p:spPr>
        <p:txBody>
          <a:bodyPr>
            <a:normAutofit/>
          </a:bodyPr>
          <a:lstStyle/>
          <a:p>
            <a:r>
              <a:rPr kumimoji="1" lang="en-US" altLang="ja-JP" sz="3200" b="1" dirty="0" err="1">
                <a:solidFill>
                  <a:srgbClr val="002060"/>
                </a:solidFill>
                <a:latin typeface="+mj-lt"/>
              </a:rPr>
              <a:t>Nobuhiro</a:t>
            </a:r>
            <a:r>
              <a:rPr kumimoji="1" lang="en-US" altLang="ja-JP" sz="3200" b="1" dirty="0">
                <a:solidFill>
                  <a:srgbClr val="002060"/>
                </a:solidFill>
                <a:latin typeface="+mj-lt"/>
              </a:rPr>
              <a:t> </a:t>
            </a:r>
            <a:r>
              <a:rPr kumimoji="1" lang="en-US" altLang="ja-JP" sz="3200" b="1" dirty="0" err="1">
                <a:solidFill>
                  <a:srgbClr val="002060"/>
                </a:solidFill>
                <a:latin typeface="+mj-lt"/>
              </a:rPr>
              <a:t>Terunuma</a:t>
            </a:r>
            <a:r>
              <a:rPr kumimoji="1" lang="en-US" altLang="ja-JP" sz="3200" b="1" dirty="0">
                <a:solidFill>
                  <a:srgbClr val="002060"/>
                </a:solidFill>
                <a:latin typeface="+mj-lt"/>
              </a:rPr>
              <a:t>, KEK</a:t>
            </a:r>
          </a:p>
          <a:p>
            <a:r>
              <a:rPr lang="en-US" altLang="ja-JP" sz="2800" b="1" dirty="0">
                <a:solidFill>
                  <a:srgbClr val="002060"/>
                </a:solidFill>
                <a:latin typeface="+mj-lt"/>
              </a:rPr>
              <a:t>July 24, 2018, TCMB meeting</a:t>
            </a:r>
            <a:endParaRPr kumimoji="1" lang="en-US" altLang="ja-JP" sz="20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53033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ABA59C5-5B61-C24D-9F84-8C32F1055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9144000" cy="685798"/>
          </a:xfrm>
          <a:solidFill>
            <a:schemeClr val="accent1">
              <a:lumMod val="50000"/>
            </a:schemeClr>
          </a:solidFill>
        </p:spPr>
        <p:txBody>
          <a:bodyPr anchor="b" anchorCtr="1">
            <a:noAutofit/>
          </a:bodyPr>
          <a:lstStyle/>
          <a:p>
            <a:pPr algn="ctr"/>
            <a:r>
              <a:rPr lang="en-US" altLang="ja-JP" sz="3600" dirty="0">
                <a:solidFill>
                  <a:schemeClr val="bg1"/>
                </a:solidFill>
                <a:latin typeface="+mn-lt"/>
              </a:rPr>
              <a:t>Radiation dose from Main Dump</a:t>
            </a:r>
            <a:endParaRPr kumimoji="1" lang="ja-JP" altLang="en-US" sz="3600">
              <a:solidFill>
                <a:schemeClr val="bg1"/>
              </a:solidFill>
              <a:latin typeface="+mn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0E8D12C-6553-2045-A0F2-F64F38535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3681"/>
            <a:ext cx="9144000" cy="264319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altLang="ja-JP" dirty="0">
                <a:solidFill>
                  <a:schemeClr val="bg1">
                    <a:lumMod val="85000"/>
                  </a:schemeClr>
                </a:solidFill>
              </a:rPr>
              <a:t>CFS consideration on the main dump and around, Nobuhiro Terunuma (KEK), 29 May 2018, ALCW2018, Fukuoka.</a:t>
            </a:r>
            <a:endParaRPr kumimoji="1" lang="ja-JP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0" name="コンテンツ プレースホルダー 2">
            <a:extLst>
              <a:ext uri="{FF2B5EF4-FFF2-40B4-BE49-F238E27FC236}">
                <a16:creationId xmlns:a16="http://schemas.microsoft.com/office/drawing/2014/main" id="{FAFB736F-CFE0-F545-AF13-AEDC8D21CCFD}"/>
              </a:ext>
            </a:extLst>
          </p:cNvPr>
          <p:cNvSpPr txBox="1">
            <a:spLocks/>
          </p:cNvSpPr>
          <p:nvPr/>
        </p:nvSpPr>
        <p:spPr>
          <a:xfrm>
            <a:off x="310889" y="840784"/>
            <a:ext cx="4797140" cy="168743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188" indent="-357188">
              <a:buFont typeface="Wingdings" pitchFamily="2" charset="2"/>
              <a:buChar char="n"/>
            </a:pPr>
            <a:r>
              <a:rPr lang="en-US" altLang="ja-JP" b="1" dirty="0">
                <a:solidFill>
                  <a:srgbClr val="C00000"/>
                </a:solidFill>
              </a:rPr>
              <a:t>Beam for simulation</a:t>
            </a:r>
          </a:p>
          <a:p>
            <a:pPr marL="457200" lvl="1" indent="0">
              <a:buNone/>
            </a:pPr>
            <a:r>
              <a:rPr lang="en-US" altLang="ja-JP" b="1" dirty="0">
                <a:solidFill>
                  <a:srgbClr val="C00000"/>
                </a:solidFill>
                <a:sym typeface="Wingdings" pitchFamily="2" charset="2"/>
              </a:rPr>
              <a:t> 1 </a:t>
            </a:r>
            <a:r>
              <a:rPr lang="en-US" altLang="ja-JP" b="1" dirty="0">
                <a:solidFill>
                  <a:srgbClr val="C00000"/>
                </a:solidFill>
              </a:rPr>
              <a:t>TeV, 14 MW</a:t>
            </a:r>
            <a:endParaRPr lang="en-US" altLang="ja-JP" sz="1600" b="1" dirty="0">
              <a:solidFill>
                <a:srgbClr val="C00000"/>
              </a:solidFill>
            </a:endParaRPr>
          </a:p>
          <a:p>
            <a:pPr marL="357188" indent="-357188"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Dump design with 20% margin </a:t>
            </a:r>
          </a:p>
          <a:p>
            <a:pPr marL="457200" lvl="1" indent="0">
              <a:buNone/>
            </a:pPr>
            <a:r>
              <a:rPr lang="en-US" altLang="ja-JP" dirty="0">
                <a:solidFill>
                  <a:srgbClr val="002060"/>
                </a:solidFill>
                <a:sym typeface="Wingdings" pitchFamily="2" charset="2"/>
              </a:rPr>
              <a:t> 17 MW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A873E235-7E9C-CF4A-B88D-B47702D81E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1999" y="2104808"/>
            <a:ext cx="4304651" cy="436361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D82172D5-CE88-E944-B313-B98B4F967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865" y="2822210"/>
            <a:ext cx="3930339" cy="3646218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C5322AA-4A51-2C4D-A5C0-393A3E899ED0}"/>
              </a:ext>
            </a:extLst>
          </p:cNvPr>
          <p:cNvSpPr txBox="1"/>
          <p:nvPr/>
        </p:nvSpPr>
        <p:spPr>
          <a:xfrm>
            <a:off x="426537" y="2575200"/>
            <a:ext cx="3930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Geometry used for FLUKA Study</a:t>
            </a:r>
            <a:endParaRPr kumimoji="1" lang="ja-JP" altLang="en-US" b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456EA24A-E815-AA4A-AE6C-D170974D90A9}"/>
              </a:ext>
            </a:extLst>
          </p:cNvPr>
          <p:cNvCxnSpPr>
            <a:cxnSpLocks/>
            <a:endCxn id="7" idx="2"/>
          </p:cNvCxnSpPr>
          <p:nvPr/>
        </p:nvCxnSpPr>
        <p:spPr>
          <a:xfrm flipV="1">
            <a:off x="2375275" y="2944532"/>
            <a:ext cx="16279" cy="341370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コンテンツ プレースホルダー 2">
            <a:extLst>
              <a:ext uri="{FF2B5EF4-FFF2-40B4-BE49-F238E27FC236}">
                <a16:creationId xmlns:a16="http://schemas.microsoft.com/office/drawing/2014/main" id="{441935F1-06CE-5345-9D3B-29493F2A9605}"/>
              </a:ext>
            </a:extLst>
          </p:cNvPr>
          <p:cNvSpPr txBox="1">
            <a:spLocks/>
          </p:cNvSpPr>
          <p:nvPr/>
        </p:nvSpPr>
        <p:spPr>
          <a:xfrm>
            <a:off x="5108028" y="880882"/>
            <a:ext cx="3831558" cy="1283963"/>
          </a:xfrm>
          <a:prstGeom prst="rect">
            <a:avLst/>
          </a:prstGeom>
          <a:ln w="12700">
            <a:solidFill>
              <a:srgbClr val="C00000"/>
            </a:solidFill>
          </a:ln>
        </p:spPr>
        <p:txBody>
          <a:bodyPr anchor="ctr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680"/>
              </a:lnSpc>
              <a:buNone/>
            </a:pPr>
            <a:r>
              <a:rPr lang="en-US" altLang="ja-JP" b="1" dirty="0">
                <a:solidFill>
                  <a:srgbClr val="C00000"/>
                </a:solidFill>
                <a:ea typeface="+mj-ea"/>
              </a:rPr>
              <a:t>Iron Shield 0.5 m</a:t>
            </a:r>
          </a:p>
          <a:p>
            <a:pPr marL="0" indent="0" algn="ctr">
              <a:lnSpc>
                <a:spcPts val="1680"/>
              </a:lnSpc>
              <a:buNone/>
            </a:pPr>
            <a:r>
              <a:rPr lang="en-US" altLang="ja-JP" sz="2400" dirty="0">
                <a:solidFill>
                  <a:srgbClr val="C00000"/>
                </a:solidFill>
                <a:ea typeface="+mj-ea"/>
              </a:rPr>
              <a:t>and</a:t>
            </a:r>
          </a:p>
          <a:p>
            <a:pPr marL="0" indent="0" algn="ctr">
              <a:lnSpc>
                <a:spcPts val="1680"/>
              </a:lnSpc>
              <a:buNone/>
            </a:pPr>
            <a:r>
              <a:rPr lang="en-US" altLang="ja-JP" b="1" dirty="0">
                <a:solidFill>
                  <a:srgbClr val="C00000"/>
                </a:solidFill>
                <a:ea typeface="+mj-ea"/>
              </a:rPr>
              <a:t>(</a:t>
            </a:r>
            <a:r>
              <a:rPr lang="en-US" altLang="ja-JP" sz="2400" b="1" dirty="0">
                <a:solidFill>
                  <a:srgbClr val="C00000"/>
                </a:solidFill>
                <a:ea typeface="+mj-ea"/>
              </a:rPr>
              <a:t>Boronized</a:t>
            </a:r>
            <a:r>
              <a:rPr lang="en-US" altLang="ja-JP" b="1" dirty="0">
                <a:solidFill>
                  <a:srgbClr val="C00000"/>
                </a:solidFill>
                <a:ea typeface="+mj-ea"/>
              </a:rPr>
              <a:t>) Concrete 4 m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9A43DDC7-785E-184A-81AB-45606AC8C2BC}"/>
              </a:ext>
            </a:extLst>
          </p:cNvPr>
          <p:cNvCxnSpPr>
            <a:cxnSpLocks/>
          </p:cNvCxnSpPr>
          <p:nvPr/>
        </p:nvCxnSpPr>
        <p:spPr>
          <a:xfrm flipV="1">
            <a:off x="5866464" y="2644285"/>
            <a:ext cx="0" cy="357195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DB76F0E-42A4-4C41-878B-140248B5AA1D}"/>
              </a:ext>
            </a:extLst>
          </p:cNvPr>
          <p:cNvCxnSpPr>
            <a:cxnSpLocks/>
          </p:cNvCxnSpPr>
          <p:nvPr/>
        </p:nvCxnSpPr>
        <p:spPr>
          <a:xfrm>
            <a:off x="4903199" y="5631830"/>
            <a:ext cx="3984893" cy="0"/>
          </a:xfrm>
          <a:prstGeom prst="line">
            <a:avLst/>
          </a:prstGeom>
          <a:ln w="158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6E0FA7FC-E79C-C749-BC65-8C2E915A8BC7}"/>
              </a:ext>
            </a:extLst>
          </p:cNvPr>
          <p:cNvSpPr/>
          <p:nvPr/>
        </p:nvSpPr>
        <p:spPr>
          <a:xfrm>
            <a:off x="7301636" y="5476453"/>
            <a:ext cx="80594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ja-JP" sz="1400" b="1" dirty="0">
                <a:solidFill>
                  <a:schemeClr val="accent6">
                    <a:lumMod val="50000"/>
                  </a:schemeClr>
                </a:solidFill>
              </a:rPr>
              <a:t>5 mSv/h </a:t>
            </a:r>
            <a:endParaRPr lang="ja-JP" altLang="en-US" sz="1400" b="1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48480E21-652A-964E-AFBA-46B99A7E3B6D}"/>
              </a:ext>
            </a:extLst>
          </p:cNvPr>
          <p:cNvCxnSpPr>
            <a:cxnSpLocks/>
          </p:cNvCxnSpPr>
          <p:nvPr/>
        </p:nvCxnSpPr>
        <p:spPr>
          <a:xfrm flipV="1">
            <a:off x="6358989" y="2644285"/>
            <a:ext cx="0" cy="357195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BE3365F-9CB5-8441-9ADC-361521CCBEFC}"/>
              </a:ext>
            </a:extLst>
          </p:cNvPr>
          <p:cNvCxnSpPr>
            <a:cxnSpLocks/>
          </p:cNvCxnSpPr>
          <p:nvPr/>
        </p:nvCxnSpPr>
        <p:spPr>
          <a:xfrm flipV="1">
            <a:off x="6257054" y="2644285"/>
            <a:ext cx="0" cy="3571952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FA8360E-BDF4-7745-A546-0CEFB9CD3B91}"/>
              </a:ext>
            </a:extLst>
          </p:cNvPr>
          <p:cNvSpPr txBox="1"/>
          <p:nvPr/>
        </p:nvSpPr>
        <p:spPr>
          <a:xfrm rot="16200000">
            <a:off x="5911631" y="3024629"/>
            <a:ext cx="8277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rgbClr val="002060"/>
                </a:solidFill>
              </a:rPr>
              <a:t>Iron 0.5m</a:t>
            </a:r>
            <a:endParaRPr kumimoji="1" lang="ja-JP" altLang="en-US" sz="1200" b="1">
              <a:solidFill>
                <a:srgbClr val="002060"/>
              </a:solidFill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697B966-9FF9-5743-AE96-C1114C92A436}"/>
              </a:ext>
            </a:extLst>
          </p:cNvPr>
          <p:cNvSpPr txBox="1"/>
          <p:nvPr/>
        </p:nvSpPr>
        <p:spPr>
          <a:xfrm rot="16200000">
            <a:off x="5186713" y="3458543"/>
            <a:ext cx="169557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rgbClr val="002060"/>
                </a:solidFill>
              </a:rPr>
              <a:t>Boronized Concrete 2m</a:t>
            </a:r>
            <a:endParaRPr kumimoji="1" lang="ja-JP" altLang="en-US" sz="1200" b="1">
              <a:solidFill>
                <a:srgbClr val="002060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045DB7CB-D471-514C-B087-B1D3A90BDDF9}"/>
              </a:ext>
            </a:extLst>
          </p:cNvPr>
          <p:cNvSpPr txBox="1"/>
          <p:nvPr/>
        </p:nvSpPr>
        <p:spPr>
          <a:xfrm rot="16200000">
            <a:off x="4735377" y="3424993"/>
            <a:ext cx="162848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rgbClr val="002060"/>
                </a:solidFill>
              </a:rPr>
              <a:t>Normal Concrete 3m</a:t>
            </a:r>
            <a:endParaRPr kumimoji="1" lang="ja-JP" altLang="en-US" sz="1200" b="1">
              <a:solidFill>
                <a:srgbClr val="002060"/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A42AA65-2C0E-3E43-ADD0-3C0EE6EECB2C}"/>
              </a:ext>
            </a:extLst>
          </p:cNvPr>
          <p:cNvSpPr txBox="1"/>
          <p:nvPr/>
        </p:nvSpPr>
        <p:spPr>
          <a:xfrm>
            <a:off x="5665066" y="5731799"/>
            <a:ext cx="59571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solidFill>
                  <a:srgbClr val="C00000"/>
                </a:solidFill>
              </a:rPr>
              <a:t>4m</a:t>
            </a:r>
            <a:endParaRPr kumimoji="1" lang="ja-JP" altLang="en-US" sz="2000" b="1">
              <a:solidFill>
                <a:srgbClr val="C00000"/>
              </a:solidFill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0E34C362-50A1-EB4D-A576-5B8711472430}"/>
              </a:ext>
            </a:extLst>
          </p:cNvPr>
          <p:cNvCxnSpPr>
            <a:cxnSpLocks/>
          </p:cNvCxnSpPr>
          <p:nvPr/>
        </p:nvCxnSpPr>
        <p:spPr>
          <a:xfrm>
            <a:off x="5502541" y="5747894"/>
            <a:ext cx="754513" cy="0"/>
          </a:xfrm>
          <a:prstGeom prst="line">
            <a:avLst/>
          </a:prstGeom>
          <a:ln w="50800">
            <a:solidFill>
              <a:srgbClr val="C00000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8586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3ABA59C5-5B61-C24D-9F84-8C32F1055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9144000" cy="685798"/>
          </a:xfrm>
          <a:solidFill>
            <a:schemeClr val="accent1">
              <a:lumMod val="50000"/>
            </a:schemeClr>
          </a:solidFill>
        </p:spPr>
        <p:txBody>
          <a:bodyPr anchor="b" anchorCtr="1">
            <a:noAutofit/>
          </a:bodyPr>
          <a:lstStyle/>
          <a:p>
            <a:pPr algn="ctr"/>
            <a:r>
              <a:rPr kumimoji="1" lang="en-US" altLang="ja-JP" sz="3600" dirty="0">
                <a:solidFill>
                  <a:schemeClr val="bg1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Main Dump</a:t>
            </a:r>
            <a:r>
              <a:rPr lang="en-US" altLang="ja-JP" sz="3600" dirty="0">
                <a:solidFill>
                  <a:schemeClr val="bg1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 Cavern</a:t>
            </a:r>
            <a:endParaRPr kumimoji="1" lang="ja-JP" altLang="en-US" sz="3600">
              <a:solidFill>
                <a:schemeClr val="bg1"/>
              </a:solidFill>
              <a:latin typeface="+mn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0E8D12C-6553-2045-A0F2-F64F38535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3681"/>
            <a:ext cx="9144000" cy="264319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altLang="ja-JP" dirty="0">
                <a:solidFill>
                  <a:schemeClr val="bg1">
                    <a:lumMod val="85000"/>
                  </a:schemeClr>
                </a:solidFill>
              </a:rPr>
              <a:t>CFS consideration on the main dump and around, Nobuhiro Terunuma (KEK), 29 May 2018, ALCW2018, Fukuoka.</a:t>
            </a:r>
            <a:endParaRPr kumimoji="1" lang="ja-JP" altLang="en-US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F76F3CF-A84A-854C-871F-BD9DBF553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622"/>
            <a:ext cx="9144000" cy="5458235"/>
          </a:xfrm>
          <a:prstGeom prst="rect">
            <a:avLst/>
          </a:prstGeom>
        </p:spPr>
      </p:pic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B5189234-4981-1345-8C99-3491ABFCBB73}"/>
              </a:ext>
            </a:extLst>
          </p:cNvPr>
          <p:cNvSpPr txBox="1">
            <a:spLocks/>
          </p:cNvSpPr>
          <p:nvPr/>
        </p:nvSpPr>
        <p:spPr>
          <a:xfrm>
            <a:off x="4078014" y="1254448"/>
            <a:ext cx="4897820" cy="1877635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b="1" dirty="0">
                <a:solidFill>
                  <a:srgbClr val="002060"/>
                </a:solidFill>
              </a:rPr>
              <a:t>Shield blocks</a:t>
            </a:r>
          </a:p>
          <a:p>
            <a:pPr marL="315913" indent="-315913"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For the decommissioning in future</a:t>
            </a:r>
          </a:p>
          <a:p>
            <a:pPr marL="315913" indent="-315913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Avoid 2m-thick selling shield</a:t>
            </a:r>
          </a:p>
          <a:p>
            <a:pPr marL="315913" indent="-315913"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  <a:sym typeface="Wingdings" pitchFamily="2" charset="2"/>
              </a:rPr>
              <a:t>Crane (40t) for dump and blocks</a:t>
            </a: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A518B5A1-9C95-C34F-959E-4A89815B6C84}"/>
              </a:ext>
            </a:extLst>
          </p:cNvPr>
          <p:cNvSpPr txBox="1">
            <a:spLocks/>
          </p:cNvSpPr>
          <p:nvPr/>
        </p:nvSpPr>
        <p:spPr>
          <a:xfrm>
            <a:off x="4593772" y="3867451"/>
            <a:ext cx="3630949" cy="965806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b="1" dirty="0">
                <a:solidFill>
                  <a:srgbClr val="002060"/>
                </a:solidFill>
              </a:rPr>
              <a:t>Utility cavern </a:t>
            </a:r>
          </a:p>
          <a:p>
            <a:pPr marL="0" indent="0">
              <a:buNone/>
            </a:pPr>
            <a:r>
              <a:rPr lang="en-US" altLang="ja-JP" sz="2400" b="1" dirty="0">
                <a:solidFill>
                  <a:srgbClr val="002060"/>
                </a:solidFill>
              </a:rPr>
              <a:t>for activated water and air</a:t>
            </a:r>
            <a:endParaRPr lang="en-US" altLang="ja-JP" sz="2400" b="1" dirty="0">
              <a:solidFill>
                <a:srgbClr val="00206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77422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7B962BC9-1159-6E44-AAC1-5BC548304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2929"/>
            <a:ext cx="9144000" cy="4072142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3ABA59C5-5B61-C24D-9F84-8C32F1055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9144000" cy="685798"/>
          </a:xfrm>
          <a:solidFill>
            <a:schemeClr val="accent1">
              <a:lumMod val="50000"/>
            </a:schemeClr>
          </a:solidFill>
        </p:spPr>
        <p:txBody>
          <a:bodyPr anchor="b" anchorCtr="1">
            <a:noAutofit/>
          </a:bodyPr>
          <a:lstStyle/>
          <a:p>
            <a:r>
              <a:rPr lang="en-US" altLang="ja-JP" sz="3600" dirty="0">
                <a:solidFill>
                  <a:schemeClr val="bg1"/>
                </a:solidFill>
                <a:latin typeface="+mn-lt"/>
              </a:rPr>
              <a:t>Positron source beamline: baseline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0E8D12C-6553-2045-A0F2-F64F38535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3681"/>
            <a:ext cx="9144000" cy="264319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altLang="ja-JP" dirty="0">
                <a:solidFill>
                  <a:schemeClr val="bg1">
                    <a:lumMod val="85000"/>
                  </a:schemeClr>
                </a:solidFill>
              </a:rPr>
              <a:t>CFS consideration on the positron source; target and dumps, Nobuhiro Terunuma (KEK), 29 May 2018, ALCW2018, Fukuoka.</a:t>
            </a:r>
            <a:endParaRPr kumimoji="1" lang="ja-JP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A90C8D1-97BA-DC43-A836-C533141C6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5344" y="6593680"/>
            <a:ext cx="678656" cy="264319"/>
          </a:xfrm>
        </p:spPr>
        <p:txBody>
          <a:bodyPr anchor="b" anchorCtr="1"/>
          <a:lstStyle/>
          <a:p>
            <a:fld id="{1C46BA93-0842-4746-A953-347039C29C04}" type="slidenum">
              <a:rPr kumimoji="1" lang="ja-JP" altLang="en-US" b="1" smtClean="0">
                <a:solidFill>
                  <a:schemeClr val="bg1">
                    <a:lumMod val="85000"/>
                  </a:schemeClr>
                </a:solidFill>
              </a:rPr>
              <a:t>12</a:t>
            </a:fld>
            <a:endParaRPr kumimoji="1" lang="ja-JP" altLang="en-US" b="1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772C2DE-39EB-B148-8C94-AFF84435F37C}"/>
              </a:ext>
            </a:extLst>
          </p:cNvPr>
          <p:cNvSpPr txBox="1"/>
          <p:nvPr/>
        </p:nvSpPr>
        <p:spPr>
          <a:xfrm>
            <a:off x="879895" y="817843"/>
            <a:ext cx="779252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solidFill>
                  <a:srgbClr val="0432FF"/>
                </a:solidFill>
              </a:rPr>
              <a:t>The beamline layout have to be updated with long photon line to the photon dump.</a:t>
            </a:r>
          </a:p>
          <a:p>
            <a:r>
              <a:rPr lang="en-US" altLang="ja-JP" sz="2000" dirty="0">
                <a:solidFill>
                  <a:srgbClr val="002060"/>
                </a:solidFill>
              </a:rPr>
              <a:t>Location of photon dump should be defined with a maintenance scenario.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9D5FEDB-71A0-564A-ABA4-2E0227218BA6}"/>
              </a:ext>
            </a:extLst>
          </p:cNvPr>
          <p:cNvSpPr txBox="1"/>
          <p:nvPr/>
        </p:nvSpPr>
        <p:spPr>
          <a:xfrm>
            <a:off x="8559548" y="4009199"/>
            <a:ext cx="3690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C00000"/>
                </a:solidFill>
              </a:rPr>
              <a:t>IP</a:t>
            </a:r>
            <a:endParaRPr kumimoji="1" lang="ja-JP" altLang="en-US" b="1">
              <a:solidFill>
                <a:srgbClr val="C0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AC57AFE-5118-6142-96E3-ED14F7B462B6}"/>
              </a:ext>
            </a:extLst>
          </p:cNvPr>
          <p:cNvSpPr txBox="1"/>
          <p:nvPr/>
        </p:nvSpPr>
        <p:spPr>
          <a:xfrm>
            <a:off x="2087766" y="3278686"/>
            <a:ext cx="1209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432FF"/>
                </a:solidFill>
              </a:rPr>
              <a:t>Undulator </a:t>
            </a:r>
            <a:endParaRPr kumimoji="1" lang="ja-JP" altLang="en-US" b="1">
              <a:solidFill>
                <a:srgbClr val="0432FF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F749C81-274A-A242-9127-A9DD9EAD7ABB}"/>
              </a:ext>
            </a:extLst>
          </p:cNvPr>
          <p:cNvSpPr txBox="1"/>
          <p:nvPr/>
        </p:nvSpPr>
        <p:spPr>
          <a:xfrm>
            <a:off x="5088299" y="4009199"/>
            <a:ext cx="144610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 km photon line</a:t>
            </a:r>
            <a:endParaRPr kumimoji="1" lang="ja-JP" altLang="en-US" sz="1400" b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0EB08C5-4FBB-8C43-B2AA-D45CDC7F1CAC}"/>
              </a:ext>
            </a:extLst>
          </p:cNvPr>
          <p:cNvSpPr txBox="1"/>
          <p:nvPr/>
        </p:nvSpPr>
        <p:spPr>
          <a:xfrm>
            <a:off x="115013" y="3586733"/>
            <a:ext cx="10624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solidFill>
                  <a:schemeClr val="accent6">
                    <a:lumMod val="50000"/>
                  </a:schemeClr>
                </a:solidFill>
              </a:rPr>
              <a:t>e- </a:t>
            </a:r>
          </a:p>
          <a:p>
            <a:r>
              <a:rPr lang="en-US" altLang="ja-JP" sz="1400" b="1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kumimoji="1" lang="en-US" altLang="ja-JP" sz="1400" b="1" dirty="0">
                <a:solidFill>
                  <a:schemeClr val="accent6">
                    <a:lumMod val="50000"/>
                  </a:schemeClr>
                </a:solidFill>
              </a:rPr>
              <a:t>ain Linac</a:t>
            </a:r>
            <a:endParaRPr kumimoji="1" lang="ja-JP" altLang="en-US" sz="1400" b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784460C-4D5E-F944-902B-86DB3C329548}"/>
              </a:ext>
            </a:extLst>
          </p:cNvPr>
          <p:cNvSpPr txBox="1"/>
          <p:nvPr/>
        </p:nvSpPr>
        <p:spPr>
          <a:xfrm>
            <a:off x="3625038" y="4378531"/>
            <a:ext cx="578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accent6">
                    <a:lumMod val="50000"/>
                  </a:schemeClr>
                </a:solidFill>
              </a:rPr>
              <a:t>BDS</a:t>
            </a:r>
            <a:endParaRPr kumimoji="1" lang="ja-JP" altLang="en-US" b="1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05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図 15">
            <a:extLst>
              <a:ext uri="{FF2B5EF4-FFF2-40B4-BE49-F238E27FC236}">
                <a16:creationId xmlns:a16="http://schemas.microsoft.com/office/drawing/2014/main" id="{7FAB48EC-9F20-D54D-91BD-1862BC892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1763"/>
            <a:ext cx="9144000" cy="4074474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3ABA59C5-5B61-C24D-9F84-8C32F1055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9144000" cy="685798"/>
          </a:xfrm>
          <a:solidFill>
            <a:schemeClr val="accent1">
              <a:lumMod val="50000"/>
            </a:schemeClr>
          </a:solidFill>
        </p:spPr>
        <p:txBody>
          <a:bodyPr anchor="b" anchorCtr="1">
            <a:noAutofit/>
          </a:bodyPr>
          <a:lstStyle/>
          <a:p>
            <a:r>
              <a:rPr lang="en-US" altLang="ja-JP" sz="3600" dirty="0">
                <a:solidFill>
                  <a:schemeClr val="bg1"/>
                </a:solidFill>
                <a:latin typeface="+mn-lt"/>
              </a:rPr>
              <a:t>Positron source beamline: backup(1)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0E8D12C-6553-2045-A0F2-F64F38535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3681"/>
            <a:ext cx="9144000" cy="264319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altLang="ja-JP" dirty="0">
                <a:solidFill>
                  <a:schemeClr val="bg1">
                    <a:lumMod val="85000"/>
                  </a:schemeClr>
                </a:solidFill>
              </a:rPr>
              <a:t>CFS consideration on the positron source; target and dumps, Nobuhiro Terunuma (KEK), 29 May 2018, ALCW2018, Fukuoka.</a:t>
            </a:r>
            <a:endParaRPr kumimoji="1" lang="ja-JP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A90C8D1-97BA-DC43-A836-C533141C6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5344" y="6593680"/>
            <a:ext cx="678656" cy="264319"/>
          </a:xfrm>
        </p:spPr>
        <p:txBody>
          <a:bodyPr anchor="b" anchorCtr="1"/>
          <a:lstStyle/>
          <a:p>
            <a:fld id="{1C46BA93-0842-4746-A953-347039C29C04}" type="slidenum">
              <a:rPr kumimoji="1" lang="ja-JP" altLang="en-US" b="1" smtClean="0">
                <a:solidFill>
                  <a:schemeClr val="bg1">
                    <a:lumMod val="85000"/>
                  </a:schemeClr>
                </a:solidFill>
              </a:rPr>
              <a:t>13</a:t>
            </a:fld>
            <a:endParaRPr kumimoji="1" lang="ja-JP" altLang="en-US" b="1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BA089DA-5BE2-C345-ABB4-AC5C629590EB}"/>
              </a:ext>
            </a:extLst>
          </p:cNvPr>
          <p:cNvSpPr txBox="1"/>
          <p:nvPr/>
        </p:nvSpPr>
        <p:spPr>
          <a:xfrm>
            <a:off x="879895" y="817843"/>
            <a:ext cx="758544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2060"/>
                </a:solidFill>
              </a:rPr>
              <a:t>In the case of </a:t>
            </a:r>
            <a:r>
              <a:rPr kumimoji="1" lang="en-US" altLang="ja-JP" sz="2000" b="1" dirty="0">
                <a:solidFill>
                  <a:srgbClr val="0432FF"/>
                </a:solidFill>
              </a:rPr>
              <a:t>starting with e-driven </a:t>
            </a:r>
            <a:r>
              <a:rPr kumimoji="1" lang="en-US" altLang="ja-JP" sz="2000" dirty="0">
                <a:solidFill>
                  <a:srgbClr val="002060"/>
                </a:solidFill>
              </a:rPr>
              <a:t>and </a:t>
            </a:r>
            <a:r>
              <a:rPr kumimoji="1" lang="en-US" altLang="ja-JP" sz="2000" b="1" dirty="0">
                <a:solidFill>
                  <a:srgbClr val="0432FF"/>
                </a:solidFill>
              </a:rPr>
              <a:t>change to undulator</a:t>
            </a:r>
            <a:r>
              <a:rPr kumimoji="1" lang="en-US" altLang="ja-JP" sz="2000" dirty="0">
                <a:solidFill>
                  <a:srgbClr val="002060"/>
                </a:solidFill>
              </a:rPr>
              <a:t>, </a:t>
            </a:r>
          </a:p>
          <a:p>
            <a:r>
              <a:rPr kumimoji="1" lang="en-US" altLang="ja-JP" sz="2000" dirty="0">
                <a:solidFill>
                  <a:srgbClr val="002060"/>
                </a:solidFill>
              </a:rPr>
              <a:t>but </a:t>
            </a:r>
            <a:r>
              <a:rPr kumimoji="1" lang="en-US" altLang="ja-JP" sz="2000" b="1" dirty="0">
                <a:solidFill>
                  <a:srgbClr val="002060"/>
                </a:solidFill>
              </a:rPr>
              <a:t>if e-driven is heavily activated</a:t>
            </a:r>
            <a:r>
              <a:rPr kumimoji="1" lang="en-US" altLang="ja-JP" sz="2000" dirty="0">
                <a:solidFill>
                  <a:srgbClr val="002060"/>
                </a:solidFill>
              </a:rPr>
              <a:t>, schematic layout will be as follows.</a:t>
            </a:r>
            <a:endParaRPr kumimoji="1" lang="ja-JP" altLang="en-US" sz="2000">
              <a:solidFill>
                <a:srgbClr val="00206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C48A92C-3BD3-F845-8070-7DD3D7565060}"/>
              </a:ext>
            </a:extLst>
          </p:cNvPr>
          <p:cNvSpPr txBox="1"/>
          <p:nvPr/>
        </p:nvSpPr>
        <p:spPr>
          <a:xfrm>
            <a:off x="5432881" y="3125434"/>
            <a:ext cx="251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2060"/>
                </a:solidFill>
              </a:rPr>
              <a:t>e-driven positron source</a:t>
            </a:r>
            <a:endParaRPr kumimoji="1" lang="ja-JP" altLang="en-US" b="1">
              <a:solidFill>
                <a:srgbClr val="00206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491E46A-2548-4A4B-899C-F8AA7EAF5B51}"/>
              </a:ext>
            </a:extLst>
          </p:cNvPr>
          <p:cNvSpPr txBox="1"/>
          <p:nvPr/>
        </p:nvSpPr>
        <p:spPr>
          <a:xfrm>
            <a:off x="8559548" y="4009199"/>
            <a:ext cx="3690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C00000"/>
                </a:solidFill>
              </a:rPr>
              <a:t>IP</a:t>
            </a:r>
            <a:endParaRPr kumimoji="1" lang="ja-JP" altLang="en-US" b="1">
              <a:solidFill>
                <a:srgbClr val="C0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8E36E71-1123-D24A-9295-E56BDFBEF045}"/>
              </a:ext>
            </a:extLst>
          </p:cNvPr>
          <p:cNvSpPr txBox="1"/>
          <p:nvPr/>
        </p:nvSpPr>
        <p:spPr>
          <a:xfrm>
            <a:off x="3625038" y="4378531"/>
            <a:ext cx="578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accent6">
                    <a:lumMod val="50000"/>
                  </a:schemeClr>
                </a:solidFill>
              </a:rPr>
              <a:t>BDS</a:t>
            </a:r>
            <a:endParaRPr kumimoji="1" lang="ja-JP" altLang="en-US" b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69E2939-084D-C446-8F69-611FA0FBFD6B}"/>
              </a:ext>
            </a:extLst>
          </p:cNvPr>
          <p:cNvSpPr txBox="1"/>
          <p:nvPr/>
        </p:nvSpPr>
        <p:spPr>
          <a:xfrm>
            <a:off x="-1" y="4224642"/>
            <a:ext cx="2442575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002060"/>
                </a:solidFill>
                <a:highlight>
                  <a:srgbClr val="FFFF00"/>
                </a:highlight>
              </a:rPr>
              <a:t>e- </a:t>
            </a:r>
            <a:r>
              <a:rPr lang="en-US" altLang="ja-JP" sz="1400" b="1" dirty="0">
                <a:solidFill>
                  <a:srgbClr val="002060"/>
                </a:solidFill>
                <a:highlight>
                  <a:srgbClr val="FFFF00"/>
                </a:highlight>
              </a:rPr>
              <a:t>M</a:t>
            </a:r>
            <a:r>
              <a:rPr kumimoji="1" lang="en-US" altLang="ja-JP" sz="1400" b="1" dirty="0">
                <a:solidFill>
                  <a:srgbClr val="002060"/>
                </a:solidFill>
                <a:highlight>
                  <a:srgbClr val="FFFF00"/>
                </a:highlight>
              </a:rPr>
              <a:t>ain Linac</a:t>
            </a:r>
            <a:endParaRPr kumimoji="1" lang="ja-JP" altLang="en-US" sz="1400" b="1">
              <a:solidFill>
                <a:srgbClr val="002060"/>
              </a:solidFill>
              <a:highlight>
                <a:srgbClr val="FFFF00"/>
              </a:highlight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786CCEE-4205-6F40-82A1-96D9FE39AD79}"/>
              </a:ext>
            </a:extLst>
          </p:cNvPr>
          <p:cNvSpPr txBox="1"/>
          <p:nvPr/>
        </p:nvSpPr>
        <p:spPr>
          <a:xfrm>
            <a:off x="3728967" y="4582520"/>
            <a:ext cx="370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</a:rPr>
              <a:t>X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1DA841A-6B10-D741-99C1-57FA1245CDD5}"/>
              </a:ext>
            </a:extLst>
          </p:cNvPr>
          <p:cNvSpPr txBox="1"/>
          <p:nvPr/>
        </p:nvSpPr>
        <p:spPr>
          <a:xfrm>
            <a:off x="3881367" y="4734920"/>
            <a:ext cx="370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</a:rPr>
              <a:t>X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8835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>
            <a:extLst>
              <a:ext uri="{FF2B5EF4-FFF2-40B4-BE49-F238E27FC236}">
                <a16:creationId xmlns:a16="http://schemas.microsoft.com/office/drawing/2014/main" id="{09D1C799-2251-4D49-BAAB-DB316EDAD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4381"/>
            <a:ext cx="9144000" cy="4069237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3ABA59C5-5B61-C24D-9F84-8C32F1055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9144000" cy="685798"/>
          </a:xfrm>
          <a:solidFill>
            <a:schemeClr val="accent1">
              <a:lumMod val="50000"/>
            </a:schemeClr>
          </a:solidFill>
        </p:spPr>
        <p:txBody>
          <a:bodyPr anchor="b" anchorCtr="1">
            <a:noAutofit/>
          </a:bodyPr>
          <a:lstStyle/>
          <a:p>
            <a:r>
              <a:rPr lang="en-US" altLang="ja-JP" sz="3600" dirty="0">
                <a:solidFill>
                  <a:schemeClr val="bg1"/>
                </a:solidFill>
                <a:latin typeface="+mn-lt"/>
              </a:rPr>
              <a:t>Positron source beamline: backup(2)</a:t>
            </a: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0E8D12C-6553-2045-A0F2-F64F38535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3681"/>
            <a:ext cx="9144000" cy="264319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altLang="ja-JP" dirty="0">
                <a:solidFill>
                  <a:schemeClr val="bg1">
                    <a:lumMod val="85000"/>
                  </a:schemeClr>
                </a:solidFill>
              </a:rPr>
              <a:t>CFS consideration on the positron source; target and dumps, Nobuhiro Terunuma (KEK), 29 May 2018, ALCW2018, Fukuoka.</a:t>
            </a:r>
            <a:endParaRPr kumimoji="1" lang="ja-JP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A90C8D1-97BA-DC43-A836-C533141C6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65344" y="6593680"/>
            <a:ext cx="678656" cy="264319"/>
          </a:xfrm>
        </p:spPr>
        <p:txBody>
          <a:bodyPr anchor="b" anchorCtr="1"/>
          <a:lstStyle/>
          <a:p>
            <a:fld id="{1C46BA93-0842-4746-A953-347039C29C04}" type="slidenum">
              <a:rPr kumimoji="1" lang="ja-JP" altLang="en-US" b="1" smtClean="0">
                <a:solidFill>
                  <a:schemeClr val="bg1">
                    <a:lumMod val="85000"/>
                  </a:schemeClr>
                </a:solidFill>
              </a:rPr>
              <a:t>14</a:t>
            </a:fld>
            <a:endParaRPr kumimoji="1" lang="ja-JP" altLang="en-US" b="1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56FA904-0D40-FE4D-AC5B-F340EE63ECE0}"/>
              </a:ext>
            </a:extLst>
          </p:cNvPr>
          <p:cNvSpPr txBox="1"/>
          <p:nvPr/>
        </p:nvSpPr>
        <p:spPr>
          <a:xfrm>
            <a:off x="879895" y="817843"/>
            <a:ext cx="758544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rgbClr val="002060"/>
                </a:solidFill>
              </a:rPr>
              <a:t>In the case of </a:t>
            </a:r>
            <a:r>
              <a:rPr kumimoji="1" lang="en-US" altLang="ja-JP" sz="2000" b="1" dirty="0">
                <a:solidFill>
                  <a:srgbClr val="0432FF"/>
                </a:solidFill>
              </a:rPr>
              <a:t>starting with e-driven </a:t>
            </a:r>
            <a:r>
              <a:rPr kumimoji="1" lang="en-US" altLang="ja-JP" sz="2000" dirty="0">
                <a:solidFill>
                  <a:srgbClr val="002060"/>
                </a:solidFill>
              </a:rPr>
              <a:t>and </a:t>
            </a:r>
            <a:r>
              <a:rPr kumimoji="1" lang="en-US" altLang="ja-JP" sz="2000" b="1" dirty="0">
                <a:solidFill>
                  <a:srgbClr val="0432FF"/>
                </a:solidFill>
              </a:rPr>
              <a:t>change to undulator</a:t>
            </a:r>
            <a:r>
              <a:rPr kumimoji="1" lang="en-US" altLang="ja-JP" sz="2000" dirty="0">
                <a:solidFill>
                  <a:srgbClr val="002060"/>
                </a:solidFill>
              </a:rPr>
              <a:t>, </a:t>
            </a:r>
          </a:p>
          <a:p>
            <a:r>
              <a:rPr kumimoji="1" lang="en-US" altLang="ja-JP" sz="2000" dirty="0">
                <a:solidFill>
                  <a:srgbClr val="002060"/>
                </a:solidFill>
              </a:rPr>
              <a:t>but </a:t>
            </a:r>
            <a:r>
              <a:rPr kumimoji="1" lang="en-US" altLang="ja-JP" sz="2000" b="1" dirty="0">
                <a:solidFill>
                  <a:srgbClr val="002060"/>
                </a:solidFill>
              </a:rPr>
              <a:t>if e-driven is heavily activated</a:t>
            </a:r>
            <a:r>
              <a:rPr kumimoji="1" lang="en-US" altLang="ja-JP" sz="2000" dirty="0">
                <a:solidFill>
                  <a:srgbClr val="002060"/>
                </a:solidFill>
              </a:rPr>
              <a:t>, schematic layout will be as follows.</a:t>
            </a:r>
            <a:endParaRPr kumimoji="1" lang="ja-JP" altLang="en-US" sz="2000">
              <a:solidFill>
                <a:srgbClr val="002060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16150ED-5707-D44A-BD6F-E121711D4408}"/>
              </a:ext>
            </a:extLst>
          </p:cNvPr>
          <p:cNvSpPr/>
          <p:nvPr/>
        </p:nvSpPr>
        <p:spPr>
          <a:xfrm>
            <a:off x="3237978" y="2981195"/>
            <a:ext cx="995819" cy="3883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5EF14C1-CA16-0744-8CBF-612D23245D28}"/>
              </a:ext>
            </a:extLst>
          </p:cNvPr>
          <p:cNvSpPr txBox="1"/>
          <p:nvPr/>
        </p:nvSpPr>
        <p:spPr>
          <a:xfrm>
            <a:off x="5432881" y="3125434"/>
            <a:ext cx="251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2060"/>
                </a:solidFill>
              </a:rPr>
              <a:t>e-driven positron source</a:t>
            </a:r>
            <a:endParaRPr kumimoji="1" lang="ja-JP" altLang="en-US" b="1">
              <a:solidFill>
                <a:srgbClr val="00206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4AE1CE8-F1C1-F14A-861D-41B1E7340738}"/>
              </a:ext>
            </a:extLst>
          </p:cNvPr>
          <p:cNvSpPr txBox="1"/>
          <p:nvPr/>
        </p:nvSpPr>
        <p:spPr>
          <a:xfrm>
            <a:off x="8559548" y="4009199"/>
            <a:ext cx="36901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C00000"/>
                </a:solidFill>
              </a:rPr>
              <a:t>IP</a:t>
            </a:r>
            <a:endParaRPr kumimoji="1" lang="ja-JP" altLang="en-US" b="1">
              <a:solidFill>
                <a:srgbClr val="C0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E822CDF-9548-1646-9FD5-BD0B7FB22150}"/>
              </a:ext>
            </a:extLst>
          </p:cNvPr>
          <p:cNvSpPr txBox="1"/>
          <p:nvPr/>
        </p:nvSpPr>
        <p:spPr>
          <a:xfrm>
            <a:off x="3625038" y="4378531"/>
            <a:ext cx="578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accent6">
                    <a:lumMod val="50000"/>
                  </a:schemeClr>
                </a:solidFill>
              </a:rPr>
              <a:t>BDS</a:t>
            </a:r>
            <a:endParaRPr kumimoji="1" lang="ja-JP" altLang="en-US" b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1C3C3B1-6A90-2848-89DB-78B9F56A3740}"/>
              </a:ext>
            </a:extLst>
          </p:cNvPr>
          <p:cNvSpPr txBox="1"/>
          <p:nvPr/>
        </p:nvSpPr>
        <p:spPr>
          <a:xfrm>
            <a:off x="1273573" y="4193865"/>
            <a:ext cx="1118897" cy="30777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>
                <a:solidFill>
                  <a:srgbClr val="0432FF"/>
                </a:solidFill>
              </a:rPr>
              <a:t>Undulator </a:t>
            </a:r>
            <a:endParaRPr kumimoji="1" lang="ja-JP" altLang="en-US" sz="1400" b="1">
              <a:solidFill>
                <a:srgbClr val="0432FF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7BD75B6-BE43-4D4F-83DA-E239CAF58537}"/>
              </a:ext>
            </a:extLst>
          </p:cNvPr>
          <p:cNvSpPr txBox="1"/>
          <p:nvPr/>
        </p:nvSpPr>
        <p:spPr>
          <a:xfrm>
            <a:off x="-1" y="4193865"/>
            <a:ext cx="111481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b="1" dirty="0">
                <a:solidFill>
                  <a:srgbClr val="002060"/>
                </a:solidFill>
                <a:highlight>
                  <a:srgbClr val="FFFF00"/>
                </a:highlight>
              </a:rPr>
              <a:t>e- </a:t>
            </a:r>
            <a:r>
              <a:rPr lang="en-US" altLang="ja-JP" sz="1200" b="1" dirty="0">
                <a:solidFill>
                  <a:srgbClr val="002060"/>
                </a:solidFill>
                <a:highlight>
                  <a:srgbClr val="FFFF00"/>
                </a:highlight>
              </a:rPr>
              <a:t>M</a:t>
            </a:r>
            <a:r>
              <a:rPr kumimoji="1" lang="en-US" altLang="ja-JP" sz="1200" b="1" dirty="0">
                <a:solidFill>
                  <a:srgbClr val="002060"/>
                </a:solidFill>
                <a:highlight>
                  <a:srgbClr val="FFFF00"/>
                </a:highlight>
              </a:rPr>
              <a:t>ain Linac</a:t>
            </a:r>
            <a:endParaRPr kumimoji="1" lang="ja-JP" altLang="en-US" sz="1400" b="1">
              <a:solidFill>
                <a:srgbClr val="002060"/>
              </a:solidFill>
              <a:highlight>
                <a:srgbClr val="FFFF00"/>
              </a:highlight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C785804-8316-EE4D-8497-771E310C04A8}"/>
              </a:ext>
            </a:extLst>
          </p:cNvPr>
          <p:cNvSpPr txBox="1"/>
          <p:nvPr/>
        </p:nvSpPr>
        <p:spPr>
          <a:xfrm>
            <a:off x="3728967" y="4582520"/>
            <a:ext cx="370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</a:rPr>
              <a:t>X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0E0A3DEA-F6A6-4042-9644-E72A7795712F}"/>
              </a:ext>
            </a:extLst>
          </p:cNvPr>
          <p:cNvCxnSpPr/>
          <p:nvPr/>
        </p:nvCxnSpPr>
        <p:spPr>
          <a:xfrm>
            <a:off x="1114816" y="4193865"/>
            <a:ext cx="800481" cy="911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EBCAC29-4668-A14B-A545-B0E4503A2419}"/>
              </a:ext>
            </a:extLst>
          </p:cNvPr>
          <p:cNvSpPr txBox="1"/>
          <p:nvPr/>
        </p:nvSpPr>
        <p:spPr>
          <a:xfrm>
            <a:off x="1712096" y="5078180"/>
            <a:ext cx="8835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solidFill>
                  <a:srgbClr val="002060"/>
                </a:solidFill>
              </a:rPr>
              <a:t>60kW dump</a:t>
            </a:r>
            <a:endParaRPr kumimoji="1" lang="ja-JP" altLang="en-US" sz="1100">
              <a:solidFill>
                <a:srgbClr val="00206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478CA87-719E-6444-8498-BA83D3E4841C}"/>
              </a:ext>
            </a:extLst>
          </p:cNvPr>
          <p:cNvSpPr txBox="1"/>
          <p:nvPr/>
        </p:nvSpPr>
        <p:spPr>
          <a:xfrm>
            <a:off x="3881367" y="4734920"/>
            <a:ext cx="3706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>
                <a:solidFill>
                  <a:srgbClr val="FF0000"/>
                </a:solidFill>
              </a:rPr>
              <a:t>X</a:t>
            </a:r>
            <a:endParaRPr kumimoji="1" lang="ja-JP" altLang="en-US" sz="28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196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>
            <a:extLst>
              <a:ext uri="{FF2B5EF4-FFF2-40B4-BE49-F238E27FC236}">
                <a16:creationId xmlns:a16="http://schemas.microsoft.com/office/drawing/2014/main" id="{DBC348DF-DC99-4C44-B17A-214155BCB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7933"/>
            <a:ext cx="9144000" cy="5972111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3ABA59C5-5B61-C24D-9F84-8C32F1055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9144000" cy="685798"/>
          </a:xfrm>
          <a:solidFill>
            <a:schemeClr val="accent1">
              <a:lumMod val="50000"/>
            </a:schemeClr>
          </a:solidFill>
        </p:spPr>
        <p:txBody>
          <a:bodyPr anchor="b" anchorCtr="1">
            <a:noAutofit/>
          </a:bodyPr>
          <a:lstStyle/>
          <a:p>
            <a:pPr algn="ctr"/>
            <a:r>
              <a:rPr kumimoji="1" lang="en-US" altLang="ja-JP" sz="3200" dirty="0">
                <a:solidFill>
                  <a:schemeClr val="bg1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Summary: Main B</a:t>
            </a:r>
            <a:r>
              <a:rPr lang="en-US" altLang="ja-JP" sz="3200" dirty="0">
                <a:solidFill>
                  <a:schemeClr val="bg1"/>
                </a:solidFill>
                <a:latin typeface="+mn-lt"/>
                <a:ea typeface="Arial Unicode MS" panose="020B0604020202020204" pitchFamily="34" charset="-128"/>
                <a:cs typeface="Arial Unicode MS" panose="020B0604020202020204" pitchFamily="34" charset="-128"/>
              </a:rPr>
              <a:t>eam Dump and Around</a:t>
            </a:r>
            <a:endParaRPr kumimoji="1" lang="ja-JP" altLang="en-US" sz="3200">
              <a:solidFill>
                <a:schemeClr val="bg1"/>
              </a:solidFill>
              <a:latin typeface="+mn-lt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0E8D12C-6553-2045-A0F2-F64F38535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3681"/>
            <a:ext cx="9144000" cy="264319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altLang="ja-JP" dirty="0">
                <a:solidFill>
                  <a:schemeClr val="bg1">
                    <a:lumMod val="85000"/>
                  </a:schemeClr>
                </a:solidFill>
              </a:rPr>
              <a:t>CFS consideration on the main dump and around, Nobuhiro Terunuma (KEK), 29 May 2018, ALCW2018, Fukuoka.</a:t>
            </a:r>
            <a:endParaRPr kumimoji="1" lang="ja-JP" altLang="en-US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270A123-C346-524C-A5B4-8EA2D9758991}"/>
              </a:ext>
            </a:extLst>
          </p:cNvPr>
          <p:cNvSpPr txBox="1"/>
          <p:nvPr/>
        </p:nvSpPr>
        <p:spPr>
          <a:xfrm>
            <a:off x="3551925" y="5424645"/>
            <a:ext cx="12900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2060"/>
                </a:solidFill>
              </a:rPr>
              <a:t>1</a:t>
            </a:r>
            <a:r>
              <a:rPr kumimoji="1" lang="en-US" altLang="ja-JP" sz="2400" b="1" baseline="30000" dirty="0">
                <a:solidFill>
                  <a:srgbClr val="002060"/>
                </a:solidFill>
              </a:rPr>
              <a:t>st</a:t>
            </a:r>
            <a:r>
              <a:rPr kumimoji="1" lang="en-US" altLang="ja-JP" sz="2400" b="1" dirty="0">
                <a:solidFill>
                  <a:srgbClr val="002060"/>
                </a:solidFill>
              </a:rPr>
              <a:t> Main </a:t>
            </a:r>
          </a:p>
          <a:p>
            <a:r>
              <a:rPr kumimoji="1" lang="en-US" altLang="ja-JP" sz="2400" b="1" dirty="0">
                <a:solidFill>
                  <a:srgbClr val="002060"/>
                </a:solidFill>
              </a:rPr>
              <a:t>Dump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FB18D08-C28A-B849-9E2C-98757339D169}"/>
              </a:ext>
            </a:extLst>
          </p:cNvPr>
          <p:cNvSpPr txBox="1"/>
          <p:nvPr/>
        </p:nvSpPr>
        <p:spPr>
          <a:xfrm>
            <a:off x="7023029" y="5198019"/>
            <a:ext cx="15906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chemeClr val="accent6">
                    <a:lumMod val="75000"/>
                  </a:schemeClr>
                </a:solidFill>
              </a:rPr>
              <a:t>Reserved for </a:t>
            </a:r>
          </a:p>
          <a:p>
            <a:r>
              <a:rPr kumimoji="1" lang="en-US" altLang="ja-JP" sz="2400" b="1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kumimoji="1" lang="en-US" altLang="ja-JP" sz="2400" b="1" baseline="30000" dirty="0">
                <a:solidFill>
                  <a:schemeClr val="accent6">
                    <a:lumMod val="75000"/>
                  </a:schemeClr>
                </a:solidFill>
              </a:rPr>
              <a:t>nd</a:t>
            </a:r>
            <a:r>
              <a:rPr kumimoji="1" lang="en-US" altLang="ja-JP" sz="2400" b="1" dirty="0">
                <a:solidFill>
                  <a:schemeClr val="accent6">
                    <a:lumMod val="75000"/>
                  </a:schemeClr>
                </a:solidFill>
              </a:rPr>
              <a:t> Dump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51E1E13-25FC-E543-B09D-D611B85CA212}"/>
              </a:ext>
            </a:extLst>
          </p:cNvPr>
          <p:cNvSpPr txBox="1"/>
          <p:nvPr/>
        </p:nvSpPr>
        <p:spPr>
          <a:xfrm>
            <a:off x="5065551" y="5448155"/>
            <a:ext cx="15313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dirty="0">
                <a:solidFill>
                  <a:srgbClr val="002060"/>
                </a:solidFill>
              </a:rPr>
              <a:t>Utility Cavern for main dump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121397F-C347-D148-A0C2-816EDD2CC20E}"/>
              </a:ext>
            </a:extLst>
          </p:cNvPr>
          <p:cNvSpPr txBox="1"/>
          <p:nvPr/>
        </p:nvSpPr>
        <p:spPr>
          <a:xfrm>
            <a:off x="59434" y="4744437"/>
            <a:ext cx="1722224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ja-JP" b="1" dirty="0">
                <a:solidFill>
                  <a:schemeClr val="accent6">
                    <a:lumMod val="75000"/>
                  </a:schemeClr>
                </a:solidFill>
              </a:rPr>
              <a:t>Reserved for </a:t>
            </a:r>
          </a:p>
          <a:p>
            <a:r>
              <a:rPr lang="en-US" altLang="ja-JP" sz="2000" b="1" dirty="0">
                <a:solidFill>
                  <a:schemeClr val="accent6">
                    <a:lumMod val="75000"/>
                  </a:schemeClr>
                </a:solidFill>
              </a:rPr>
              <a:t>8MW e- dump</a:t>
            </a:r>
          </a:p>
          <a:p>
            <a:r>
              <a:rPr kumimoji="1" lang="en-US" altLang="ja-JP" sz="2000" b="1" dirty="0">
                <a:solidFill>
                  <a:schemeClr val="accent6">
                    <a:lumMod val="75000"/>
                  </a:schemeClr>
                </a:solidFill>
              </a:rPr>
              <a:t>(5+5Hz)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E7C079D-DCDD-4F46-A800-BD4E012E2F18}"/>
              </a:ext>
            </a:extLst>
          </p:cNvPr>
          <p:cNvSpPr txBox="1"/>
          <p:nvPr/>
        </p:nvSpPr>
        <p:spPr>
          <a:xfrm>
            <a:off x="2005251" y="5355822"/>
            <a:ext cx="138837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accent6">
                    <a:lumMod val="75000"/>
                  </a:schemeClr>
                </a:solidFill>
              </a:rPr>
              <a:t>Reserved for </a:t>
            </a:r>
          </a:p>
          <a:p>
            <a:r>
              <a:rPr kumimoji="1" lang="en-US" altLang="ja-JP" sz="2000" b="1" dirty="0">
                <a:solidFill>
                  <a:schemeClr val="accent6">
                    <a:lumMod val="75000"/>
                  </a:schemeClr>
                </a:solidFill>
              </a:rPr>
              <a:t>Muon wall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5ACDA68C-D62C-0149-B3B4-D22E4FE083D3}"/>
              </a:ext>
            </a:extLst>
          </p:cNvPr>
          <p:cNvSpPr/>
          <p:nvPr/>
        </p:nvSpPr>
        <p:spPr>
          <a:xfrm>
            <a:off x="5000255" y="6165140"/>
            <a:ext cx="393096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b="1" dirty="0">
                <a:solidFill>
                  <a:srgbClr val="C00000"/>
                </a:solidFill>
              </a:rPr>
              <a:t>Where the 2</a:t>
            </a:r>
            <a:r>
              <a:rPr lang="en-US" altLang="ja-JP" b="1" baseline="30000" dirty="0">
                <a:solidFill>
                  <a:srgbClr val="C00000"/>
                </a:solidFill>
              </a:rPr>
              <a:t>nd</a:t>
            </a:r>
            <a:r>
              <a:rPr lang="en-US" altLang="ja-JP" b="1" dirty="0">
                <a:solidFill>
                  <a:srgbClr val="C00000"/>
                </a:solidFill>
              </a:rPr>
              <a:t>-loop water come from?</a:t>
            </a:r>
            <a:endParaRPr lang="ja-JP" altLang="en-US" b="1">
              <a:solidFill>
                <a:srgbClr val="C0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894C2A1-8685-2647-B8BD-A055F0F2AD9E}"/>
              </a:ext>
            </a:extLst>
          </p:cNvPr>
          <p:cNvSpPr txBox="1"/>
          <p:nvPr/>
        </p:nvSpPr>
        <p:spPr>
          <a:xfrm>
            <a:off x="1781658" y="2355557"/>
            <a:ext cx="161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002060"/>
                </a:solidFill>
              </a:rPr>
              <a:t>Positron Linac Tune-up Dump (60kW)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511FD30-94A3-B64A-83F1-8EF842E67063}"/>
              </a:ext>
            </a:extLst>
          </p:cNvPr>
          <p:cNvSpPr txBox="1"/>
          <p:nvPr/>
        </p:nvSpPr>
        <p:spPr>
          <a:xfrm>
            <a:off x="3738198" y="2228181"/>
            <a:ext cx="2104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002060"/>
                </a:solidFill>
              </a:rPr>
              <a:t>Photon Dump (</a:t>
            </a:r>
            <a:r>
              <a:rPr lang="en-US" altLang="ja-JP" b="1" dirty="0">
                <a:solidFill>
                  <a:srgbClr val="002060"/>
                </a:solidFill>
              </a:rPr>
              <a:t>120</a:t>
            </a:r>
            <a:r>
              <a:rPr kumimoji="1" lang="en-US" altLang="ja-JP" b="1" dirty="0">
                <a:solidFill>
                  <a:srgbClr val="002060"/>
                </a:solidFill>
              </a:rPr>
              <a:t>kW)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E10F495-6579-4D44-817D-A5EC2300CB00}"/>
              </a:ext>
            </a:extLst>
          </p:cNvPr>
          <p:cNvSpPr txBox="1"/>
          <p:nvPr/>
        </p:nvSpPr>
        <p:spPr>
          <a:xfrm>
            <a:off x="8166937" y="3613989"/>
            <a:ext cx="59681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IP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26F7078-3466-B445-B1F4-006E713BF82A}"/>
              </a:ext>
            </a:extLst>
          </p:cNvPr>
          <p:cNvSpPr txBox="1"/>
          <p:nvPr/>
        </p:nvSpPr>
        <p:spPr>
          <a:xfrm>
            <a:off x="8506266" y="2552840"/>
            <a:ext cx="59681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AC22096-0130-B848-8FFD-6F733B5D36F7}"/>
              </a:ext>
            </a:extLst>
          </p:cNvPr>
          <p:cNvSpPr txBox="1"/>
          <p:nvPr/>
        </p:nvSpPr>
        <p:spPr>
          <a:xfrm>
            <a:off x="328359" y="3356904"/>
            <a:ext cx="99848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Positron Source</a:t>
            </a: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6613216-F170-2148-A9B2-98D6E4857B91}"/>
              </a:ext>
            </a:extLst>
          </p:cNvPr>
          <p:cNvCxnSpPr>
            <a:cxnSpLocks/>
          </p:cNvCxnSpPr>
          <p:nvPr/>
        </p:nvCxnSpPr>
        <p:spPr>
          <a:xfrm>
            <a:off x="7954271" y="4028652"/>
            <a:ext cx="1022145" cy="0"/>
          </a:xfrm>
          <a:prstGeom prst="line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CF25202-016D-344E-AE5C-A1CCFE8F5E55}"/>
              </a:ext>
            </a:extLst>
          </p:cNvPr>
          <p:cNvCxnSpPr>
            <a:cxnSpLocks/>
          </p:cNvCxnSpPr>
          <p:nvPr/>
        </p:nvCxnSpPr>
        <p:spPr>
          <a:xfrm flipV="1">
            <a:off x="8146749" y="2228181"/>
            <a:ext cx="933944" cy="416837"/>
          </a:xfrm>
          <a:prstGeom prst="line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27E583B6-CA8E-BC4C-BBFD-E211B9077950}"/>
              </a:ext>
            </a:extLst>
          </p:cNvPr>
          <p:cNvCxnSpPr>
            <a:cxnSpLocks/>
          </p:cNvCxnSpPr>
          <p:nvPr/>
        </p:nvCxnSpPr>
        <p:spPr>
          <a:xfrm flipH="1" flipV="1">
            <a:off x="130502" y="4011535"/>
            <a:ext cx="1161393" cy="17117"/>
          </a:xfrm>
          <a:prstGeom prst="line">
            <a:avLst/>
          </a:prstGeom>
          <a:ln w="31750">
            <a:solidFill>
              <a:schemeClr val="tx1">
                <a:lumMod val="50000"/>
                <a:lumOff val="50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92BF5F27-EC6A-A34A-9438-B1C03236EF2F}"/>
              </a:ext>
            </a:extLst>
          </p:cNvPr>
          <p:cNvCxnSpPr>
            <a:cxnSpLocks/>
          </p:cNvCxnSpPr>
          <p:nvPr/>
        </p:nvCxnSpPr>
        <p:spPr>
          <a:xfrm flipH="1" flipV="1">
            <a:off x="6066589" y="4728822"/>
            <a:ext cx="956440" cy="695823"/>
          </a:xfrm>
          <a:prstGeom prst="line">
            <a:avLst/>
          </a:prstGeom>
          <a:ln w="31750">
            <a:solidFill>
              <a:schemeClr val="accent6">
                <a:lumMod val="75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0CFDCD56-2B51-8740-99D1-0F317E26F1B0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4196942" y="4728822"/>
            <a:ext cx="638351" cy="695823"/>
          </a:xfrm>
          <a:prstGeom prst="line">
            <a:avLst/>
          </a:prstGeom>
          <a:ln w="31750">
            <a:solidFill>
              <a:srgbClr val="002060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50DB307A-E60E-A54D-915E-3A599AEDF3CC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2699440" y="4728822"/>
            <a:ext cx="917782" cy="627000"/>
          </a:xfrm>
          <a:prstGeom prst="line">
            <a:avLst/>
          </a:prstGeom>
          <a:ln w="31750">
            <a:solidFill>
              <a:schemeClr val="accent6">
                <a:lumMod val="75000"/>
              </a:schemeClr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28EDB7F9-CD62-5C41-AF71-51541D42F22E}"/>
              </a:ext>
            </a:extLst>
          </p:cNvPr>
          <p:cNvCxnSpPr>
            <a:cxnSpLocks/>
          </p:cNvCxnSpPr>
          <p:nvPr/>
        </p:nvCxnSpPr>
        <p:spPr>
          <a:xfrm flipH="1">
            <a:off x="3393629" y="2953471"/>
            <a:ext cx="582627" cy="1344904"/>
          </a:xfrm>
          <a:prstGeom prst="line">
            <a:avLst/>
          </a:prstGeom>
          <a:ln w="25400">
            <a:solidFill>
              <a:srgbClr val="002060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028ECA81-D952-3040-8B10-FE2E32072997}"/>
              </a:ext>
            </a:extLst>
          </p:cNvPr>
          <p:cNvCxnSpPr>
            <a:cxnSpLocks/>
            <a:endCxn id="54" idx="3"/>
          </p:cNvCxnSpPr>
          <p:nvPr/>
        </p:nvCxnSpPr>
        <p:spPr>
          <a:xfrm flipV="1">
            <a:off x="1225655" y="4109745"/>
            <a:ext cx="1026617" cy="294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583ED1EB-A0B4-EC45-93B4-BE14F0F4D48E}"/>
              </a:ext>
            </a:extLst>
          </p:cNvPr>
          <p:cNvSpPr/>
          <p:nvPr/>
        </p:nvSpPr>
        <p:spPr>
          <a:xfrm rot="20707424">
            <a:off x="2075289" y="4096851"/>
            <a:ext cx="180000" cy="7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B9C36F76-24F4-5346-A693-7065A2FCA83A}"/>
              </a:ext>
            </a:extLst>
          </p:cNvPr>
          <p:cNvCxnSpPr>
            <a:cxnSpLocks/>
          </p:cNvCxnSpPr>
          <p:nvPr/>
        </p:nvCxnSpPr>
        <p:spPr>
          <a:xfrm flipH="1">
            <a:off x="2187651" y="3246824"/>
            <a:ext cx="245601" cy="773269"/>
          </a:xfrm>
          <a:prstGeom prst="line">
            <a:avLst/>
          </a:prstGeom>
          <a:ln w="25400">
            <a:solidFill>
              <a:srgbClr val="002060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C88DF586-87E0-6044-A608-D5214D23BEAD}"/>
              </a:ext>
            </a:extLst>
          </p:cNvPr>
          <p:cNvSpPr/>
          <p:nvPr/>
        </p:nvSpPr>
        <p:spPr>
          <a:xfrm>
            <a:off x="1587070" y="740403"/>
            <a:ext cx="6159451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ja-JP" sz="2000" b="1" dirty="0">
                <a:solidFill>
                  <a:srgbClr val="C00000"/>
                </a:solidFill>
              </a:rPr>
              <a:t>Time for the CFS engineering design is limited.</a:t>
            </a:r>
          </a:p>
          <a:p>
            <a:pPr algn="ctr"/>
            <a:r>
              <a:rPr lang="en-US" altLang="ja-JP" sz="2000" b="1" dirty="0">
                <a:solidFill>
                  <a:srgbClr val="C00000"/>
                </a:solidFill>
              </a:rPr>
              <a:t>Fix beamlines, location and size of systems!</a:t>
            </a:r>
          </a:p>
        </p:txBody>
      </p:sp>
    </p:spTree>
    <p:extLst>
      <p:ext uri="{BB962C8B-B14F-4D97-AF65-F5344CB8AC3E}">
        <p14:creationId xmlns:p14="http://schemas.microsoft.com/office/powerpoint/2010/main" val="21291478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辺形 6">
            <a:extLst>
              <a:ext uri="{FF2B5EF4-FFF2-40B4-BE49-F238E27FC236}">
                <a16:creationId xmlns:a16="http://schemas.microsoft.com/office/drawing/2014/main" id="{0D68BF53-8509-344A-A6F7-1DF2F3C37A8A}"/>
              </a:ext>
            </a:extLst>
          </p:cNvPr>
          <p:cNvSpPr/>
          <p:nvPr/>
        </p:nvSpPr>
        <p:spPr>
          <a:xfrm>
            <a:off x="1194378" y="2564914"/>
            <a:ext cx="5819107" cy="3052293"/>
          </a:xfrm>
          <a:prstGeom prst="parallelogram">
            <a:avLst>
              <a:gd name="adj" fmla="val 21003"/>
            </a:avLst>
          </a:prstGeom>
          <a:gradFill flip="none" rotWithShape="1">
            <a:gsLst>
              <a:gs pos="95000">
                <a:schemeClr val="accent4">
                  <a:shade val="100000"/>
                  <a:satMod val="115000"/>
                  <a:lumMod val="0"/>
                  <a:lumOff val="100000"/>
                </a:schemeClr>
              </a:gs>
              <a:gs pos="0">
                <a:schemeClr val="accent4">
                  <a:lumMod val="50000"/>
                  <a:shade val="30000"/>
                  <a:satMod val="115000"/>
                </a:schemeClr>
              </a:gs>
              <a:gs pos="49000">
                <a:schemeClr val="accent4">
                  <a:shade val="67500"/>
                  <a:satMod val="115000"/>
                  <a:lumMod val="91000"/>
                </a:schemeClr>
              </a:gs>
              <a:gs pos="69000">
                <a:schemeClr val="accent4">
                  <a:shade val="100000"/>
                  <a:satMod val="115000"/>
                  <a:lumMod val="41000"/>
                  <a:lumOff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en-US" altLang="ja-JP" sz="2400" b="1" i="1" dirty="0"/>
              <a:t>Basic Design</a:t>
            </a:r>
          </a:p>
          <a:p>
            <a:pPr algn="r"/>
            <a:r>
              <a:rPr lang="en-US" altLang="ja-JP" sz="2000" b="1" i="1" dirty="0"/>
              <a:t>Documentation</a:t>
            </a:r>
          </a:p>
          <a:p>
            <a:pPr algn="r"/>
            <a:r>
              <a:rPr lang="en-US" altLang="ja-JP" sz="2000" b="1" i="1" dirty="0"/>
              <a:t>(all areas)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3DE8DA7-FA4F-474E-9032-BBB17B111E6E}"/>
              </a:ext>
            </a:extLst>
          </p:cNvPr>
          <p:cNvSpPr txBox="1"/>
          <p:nvPr/>
        </p:nvSpPr>
        <p:spPr>
          <a:xfrm>
            <a:off x="5355286" y="2103248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2020</a:t>
            </a:r>
            <a:endParaRPr kumimoji="1" lang="ja-JP" altLang="en-US" sz="2400" b="1" i="1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D4416A1-FC82-0443-AA22-957749C561A9}"/>
              </a:ext>
            </a:extLst>
          </p:cNvPr>
          <p:cNvSpPr txBox="1"/>
          <p:nvPr/>
        </p:nvSpPr>
        <p:spPr>
          <a:xfrm>
            <a:off x="2693433" y="2100147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2019</a:t>
            </a:r>
            <a:endParaRPr kumimoji="1" lang="ja-JP" altLang="en-US" sz="2400" b="1" i="1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EF33B9A-ED16-F84B-A0AB-9FF1238D4A51}"/>
              </a:ext>
            </a:extLst>
          </p:cNvPr>
          <p:cNvSpPr txBox="1"/>
          <p:nvPr/>
        </p:nvSpPr>
        <p:spPr>
          <a:xfrm>
            <a:off x="947289" y="2195302"/>
            <a:ext cx="888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/>
              <a:t>mid-2018</a:t>
            </a:r>
            <a:endParaRPr kumimoji="1" lang="ja-JP" altLang="en-US" b="1" i="1"/>
          </a:p>
        </p:txBody>
      </p:sp>
      <p:sp>
        <p:nvSpPr>
          <p:cNvPr id="13" name="平行四辺形 12">
            <a:extLst>
              <a:ext uri="{FF2B5EF4-FFF2-40B4-BE49-F238E27FC236}">
                <a16:creationId xmlns:a16="http://schemas.microsoft.com/office/drawing/2014/main" id="{06BC433F-085B-654D-A65F-CFE5177B4FF0}"/>
              </a:ext>
            </a:extLst>
          </p:cNvPr>
          <p:cNvSpPr/>
          <p:nvPr/>
        </p:nvSpPr>
        <p:spPr>
          <a:xfrm>
            <a:off x="1073430" y="2564913"/>
            <a:ext cx="1995777" cy="679222"/>
          </a:xfrm>
          <a:prstGeom prst="parallelogram">
            <a:avLst>
              <a:gd name="adj" fmla="val 21003"/>
            </a:avLst>
          </a:prstGeom>
          <a:gradFill flip="none" rotWithShape="1">
            <a:gsLst>
              <a:gs pos="14000">
                <a:schemeClr val="accent2">
                  <a:shade val="30000"/>
                  <a:satMod val="115000"/>
                </a:schemeClr>
              </a:gs>
              <a:gs pos="40000">
                <a:schemeClr val="accent2">
                  <a:shade val="67500"/>
                  <a:satMod val="115000"/>
                </a:schemeClr>
              </a:gs>
              <a:gs pos="83000">
                <a:schemeClr val="accent2">
                  <a:shade val="100000"/>
                  <a:satMod val="115000"/>
                  <a:lumMod val="0"/>
                  <a:lumOff val="100000"/>
                </a:schemeClr>
              </a:gs>
              <a:gs pos="64000">
                <a:schemeClr val="accent2">
                  <a:shade val="100000"/>
                  <a:satMod val="115000"/>
                  <a:lumMod val="93000"/>
                  <a:lumOff val="7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en-US" altLang="ja-JP" b="1" i="1" dirty="0"/>
              <a:t>DECK</a:t>
            </a:r>
          </a:p>
          <a:p>
            <a:pPr algn="r"/>
            <a:r>
              <a:rPr kumimoji="1" lang="en-US" altLang="ja-JP" b="1" i="1" dirty="0"/>
              <a:t>(</a:t>
            </a:r>
            <a:r>
              <a:rPr lang="en-US" altLang="ja-JP" b="1" i="1" dirty="0"/>
              <a:t>Undulator)</a:t>
            </a:r>
            <a:endParaRPr kumimoji="1" lang="ja-JP" altLang="en-US" b="1" i="1"/>
          </a:p>
        </p:txBody>
      </p:sp>
      <p:sp>
        <p:nvSpPr>
          <p:cNvPr id="15" name="平行四辺形 14">
            <a:extLst>
              <a:ext uri="{FF2B5EF4-FFF2-40B4-BE49-F238E27FC236}">
                <a16:creationId xmlns:a16="http://schemas.microsoft.com/office/drawing/2014/main" id="{4D08B2DE-4D32-C645-A706-7979C6B9A707}"/>
              </a:ext>
            </a:extLst>
          </p:cNvPr>
          <p:cNvSpPr/>
          <p:nvPr/>
        </p:nvSpPr>
        <p:spPr>
          <a:xfrm>
            <a:off x="1835673" y="3275190"/>
            <a:ext cx="1702661" cy="669015"/>
          </a:xfrm>
          <a:prstGeom prst="parallelogram">
            <a:avLst>
              <a:gd name="adj" fmla="val 21003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44000">
                <a:schemeClr val="accent2">
                  <a:shade val="67500"/>
                  <a:satMod val="115000"/>
                </a:schemeClr>
              </a:gs>
              <a:gs pos="97000">
                <a:schemeClr val="accent2">
                  <a:shade val="100000"/>
                  <a:satMod val="115000"/>
                  <a:lumMod val="0"/>
                  <a:lumOff val="100000"/>
                </a:schemeClr>
              </a:gs>
              <a:gs pos="70000">
                <a:schemeClr val="accent2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en-US" altLang="ja-JP" sz="2000" b="1" i="1" dirty="0"/>
              <a:t>DECK </a:t>
            </a:r>
          </a:p>
          <a:p>
            <a:pPr algn="r"/>
            <a:r>
              <a:rPr kumimoji="1" lang="en-US" altLang="ja-JP" sz="2000" b="1" i="1" dirty="0"/>
              <a:t>(</a:t>
            </a:r>
            <a:r>
              <a:rPr lang="en-US" altLang="ja-JP" sz="2000" b="1" i="1" dirty="0"/>
              <a:t>e-driven)</a:t>
            </a:r>
            <a:endParaRPr kumimoji="1" lang="ja-JP" altLang="en-US" sz="2000" b="1" i="1"/>
          </a:p>
        </p:txBody>
      </p:sp>
      <p:sp>
        <p:nvSpPr>
          <p:cNvPr id="16" name="平行四辺形 15">
            <a:extLst>
              <a:ext uri="{FF2B5EF4-FFF2-40B4-BE49-F238E27FC236}">
                <a16:creationId xmlns:a16="http://schemas.microsoft.com/office/drawing/2014/main" id="{ABF68786-C32A-9344-9A01-08AB9ACEB1C0}"/>
              </a:ext>
            </a:extLst>
          </p:cNvPr>
          <p:cNvSpPr/>
          <p:nvPr/>
        </p:nvSpPr>
        <p:spPr>
          <a:xfrm>
            <a:off x="6427663" y="2564913"/>
            <a:ext cx="2581170" cy="3052293"/>
          </a:xfrm>
          <a:prstGeom prst="parallelogram">
            <a:avLst>
              <a:gd name="adj" fmla="val 24391"/>
            </a:avLst>
          </a:prstGeom>
          <a:gradFill flip="none" rotWithShape="1">
            <a:gsLst>
              <a:gs pos="71000">
                <a:schemeClr val="tx2">
                  <a:lumMod val="50000"/>
                </a:schemeClr>
              </a:gs>
              <a:gs pos="56000">
                <a:schemeClr val="tx2">
                  <a:lumMod val="75000"/>
                </a:schemeClr>
              </a:gs>
              <a:gs pos="40000">
                <a:schemeClr val="tx2">
                  <a:lumMod val="60000"/>
                  <a:lumOff val="40000"/>
                </a:schemeClr>
              </a:gs>
              <a:gs pos="25000">
                <a:schemeClr val="tx2">
                  <a:lumMod val="0"/>
                  <a:lumOff val="100000"/>
                </a:schemeClr>
              </a:gs>
              <a:gs pos="31000">
                <a:schemeClr val="tx2">
                  <a:lumMod val="40000"/>
                  <a:lumOff val="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400" b="1" i="1" dirty="0"/>
              <a:t>Detail</a:t>
            </a:r>
          </a:p>
          <a:p>
            <a:r>
              <a:rPr kumimoji="1" lang="en-US" altLang="ja-JP" sz="2400" b="1" i="1" dirty="0"/>
              <a:t>Design</a:t>
            </a:r>
          </a:p>
        </p:txBody>
      </p:sp>
      <p:sp>
        <p:nvSpPr>
          <p:cNvPr id="17" name="平行四辺形 16">
            <a:extLst>
              <a:ext uri="{FF2B5EF4-FFF2-40B4-BE49-F238E27FC236}">
                <a16:creationId xmlns:a16="http://schemas.microsoft.com/office/drawing/2014/main" id="{A2A5C048-F135-AD4F-8A19-481CE135BB35}"/>
              </a:ext>
            </a:extLst>
          </p:cNvPr>
          <p:cNvSpPr/>
          <p:nvPr/>
        </p:nvSpPr>
        <p:spPr>
          <a:xfrm>
            <a:off x="1550826" y="4766572"/>
            <a:ext cx="2770489" cy="669015"/>
          </a:xfrm>
          <a:prstGeom prst="parallelogram">
            <a:avLst>
              <a:gd name="adj" fmla="val 21003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42000">
                <a:schemeClr val="accent2">
                  <a:shade val="67500"/>
                  <a:satMod val="115000"/>
                  <a:lumMod val="94000"/>
                  <a:lumOff val="6000"/>
                </a:schemeClr>
              </a:gs>
              <a:gs pos="94000">
                <a:schemeClr val="accent2">
                  <a:shade val="100000"/>
                  <a:satMod val="115000"/>
                  <a:lumMod val="0"/>
                  <a:lumOff val="100000"/>
                </a:schemeClr>
              </a:gs>
              <a:gs pos="70000">
                <a:schemeClr val="accent2">
                  <a:shade val="100000"/>
                  <a:satMod val="115000"/>
                  <a:lumMod val="90000"/>
                  <a:lumOff val="1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en-US" altLang="ja-JP" sz="2000" b="1" i="1" dirty="0"/>
              <a:t>Conceptual Design</a:t>
            </a:r>
          </a:p>
          <a:p>
            <a:pPr algn="r"/>
            <a:r>
              <a:rPr kumimoji="1" lang="en-US" altLang="ja-JP" sz="2000" b="1" i="1" dirty="0"/>
              <a:t>(Target, Dumps</a:t>
            </a:r>
            <a:r>
              <a:rPr lang="en-US" altLang="ja-JP" sz="2000" b="1" i="1" dirty="0"/>
              <a:t>)</a:t>
            </a:r>
            <a:endParaRPr kumimoji="1" lang="ja-JP" altLang="en-US" sz="2000" b="1" i="1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75A4C33-2273-B944-9143-DD9463BD0428}"/>
              </a:ext>
            </a:extLst>
          </p:cNvPr>
          <p:cNvSpPr txBox="1"/>
          <p:nvPr/>
        </p:nvSpPr>
        <p:spPr>
          <a:xfrm>
            <a:off x="4046694" y="2195303"/>
            <a:ext cx="888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/>
              <a:t>mid-2019</a:t>
            </a:r>
            <a:endParaRPr kumimoji="1" lang="ja-JP" altLang="en-US" sz="1400" b="1" i="1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9333B31-3996-2D45-9403-EA4E0AD668CA}"/>
              </a:ext>
            </a:extLst>
          </p:cNvPr>
          <p:cNvSpPr txBox="1"/>
          <p:nvPr/>
        </p:nvSpPr>
        <p:spPr>
          <a:xfrm>
            <a:off x="6708547" y="2195302"/>
            <a:ext cx="8883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i="1" dirty="0"/>
              <a:t>mid-2020</a:t>
            </a:r>
            <a:endParaRPr kumimoji="1" lang="ja-JP" altLang="en-US" sz="1400" b="1" i="1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6B145A1-15CA-984B-A4D6-04F63E5DE761}"/>
              </a:ext>
            </a:extLst>
          </p:cNvPr>
          <p:cNvSpPr txBox="1"/>
          <p:nvPr/>
        </p:nvSpPr>
        <p:spPr>
          <a:xfrm>
            <a:off x="3343777" y="1221693"/>
            <a:ext cx="22942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Pre-preparation </a:t>
            </a:r>
          </a:p>
          <a:p>
            <a:r>
              <a:rPr kumimoji="1" lang="en-US" altLang="ja-JP" sz="2400" b="1" i="1" dirty="0"/>
              <a:t>Phase</a:t>
            </a:r>
            <a:endParaRPr kumimoji="1" lang="ja-JP" altLang="en-US" sz="2400" b="1" i="1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6EC9BBD-9B55-4F40-88D3-82B478AD8236}"/>
              </a:ext>
            </a:extLst>
          </p:cNvPr>
          <p:cNvSpPr txBox="1"/>
          <p:nvPr/>
        </p:nvSpPr>
        <p:spPr>
          <a:xfrm>
            <a:off x="6908440" y="1221432"/>
            <a:ext cx="17780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/>
              <a:t>Preparation </a:t>
            </a:r>
          </a:p>
          <a:p>
            <a:r>
              <a:rPr kumimoji="1" lang="en-US" altLang="ja-JP" sz="2400" b="1" i="1" dirty="0"/>
              <a:t>Phase</a:t>
            </a:r>
            <a:endParaRPr kumimoji="1" lang="ja-JP" altLang="en-US" sz="2400" b="1" i="1"/>
          </a:p>
        </p:txBody>
      </p:sp>
      <p:sp>
        <p:nvSpPr>
          <p:cNvPr id="22" name="平行四辺形 21">
            <a:extLst>
              <a:ext uri="{FF2B5EF4-FFF2-40B4-BE49-F238E27FC236}">
                <a16:creationId xmlns:a16="http://schemas.microsoft.com/office/drawing/2014/main" id="{415741DF-CE22-E14B-B29C-86CD9317C511}"/>
              </a:ext>
            </a:extLst>
          </p:cNvPr>
          <p:cNvSpPr/>
          <p:nvPr/>
        </p:nvSpPr>
        <p:spPr>
          <a:xfrm>
            <a:off x="1550826" y="4020881"/>
            <a:ext cx="2848677" cy="669015"/>
          </a:xfrm>
          <a:prstGeom prst="parallelogram">
            <a:avLst>
              <a:gd name="adj" fmla="val 21003"/>
            </a:avLst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42000">
                <a:schemeClr val="accent2">
                  <a:shade val="67500"/>
                  <a:satMod val="115000"/>
                  <a:lumMod val="94000"/>
                  <a:lumOff val="6000"/>
                </a:schemeClr>
              </a:gs>
              <a:gs pos="94000">
                <a:schemeClr val="accent2">
                  <a:shade val="100000"/>
                  <a:satMod val="115000"/>
                  <a:lumMod val="0"/>
                  <a:lumOff val="100000"/>
                </a:schemeClr>
              </a:gs>
              <a:gs pos="70000">
                <a:schemeClr val="accent2">
                  <a:shade val="100000"/>
                  <a:satMod val="115000"/>
                  <a:lumMod val="90000"/>
                  <a:lumOff val="1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en-US" altLang="ja-JP" sz="2000" b="1" i="1" dirty="0"/>
              <a:t>Central Region</a:t>
            </a:r>
          </a:p>
          <a:p>
            <a:pPr algn="r"/>
            <a:r>
              <a:rPr kumimoji="1" lang="en-US" altLang="ja-JP" sz="1600" b="1" i="1" dirty="0"/>
              <a:t>(DR, LTR, Detector </a:t>
            </a:r>
            <a:r>
              <a:rPr kumimoji="1" lang="en-US" altLang="ja-JP" sz="1600" b="1" i="1" dirty="0" err="1"/>
              <a:t>Utils</a:t>
            </a:r>
            <a:r>
              <a:rPr lang="en-US" altLang="ja-JP" sz="1600" b="1" i="1" dirty="0"/>
              <a:t>)</a:t>
            </a:r>
            <a:endParaRPr kumimoji="1" lang="ja-JP" altLang="en-US" sz="1600" b="1" i="1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71FD1A6-AFE6-4C43-BD53-4BCC368995CF}"/>
              </a:ext>
            </a:extLst>
          </p:cNvPr>
          <p:cNvSpPr txBox="1"/>
          <p:nvPr/>
        </p:nvSpPr>
        <p:spPr>
          <a:xfrm>
            <a:off x="1073430" y="5760099"/>
            <a:ext cx="1415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/>
              <a:t>We are here.</a:t>
            </a:r>
            <a:endParaRPr kumimoji="1" lang="ja-JP" altLang="en-US" b="1" i="1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1A4E827-9A9A-8D4A-BF4E-1E33DF274BAC}"/>
              </a:ext>
            </a:extLst>
          </p:cNvPr>
          <p:cNvSpPr txBox="1"/>
          <p:nvPr/>
        </p:nvSpPr>
        <p:spPr>
          <a:xfrm>
            <a:off x="723568" y="337846"/>
            <a:ext cx="7971455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i="1" dirty="0"/>
              <a:t>What we need to do for the basic design</a:t>
            </a:r>
            <a:endParaRPr kumimoji="1" lang="ja-JP" altLang="en-US" sz="3200" b="1" i="1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DEC73568-CDF1-CD4A-8C16-024DD74881FB}"/>
              </a:ext>
            </a:extLst>
          </p:cNvPr>
          <p:cNvSpPr txBox="1"/>
          <p:nvPr/>
        </p:nvSpPr>
        <p:spPr>
          <a:xfrm>
            <a:off x="4821575" y="4740044"/>
            <a:ext cx="1995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i="1" dirty="0"/>
              <a:t>with Engineering Consultants</a:t>
            </a:r>
            <a:endParaRPr kumimoji="1" lang="ja-JP" altLang="en-US" sz="1600" i="1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6C0D634-5B80-D044-98F9-61F97DC2AA8F}"/>
              </a:ext>
            </a:extLst>
          </p:cNvPr>
          <p:cNvSpPr txBox="1"/>
          <p:nvPr/>
        </p:nvSpPr>
        <p:spPr>
          <a:xfrm>
            <a:off x="2975165" y="5806264"/>
            <a:ext cx="53256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dirty="0">
                <a:solidFill>
                  <a:srgbClr val="C00000"/>
                </a:solidFill>
              </a:rPr>
              <a:t>We need to have a design margin on CFS for the items under R&amp;D, such as positron source, beam dump.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28A405B-A165-A745-8E32-C9B01060F38D}"/>
              </a:ext>
            </a:extLst>
          </p:cNvPr>
          <p:cNvSpPr txBox="1"/>
          <p:nvPr/>
        </p:nvSpPr>
        <p:spPr>
          <a:xfrm>
            <a:off x="608975" y="1336546"/>
            <a:ext cx="234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>
                <a:solidFill>
                  <a:srgbClr val="0432FF"/>
                </a:solidFill>
              </a:rPr>
              <a:t>-</a:t>
            </a:r>
            <a:r>
              <a:rPr lang="en-US" altLang="ja-JP" sz="2400" b="1" i="1" dirty="0">
                <a:solidFill>
                  <a:srgbClr val="0432FF"/>
                </a:solidFill>
              </a:rPr>
              <a:t> </a:t>
            </a:r>
            <a:r>
              <a:rPr kumimoji="1" lang="en-US" altLang="ja-JP" sz="2400" b="1" i="1" dirty="0">
                <a:solidFill>
                  <a:srgbClr val="0432FF"/>
                </a:solidFill>
              </a:rPr>
              <a:t>Ideal Schedule -</a:t>
            </a:r>
            <a:endParaRPr kumimoji="1" lang="ja-JP" altLang="en-US" sz="2400" b="1" i="1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167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79CC5442-3514-BB42-9F62-59DA576B4A33}"/>
              </a:ext>
            </a:extLst>
          </p:cNvPr>
          <p:cNvSpPr txBox="1">
            <a:spLocks/>
          </p:cNvSpPr>
          <p:nvPr/>
        </p:nvSpPr>
        <p:spPr>
          <a:xfrm>
            <a:off x="579549" y="743569"/>
            <a:ext cx="8100811" cy="56958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3200" dirty="0">
                <a:solidFill>
                  <a:srgbClr val="002060"/>
                </a:solidFill>
              </a:rPr>
              <a:t>We presented </a:t>
            </a:r>
            <a:r>
              <a:rPr lang="en-US" altLang="ja-JP" sz="3200" b="1" dirty="0">
                <a:solidFill>
                  <a:srgbClr val="0432FF"/>
                </a:solidFill>
              </a:rPr>
              <a:t>the</a:t>
            </a:r>
            <a:r>
              <a:rPr lang="en-US" altLang="ja-JP" sz="3200" dirty="0">
                <a:solidFill>
                  <a:srgbClr val="0432FF"/>
                </a:solidFill>
              </a:rPr>
              <a:t> </a:t>
            </a:r>
            <a:r>
              <a:rPr lang="en-US" altLang="ja-JP" sz="3200" b="1" dirty="0">
                <a:solidFill>
                  <a:srgbClr val="0432FF"/>
                </a:solidFill>
              </a:rPr>
              <a:t>CFS timeline on “Pre- and Preparation Phase” </a:t>
            </a:r>
            <a:r>
              <a:rPr lang="en-US" altLang="ja-JP" sz="3200" dirty="0">
                <a:solidFill>
                  <a:srgbClr val="002060"/>
                </a:solidFill>
              </a:rPr>
              <a:t>in ALCW2018, Fukuoka.</a:t>
            </a:r>
          </a:p>
          <a:p>
            <a:pPr marL="400050" indent="-400050">
              <a:lnSpc>
                <a:spcPct val="100000"/>
              </a:lnSpc>
              <a:buFont typeface="Wingdings" pitchFamily="2" charset="2"/>
              <a:buChar char="n"/>
            </a:pPr>
            <a:endParaRPr lang="en-US" altLang="ja-JP" sz="3200" dirty="0">
              <a:solidFill>
                <a:srgbClr val="002060"/>
              </a:solidFill>
            </a:endParaRPr>
          </a:p>
          <a:p>
            <a:pPr marL="400050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3200" dirty="0">
                <a:solidFill>
                  <a:srgbClr val="002060"/>
                </a:solidFill>
              </a:rPr>
              <a:t>It assumes followings.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800" b="1" dirty="0">
                <a:solidFill>
                  <a:srgbClr val="002060"/>
                </a:solidFill>
              </a:rPr>
              <a:t>Positive signal by government in this year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800" b="1" dirty="0">
                <a:solidFill>
                  <a:srgbClr val="002060"/>
                </a:solidFill>
              </a:rPr>
              <a:t>It will initiate the process of funding in 2019 for preparation phase.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800" b="1" dirty="0">
                <a:solidFill>
                  <a:srgbClr val="C00000"/>
                </a:solidFill>
              </a:rPr>
              <a:t>Then, 4-years preparation phase will start in 2020.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800" b="1" dirty="0">
                <a:solidFill>
                  <a:srgbClr val="002060"/>
                </a:solidFill>
              </a:rPr>
              <a:t>Ground Breaking in 2024</a:t>
            </a:r>
          </a:p>
        </p:txBody>
      </p:sp>
    </p:spTree>
    <p:extLst>
      <p:ext uri="{BB962C8B-B14F-4D97-AF65-F5344CB8AC3E}">
        <p14:creationId xmlns:p14="http://schemas.microsoft.com/office/powerpoint/2010/main" val="668130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79CC5442-3514-BB42-9F62-59DA576B4A33}"/>
              </a:ext>
            </a:extLst>
          </p:cNvPr>
          <p:cNvSpPr txBox="1">
            <a:spLocks/>
          </p:cNvSpPr>
          <p:nvPr/>
        </p:nvSpPr>
        <p:spPr>
          <a:xfrm>
            <a:off x="310276" y="207543"/>
            <a:ext cx="8408721" cy="652166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00050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3200" b="1" dirty="0">
                <a:solidFill>
                  <a:srgbClr val="002060"/>
                </a:solidFill>
              </a:rPr>
              <a:t>4-years preparation phase </a:t>
            </a:r>
            <a:r>
              <a:rPr lang="en-US" altLang="ja-JP" sz="2400" b="1" dirty="0">
                <a:solidFill>
                  <a:srgbClr val="002060"/>
                </a:solidFill>
              </a:rPr>
              <a:t>(mid-2020 to mid-2024)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800" dirty="0">
                <a:solidFill>
                  <a:srgbClr val="002060"/>
                </a:solidFill>
              </a:rPr>
              <a:t>It should be a </a:t>
            </a:r>
            <a:r>
              <a:rPr lang="en-US" altLang="ja-JP" sz="2800" b="1" dirty="0">
                <a:solidFill>
                  <a:srgbClr val="C00000"/>
                </a:solidFill>
              </a:rPr>
              <a:t>detailed design phase of CFS </a:t>
            </a:r>
            <a:r>
              <a:rPr lang="en-US" altLang="ja-JP" sz="2800" dirty="0">
                <a:solidFill>
                  <a:srgbClr val="002060"/>
                </a:solidFill>
              </a:rPr>
              <a:t>to realize the ground breaking in 2024.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800" dirty="0">
                <a:solidFill>
                  <a:srgbClr val="002060"/>
                </a:solidFill>
              </a:rPr>
              <a:t>Establish the </a:t>
            </a:r>
            <a:r>
              <a:rPr lang="en-US" altLang="ja-JP" sz="2800" b="1" dirty="0">
                <a:solidFill>
                  <a:srgbClr val="0432FF"/>
                </a:solidFill>
              </a:rPr>
              <a:t>construction ready documents </a:t>
            </a:r>
            <a:r>
              <a:rPr lang="en-US" altLang="ja-JP" sz="2800" dirty="0">
                <a:solidFill>
                  <a:srgbClr val="002060"/>
                </a:solidFill>
              </a:rPr>
              <a:t>by CFS engineer consultants.</a:t>
            </a:r>
          </a:p>
          <a:p>
            <a:pPr marL="400050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3200" b="1" dirty="0">
                <a:solidFill>
                  <a:srgbClr val="002060"/>
                </a:solidFill>
              </a:rPr>
              <a:t>Pre-preparation phase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800" b="1" dirty="0">
                <a:solidFill>
                  <a:srgbClr val="C00000"/>
                </a:solidFill>
              </a:rPr>
              <a:t>CFS Basic-Design documents </a:t>
            </a:r>
            <a:r>
              <a:rPr lang="en-US" altLang="ja-JP" sz="2800" dirty="0">
                <a:solidFill>
                  <a:srgbClr val="002060"/>
                </a:solidFill>
              </a:rPr>
              <a:t>as the inputs for the detailed design should be finalized </a:t>
            </a:r>
            <a:r>
              <a:rPr lang="en-US" altLang="ja-JP" sz="2800" b="1" dirty="0">
                <a:solidFill>
                  <a:srgbClr val="C00000"/>
                </a:solidFill>
              </a:rPr>
              <a:t>by mid-2020.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b="1" dirty="0">
                <a:solidFill>
                  <a:srgbClr val="0432FF"/>
                </a:solidFill>
              </a:rPr>
              <a:t>For all the sections, summarize the drawings of the basic cross section, beam line and power supply arrangement and required specifications.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800" b="1" dirty="0">
                <a:solidFill>
                  <a:srgbClr val="C00000"/>
                </a:solidFill>
              </a:rPr>
              <a:t>Requirements from accelerator and detector, should be prepared by mid-2019 for the Basic-design documentation.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endParaRPr lang="en-US" altLang="ja-JP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94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8FA12E20-B981-5449-A4E9-1355F73637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22" y="815692"/>
            <a:ext cx="9144000" cy="1614535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3ABA59C5-5B61-C24D-9F84-8C32F1055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"/>
            <a:ext cx="9144000" cy="685798"/>
          </a:xfrm>
          <a:solidFill>
            <a:schemeClr val="accent1">
              <a:lumMod val="50000"/>
            </a:schemeClr>
          </a:solidFill>
        </p:spPr>
        <p:txBody>
          <a:bodyPr anchor="b" anchorCtr="1">
            <a:normAutofit fontScale="90000"/>
          </a:bodyPr>
          <a:lstStyle/>
          <a:p>
            <a:r>
              <a:rPr lang="en-US" altLang="ja-JP" sz="4000" b="1" dirty="0">
                <a:solidFill>
                  <a:schemeClr val="bg1"/>
                </a:solidFill>
              </a:rPr>
              <a:t>CFS timeline on “Pre- and Preparation Phase”</a:t>
            </a:r>
            <a:endParaRPr lang="en-US" altLang="ja-JP" sz="40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0E8D12C-6553-2045-A0F2-F64F38535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593681"/>
            <a:ext cx="9144000" cy="278519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r>
              <a:rPr lang="en-US" altLang="ja-JP" dirty="0">
                <a:solidFill>
                  <a:schemeClr val="bg1">
                    <a:lumMod val="85000"/>
                  </a:schemeClr>
                </a:solidFill>
              </a:rPr>
              <a:t>CFS Timeline, Nobuhiro Terunuma (KEK), 29 May 2018, ALCW2018, Fukuoka.</a:t>
            </a:r>
            <a:endParaRPr kumimoji="1" lang="ja-JP" altLang="en-US">
              <a:solidFill>
                <a:schemeClr val="bg1">
                  <a:lumMod val="85000"/>
                </a:schemeClr>
              </a:solidFill>
            </a:endParaRP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3A6E4C47-9164-3446-A313-CE5F81309D4F}"/>
              </a:ext>
            </a:extLst>
          </p:cNvPr>
          <p:cNvCxnSpPr>
            <a:cxnSpLocks/>
            <a:endCxn id="24" idx="0"/>
          </p:cNvCxnSpPr>
          <p:nvPr/>
        </p:nvCxnSpPr>
        <p:spPr>
          <a:xfrm>
            <a:off x="2311987" y="2586842"/>
            <a:ext cx="212677" cy="584362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25A3403-6A35-4142-A112-19FA81C756FE}"/>
              </a:ext>
            </a:extLst>
          </p:cNvPr>
          <p:cNvSpPr txBox="1"/>
          <p:nvPr/>
        </p:nvSpPr>
        <p:spPr>
          <a:xfrm>
            <a:off x="120770" y="3171204"/>
            <a:ext cx="4807788" cy="209288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lphaUcParenBoth"/>
            </a:pPr>
            <a:r>
              <a:rPr kumimoji="1" lang="en-US" altLang="ja-JP" sz="2000" b="1" dirty="0">
                <a:solidFill>
                  <a:srgbClr val="C00000"/>
                </a:solidFill>
              </a:rPr>
              <a:t>Basic Design linked to CFS should be fixed.</a:t>
            </a:r>
          </a:p>
          <a:p>
            <a:r>
              <a:rPr kumimoji="1" lang="en-US" altLang="ja-JP" b="1" dirty="0">
                <a:solidFill>
                  <a:srgbClr val="C00000"/>
                </a:solidFill>
              </a:rPr>
              <a:t> </a:t>
            </a:r>
          </a:p>
          <a:p>
            <a:pPr marL="342900" indent="-342900">
              <a:buAutoNum type="alphaUcParenBoth"/>
            </a:pPr>
            <a:endParaRPr lang="en-US" altLang="ja-JP" b="1" dirty="0">
              <a:solidFill>
                <a:srgbClr val="C00000"/>
              </a:solidFill>
            </a:endParaRPr>
          </a:p>
          <a:p>
            <a:endParaRPr kumimoji="1" lang="en-US" altLang="ja-JP" b="1" dirty="0">
              <a:solidFill>
                <a:srgbClr val="C00000"/>
              </a:solidFill>
            </a:endParaRPr>
          </a:p>
          <a:p>
            <a:pPr marL="742950" lvl="1" indent="-285750">
              <a:buFont typeface="Wingdings" pitchFamily="2" charset="2"/>
              <a:buChar char="n"/>
            </a:pPr>
            <a:endParaRPr lang="en-US" altLang="ja-JP" b="1" dirty="0">
              <a:solidFill>
                <a:srgbClr val="002060"/>
              </a:solidFill>
            </a:endParaRPr>
          </a:p>
          <a:p>
            <a:pPr marL="742950" lvl="1" indent="-285750">
              <a:buFont typeface="Wingdings" pitchFamily="2" charset="2"/>
              <a:buChar char="n"/>
            </a:pPr>
            <a:endParaRPr lang="en-US" altLang="ja-JP" b="1" dirty="0">
              <a:solidFill>
                <a:srgbClr val="002060"/>
              </a:solidFill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C3BF20B8-5EDE-C04A-ABB0-FE7E133A452E}"/>
              </a:ext>
            </a:extLst>
          </p:cNvPr>
          <p:cNvSpPr txBox="1"/>
          <p:nvPr/>
        </p:nvSpPr>
        <p:spPr>
          <a:xfrm>
            <a:off x="326216" y="5348106"/>
            <a:ext cx="6406736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b="1" dirty="0">
                <a:solidFill>
                  <a:srgbClr val="002060"/>
                </a:solidFill>
              </a:rPr>
              <a:t>Exception: Positron Source</a:t>
            </a:r>
          </a:p>
          <a:p>
            <a:pPr marL="285750" indent="-285750">
              <a:buFont typeface="Wingdings" pitchFamily="2" charset="2"/>
              <a:buChar char="n"/>
            </a:pPr>
            <a:r>
              <a:rPr kumimoji="1" lang="en-US" altLang="ja-JP" sz="2400" b="1" dirty="0">
                <a:solidFill>
                  <a:srgbClr val="C00000"/>
                </a:solidFill>
              </a:rPr>
              <a:t>Prepare designs for </a:t>
            </a:r>
            <a:r>
              <a:rPr kumimoji="1" lang="en-US" altLang="ja-JP" sz="2400" b="1" u="sng" dirty="0">
                <a:solidFill>
                  <a:srgbClr val="C00000"/>
                </a:solidFill>
              </a:rPr>
              <a:t>all possible schemes</a:t>
            </a:r>
            <a:r>
              <a:rPr kumimoji="1" lang="en-US" altLang="ja-JP" sz="2400" b="1" dirty="0">
                <a:solidFill>
                  <a:srgbClr val="C00000"/>
                </a:solidFill>
              </a:rPr>
              <a:t> by (A) </a:t>
            </a:r>
          </a:p>
          <a:p>
            <a:pPr marL="285750" indent="-285750">
              <a:buFont typeface="Wingdings" pitchFamily="2" charset="2"/>
              <a:buChar char="n"/>
            </a:pPr>
            <a:r>
              <a:rPr kumimoji="1" lang="en-US" altLang="ja-JP" sz="2400" b="1" dirty="0">
                <a:solidFill>
                  <a:srgbClr val="002060"/>
                </a:solidFill>
              </a:rPr>
              <a:t>Scheme choice should be done by (B)?</a:t>
            </a:r>
          </a:p>
        </p:txBody>
      </p: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B7BA230B-A5EE-4044-815A-69562B4D598E}"/>
              </a:ext>
            </a:extLst>
          </p:cNvPr>
          <p:cNvCxnSpPr>
            <a:cxnSpLocks/>
          </p:cNvCxnSpPr>
          <p:nvPr/>
        </p:nvCxnSpPr>
        <p:spPr>
          <a:xfrm>
            <a:off x="4507488" y="2520087"/>
            <a:ext cx="858142" cy="665534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右矢印 59">
            <a:extLst>
              <a:ext uri="{FF2B5EF4-FFF2-40B4-BE49-F238E27FC236}">
                <a16:creationId xmlns:a16="http://schemas.microsoft.com/office/drawing/2014/main" id="{B0EEBD3A-8AF9-C143-8A89-FC31F59A1900}"/>
              </a:ext>
            </a:extLst>
          </p:cNvPr>
          <p:cNvSpPr/>
          <p:nvPr/>
        </p:nvSpPr>
        <p:spPr>
          <a:xfrm>
            <a:off x="120770" y="2515586"/>
            <a:ext cx="3408814" cy="547876"/>
          </a:xfrm>
          <a:prstGeom prst="rightArrow">
            <a:avLst>
              <a:gd name="adj1" fmla="val 50000"/>
              <a:gd name="adj2" fmla="val 580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Our possible contribution</a:t>
            </a:r>
            <a:endParaRPr kumimoji="1" lang="ja-JP" altLang="en-US"/>
          </a:p>
        </p:txBody>
      </p:sp>
      <p:sp>
        <p:nvSpPr>
          <p:cNvPr id="63" name="右矢印 62">
            <a:extLst>
              <a:ext uri="{FF2B5EF4-FFF2-40B4-BE49-F238E27FC236}">
                <a16:creationId xmlns:a16="http://schemas.microsoft.com/office/drawing/2014/main" id="{AB3C3143-0922-F64F-A69E-37B2EC7C1155}"/>
              </a:ext>
            </a:extLst>
          </p:cNvPr>
          <p:cNvSpPr/>
          <p:nvPr/>
        </p:nvSpPr>
        <p:spPr>
          <a:xfrm>
            <a:off x="3564353" y="2590828"/>
            <a:ext cx="3760514" cy="430405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rgbClr val="C00000"/>
                </a:solidFill>
              </a:rPr>
              <a:t>minor correction only</a:t>
            </a:r>
            <a:endParaRPr kumimoji="1" lang="ja-JP" altLang="en-US">
              <a:solidFill>
                <a:srgbClr val="C00000"/>
              </a:solidFill>
            </a:endParaRPr>
          </a:p>
        </p:txBody>
      </p: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74F7CA2A-3D0C-AB4B-81C9-9DC5DBF67D6D}"/>
              </a:ext>
            </a:extLst>
          </p:cNvPr>
          <p:cNvCxnSpPr>
            <a:cxnSpLocks/>
          </p:cNvCxnSpPr>
          <p:nvPr/>
        </p:nvCxnSpPr>
        <p:spPr>
          <a:xfrm>
            <a:off x="4510513" y="1242968"/>
            <a:ext cx="0" cy="137101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2BAE24CD-8FA3-6E41-8C0E-4AEAEBD4A8EA}"/>
              </a:ext>
            </a:extLst>
          </p:cNvPr>
          <p:cNvCxnSpPr>
            <a:cxnSpLocks/>
          </p:cNvCxnSpPr>
          <p:nvPr/>
        </p:nvCxnSpPr>
        <p:spPr>
          <a:xfrm>
            <a:off x="2311987" y="1242968"/>
            <a:ext cx="4285" cy="1413324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68699772-E2C0-F441-BE4B-CD40FEA1E8E7}"/>
              </a:ext>
            </a:extLst>
          </p:cNvPr>
          <p:cNvSpPr txBox="1"/>
          <p:nvPr/>
        </p:nvSpPr>
        <p:spPr>
          <a:xfrm>
            <a:off x="5073988" y="3185621"/>
            <a:ext cx="2819945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571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>
                <a:solidFill>
                  <a:srgbClr val="C00000"/>
                </a:solidFill>
              </a:rPr>
              <a:t>(B) Selection of </a:t>
            </a:r>
          </a:p>
          <a:p>
            <a:r>
              <a:rPr lang="en-US" altLang="ja-JP" sz="2000" b="1" dirty="0">
                <a:solidFill>
                  <a:srgbClr val="C00000"/>
                </a:solidFill>
              </a:rPr>
              <a:t>      </a:t>
            </a:r>
            <a:r>
              <a:rPr kumimoji="1" lang="en-US" altLang="ja-JP" sz="2000" b="1" dirty="0">
                <a:solidFill>
                  <a:srgbClr val="C00000"/>
                </a:solidFill>
              </a:rPr>
              <a:t>Positron Source</a:t>
            </a:r>
          </a:p>
          <a:p>
            <a:r>
              <a:rPr lang="en-US" altLang="ja-JP" sz="2000" b="1" dirty="0">
                <a:solidFill>
                  <a:srgbClr val="C00000"/>
                </a:solidFill>
              </a:rPr>
              <a:t>     </a:t>
            </a:r>
            <a:r>
              <a:rPr kumimoji="1" lang="en-US" altLang="ja-JP" sz="2000" b="1" dirty="0">
                <a:solidFill>
                  <a:srgbClr val="C00000"/>
                </a:solidFill>
              </a:rPr>
              <a:t> Scheme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0BAB80C3-6740-5A45-9173-09488D9832CB}"/>
              </a:ext>
            </a:extLst>
          </p:cNvPr>
          <p:cNvSpPr txBox="1"/>
          <p:nvPr/>
        </p:nvSpPr>
        <p:spPr>
          <a:xfrm>
            <a:off x="509087" y="3857595"/>
            <a:ext cx="3359325" cy="1261884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Wingdings" pitchFamily="2" charset="2"/>
              <a:buChar char="n"/>
            </a:pPr>
            <a:r>
              <a:rPr lang="en-US" altLang="ja-JP" sz="2000" b="1" dirty="0">
                <a:solidFill>
                  <a:srgbClr val="0432FF"/>
                </a:solidFill>
              </a:rPr>
              <a:t>Accelerator layout</a:t>
            </a:r>
          </a:p>
          <a:p>
            <a:pPr marL="668338" lvl="1" indent="-211138">
              <a:buFont typeface="Wingdings" pitchFamily="2" charset="2"/>
              <a:buChar char="n"/>
            </a:pPr>
            <a:r>
              <a:rPr kumimoji="1" lang="en-US" altLang="ja-JP" dirty="0">
                <a:solidFill>
                  <a:srgbClr val="002060"/>
                </a:solidFill>
              </a:rPr>
              <a:t>beamline</a:t>
            </a:r>
          </a:p>
          <a:p>
            <a:pPr marL="285750" indent="-285750">
              <a:buFont typeface="Wingdings" pitchFamily="2" charset="2"/>
              <a:buChar char="n"/>
            </a:pPr>
            <a:r>
              <a:rPr lang="en-US" altLang="ja-JP" sz="2000" b="1" dirty="0">
                <a:solidFill>
                  <a:srgbClr val="0432FF"/>
                </a:solidFill>
              </a:rPr>
              <a:t>Requirement of Utilities</a:t>
            </a:r>
          </a:p>
          <a:p>
            <a:pPr marL="742950" lvl="1" indent="-285750">
              <a:buFont typeface="Wingdings" pitchFamily="2" charset="2"/>
              <a:buChar char="n"/>
            </a:pPr>
            <a:r>
              <a:rPr lang="en-US" altLang="ja-JP" dirty="0">
                <a:solidFill>
                  <a:srgbClr val="002060"/>
                </a:solidFill>
              </a:rPr>
              <a:t>specification and route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7B621F0-85CF-8447-B753-C950E403F610}"/>
              </a:ext>
            </a:extLst>
          </p:cNvPr>
          <p:cNvSpPr txBox="1"/>
          <p:nvPr/>
        </p:nvSpPr>
        <p:spPr>
          <a:xfrm>
            <a:off x="2431073" y="4167818"/>
            <a:ext cx="1789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2563" indent="-182563">
              <a:buFont typeface="Wingdings" pitchFamily="2" charset="2"/>
              <a:buChar char="n"/>
            </a:pPr>
            <a:r>
              <a:rPr lang="en-US" altLang="ja-JP" dirty="0">
                <a:solidFill>
                  <a:srgbClr val="002060"/>
                </a:solidFill>
              </a:rPr>
              <a:t>power supplies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8B36C688-E138-E340-B8FB-6307005033F4}"/>
              </a:ext>
            </a:extLst>
          </p:cNvPr>
          <p:cNvSpPr txBox="1"/>
          <p:nvPr/>
        </p:nvSpPr>
        <p:spPr>
          <a:xfrm>
            <a:off x="6840408" y="4318569"/>
            <a:ext cx="2295170" cy="19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/>
              <a:t>Note: </a:t>
            </a:r>
          </a:p>
          <a:p>
            <a:r>
              <a:rPr kumimoji="1" lang="en-US" altLang="ja-JP" sz="1400" dirty="0"/>
              <a:t>This timeline has been discussed and reached a consensus by the KEK LC-CFS members.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ja-JP" sz="1050" dirty="0"/>
              <a:t>M. Miyahara,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kumimoji="1" lang="en-US" altLang="ja-JP" sz="1050" dirty="0"/>
              <a:t>H. Hayano,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ja-JP" sz="1050" dirty="0"/>
              <a:t>N. Terunuma,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kumimoji="1" lang="en-US" altLang="ja-JP" sz="1050" dirty="0"/>
              <a:t>S. Michizono,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altLang="ja-JP" sz="1050" dirty="0"/>
              <a:t>K. Yokoya</a:t>
            </a:r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4087103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378A87-C5D5-CE4F-B437-05A012EDCAC7}"/>
              </a:ext>
            </a:extLst>
          </p:cNvPr>
          <p:cNvSpPr txBox="1">
            <a:spLocks/>
          </p:cNvSpPr>
          <p:nvPr/>
        </p:nvSpPr>
        <p:spPr>
          <a:xfrm>
            <a:off x="451943" y="336331"/>
            <a:ext cx="8607973" cy="627467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ja-JP" sz="3600" b="1" dirty="0">
                <a:solidFill>
                  <a:srgbClr val="002060"/>
                </a:solidFill>
              </a:rPr>
              <a:t>What do we need for CFS Basic Design?</a:t>
            </a:r>
            <a:endParaRPr lang="en-US" altLang="ja-JP" sz="3600" dirty="0">
              <a:solidFill>
                <a:srgbClr val="0432FF"/>
              </a:solidFill>
            </a:endParaRPr>
          </a:p>
          <a:p>
            <a:pPr marL="400050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3200" b="1" dirty="0">
                <a:solidFill>
                  <a:srgbClr val="0432FF"/>
                </a:solidFill>
              </a:rPr>
              <a:t>Beamline layout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b="1" dirty="0">
                <a:solidFill>
                  <a:srgbClr val="C00000"/>
                </a:solidFill>
              </a:rPr>
              <a:t>TDR DECK have to be updated to include followings.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tune-up beam dumps (need beamline and its requirement on CFS)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vertical dipoles to follow the geoid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updated photon dump (2km-long photon-line pushes the positron booster to the side)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b="1" dirty="0">
                <a:solidFill>
                  <a:srgbClr val="C00000"/>
                </a:solidFill>
              </a:rPr>
              <a:t>DECK should be prepared for possible Positron schemes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Undulator </a:t>
            </a:r>
            <a:r>
              <a:rPr lang="en-US" altLang="ja-JP" sz="2400" dirty="0">
                <a:solidFill>
                  <a:srgbClr val="002060"/>
                </a:solidFill>
              </a:rPr>
              <a:t>(mentioned above)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e-driven schemes (replace or add the undulator)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b="1" dirty="0" err="1">
                <a:solidFill>
                  <a:srgbClr val="0432FF"/>
                </a:solidFill>
              </a:rPr>
              <a:t>K.Yokoya</a:t>
            </a:r>
            <a:r>
              <a:rPr lang="en-US" altLang="ja-JP" b="1" dirty="0">
                <a:solidFill>
                  <a:srgbClr val="0432FF"/>
                </a:solidFill>
              </a:rPr>
              <a:t> and </a:t>
            </a:r>
            <a:r>
              <a:rPr lang="en-US" altLang="ja-JP" b="1" dirty="0" err="1">
                <a:solidFill>
                  <a:srgbClr val="0432FF"/>
                </a:solidFill>
              </a:rPr>
              <a:t>K.Kubo</a:t>
            </a:r>
            <a:r>
              <a:rPr lang="en-US" altLang="ja-JP" b="1" dirty="0">
                <a:solidFill>
                  <a:srgbClr val="0432FF"/>
                </a:solidFill>
              </a:rPr>
              <a:t> will lead this work. 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b="1" dirty="0">
                <a:solidFill>
                  <a:srgbClr val="0432FF"/>
                </a:solidFill>
              </a:rPr>
              <a:t>We wish to have layouts of these schemes in early 2019, to proceed the CFS designs. 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altLang="ja-JP" sz="2800" b="1" dirty="0">
              <a:solidFill>
                <a:srgbClr val="0432FF"/>
              </a:solidFill>
            </a:endParaRP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endParaRPr lang="en-US" altLang="ja-JP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716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378A87-C5D5-CE4F-B437-05A012EDCAC7}"/>
              </a:ext>
            </a:extLst>
          </p:cNvPr>
          <p:cNvSpPr txBox="1">
            <a:spLocks/>
          </p:cNvSpPr>
          <p:nvPr/>
        </p:nvSpPr>
        <p:spPr>
          <a:xfrm>
            <a:off x="451943" y="336331"/>
            <a:ext cx="8607973" cy="627467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ja-JP" sz="3600" b="1" dirty="0">
                <a:solidFill>
                  <a:srgbClr val="002060"/>
                </a:solidFill>
              </a:rPr>
              <a:t>What do we need for CFS Basic Design?</a:t>
            </a:r>
            <a:endParaRPr lang="en-US" altLang="ja-JP" sz="3600" dirty="0">
              <a:solidFill>
                <a:srgbClr val="0432FF"/>
              </a:solidFill>
            </a:endParaRPr>
          </a:p>
          <a:p>
            <a:pPr marL="400050" indent="-400050">
              <a:lnSpc>
                <a:spcPct val="100000"/>
              </a:lnSpc>
              <a:buFont typeface="Wingdings" pitchFamily="2" charset="2"/>
              <a:buChar char="n"/>
            </a:pPr>
            <a:endParaRPr lang="en-US" altLang="ja-JP" sz="800" b="1" dirty="0">
              <a:solidFill>
                <a:srgbClr val="0432FF"/>
              </a:solidFill>
            </a:endParaRPr>
          </a:p>
          <a:p>
            <a:pPr marL="400050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3200" b="1" dirty="0">
                <a:solidFill>
                  <a:srgbClr val="0432FF"/>
                </a:solidFill>
              </a:rPr>
              <a:t>Requirement for utilities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b="1" dirty="0">
                <a:solidFill>
                  <a:srgbClr val="002060"/>
                </a:solidFill>
              </a:rPr>
              <a:t>Accelerator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update the requirements in TDR to ILC250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have the possibility for future upgrade.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b="1" dirty="0">
                <a:solidFill>
                  <a:srgbClr val="002060"/>
                </a:solidFill>
              </a:rPr>
              <a:t>Detector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Utility Hall (location, size, access)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asking the required power to ILD/</a:t>
            </a:r>
            <a:r>
              <a:rPr lang="en-US" altLang="ja-JP" sz="2400" b="1" dirty="0" err="1">
                <a:solidFill>
                  <a:srgbClr val="002060"/>
                </a:solidFill>
              </a:rPr>
              <a:t>SiD</a:t>
            </a:r>
            <a:r>
              <a:rPr lang="en-US" altLang="ja-JP" sz="2400" b="1" dirty="0">
                <a:solidFill>
                  <a:srgbClr val="002060"/>
                </a:solidFill>
              </a:rPr>
              <a:t> groups by </a:t>
            </a:r>
            <a:r>
              <a:rPr lang="en-US" altLang="ja-JP" sz="2400" b="1" dirty="0" err="1">
                <a:solidFill>
                  <a:srgbClr val="002060"/>
                </a:solidFill>
              </a:rPr>
              <a:t>Y.Sugimoto</a:t>
            </a:r>
            <a:endParaRPr lang="en-US" altLang="ja-JP" sz="2400" b="1" dirty="0">
              <a:solidFill>
                <a:srgbClr val="002060"/>
              </a:solidFill>
            </a:endParaRPr>
          </a:p>
          <a:p>
            <a:pPr marL="457200" lvl="1" indent="0">
              <a:lnSpc>
                <a:spcPct val="100000"/>
              </a:lnSpc>
              <a:buNone/>
            </a:pPr>
            <a:endParaRPr lang="en-US" altLang="ja-JP" sz="2800" b="1" dirty="0">
              <a:solidFill>
                <a:srgbClr val="0432FF"/>
              </a:solidFill>
            </a:endParaRP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endParaRPr lang="en-US" altLang="ja-JP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463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378A87-C5D5-CE4F-B437-05A012EDCAC7}"/>
              </a:ext>
            </a:extLst>
          </p:cNvPr>
          <p:cNvSpPr txBox="1">
            <a:spLocks/>
          </p:cNvSpPr>
          <p:nvPr/>
        </p:nvSpPr>
        <p:spPr>
          <a:xfrm>
            <a:off x="851338" y="430924"/>
            <a:ext cx="7809186" cy="627467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ja-JP" sz="3600" b="1" dirty="0">
                <a:solidFill>
                  <a:srgbClr val="002060"/>
                </a:solidFill>
              </a:rPr>
              <a:t>What do we need for CFS Basic Design?</a:t>
            </a:r>
            <a:endParaRPr lang="en-US" altLang="ja-JP" sz="3600" dirty="0">
              <a:solidFill>
                <a:srgbClr val="0432FF"/>
              </a:solidFill>
            </a:endParaRPr>
          </a:p>
          <a:p>
            <a:pPr marL="409575" indent="-396875">
              <a:lnSpc>
                <a:spcPct val="100000"/>
              </a:lnSpc>
              <a:buFont typeface="Wingdings" pitchFamily="2" charset="2"/>
              <a:buChar char="n"/>
            </a:pPr>
            <a:endParaRPr lang="en-US" altLang="ja-JP" sz="800" b="1" dirty="0">
              <a:solidFill>
                <a:srgbClr val="002060"/>
              </a:solidFill>
            </a:endParaRPr>
          </a:p>
          <a:p>
            <a:pPr marL="409575" indent="-396875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3200" b="1" dirty="0">
                <a:solidFill>
                  <a:srgbClr val="0432FF"/>
                </a:solidFill>
              </a:rPr>
              <a:t>Radiation Safety for the heavily activated areas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b="1" dirty="0">
                <a:solidFill>
                  <a:srgbClr val="002060"/>
                </a:solidFill>
              </a:rPr>
              <a:t>Establish the CFS design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i.e., Beam Dumps, Positron Target, collimators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dirty="0">
                <a:solidFill>
                  <a:srgbClr val="002060"/>
                </a:solidFill>
              </a:rPr>
              <a:t>capability to have a future improvement?</a:t>
            </a:r>
          </a:p>
          <a:p>
            <a:pPr marL="1314450" lvl="2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2400" b="1" dirty="0">
                <a:solidFill>
                  <a:srgbClr val="002060"/>
                </a:solidFill>
              </a:rPr>
              <a:t>Local control of activated air and water, if need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b="1" dirty="0">
                <a:solidFill>
                  <a:srgbClr val="C00000"/>
                </a:solidFill>
              </a:rPr>
              <a:t>define the guideline to keep activation of rock and groundwater low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b="1" dirty="0">
                <a:solidFill>
                  <a:srgbClr val="002060"/>
                </a:solidFill>
              </a:rPr>
              <a:t>Design the decommissioning; remove the heavily activated materials </a:t>
            </a:r>
            <a:endParaRPr lang="en-US" altLang="ja-JP" sz="2800" b="1" dirty="0">
              <a:solidFill>
                <a:srgbClr val="002060"/>
              </a:solidFill>
            </a:endParaRP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b="1" dirty="0" err="1">
                <a:solidFill>
                  <a:srgbClr val="0432FF"/>
                </a:solidFill>
              </a:rPr>
              <a:t>N.Terunuma</a:t>
            </a:r>
            <a:r>
              <a:rPr lang="en-US" altLang="ja-JP" b="1" dirty="0">
                <a:solidFill>
                  <a:srgbClr val="0432FF"/>
                </a:solidFill>
              </a:rPr>
              <a:t> and </a:t>
            </a:r>
            <a:r>
              <a:rPr lang="en-US" altLang="ja-JP" b="1" dirty="0" err="1">
                <a:solidFill>
                  <a:srgbClr val="0432FF"/>
                </a:solidFill>
              </a:rPr>
              <a:t>T.Sanami</a:t>
            </a:r>
            <a:r>
              <a:rPr lang="en-US" altLang="ja-JP" b="1" dirty="0">
                <a:solidFill>
                  <a:srgbClr val="0432FF"/>
                </a:solidFill>
              </a:rPr>
              <a:t> will lead the works. </a:t>
            </a:r>
          </a:p>
          <a:p>
            <a:pPr marL="857250" lvl="1" indent="-400050">
              <a:lnSpc>
                <a:spcPct val="100000"/>
              </a:lnSpc>
              <a:buFont typeface="Wingdings" pitchFamily="2" charset="2"/>
              <a:buChar char="n"/>
            </a:pPr>
            <a:endParaRPr lang="en-US" altLang="ja-JP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569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79CC5442-3514-BB42-9F62-59DA576B4A33}"/>
              </a:ext>
            </a:extLst>
          </p:cNvPr>
          <p:cNvSpPr txBox="1">
            <a:spLocks/>
          </p:cNvSpPr>
          <p:nvPr/>
        </p:nvSpPr>
        <p:spPr>
          <a:xfrm>
            <a:off x="529219" y="219088"/>
            <a:ext cx="8450316" cy="663891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ja-JP" sz="4000" b="1" dirty="0">
                <a:solidFill>
                  <a:srgbClr val="002060"/>
                </a:solidFill>
              </a:rPr>
              <a:t>Shielding of Highly activated devices</a:t>
            </a:r>
            <a:endParaRPr lang="en-US" altLang="ja-JP" sz="3200" b="1" dirty="0">
              <a:solidFill>
                <a:srgbClr val="002060"/>
              </a:solidFill>
            </a:endParaRPr>
          </a:p>
          <a:p>
            <a:pPr marL="404813" indent="-404813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3200" b="1" dirty="0">
                <a:solidFill>
                  <a:srgbClr val="002060"/>
                </a:solidFill>
              </a:rPr>
              <a:t>using FLUKA simulation</a:t>
            </a:r>
          </a:p>
          <a:p>
            <a:pPr marL="404813" indent="-404813"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3200" b="1" dirty="0">
                <a:solidFill>
                  <a:srgbClr val="002060"/>
                </a:solidFill>
              </a:rPr>
              <a:t>Beamline beside the shielding room</a:t>
            </a:r>
          </a:p>
          <a:p>
            <a:pPr lvl="1">
              <a:lnSpc>
                <a:spcPct val="100000"/>
              </a:lnSpc>
            </a:pPr>
            <a:r>
              <a:rPr lang="en-US" altLang="ja-JP" b="1" dirty="0">
                <a:solidFill>
                  <a:srgbClr val="002060"/>
                </a:solidFill>
              </a:rPr>
              <a:t>No workers when beam ON</a:t>
            </a:r>
          </a:p>
          <a:p>
            <a:pPr lvl="1">
              <a:lnSpc>
                <a:spcPct val="100000"/>
              </a:lnSpc>
            </a:pPr>
            <a:r>
              <a:rPr lang="en-US" altLang="ja-JP" b="1" dirty="0">
                <a:solidFill>
                  <a:srgbClr val="0432FF"/>
                </a:solidFill>
              </a:rPr>
              <a:t>Radiation doze by residual </a:t>
            </a:r>
            <a:r>
              <a:rPr lang="en-US" altLang="ja-JP" b="1" dirty="0" err="1">
                <a:solidFill>
                  <a:srgbClr val="0432FF"/>
                </a:solidFill>
              </a:rPr>
              <a:t>radioactives</a:t>
            </a:r>
            <a:r>
              <a:rPr lang="en-US" altLang="ja-JP" b="1" dirty="0">
                <a:solidFill>
                  <a:srgbClr val="0432FF"/>
                </a:solidFill>
              </a:rPr>
              <a:t> should be less than 20 </a:t>
            </a:r>
            <a:r>
              <a:rPr lang="en-US" altLang="ja-JP" b="1" dirty="0" err="1">
                <a:solidFill>
                  <a:srgbClr val="0432FF"/>
                </a:solidFill>
              </a:rPr>
              <a:t>uSv</a:t>
            </a:r>
            <a:r>
              <a:rPr lang="en-US" altLang="ja-JP" b="1" dirty="0">
                <a:solidFill>
                  <a:srgbClr val="0432FF"/>
                </a:solidFill>
              </a:rPr>
              <a:t>/h (rad. workers)</a:t>
            </a:r>
          </a:p>
          <a:p>
            <a:pPr>
              <a:lnSpc>
                <a:spcPct val="100000"/>
              </a:lnSpc>
              <a:buFont typeface="Wingdings" pitchFamily="2" charset="2"/>
              <a:buChar char="n"/>
            </a:pPr>
            <a:r>
              <a:rPr lang="en-US" altLang="ja-JP" sz="3200" b="1" dirty="0">
                <a:solidFill>
                  <a:srgbClr val="002060"/>
                </a:solidFill>
              </a:rPr>
              <a:t> Outside of the tunnel</a:t>
            </a:r>
          </a:p>
          <a:p>
            <a:pPr lvl="1">
              <a:lnSpc>
                <a:spcPct val="100000"/>
              </a:lnSpc>
            </a:pPr>
            <a:r>
              <a:rPr lang="en-US" altLang="ja-JP" b="1" dirty="0">
                <a:solidFill>
                  <a:srgbClr val="C00000"/>
                </a:solidFill>
              </a:rPr>
              <a:t>Evaluate the activation of Soil, rock and ground water when beam ON</a:t>
            </a:r>
          </a:p>
          <a:p>
            <a:pPr lvl="1">
              <a:lnSpc>
                <a:spcPct val="100000"/>
              </a:lnSpc>
            </a:pPr>
            <a:r>
              <a:rPr lang="en-US" altLang="ja-JP" sz="2400" dirty="0">
                <a:solidFill>
                  <a:srgbClr val="002060"/>
                </a:solidFill>
              </a:rPr>
              <a:t>Assumption: An activated water flows into the public area. Its activation should be lower than the authorized </a:t>
            </a:r>
            <a:r>
              <a:rPr lang="en-US" altLang="ja-JP" dirty="0">
                <a:solidFill>
                  <a:srgbClr val="002060"/>
                </a:solidFill>
              </a:rPr>
              <a:t>g</a:t>
            </a:r>
            <a:r>
              <a:rPr lang="en-US" altLang="ja-JP" sz="2400" dirty="0">
                <a:solidFill>
                  <a:srgbClr val="002060"/>
                </a:solidFill>
              </a:rPr>
              <a:t>uideline.</a:t>
            </a:r>
          </a:p>
          <a:p>
            <a:pPr lvl="1">
              <a:lnSpc>
                <a:spcPct val="100000"/>
              </a:lnSpc>
            </a:pPr>
            <a:r>
              <a:rPr lang="en-US" altLang="ja-JP" b="1" dirty="0">
                <a:solidFill>
                  <a:srgbClr val="002060"/>
                </a:solidFill>
              </a:rPr>
              <a:t>for exam; </a:t>
            </a:r>
            <a:r>
              <a:rPr lang="en-US" altLang="ja-JP" sz="2400" b="1" dirty="0">
                <a:solidFill>
                  <a:srgbClr val="002060"/>
                </a:solidFill>
              </a:rPr>
              <a:t>J-PARC guideline for soil and ground water</a:t>
            </a:r>
          </a:p>
          <a:p>
            <a:pPr lvl="5">
              <a:lnSpc>
                <a:spcPct val="100000"/>
              </a:lnSpc>
            </a:pPr>
            <a:r>
              <a:rPr lang="en-US" altLang="ja-JP" sz="2400" b="1" dirty="0">
                <a:solidFill>
                  <a:srgbClr val="C00000"/>
                </a:solidFill>
              </a:rPr>
              <a:t>neutrons: 5 mSv/h, muons: 500 mSv/h</a:t>
            </a:r>
          </a:p>
        </p:txBody>
      </p:sp>
    </p:spTree>
    <p:extLst>
      <p:ext uri="{BB962C8B-B14F-4D97-AF65-F5344CB8AC3E}">
        <p14:creationId xmlns:p14="http://schemas.microsoft.com/office/powerpoint/2010/main" val="369625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2F6E2F9-788F-1E42-8FBD-6A6362376E10}"/>
              </a:ext>
            </a:extLst>
          </p:cNvPr>
          <p:cNvSpPr txBox="1"/>
          <p:nvPr/>
        </p:nvSpPr>
        <p:spPr>
          <a:xfrm>
            <a:off x="3450866" y="2949934"/>
            <a:ext cx="21454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/>
              <a:t>Examples</a:t>
            </a:r>
            <a:endParaRPr kumimoji="1" lang="ja-JP" altLang="en-US" sz="4000"/>
          </a:p>
        </p:txBody>
      </p:sp>
    </p:spTree>
    <p:extLst>
      <p:ext uri="{BB962C8B-B14F-4D97-AF65-F5344CB8AC3E}">
        <p14:creationId xmlns:p14="http://schemas.microsoft.com/office/powerpoint/2010/main" val="5493825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82B0D879-6170-A642-89B3-B6D1198C122B}" vid="{FDC0CF70-204F-8044-A14D-2AC38E2ECCD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23770</TotalTime>
  <Words>1137</Words>
  <Application>Microsoft Macintosh PowerPoint</Application>
  <PresentationFormat>画面に合わせる (4:3)</PresentationFormat>
  <Paragraphs>189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4" baseType="lpstr">
      <vt:lpstr>Arial Unicode MS</vt:lpstr>
      <vt:lpstr>游ゴシック</vt:lpstr>
      <vt:lpstr>游ゴシック Light</vt:lpstr>
      <vt:lpstr>Arial</vt:lpstr>
      <vt:lpstr>Calibri</vt:lpstr>
      <vt:lpstr>Calibri Light</vt:lpstr>
      <vt:lpstr>Wingdings</vt:lpstr>
      <vt:lpstr>ホワイト</vt:lpstr>
      <vt:lpstr>Works for the CFS detailed design</vt:lpstr>
      <vt:lpstr>PowerPoint プレゼンテーション</vt:lpstr>
      <vt:lpstr>PowerPoint プレゼンテーション</vt:lpstr>
      <vt:lpstr>CFS timeline on “Pre- and Preparation Phase”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Radiation dose from Main Dump</vt:lpstr>
      <vt:lpstr>Main Dump Cavern</vt:lpstr>
      <vt:lpstr>Positron source beamline: baseline</vt:lpstr>
      <vt:lpstr>Positron source beamline: backup(1)</vt:lpstr>
      <vt:lpstr>Positron source beamline: backup(2)</vt:lpstr>
      <vt:lpstr>Summary: Main Beam Dump and Around</vt:lpstr>
      <vt:lpstr>PowerPoint プレゼンテーション</vt:lpstr>
    </vt:vector>
  </TitlesOfParts>
  <Manager/>
  <Company/>
  <LinksUpToDate>false</LinksUpToDate>
  <SharedDoc>false</SharedDoc>
  <HyperlinkBase/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照沼信浩</dc:creator>
  <cp:keywords/>
  <dc:description/>
  <cp:lastModifiedBy>照沼 信浩</cp:lastModifiedBy>
  <cp:revision>452</cp:revision>
  <cp:lastPrinted>2018-05-23T14:19:16Z</cp:lastPrinted>
  <dcterms:created xsi:type="dcterms:W3CDTF">2018-04-23T07:05:40Z</dcterms:created>
  <dcterms:modified xsi:type="dcterms:W3CDTF">2018-07-24T03:05:48Z</dcterms:modified>
  <cp:category/>
</cp:coreProperties>
</file>