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85" r:id="rId3"/>
    <p:sldId id="267" r:id="rId4"/>
    <p:sldId id="268" r:id="rId5"/>
    <p:sldId id="269" r:id="rId6"/>
    <p:sldId id="263" r:id="rId7"/>
    <p:sldId id="257" r:id="rId8"/>
    <p:sldId id="283" r:id="rId9"/>
    <p:sldId id="258" r:id="rId10"/>
    <p:sldId id="260" r:id="rId11"/>
    <p:sldId id="259" r:id="rId12"/>
    <p:sldId id="272" r:id="rId13"/>
    <p:sldId id="261" r:id="rId14"/>
    <p:sldId id="275" r:id="rId15"/>
    <p:sldId id="284" r:id="rId16"/>
    <p:sldId id="262" r:id="rId17"/>
    <p:sldId id="276" r:id="rId18"/>
    <p:sldId id="274" r:id="rId19"/>
    <p:sldId id="264" r:id="rId20"/>
    <p:sldId id="265" r:id="rId21"/>
    <p:sldId id="266" r:id="rId22"/>
    <p:sldId id="271" r:id="rId23"/>
    <p:sldId id="270" r:id="rId24"/>
    <p:sldId id="277" r:id="rId25"/>
    <p:sldId id="278" r:id="rId26"/>
    <p:sldId id="279" r:id="rId27"/>
    <p:sldId id="280" r:id="rId28"/>
    <p:sldId id="281" r:id="rId29"/>
    <p:sldId id="282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45E8"/>
    <a:srgbClr val="00D37E"/>
    <a:srgbClr val="B241FF"/>
    <a:srgbClr val="44DB12"/>
    <a:srgbClr val="FFB028"/>
    <a:srgbClr val="FF1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napToGrid="0">
      <p:cViewPr>
        <p:scale>
          <a:sx n="77" d="100"/>
          <a:sy n="77" d="100"/>
        </p:scale>
        <p:origin x="90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145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5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04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6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56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46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488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73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798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291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453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0A420-E6B7-49F5-8FAF-6A3D3E2EEA46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9BDC3-29D3-432C-AF3C-036C44007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0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4431" y="1641149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ILC Simulations</a:t>
            </a:r>
            <a:endParaRPr lang="en-GB" sz="4000" dirty="0" smtClean="0">
              <a:solidFill>
                <a:srgbClr val="480048"/>
              </a:solidFill>
            </a:endParaRPr>
          </a:p>
          <a:p>
            <a:endParaRPr lang="en-GB" sz="4000" dirty="0" smtClean="0">
              <a:solidFill>
                <a:srgbClr val="480048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4110659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sz="2600" kern="0" dirty="0" smtClean="0">
                <a:latin typeface="Calibri" panose="020F0502020204030204" pitchFamily="34" charset="0"/>
                <a:cs typeface="Calibri"/>
              </a:rPr>
              <a:t>Rebecca Ramjiawan</a:t>
            </a:r>
            <a:r>
              <a:rPr lang="en-US" altLang="en-US" sz="2600" kern="0" dirty="0">
                <a:latin typeface="+mn-lt"/>
                <a:cs typeface="Calibri"/>
              </a:rPr>
              <a:t/>
            </a:r>
            <a:br>
              <a:rPr lang="en-US" altLang="en-US" sz="2600" kern="0" dirty="0">
                <a:latin typeface="+mn-lt"/>
                <a:cs typeface="Calibri"/>
              </a:rPr>
            </a:br>
            <a:r>
              <a:rPr lang="en-US" altLang="en-US" sz="2000" kern="0" dirty="0" smtClean="0">
                <a:latin typeface="+mn-lt"/>
                <a:cs typeface="Calibri"/>
              </a:rPr>
              <a:t>FONT meeting</a:t>
            </a:r>
          </a:p>
          <a:p>
            <a:r>
              <a:rPr lang="en-GB" sz="2000" i="1" dirty="0" smtClean="0">
                <a:latin typeface="+mn-lt"/>
              </a:rPr>
              <a:t>Friday, </a:t>
            </a:r>
            <a:r>
              <a:rPr lang="en-GB" sz="2000" i="1" dirty="0" smtClean="0">
                <a:latin typeface="+mn-lt"/>
              </a:rPr>
              <a:t>10th August </a:t>
            </a:r>
            <a:r>
              <a:rPr lang="en-GB" sz="2000" i="1" dirty="0" smtClean="0">
                <a:latin typeface="+mn-lt"/>
              </a:rPr>
              <a:t>2018</a:t>
            </a:r>
            <a:endParaRPr lang="en-GB" sz="20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273" y="70028"/>
            <a:ext cx="1157007" cy="1353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875" y="70028"/>
            <a:ext cx="1353273" cy="135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7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330" y="2387600"/>
            <a:ext cx="6266906" cy="4088410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9FF-5F6A-4179-A484-30A0778ADA4C}" type="slidenum">
              <a:rPr lang="en-GB" smtClean="0"/>
              <a:t>10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700" dirty="0" smtClean="0"/>
              <a:t>Proportional Integral </a:t>
            </a:r>
            <a:r>
              <a:rPr lang="en-GB" sz="3700" dirty="0" smtClean="0"/>
              <a:t>Control</a:t>
            </a:r>
            <a:endParaRPr lang="en-GB" sz="3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32" y="2716315"/>
            <a:ext cx="5951168" cy="38824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1200" y="1371600"/>
            <a:ext cx="10642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0.4 </a:t>
            </a:r>
            <a:r>
              <a:rPr lang="en-GB" dirty="0" smtClean="0"/>
              <a:t>nm </a:t>
            </a:r>
            <a:r>
              <a:rPr lang="en-GB" dirty="0" smtClean="0"/>
              <a:t>offset between </a:t>
            </a:r>
            <a:r>
              <a:rPr lang="en-GB" dirty="0" smtClean="0"/>
              <a:t>consecutive bunches. The 0.4 nm is not removed by just proportional </a:t>
            </a:r>
            <a:r>
              <a:rPr lang="en-GB" dirty="0" smtClean="0"/>
              <a:t>feedback.</a:t>
            </a:r>
          </a:p>
          <a:p>
            <a:r>
              <a:rPr lang="en-GB" dirty="0" smtClean="0"/>
              <a:t>Nominal gains for proportional term,</a:t>
            </a:r>
          </a:p>
          <a:p>
            <a:r>
              <a:rPr lang="en-GB" dirty="0" smtClean="0"/>
              <a:t>Gains for integral term: </a:t>
            </a:r>
            <a:r>
              <a:rPr lang="en-GB" dirty="0" smtClean="0">
                <a:solidFill>
                  <a:srgbClr val="FF1616"/>
                </a:solidFill>
              </a:rPr>
              <a:t>0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B028"/>
                </a:solidFill>
              </a:rPr>
              <a:t>0.5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44DB12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B241FF"/>
                </a:solidFill>
              </a:rPr>
              <a:t>1.5</a:t>
            </a:r>
            <a:endParaRPr lang="en-GB" dirty="0" smtClean="0">
              <a:solidFill>
                <a:srgbClr val="B241FF"/>
              </a:solidFill>
            </a:endParaRPr>
          </a:p>
          <a:p>
            <a:endParaRPr lang="en-GB" dirty="0"/>
          </a:p>
        </p:txBody>
      </p:sp>
      <p:pic>
        <p:nvPicPr>
          <p:cNvPr id="8" name="Content Placeholder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153" y="2696338"/>
            <a:ext cx="2810830" cy="9649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000" y="2385563"/>
            <a:ext cx="2279135" cy="49546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994135" y="2445951"/>
            <a:ext cx="205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D37E"/>
                </a:solidFill>
              </a:rPr>
              <a:t>Proportional term</a:t>
            </a:r>
            <a:endParaRPr lang="en-GB" dirty="0">
              <a:solidFill>
                <a:srgbClr val="00D37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76705" y="2959669"/>
            <a:ext cx="205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D37E"/>
                </a:solidFill>
              </a:rPr>
              <a:t>Integral term</a:t>
            </a:r>
            <a:endParaRPr lang="en-GB" dirty="0">
              <a:solidFill>
                <a:srgbClr val="00D3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7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15" y="2949074"/>
            <a:ext cx="3598437" cy="3525525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03/08/2018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9FF-5F6A-4179-A484-30A0778ADA4C}" type="slidenum">
              <a:rPr lang="en-GB" smtClean="0"/>
              <a:t>11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Harmonic (across train)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674" y="2949074"/>
            <a:ext cx="3602123" cy="3529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466" y="1792330"/>
            <a:ext cx="3466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 train: Banana shape (half cycle across bunch train).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46320" y="1385514"/>
            <a:ext cx="37162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D37E"/>
                </a:solidFill>
              </a:rPr>
              <a:t>Proportional gain feedback</a:t>
            </a:r>
            <a:r>
              <a:rPr lang="en-GB" dirty="0" smtClean="0"/>
              <a:t>, with 0 nm resolution. Would not take out the difference between consecutive bunches. </a:t>
            </a:r>
            <a:r>
              <a:rPr lang="en-GB" dirty="0"/>
              <a:t>(Effectively differential of harmonic)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505138" y="2069329"/>
            <a:ext cx="3466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Leading to a loss in luminosity.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71600" y="2949074"/>
            <a:ext cx="2273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Feedback off, offset between bunches.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085320" y="3152273"/>
            <a:ext cx="2273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Feedback on, offset between bunches.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064" y="2854160"/>
            <a:ext cx="3968812" cy="362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37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69" y="2257425"/>
            <a:ext cx="4536614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Frequencies of harmonic</a:t>
            </a:r>
            <a:endParaRPr lang="en-GB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5132712" y="1771919"/>
            <a:ext cx="70592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latin typeface="Calibri" panose="020F0502020204030204" pitchFamily="34" charset="0"/>
              </a:rPr>
              <a:t>Dependence of feedback performance on frequency of harmonic structure introduced to bunch train. 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Worst performance (peak of curve) occurs when frequency of harmonic =1312*pi, as this corresponds to bunch-to-bunch correlation of -1. 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Higher frequencies than 1312*pi when sampled at the bunch frequency are equivalent to lower frequency harmonics and consequently perform better. </a:t>
            </a:r>
            <a:endParaRPr lang="en-GB" sz="18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043" y="4365593"/>
            <a:ext cx="4588625" cy="20235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1100" y="1310254"/>
            <a:ext cx="3644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Jitter here defined as standard deviations of y-offsets (between beams at the IP) across a bunch train after feedback.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91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32" y="1774824"/>
            <a:ext cx="7266115" cy="4740275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9FF-5F6A-4179-A484-30A0778ADA4C}" type="slidenum">
              <a:rPr lang="en-GB" smtClean="0"/>
              <a:t>13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700" dirty="0"/>
              <a:t>Proportional Integral Control: </a:t>
            </a:r>
            <a:r>
              <a:rPr lang="en-GB" sz="3700" dirty="0" smtClean="0"/>
              <a:t>Harmonic</a:t>
            </a:r>
            <a:endParaRPr lang="en-GB" sz="3700" dirty="0"/>
          </a:p>
        </p:txBody>
      </p:sp>
      <p:sp>
        <p:nvSpPr>
          <p:cNvPr id="5" name="TextBox 4"/>
          <p:cNvSpPr txBox="1"/>
          <p:nvPr/>
        </p:nvSpPr>
        <p:spPr>
          <a:xfrm>
            <a:off x="8013700" y="2298700"/>
            <a:ext cx="373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D582"/>
                </a:solidFill>
              </a:rPr>
              <a:t>Proportional control </a:t>
            </a:r>
            <a:r>
              <a:rPr lang="en-GB" dirty="0" smtClean="0"/>
              <a:t>vs. </a:t>
            </a:r>
            <a:r>
              <a:rPr lang="en-GB" dirty="0" smtClean="0">
                <a:solidFill>
                  <a:srgbClr val="8345E8"/>
                </a:solidFill>
              </a:rPr>
              <a:t>proportional integral control</a:t>
            </a:r>
            <a:r>
              <a:rPr lang="en-GB" dirty="0" smtClean="0"/>
              <a:t>. For harmonic bunch train shape shown on slide 17.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00D37E"/>
                </a:solidFill>
              </a:rPr>
              <a:t>Integral gain K</a:t>
            </a:r>
            <a:r>
              <a:rPr lang="en-GB" baseline="-25000" dirty="0" smtClean="0">
                <a:solidFill>
                  <a:srgbClr val="00D37E"/>
                </a:solidFill>
              </a:rPr>
              <a:t>i</a:t>
            </a:r>
            <a:r>
              <a:rPr lang="en-GB" dirty="0" smtClean="0">
                <a:solidFill>
                  <a:srgbClr val="00D37E"/>
                </a:solidFill>
              </a:rPr>
              <a:t>: 0</a:t>
            </a:r>
          </a:p>
          <a:p>
            <a:r>
              <a:rPr lang="en-GB" dirty="0" smtClean="0">
                <a:solidFill>
                  <a:srgbClr val="8345E8"/>
                </a:solidFill>
              </a:rPr>
              <a:t>Integral gain K</a:t>
            </a:r>
            <a:r>
              <a:rPr lang="en-GB" baseline="-25000" dirty="0" smtClean="0">
                <a:solidFill>
                  <a:srgbClr val="8345E8"/>
                </a:solidFill>
              </a:rPr>
              <a:t>i</a:t>
            </a:r>
            <a:r>
              <a:rPr lang="en-GB" dirty="0" smtClean="0">
                <a:solidFill>
                  <a:srgbClr val="8345E8"/>
                </a:solidFill>
              </a:rPr>
              <a:t>: nominal</a:t>
            </a:r>
            <a:endParaRPr lang="en-GB" dirty="0">
              <a:solidFill>
                <a:srgbClr val="8345E8"/>
              </a:solidFill>
            </a:endParaRPr>
          </a:p>
        </p:txBody>
      </p:sp>
      <p:pic>
        <p:nvPicPr>
          <p:cNvPr id="9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53" y="5039488"/>
            <a:ext cx="2810830" cy="9649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200" y="4728713"/>
            <a:ext cx="2279135" cy="4954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166335" y="4789101"/>
            <a:ext cx="205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D37E"/>
                </a:solidFill>
              </a:rPr>
              <a:t>Proportional term</a:t>
            </a:r>
            <a:endParaRPr lang="en-GB" dirty="0">
              <a:solidFill>
                <a:srgbClr val="00D37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48905" y="5302819"/>
            <a:ext cx="205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D37E"/>
                </a:solidFill>
              </a:rPr>
              <a:t>Integral term</a:t>
            </a:r>
            <a:endParaRPr lang="en-GB" dirty="0">
              <a:solidFill>
                <a:srgbClr val="00D3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8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974454"/>
                <a:ext cx="4622799" cy="4351338"/>
              </a:xfrm>
            </p:spPr>
            <p:txBody>
              <a:bodyPr>
                <a:normAutofit/>
              </a:bodyPr>
              <a:lstStyle/>
              <a:p>
                <a:r>
                  <a:rPr lang="en-GB" sz="1800" dirty="0" smtClean="0">
                    <a:latin typeface="Calibri" panose="020F0502020204030204" pitchFamily="34" charset="0"/>
                  </a:rPr>
                  <a:t>Proportional gain </a:t>
                </a:r>
                <a:r>
                  <a:rPr lang="en-GB" sz="1800" dirty="0" err="1" smtClean="0">
                    <a:latin typeface="Calibri" panose="020F0502020204030204" pitchFamily="34" charset="0"/>
                  </a:rPr>
                  <a:t>K</a:t>
                </a:r>
                <a:r>
                  <a:rPr lang="en-GB" sz="1800" baseline="-25000" dirty="0" err="1" smtClean="0">
                    <a:latin typeface="Calibri" panose="020F0502020204030204" pitchFamily="34" charset="0"/>
                  </a:rPr>
                  <a:t>p</a:t>
                </a:r>
                <a:r>
                  <a:rPr lang="en-GB" sz="1800" dirty="0" smtClean="0">
                    <a:latin typeface="Calibri" panose="020F0502020204030204" pitchFamily="34" charset="0"/>
                  </a:rPr>
                  <a:t> = 1;</a:t>
                </a:r>
              </a:p>
              <a:p>
                <a:r>
                  <a:rPr lang="en-GB" sz="1800" dirty="0" smtClean="0">
                    <a:latin typeface="Calibri" panose="020F0502020204030204" pitchFamily="34" charset="0"/>
                  </a:rPr>
                  <a:t>Integral gain K</a:t>
                </a:r>
                <a:r>
                  <a:rPr lang="en-GB" sz="1800" baseline="-25000" dirty="0" smtClean="0">
                    <a:latin typeface="Calibri" panose="020F0502020204030204" pitchFamily="34" charset="0"/>
                  </a:rPr>
                  <a:t>i</a:t>
                </a:r>
                <a:r>
                  <a:rPr lang="en-GB" sz="1800" dirty="0" smtClean="0">
                    <a:latin typeface="Calibri" panose="020F0502020204030204" pitchFamily="34" charset="0"/>
                  </a:rPr>
                  <a:t>: shown on </a:t>
                </a:r>
                <a:r>
                  <a:rPr lang="en-GB" sz="1800" i="1" dirty="0" smtClean="0">
                    <a:latin typeface="Calibri" panose="020F0502020204030204" pitchFamily="34" charset="0"/>
                  </a:rPr>
                  <a:t>x</a:t>
                </a:r>
                <a:r>
                  <a:rPr lang="en-GB" sz="1800" dirty="0" smtClean="0">
                    <a:latin typeface="Calibri" panose="020F0502020204030204" pitchFamily="34" charset="0"/>
                  </a:rPr>
                  <a:t>-axis.</a:t>
                </a:r>
              </a:p>
              <a:p>
                <a:r>
                  <a:rPr lang="en-GB" sz="1800" dirty="0" smtClean="0">
                    <a:latin typeface="Calibri" panose="020F0502020204030204" pitchFamily="34" charset="0"/>
                  </a:rPr>
                  <a:t>BPM resolution: 1 um</a:t>
                </a:r>
              </a:p>
              <a:p>
                <a:r>
                  <a:rPr lang="en-GB" sz="1800" dirty="0" smtClean="0">
                    <a:latin typeface="Calibri" panose="020F0502020204030204" pitchFamily="34" charset="0"/>
                  </a:rPr>
                  <a:t>Harmonic term (um) = </a:t>
                </a:r>
                <a:br>
                  <a:rPr lang="en-GB" sz="1800" dirty="0" smtClean="0">
                    <a:latin typeface="Calibri" panose="020F0502020204030204" pitchFamily="34" charset="0"/>
                  </a:rPr>
                </a:br>
                <a:r>
                  <a:rPr lang="en-GB" sz="2200" dirty="0" smtClean="0">
                    <a:latin typeface="+mn-lt"/>
                  </a:rPr>
                  <a:t>0.1</a:t>
                </a:r>
                <a14:m>
                  <m:oMath xmlns:m="http://schemas.openxmlformats.org/officeDocument/2006/math">
                    <m:r>
                      <a:rPr lang="en-GB" sz="2200" b="0" i="0" smtClean="0">
                        <a:latin typeface="+mn-lt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200" i="1" smtClean="0">
                        <a:latin typeface="+mn-lt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2200" b="0" i="1" smtClean="0">
                        <a:latin typeface="+mn-lt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200" dirty="0" smtClean="0">
                    <a:latin typeface="+mn-lt"/>
                  </a:rPr>
                  <a:t>cos</a:t>
                </a:r>
                <a:r>
                  <a:rPr lang="en-GB" sz="2200" dirty="0">
                    <a:latin typeface="+mn-lt"/>
                  </a:rPr>
                  <a:t>((t</a:t>
                </a:r>
                <a14:m>
                  <m:oMath xmlns:m="http://schemas.openxmlformats.org/officeDocument/2006/math">
                    <m:r>
                      <a:rPr lang="en-GB" sz="2200" i="1" dirty="0" smtClean="0">
                        <a:latin typeface="+mn-lt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2200" b="0" i="1" dirty="0" smtClean="0">
                        <a:latin typeface="+mn-lt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2200" dirty="0" smtClean="0">
                    <a:latin typeface="+mn-lt"/>
                  </a:rPr>
                  <a:t>)+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200" b="0" i="1" dirty="0" smtClean="0">
                            <a:latin typeface="+mn-lt"/>
                          </a:rPr>
                        </m:ctrlPr>
                      </m:fPr>
                      <m:num>
                        <m:r>
                          <a:rPr lang="en-GB" sz="2200" b="0" i="1" dirty="0" smtClean="0">
                            <a:latin typeface="+mn-lt"/>
                          </a:rPr>
                          <m:t>𝜋</m:t>
                        </m:r>
                      </m:num>
                      <m:den>
                        <m:r>
                          <a:rPr lang="en-GB" sz="2200" b="0" i="1" dirty="0" smtClean="0">
                            <a:latin typeface="+mn-lt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200" dirty="0" smtClean="0">
                    <a:latin typeface="+mn-lt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GB" sz="1800" dirty="0" smtClean="0">
                    <a:latin typeface="+mn-lt"/>
                  </a:rPr>
                  <a:t>where t </a:t>
                </a:r>
                <a:r>
                  <a:rPr lang="en-GB" sz="1800" dirty="0">
                    <a:latin typeface="+mn-lt"/>
                  </a:rPr>
                  <a:t>= </a:t>
                </a:r>
                <a:r>
                  <a:rPr lang="en-GB" sz="1800" dirty="0" smtClean="0">
                    <a:latin typeface="+mn-lt"/>
                  </a:rPr>
                  <a:t>0:1/1311:1, half period across bunch train. </a:t>
                </a:r>
                <a:endParaRPr lang="en-GB" sz="2200" dirty="0">
                  <a:latin typeface="Calibri" panose="020F0502020204030204" pitchFamily="34" charset="0"/>
                </a:endParaRPr>
              </a:p>
              <a:p>
                <a:r>
                  <a:rPr lang="en-GB" sz="1800" dirty="0" smtClean="0">
                    <a:latin typeface="Calibri" panose="020F0502020204030204" pitchFamily="34" charset="0"/>
                  </a:rPr>
                  <a:t>If resolution is the dominant effect integration makes it worse. If harmonic is the dominant effect integration makes it better.</a:t>
                </a:r>
                <a:endParaRPr lang="en-GB" sz="1800" dirty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974454"/>
                <a:ext cx="4622799" cy="4351338"/>
              </a:xfrm>
              <a:blipFill>
                <a:blip r:embed="rId2"/>
                <a:stretch>
                  <a:fillRect l="-1055" t="-1401" r="-17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08152"/>
            <a:ext cx="11559048" cy="1061729"/>
          </a:xfrm>
        </p:spPr>
        <p:txBody>
          <a:bodyPr>
            <a:normAutofit/>
          </a:bodyPr>
          <a:lstStyle/>
          <a:p>
            <a:r>
              <a:rPr lang="en-GB" sz="3000" dirty="0" smtClean="0"/>
              <a:t>Harmonic structure and BPM Resolution</a:t>
            </a:r>
            <a:endParaRPr lang="en-GB" sz="3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7600" y="1697790"/>
            <a:ext cx="7264400" cy="49046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76661" y="1466957"/>
            <a:ext cx="4287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D37E"/>
                </a:solidFill>
              </a:rPr>
              <a:t>Integral gain scan</a:t>
            </a:r>
            <a:endParaRPr lang="en-GB" sz="2400" dirty="0">
              <a:solidFill>
                <a:srgbClr val="00D3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85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Averaging Bunches to Improve </a:t>
            </a:r>
          </a:p>
          <a:p>
            <a:r>
              <a:rPr lang="en-GB" sz="3400" dirty="0" smtClean="0">
                <a:solidFill>
                  <a:srgbClr val="480048"/>
                </a:solidFill>
              </a:rPr>
              <a:t>Bunch Position Measurement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0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03/08/2018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9FF-5F6A-4179-A484-30A0778ADA4C}" type="slidenum">
              <a:rPr lang="en-GB" smtClean="0"/>
              <a:t>16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Averaging over multiple bunches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3063" y="1413597"/>
            <a:ext cx="10431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noise added is uncorrelated between consecutive bunches, </a:t>
            </a:r>
            <a:r>
              <a:rPr lang="en-GB" dirty="0" err="1" smtClean="0"/>
              <a:t>e.g</a:t>
            </a:r>
            <a:r>
              <a:rPr lang="en-GB" dirty="0" smtClean="0"/>
              <a:t> resolution effects then averaging offers some improvement. Very minor improvement for resolution of 1 um. </a:t>
            </a:r>
            <a:r>
              <a:rPr lang="en-GB" dirty="0" smtClean="0"/>
              <a:t>Initially rigid trains with </a:t>
            </a:r>
            <a:r>
              <a:rPr lang="en-GB" dirty="0"/>
              <a:t>o</a:t>
            </a:r>
            <a:r>
              <a:rPr lang="en-GB" dirty="0" smtClean="0"/>
              <a:t>ffset 70 nm.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Would become important for beams with poorer bunch to bunch correlation.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9934" y="2664308"/>
            <a:ext cx="4324898" cy="40212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5394" y="2628365"/>
            <a:ext cx="4402212" cy="40931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20502" y="4456649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um resolution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386618" y="4456649"/>
            <a:ext cx="23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 um resolution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20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88" y="2647209"/>
            <a:ext cx="3768255" cy="37590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296" y="2647209"/>
            <a:ext cx="3768255" cy="37590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551" y="2647209"/>
            <a:ext cx="3768255" cy="37590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Reduced bunch-to-bunch correlation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709711" y="4526758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 nm </a:t>
            </a:r>
            <a:r>
              <a:rPr lang="en-GB" dirty="0" err="1" smtClean="0"/>
              <a:t>std</a:t>
            </a:r>
            <a:r>
              <a:rPr lang="en-GB" dirty="0" smtClean="0"/>
              <a:t> random noise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17303" y="4526757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  <a:r>
              <a:rPr lang="en-GB" dirty="0" smtClean="0"/>
              <a:t> nm </a:t>
            </a:r>
            <a:r>
              <a:rPr lang="en-GB" dirty="0" err="1" smtClean="0"/>
              <a:t>std</a:t>
            </a:r>
            <a:r>
              <a:rPr lang="en-GB" dirty="0" smtClean="0"/>
              <a:t> random noise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486900" y="4528238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nm </a:t>
            </a:r>
            <a:r>
              <a:rPr lang="en-GB" dirty="0" err="1" smtClean="0"/>
              <a:t>std</a:t>
            </a:r>
            <a:r>
              <a:rPr lang="en-GB" dirty="0" smtClean="0"/>
              <a:t> random noise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63063" y="1370991"/>
            <a:ext cx="110050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Initial offset 70 nm with random noise added to each bunch.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Random noise introduced bunch by bunch to reduce correlation and degrade feedback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Position measurements fed into feedback system are now averaged over some number of bunches (x-axis) and the average luminosity recovered shown (y-axis)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91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dirty="0" smtClean="0"/>
              <a:t>Weighted averaging over </a:t>
            </a:r>
            <a:r>
              <a:rPr lang="en-GB" sz="3500" b="1" dirty="0" smtClean="0"/>
              <a:t>two</a:t>
            </a:r>
            <a:r>
              <a:rPr lang="en-GB" sz="3500" dirty="0" smtClean="0"/>
              <a:t> bunches</a:t>
            </a:r>
            <a:endParaRPr lang="en-GB" sz="35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82" y="1686685"/>
            <a:ext cx="7188344" cy="48533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28920" y="1549344"/>
            <a:ext cx="71403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8345E8"/>
                </a:solidFill>
              </a:rPr>
              <a:t>1 nm random noise added bunch by bunch </a:t>
            </a:r>
            <a:r>
              <a:rPr lang="en-GB" b="1" dirty="0" smtClean="0">
                <a:solidFill>
                  <a:srgbClr val="8345E8"/>
                </a:solidFill>
              </a:rPr>
              <a:t>AND</a:t>
            </a:r>
          </a:p>
          <a:p>
            <a:r>
              <a:rPr lang="en-GB" dirty="0" smtClean="0">
                <a:solidFill>
                  <a:srgbClr val="8345E8"/>
                </a:solidFill>
              </a:rPr>
              <a:t>1 nm amplitude harmonic </a:t>
            </a:r>
            <a:r>
              <a:rPr lang="en-GB" dirty="0" smtClean="0"/>
              <a:t>– half period across bunch train.</a:t>
            </a:r>
          </a:p>
          <a:p>
            <a:endParaRPr lang="en-GB" dirty="0"/>
          </a:p>
          <a:p>
            <a:r>
              <a:rPr lang="en-GB" dirty="0" smtClean="0"/>
              <a:t>Averaging improves if random noise is the dominant effect but degrades luminosity if harmonic is the dominant effect. If combination of correlated and uncorrelated bunch-to-bunch effects then can use weighted averaging. </a:t>
            </a:r>
          </a:p>
          <a:p>
            <a:endParaRPr lang="en-GB" dirty="0"/>
          </a:p>
          <a:p>
            <a:r>
              <a:rPr lang="en-GB" dirty="0" smtClean="0"/>
              <a:t>Optimum weighting coefficient depends on magnitude of effects which are correlated and uncorrelated between consecutive bunches.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015396" y="4791129"/>
            <a:ext cx="5951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Bunch </a:t>
            </a:r>
            <a:r>
              <a:rPr lang="en-GB" sz="2400" dirty="0" err="1" smtClean="0"/>
              <a:t>position</a:t>
            </a:r>
            <a:r>
              <a:rPr lang="en-GB" sz="2400" i="1" baseline="-25000" dirty="0" err="1" smtClean="0"/>
              <a:t>i</a:t>
            </a:r>
            <a:r>
              <a:rPr lang="en-GB" sz="2400" i="1" baseline="-25000" dirty="0" smtClean="0"/>
              <a:t> </a:t>
            </a:r>
            <a:r>
              <a:rPr lang="en-GB" sz="2400" dirty="0" smtClean="0"/>
              <a:t>=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7015396" y="5386078"/>
                <a:ext cx="5073761" cy="10625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sz="2400" dirty="0"/>
                            <m:t>Bunch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position</m:t>
                          </m:r>
                          <m:r>
                            <m:rPr>
                              <m:nor/>
                            </m:rPr>
                            <a:rPr lang="en-GB" sz="2400" i="1" baseline="-25000" dirty="0"/>
                            <m:t>i</m:t>
                          </m:r>
                          <m:r>
                            <m:rPr>
                              <m:nor/>
                            </m:rPr>
                            <a:rPr lang="en-GB" sz="2400" b="0" i="0" baseline="-25000" dirty="0" smtClean="0"/>
                            <m:t>  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+ </m:t>
                          </m:r>
                          <m:r>
                            <a:rPr lang="en-GB" sz="2400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bunch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position</m:t>
                          </m:r>
                          <m:r>
                            <m:rPr>
                              <m:nor/>
                            </m:rPr>
                            <a:rPr lang="en-GB" sz="2400" i="1" baseline="-25000" dirty="0"/>
                            <m:t>i</m:t>
                          </m:r>
                          <m:r>
                            <m:rPr>
                              <m:nor/>
                            </m:rPr>
                            <a:rPr lang="en-GB" sz="2400" i="1" baseline="-25000" dirty="0"/>
                            <m:t>−1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sz="2400" dirty="0"/>
                            <m:t>1+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z</m:t>
                          </m:r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396" y="5386078"/>
                <a:ext cx="5073761" cy="10625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>
            <a:stCxn id="13" idx="1"/>
          </p:cNvCxnSpPr>
          <p:nvPr/>
        </p:nvCxnSpPr>
        <p:spPr>
          <a:xfrm flipH="1" flipV="1">
            <a:off x="5531370" y="6448677"/>
            <a:ext cx="1484026" cy="230833"/>
          </a:xfrm>
          <a:prstGeom prst="straightConnector1">
            <a:avLst/>
          </a:prstGeom>
          <a:ln>
            <a:solidFill>
              <a:srgbClr val="8345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15396" y="6448677"/>
            <a:ext cx="1383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8345E8"/>
                </a:solidFill>
              </a:rPr>
              <a:t>z</a:t>
            </a:r>
            <a:endParaRPr lang="en-GB" sz="2400" dirty="0">
              <a:solidFill>
                <a:srgbClr val="8345E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7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Tracking the bunches through the BDS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8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>
                <a:latin typeface="+mn-lt"/>
              </a:rPr>
              <a:t>Basic model of FB system implemented in MATLAB, generate bunch trains and model BPM, kicker and lever-arm effect. </a:t>
            </a:r>
          </a:p>
          <a:p>
            <a:r>
              <a:rPr lang="en-GB" sz="2200" dirty="0" smtClean="0">
                <a:latin typeface="+mn-lt"/>
              </a:rPr>
              <a:t>MATLAB model 1312 bunch trains: bunch train structures with constant offsets, offsets between consecutive bunches, harmonics of a range of frequencies.</a:t>
            </a:r>
          </a:p>
          <a:p>
            <a:r>
              <a:rPr lang="en-GB" sz="2200" dirty="0" smtClean="0">
                <a:latin typeface="+mn-lt"/>
              </a:rPr>
              <a:t>MATLAB model FB system: BPM with resolution effects, kicker with kicker noise, proportional control, proportional and integral control, averaging over multiple bunches, weighted averaging over two bunches (</a:t>
            </a:r>
            <a:r>
              <a:rPr lang="en-GB" sz="2200" dirty="0" err="1" smtClean="0">
                <a:latin typeface="+mn-lt"/>
              </a:rPr>
              <a:t>bunch</a:t>
            </a:r>
            <a:r>
              <a:rPr lang="en-GB" sz="2200" baseline="-25000" dirty="0" err="1" smtClean="0">
                <a:latin typeface="+mn-lt"/>
              </a:rPr>
              <a:t>i</a:t>
            </a:r>
            <a:r>
              <a:rPr lang="en-GB" sz="2200" dirty="0" smtClean="0">
                <a:latin typeface="+mn-lt"/>
              </a:rPr>
              <a:t> and bunch</a:t>
            </a:r>
            <a:r>
              <a:rPr lang="en-GB" sz="2200" baseline="-25000" dirty="0" smtClean="0">
                <a:latin typeface="+mn-lt"/>
              </a:rPr>
              <a:t>i-1</a:t>
            </a:r>
            <a:r>
              <a:rPr lang="en-GB" sz="2200" dirty="0" smtClean="0">
                <a:latin typeface="+mn-lt"/>
              </a:rPr>
              <a:t>).</a:t>
            </a:r>
          </a:p>
          <a:p>
            <a:r>
              <a:rPr lang="en-GB" sz="2200" dirty="0" err="1" smtClean="0">
                <a:latin typeface="+mn-lt"/>
              </a:rPr>
              <a:t>Lucretia</a:t>
            </a:r>
            <a:r>
              <a:rPr lang="en-GB" sz="2200" dirty="0" smtClean="0">
                <a:latin typeface="+mn-lt"/>
              </a:rPr>
              <a:t>: generate 1312 bunch train and track through the BDS to the IP, model bunch-bunch interaction at the IP using Guinea-Pig.</a:t>
            </a:r>
          </a:p>
          <a:p>
            <a:r>
              <a:rPr lang="en-GB" sz="2200" dirty="0" smtClean="0">
                <a:latin typeface="+mn-lt"/>
              </a:rPr>
              <a:t>Deflection angle curves modelled for various beam parameters showing dependence on: bunch size (</a:t>
            </a:r>
            <a:r>
              <a:rPr lang="en-GB" sz="2200" dirty="0" err="1" smtClean="0">
                <a:latin typeface="+mn-lt"/>
              </a:rPr>
              <a:t>x,y</a:t>
            </a:r>
            <a:r>
              <a:rPr lang="en-GB" sz="2200" dirty="0" smtClean="0">
                <a:latin typeface="+mn-lt"/>
              </a:rPr>
              <a:t>), bunch length, charge. </a:t>
            </a:r>
            <a:endParaRPr lang="en-GB" sz="22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23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Bunches at IP (</a:t>
            </a:r>
            <a:r>
              <a:rPr lang="en-GB" dirty="0" err="1" smtClean="0"/>
              <a:t>Lucretia</a:t>
            </a:r>
            <a:r>
              <a:rPr lang="en-GB" dirty="0"/>
              <a:t>)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72" y="1343024"/>
            <a:ext cx="7904998" cy="53371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66137" y="2217107"/>
            <a:ext cx="311898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Horizontal beam size =  474 nm</a:t>
            </a:r>
          </a:p>
          <a:p>
            <a:r>
              <a:rPr lang="en-GB" dirty="0" smtClean="0"/>
              <a:t>Vertical beam size = 5.9 nm</a:t>
            </a:r>
          </a:p>
          <a:p>
            <a:r>
              <a:rPr lang="en-GB" dirty="0" smtClean="0"/>
              <a:t>80000 </a:t>
            </a:r>
            <a:r>
              <a:rPr lang="en-GB" dirty="0" err="1" smtClean="0"/>
              <a:t>macroparticles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I still need to figure out which/if any </a:t>
            </a:r>
            <a:r>
              <a:rPr lang="en-GB" dirty="0" err="1" smtClean="0"/>
              <a:t>wakefields</a:t>
            </a:r>
            <a:r>
              <a:rPr lang="en-GB" dirty="0" smtClean="0"/>
              <a:t> are implemented. </a:t>
            </a:r>
          </a:p>
          <a:p>
            <a:endParaRPr lang="en-GB" dirty="0"/>
          </a:p>
          <a:p>
            <a:r>
              <a:rPr lang="en-GB" dirty="0" smtClean="0"/>
              <a:t>MATLAB structure called WF.ZSR, possibly short range </a:t>
            </a:r>
            <a:r>
              <a:rPr lang="en-GB" dirty="0" err="1" smtClean="0"/>
              <a:t>wakefields</a:t>
            </a:r>
            <a:r>
              <a:rPr lang="en-GB" dirty="0" smtClean="0"/>
              <a:t>? </a:t>
            </a:r>
          </a:p>
          <a:p>
            <a:endParaRPr lang="en-GB" dirty="0"/>
          </a:p>
          <a:p>
            <a:r>
              <a:rPr lang="en-GB" dirty="0" smtClean="0"/>
              <a:t>First bunch in train shown.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55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700" dirty="0" smtClean="0"/>
              <a:t>1312 bunch train tracked through BDS</a:t>
            </a:r>
            <a:endParaRPr lang="en-GB" sz="37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89" y="1496948"/>
            <a:ext cx="6606056" cy="50925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95672" y="1993692"/>
            <a:ext cx="48867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y</a:t>
            </a:r>
            <a:r>
              <a:rPr lang="en-GB" dirty="0" smtClean="0"/>
              <a:t>-position of bunches at IP modelled in </a:t>
            </a:r>
            <a:r>
              <a:rPr lang="en-GB" dirty="0" err="1" smtClean="0"/>
              <a:t>Lucretia</a:t>
            </a:r>
            <a:r>
              <a:rPr lang="en-GB" dirty="0" smtClean="0"/>
              <a:t> for a train of 1312 bunches tracked through the BDS to the IP.</a:t>
            </a:r>
          </a:p>
          <a:p>
            <a:endParaRPr lang="en-GB" dirty="0"/>
          </a:p>
          <a:p>
            <a:r>
              <a:rPr lang="en-GB" dirty="0" smtClean="0"/>
              <a:t>10000 </a:t>
            </a:r>
            <a:r>
              <a:rPr lang="en-GB" dirty="0" err="1" smtClean="0"/>
              <a:t>macroparticles</a:t>
            </a:r>
            <a:r>
              <a:rPr lang="en-GB" dirty="0" smtClean="0"/>
              <a:t> modelled per bunch, mean bunch position shown.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70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Deflection Angle Curves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82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Nominal Curves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15" y="1361398"/>
            <a:ext cx="8205654" cy="53467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8498553" y="2295156"/>
                <a:ext cx="3545736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Nominal beam-beam </a:t>
                </a:r>
                <a:r>
                  <a:rPr lang="en-GB" dirty="0" smtClean="0">
                    <a:solidFill>
                      <a:srgbClr val="8345E8"/>
                    </a:solidFill>
                  </a:rPr>
                  <a:t>deflection angle curve </a:t>
                </a:r>
                <a:r>
                  <a:rPr lang="en-GB" dirty="0" smtClean="0"/>
                  <a:t>and </a:t>
                </a:r>
                <a:r>
                  <a:rPr lang="en-GB" dirty="0" smtClean="0">
                    <a:solidFill>
                      <a:srgbClr val="00D37E"/>
                    </a:solidFill>
                  </a:rPr>
                  <a:t>luminosity curve </a:t>
                </a:r>
                <a:r>
                  <a:rPr lang="en-GB" dirty="0" smtClean="0"/>
                  <a:t>vs. beam-beam offset at the IP.</a:t>
                </a:r>
              </a:p>
              <a:p>
                <a:endParaRPr lang="en-GB" dirty="0"/>
              </a:p>
              <a:p>
                <a:r>
                  <a:rPr lang="en-GB" dirty="0" smtClean="0"/>
                  <a:t>Maximum deflection: 365 </a:t>
                </a:r>
                <a:r>
                  <a:rPr lang="en-GB" dirty="0" err="1" smtClean="0"/>
                  <a:t>urad</a:t>
                </a:r>
                <a:endParaRPr lang="en-GB" dirty="0" smtClean="0"/>
              </a:p>
              <a:p>
                <a:r>
                  <a:rPr lang="en-GB" dirty="0" smtClean="0"/>
                  <a:t>Maximum luminosity: 1.81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</m:oMath>
                </a14:m>
                <a:endParaRPr lang="en-GB" b="0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8553" y="2295156"/>
                <a:ext cx="3545736" cy="2031325"/>
              </a:xfrm>
              <a:prstGeom prst="rect">
                <a:avLst/>
              </a:prstGeom>
              <a:blipFill>
                <a:blip r:embed="rId3"/>
                <a:stretch>
                  <a:fillRect l="-1375" t="-1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145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4" y="1571625"/>
            <a:ext cx="6824176" cy="48846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Horizontal beam size (</a:t>
            </a:r>
            <a:r>
              <a:rPr lang="en-GB" dirty="0" err="1" smtClean="0"/>
              <a:t>sigma_x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538586" y="2267211"/>
            <a:ext cx="48914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Deflection-angle curves for a range of horizontal beam size values (</a:t>
            </a:r>
            <a:r>
              <a:rPr lang="en-GB" sz="2000" dirty="0" err="1" smtClean="0"/>
              <a:t>sigma_x</a:t>
            </a:r>
            <a:r>
              <a:rPr lang="en-GB" sz="2000" dirty="0" smtClean="0"/>
              <a:t>):</a:t>
            </a:r>
          </a:p>
          <a:p>
            <a:r>
              <a:rPr lang="en-GB" sz="2400" dirty="0" smtClean="0"/>
              <a:t>[0.8,0.9,0.99,1,1.01,1.1,1.2]*474 nm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4865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0024"/>
            <a:ext cx="7585224" cy="51212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Vertical beam size (</a:t>
            </a:r>
            <a:r>
              <a:rPr lang="en-GB" dirty="0" err="1" smtClean="0"/>
              <a:t>sigma_y</a:t>
            </a:r>
            <a:r>
              <a:rPr lang="en-GB" dirty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38586" y="2267211"/>
            <a:ext cx="489141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Deflection-angle curves for a range of vertical beam size values:</a:t>
            </a:r>
          </a:p>
          <a:p>
            <a:r>
              <a:rPr lang="en-GB" sz="2200" dirty="0" smtClean="0"/>
              <a:t>[0.8,0.9,0.99,1,1.01,1.1,1.2]*5.9 nm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832913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 length (</a:t>
            </a:r>
            <a:r>
              <a:rPr lang="en-GB" dirty="0" err="1" smtClean="0"/>
              <a:t>sigma_z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02" y="1282700"/>
            <a:ext cx="7694993" cy="5372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38586" y="2267211"/>
            <a:ext cx="489141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Deflection-angle curves for a range of longitudinal beam size values:</a:t>
            </a:r>
          </a:p>
          <a:p>
            <a:r>
              <a:rPr lang="en-GB" sz="2200" dirty="0" smtClean="0"/>
              <a:t>[0.8,0.9,0.99,1,1.01,1.1,1.2]*300 um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600244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dirty="0" smtClean="0"/>
              <a:t>Charge (number of particles per bunch)</a:t>
            </a:r>
            <a:endParaRPr lang="en-GB" sz="3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03" y="1517012"/>
            <a:ext cx="7286598" cy="50869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38586" y="2267211"/>
            <a:ext cx="48914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Deflection-angle curves for a range of bunch charges:</a:t>
            </a:r>
          </a:p>
          <a:p>
            <a:r>
              <a:rPr lang="en-GB" sz="2000" dirty="0" smtClean="0"/>
              <a:t>As function of number of particles per bunch</a:t>
            </a:r>
          </a:p>
          <a:p>
            <a:r>
              <a:rPr lang="en-GB" sz="2200" dirty="0" smtClean="0"/>
              <a:t>[0.8,0.9,0.99,1,1.01,1.1,1.2]*2e10.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1163744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1" y="1615064"/>
            <a:ext cx="6807200" cy="48095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0089" y="2293266"/>
            <a:ext cx="48914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Deflection-angle curves for a range of energies:</a:t>
            </a:r>
          </a:p>
          <a:p>
            <a:r>
              <a:rPr lang="en-GB" sz="2200" dirty="0" smtClean="0"/>
              <a:t>[248:0.1:252] GeV.</a:t>
            </a:r>
          </a:p>
          <a:p>
            <a:endParaRPr lang="en-GB" dirty="0"/>
          </a:p>
          <a:p>
            <a:r>
              <a:rPr lang="en-GB" sz="2000" dirty="0" smtClean="0"/>
              <a:t>Shows no real variation with bunch energy </a:t>
            </a:r>
            <a:r>
              <a:rPr lang="en-GB" sz="2000" dirty="0">
                <a:solidFill>
                  <a:srgbClr val="00D37E"/>
                </a:solidFill>
              </a:rPr>
              <a:t>✓</a:t>
            </a:r>
            <a:r>
              <a:rPr lang="en-GB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18384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>
                <a:latin typeface="+mn-lt"/>
              </a:rPr>
              <a:t>Basic model of FB system implemented in MATLAB.</a:t>
            </a:r>
          </a:p>
          <a:p>
            <a:r>
              <a:rPr lang="en-GB" sz="2200" dirty="0" smtClean="0">
                <a:latin typeface="+mn-lt"/>
              </a:rPr>
              <a:t>Ability to model bunch trains: - bunch structures </a:t>
            </a:r>
            <a:r>
              <a:rPr lang="en-GB" sz="2200" dirty="0" err="1" smtClean="0">
                <a:latin typeface="+mn-lt"/>
              </a:rPr>
              <a:t>inc.</a:t>
            </a:r>
            <a:r>
              <a:rPr lang="en-GB" sz="2200" dirty="0" smtClean="0">
                <a:latin typeface="+mn-lt"/>
              </a:rPr>
              <a:t> constant offsets, offsets between consecutive bunches, harmonics of a range of frequencies.</a:t>
            </a:r>
          </a:p>
          <a:p>
            <a:r>
              <a:rPr lang="en-GB" sz="2200" dirty="0" smtClean="0">
                <a:latin typeface="+mn-lt"/>
              </a:rPr>
              <a:t>Ability to model FB system: proportional control, proportional and integral control, averaging over multiple bunches, weighted averaging.</a:t>
            </a:r>
          </a:p>
          <a:p>
            <a:r>
              <a:rPr lang="en-GB" sz="2200" dirty="0" smtClean="0">
                <a:latin typeface="+mn-lt"/>
              </a:rPr>
              <a:t>Generate 1312 bunch train in </a:t>
            </a:r>
            <a:r>
              <a:rPr lang="en-GB" sz="2200" dirty="0" err="1" smtClean="0">
                <a:latin typeface="+mn-lt"/>
              </a:rPr>
              <a:t>Lucretia</a:t>
            </a:r>
            <a:r>
              <a:rPr lang="en-GB" sz="2200" dirty="0" smtClean="0">
                <a:latin typeface="+mn-lt"/>
              </a:rPr>
              <a:t> and track through the BDS to the IP, model bunch-bunch interaction at the IP using Guinea-Pig.</a:t>
            </a:r>
          </a:p>
          <a:p>
            <a:r>
              <a:rPr lang="en-GB" sz="2200" dirty="0" smtClean="0">
                <a:latin typeface="+mn-lt"/>
              </a:rPr>
              <a:t>Deflection angle curves modelled for various beam parameters showing dependence on: bunch size (</a:t>
            </a:r>
            <a:r>
              <a:rPr lang="en-GB" sz="2200" dirty="0" err="1" smtClean="0">
                <a:latin typeface="+mn-lt"/>
              </a:rPr>
              <a:t>x,y</a:t>
            </a:r>
            <a:r>
              <a:rPr lang="en-GB" sz="2200" dirty="0" smtClean="0">
                <a:latin typeface="+mn-lt"/>
              </a:rPr>
              <a:t>), bunch length, charge. </a:t>
            </a:r>
            <a:endParaRPr lang="en-GB" sz="22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194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Feedback Loop Simulation (MATLAB)</a:t>
            </a:r>
            <a:endParaRPr lang="en-GB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277585" y="1489732"/>
            <a:ext cx="5290458" cy="685800"/>
          </a:xfrm>
          <a:prstGeom prst="roundRect">
            <a:avLst/>
          </a:prstGeom>
          <a:solidFill>
            <a:srgbClr val="7B00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Construct uncorrected </a:t>
            </a:r>
            <a:r>
              <a:rPr lang="en-GB" dirty="0" err="1" smtClean="0"/>
              <a:t>e+e</a:t>
            </a:r>
            <a:r>
              <a:rPr lang="en-GB" dirty="0" smtClean="0"/>
              <a:t>- bunch trains (1312 bunches), with noise, drifts, harmonics, etc.</a:t>
            </a: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>
            <a:off x="2735035" y="2175532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277585" y="2577498"/>
            <a:ext cx="5290458" cy="685800"/>
          </a:xfrm>
          <a:prstGeom prst="roundRect">
            <a:avLst/>
          </a:prstGeom>
          <a:solidFill>
            <a:srgbClr val="008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True beam offset at IP = Uncorrected offset + correction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277585" y="3662612"/>
            <a:ext cx="5290458" cy="685800"/>
          </a:xfrm>
          <a:prstGeom prst="roundRect">
            <a:avLst/>
          </a:prstGeom>
          <a:solidFill>
            <a:srgbClr val="008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True beam-beam deflection (using nominal deflection curve)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277585" y="4747726"/>
            <a:ext cx="5290458" cy="685800"/>
          </a:xfrm>
          <a:prstGeom prst="roundRect">
            <a:avLst/>
          </a:prstGeom>
          <a:solidFill>
            <a:srgbClr val="008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True offset at BPM (using IP to BPM distance 4m)</a:t>
            </a:r>
            <a:endParaRPr lang="en-GB" dirty="0"/>
          </a:p>
        </p:txBody>
      </p:sp>
      <p:sp>
        <p:nvSpPr>
          <p:cNvPr id="11" name="Down Arrow 10"/>
          <p:cNvSpPr/>
          <p:nvPr/>
        </p:nvSpPr>
        <p:spPr>
          <a:xfrm>
            <a:off x="2735034" y="3263298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2735034" y="4348412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2735033" y="5454866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277582" y="5832840"/>
            <a:ext cx="5290458" cy="685800"/>
          </a:xfrm>
          <a:prstGeom prst="roundRect">
            <a:avLst/>
          </a:prstGeom>
          <a:solidFill>
            <a:srgbClr val="FE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Measured offset at BPM (resolution)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>
          <a:xfrm rot="16200000">
            <a:off x="5639851" y="5986096"/>
            <a:ext cx="252000" cy="395619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5963661" y="5824673"/>
            <a:ext cx="5290458" cy="685800"/>
          </a:xfrm>
          <a:prstGeom prst="roundRect">
            <a:avLst/>
          </a:prstGeom>
          <a:solidFill>
            <a:srgbClr val="FE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Estimate deflection angle, offset at IP from fit to beam-beam deflection </a:t>
            </a:r>
            <a:r>
              <a:rPr lang="en-GB" dirty="0" smtClean="0"/>
              <a:t>curve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5963661" y="4764052"/>
            <a:ext cx="5290458" cy="685800"/>
          </a:xfrm>
          <a:prstGeom prst="roundRect">
            <a:avLst/>
          </a:prstGeom>
          <a:solidFill>
            <a:srgbClr val="FE7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Apply correction </a:t>
            </a:r>
            <a:r>
              <a:rPr lang="en-GB" dirty="0" smtClean="0"/>
              <a:t>(can </a:t>
            </a:r>
            <a:r>
              <a:rPr lang="en-GB" dirty="0" err="1" smtClean="0"/>
              <a:t>inc</a:t>
            </a:r>
            <a:r>
              <a:rPr lang="en-GB" dirty="0" err="1" smtClean="0"/>
              <a:t>.</a:t>
            </a:r>
            <a:r>
              <a:rPr lang="en-GB" dirty="0" smtClean="0"/>
              <a:t> kicker error 0.1% </a:t>
            </a:r>
            <a:r>
              <a:rPr lang="en-GB" dirty="0" smtClean="0"/>
              <a:t>offset- as Javier)</a:t>
            </a:r>
            <a:endParaRPr lang="en-GB" dirty="0"/>
          </a:p>
        </p:txBody>
      </p:sp>
      <p:sp>
        <p:nvSpPr>
          <p:cNvPr id="18" name="Down Arrow 17"/>
          <p:cNvSpPr/>
          <p:nvPr/>
        </p:nvSpPr>
        <p:spPr>
          <a:xfrm rot="10800000">
            <a:off x="8463025" y="5449855"/>
            <a:ext cx="252000" cy="361645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Bent Arrow 24"/>
          <p:cNvSpPr/>
          <p:nvPr/>
        </p:nvSpPr>
        <p:spPr>
          <a:xfrm flipH="1">
            <a:off x="5568039" y="3020785"/>
            <a:ext cx="3086104" cy="1743263"/>
          </a:xfrm>
          <a:prstGeom prst="bentArrow">
            <a:avLst>
              <a:gd name="adj1" fmla="val 4954"/>
              <a:gd name="adj2" fmla="val 9095"/>
              <a:gd name="adj3" fmla="val 11769"/>
              <a:gd name="adj4" fmla="val 30980"/>
            </a:avLst>
          </a:prstGeom>
          <a:gradFill flip="none" rotWithShape="1">
            <a:gsLst>
              <a:gs pos="89000">
                <a:srgbClr val="8345E8"/>
              </a:gs>
              <a:gs pos="24000">
                <a:srgbClr val="8345E8"/>
              </a:gs>
              <a:gs pos="13000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68039" y="1621536"/>
            <a:ext cx="4196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B009C"/>
                </a:solidFill>
              </a:rPr>
              <a:t>Run for multiple trains and average results. </a:t>
            </a:r>
            <a:endParaRPr lang="en-GB" dirty="0">
              <a:solidFill>
                <a:srgbClr val="7B009C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 rot="16200000">
            <a:off x="5635543" y="2524331"/>
            <a:ext cx="261275" cy="394961"/>
          </a:xfrm>
          <a:prstGeom prst="downArrow">
            <a:avLst/>
          </a:prstGeom>
          <a:gradFill>
            <a:gsLst>
              <a:gs pos="100000">
                <a:srgbClr val="DEEBF7"/>
              </a:gs>
              <a:gs pos="92000">
                <a:srgbClr val="8345E8"/>
              </a:gs>
              <a:gs pos="62000">
                <a:srgbClr val="8345E8"/>
              </a:gs>
              <a:gs pos="3000">
                <a:schemeClr val="accent1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</a:gradFill>
          <a:ln>
            <a:solidFill>
              <a:srgbClr val="7B0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le 27"/>
          <p:cNvSpPr/>
          <p:nvPr/>
        </p:nvSpPr>
        <p:spPr>
          <a:xfrm>
            <a:off x="5979990" y="2294896"/>
            <a:ext cx="5290458" cy="685800"/>
          </a:xfrm>
          <a:prstGeom prst="roundRect">
            <a:avLst/>
          </a:prstGeom>
          <a:solidFill>
            <a:srgbClr val="7B00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Determine luminosity from bunch-bunch offset (using nominal luminosity-offset curve)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8654143" y="3662612"/>
            <a:ext cx="153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B009C"/>
                </a:solidFill>
              </a:rPr>
              <a:t>Delay loop</a:t>
            </a:r>
            <a:endParaRPr lang="en-GB" dirty="0">
              <a:solidFill>
                <a:srgbClr val="7B00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7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8288" y="1416612"/>
            <a:ext cx="4949405" cy="51501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883" y="1416612"/>
            <a:ext cx="4949405" cy="515014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Ideal Situation – Rigid Beam </a:t>
            </a:r>
            <a:endParaRPr lang="en-GB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9429386" y="2290783"/>
            <a:ext cx="25527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Constant offset </a:t>
            </a:r>
            <a:r>
              <a:rPr lang="en-GB" sz="2000" dirty="0" smtClean="0"/>
              <a:t>70 nm throughout 1312 bunch train</a:t>
            </a:r>
            <a:r>
              <a:rPr lang="en-GB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7030A0"/>
                </a:solidFill>
              </a:rPr>
              <a:t>0 um resolution.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Perfect </a:t>
            </a:r>
            <a:r>
              <a:rPr lang="en-GB" sz="2000" dirty="0" smtClean="0"/>
              <a:t>correction maintained correctly with delay </a:t>
            </a:r>
            <a:r>
              <a:rPr lang="en-GB" sz="2000" dirty="0" smtClean="0"/>
              <a:t>loop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D37E"/>
                </a:solidFill>
              </a:rPr>
              <a:t>✓</a:t>
            </a:r>
            <a:endParaRPr lang="en-GB" sz="2000" dirty="0">
              <a:solidFill>
                <a:srgbClr val="00D37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8972" y="2644726"/>
            <a:ext cx="2799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Successfully removes bunch-bunch offset by second bunch.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83593" y="3643092"/>
            <a:ext cx="2799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Full luminosity recovery by second bunch.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17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Effects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69" y="2028993"/>
            <a:ext cx="4084854" cy="4344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924" y="2028993"/>
            <a:ext cx="4254175" cy="43441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74099" y="2365829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Rigid bunch trains, with 4 nm offset, with feedback with BPM resolution 1 um operating.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97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600" y="1766040"/>
            <a:ext cx="5468991" cy="4697504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9FF-5F6A-4179-A484-30A0778ADA4C}" type="slidenum">
              <a:rPr lang="en-GB" smtClean="0"/>
              <a:t>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vs. Resolution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3063" y="1731790"/>
            <a:ext cx="471853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Two rigid bunch trains with zero </a:t>
            </a:r>
            <a:r>
              <a:rPr lang="en-GB" dirty="0" smtClean="0"/>
              <a:t>offset (</a:t>
            </a:r>
            <a:r>
              <a:rPr lang="en-GB" dirty="0" err="1" smtClean="0"/>
              <a:t>i.e</a:t>
            </a:r>
            <a:r>
              <a:rPr lang="en-GB" dirty="0" smtClean="0"/>
              <a:t> requiring no correction), </a:t>
            </a:r>
            <a:r>
              <a:rPr lang="en-GB" dirty="0" smtClean="0"/>
              <a:t>with a BPM </a:t>
            </a:r>
            <a:r>
              <a:rPr lang="en-GB" dirty="0" smtClean="0"/>
              <a:t>with a range of resolutions (0 to 20 um)</a:t>
            </a:r>
            <a:r>
              <a:rPr lang="en-GB" dirty="0" smtClean="0"/>
              <a:t>.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As expected, very little degradation to luminosity from a BPM with up to 1 um resolution.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Fractional luminosity for FB system with 1 um resolution BPM and rigid beam: 0.9985 * L</a:t>
            </a:r>
            <a:r>
              <a:rPr lang="en-GB" baseline="-25000" dirty="0" smtClean="0"/>
              <a:t>0</a:t>
            </a:r>
            <a:r>
              <a:rPr lang="en-GB" dirty="0" smtClean="0"/>
              <a:t>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1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7681"/>
            <a:ext cx="7850293" cy="512138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9FF-5F6A-4179-A484-30A0778ADA4C}" type="slidenum">
              <a:rPr lang="en-GB" smtClean="0"/>
              <a:t>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Gain scan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583214" y="2096814"/>
            <a:ext cx="41463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Rigid bunch trains with 10 nm initial offset and proportional gain feedback. Scaling the feedback gain. </a:t>
            </a:r>
            <a:r>
              <a:rPr lang="en-GB" dirty="0" smtClean="0"/>
              <a:t>(1 is nominal)</a:t>
            </a:r>
            <a:endParaRPr lang="en-GB" dirty="0" smtClean="0"/>
          </a:p>
          <a:p>
            <a:r>
              <a:rPr lang="en-GB" dirty="0" smtClean="0"/>
              <a:t>Gain:</a:t>
            </a:r>
          </a:p>
          <a:p>
            <a:r>
              <a:rPr lang="en-GB" dirty="0" smtClean="0"/>
              <a:t>0.4, </a:t>
            </a:r>
            <a:r>
              <a:rPr lang="en-GB" dirty="0" smtClean="0">
                <a:solidFill>
                  <a:srgbClr val="C00000"/>
                </a:solidFill>
              </a:rPr>
              <a:t>0.6, </a:t>
            </a:r>
            <a:r>
              <a:rPr lang="en-GB" dirty="0" smtClean="0">
                <a:solidFill>
                  <a:srgbClr val="FF0000"/>
                </a:solidFill>
              </a:rPr>
              <a:t>0.8,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B786"/>
                </a:solidFill>
              </a:rPr>
              <a:t>1,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E473"/>
                </a:solidFill>
              </a:rPr>
              <a:t>1.2,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53DC53"/>
                </a:solidFill>
              </a:rPr>
              <a:t>1.4, </a:t>
            </a:r>
            <a:r>
              <a:rPr lang="en-GB" dirty="0" smtClean="0">
                <a:solidFill>
                  <a:srgbClr val="45D9FF"/>
                </a:solidFill>
              </a:rPr>
              <a:t>1.6,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64A9D7"/>
                </a:solidFill>
              </a:rPr>
              <a:t>1.8,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B84FFF"/>
                </a:solidFill>
              </a:rPr>
              <a:t>2</a:t>
            </a:r>
            <a:endParaRPr lang="en-GB" dirty="0">
              <a:solidFill>
                <a:srgbClr val="B84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63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3963" y="1559507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3400" dirty="0" smtClean="0">
                <a:solidFill>
                  <a:srgbClr val="480048"/>
                </a:solidFill>
              </a:rPr>
              <a:t>Bunch train structures</a:t>
            </a:r>
            <a:endParaRPr lang="en-GB" sz="3400" dirty="0" smtClean="0">
              <a:solidFill>
                <a:srgbClr val="480048"/>
              </a:solidFill>
            </a:endParaRPr>
          </a:p>
          <a:p>
            <a:endParaRPr lang="en-GB" sz="3400" dirty="0" smtClean="0">
              <a:solidFill>
                <a:srgbClr val="48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74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03/08/2018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849FF-5F6A-4179-A484-30A0778ADA4C}" type="slidenum">
              <a:rPr lang="en-GB" smtClean="0"/>
              <a:t>9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700" dirty="0" smtClean="0"/>
              <a:t>Bunch train structure </a:t>
            </a:r>
            <a:endParaRPr lang="en-GB" sz="37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451" y="3153443"/>
            <a:ext cx="3133086" cy="32354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14" y="3074056"/>
            <a:ext cx="3209962" cy="33148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4951" y="1259724"/>
            <a:ext cx="3765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Bunch train: 1 nm initial offset with offset of 0.4 nm between consecutive bunches. 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629346" y="1583697"/>
            <a:ext cx="3297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Proportional gain feedback, with 0 nm resolution. Would not take out the 0.4 nm difference between consecutive bunches.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610600" y="2411281"/>
            <a:ext cx="3466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Leading to a loss in luminosity.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037034" y="3153443"/>
            <a:ext cx="227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Feedback off, offset between beams.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141342" y="3303860"/>
            <a:ext cx="227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Feedback on, offset between bunches.</a:t>
            </a:r>
            <a:endParaRPr lang="en-GB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704645" y="1893492"/>
            <a:ext cx="3841652" cy="960668"/>
            <a:chOff x="4957875" y="1577843"/>
            <a:chExt cx="5237587" cy="1095019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7493388" y="2117189"/>
              <a:ext cx="0" cy="443131"/>
            </a:xfrm>
            <a:prstGeom prst="straightConnector1">
              <a:avLst/>
            </a:prstGeom>
            <a:ln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4957875" y="1577843"/>
              <a:ext cx="5237587" cy="1095019"/>
              <a:chOff x="4957875" y="1577843"/>
              <a:chExt cx="5237587" cy="1095019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flipV="1">
                <a:off x="4957875" y="1617785"/>
                <a:ext cx="4129854" cy="1026941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4957875" y="2574388"/>
                <a:ext cx="3918839" cy="0"/>
              </a:xfrm>
              <a:prstGeom prst="line">
                <a:avLst/>
              </a:prstGeom>
              <a:ln w="22225" cmpd="sng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5055665" y="2131255"/>
                <a:ext cx="3918839" cy="0"/>
              </a:xfrm>
              <a:prstGeom prst="line">
                <a:avLst/>
              </a:prstGeom>
              <a:ln w="22225" cmpd="sng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7493387" y="2131255"/>
                <a:ext cx="2702075" cy="526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400" dirty="0" smtClean="0">
                    <a:solidFill>
                      <a:srgbClr val="7030A0"/>
                    </a:solidFill>
                  </a:rPr>
                  <a:t>Δ</a:t>
                </a:r>
                <a:r>
                  <a:rPr lang="en-GB" sz="2400" dirty="0" smtClean="0">
                    <a:solidFill>
                      <a:srgbClr val="7030A0"/>
                    </a:solidFill>
                  </a:rPr>
                  <a:t>x = 0.4 nm</a:t>
                </a:r>
                <a:endParaRPr lang="en-GB" sz="2400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5205046" y="2461847"/>
                <a:ext cx="239151" cy="21101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8000">
                    <a:schemeClr val="accent1">
                      <a:shade val="67500"/>
                      <a:satMod val="115000"/>
                    </a:schemeClr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971898" y="2011681"/>
                <a:ext cx="239151" cy="21101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8000">
                    <a:schemeClr val="accent1">
                      <a:shade val="67500"/>
                      <a:satMod val="115000"/>
                    </a:schemeClr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8637563" y="1577843"/>
                <a:ext cx="239151" cy="21101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8000">
                    <a:schemeClr val="accent1">
                      <a:shade val="67500"/>
                      <a:satMod val="115000"/>
                    </a:schemeClr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4428" y="2983735"/>
            <a:ext cx="3709466" cy="337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4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PurpleFONTTheme.thmx</Template>
  <TotalTime>5683</TotalTime>
  <Words>1324</Words>
  <Application>Microsoft Office PowerPoint</Application>
  <PresentationFormat>Widescreen</PresentationFormat>
  <Paragraphs>162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 Math</vt:lpstr>
      <vt:lpstr>Century Gothic</vt:lpstr>
      <vt:lpstr>PurpleFONTTheme</vt:lpstr>
      <vt:lpstr>PowerPoint Presentation</vt:lpstr>
      <vt:lpstr>Outline</vt:lpstr>
      <vt:lpstr>Feedback Loop Simulation (MATLAB)</vt:lpstr>
      <vt:lpstr>Ideal Situation – Rigid Beam </vt:lpstr>
      <vt:lpstr>Resolution Effects</vt:lpstr>
      <vt:lpstr>Luminosity vs. Resolution</vt:lpstr>
      <vt:lpstr>Gain scan</vt:lpstr>
      <vt:lpstr>PowerPoint Presentation</vt:lpstr>
      <vt:lpstr>Bunch train structure </vt:lpstr>
      <vt:lpstr>Proportional Integral Control</vt:lpstr>
      <vt:lpstr>Harmonic (across train)</vt:lpstr>
      <vt:lpstr>Frequencies of harmonic</vt:lpstr>
      <vt:lpstr>Proportional Integral Control: Harmonic</vt:lpstr>
      <vt:lpstr>Harmonic structure and BPM Resolution</vt:lpstr>
      <vt:lpstr>PowerPoint Presentation</vt:lpstr>
      <vt:lpstr>Averaging over multiple bunches</vt:lpstr>
      <vt:lpstr>Reduced bunch-to-bunch correlation</vt:lpstr>
      <vt:lpstr>Weighted averaging over two bunches</vt:lpstr>
      <vt:lpstr>PowerPoint Presentation</vt:lpstr>
      <vt:lpstr>Bunches at IP (Lucretia)</vt:lpstr>
      <vt:lpstr>1312 bunch train tracked through BDS</vt:lpstr>
      <vt:lpstr>PowerPoint Presentation</vt:lpstr>
      <vt:lpstr>Nominal Curves</vt:lpstr>
      <vt:lpstr>Horizontal beam size (sigma_x)</vt:lpstr>
      <vt:lpstr>Vertical beam size (sigma_y)</vt:lpstr>
      <vt:lpstr>Bunch length (sigma_z)</vt:lpstr>
      <vt:lpstr>Charge (number of particles per bunch)</vt:lpstr>
      <vt:lpstr>Energy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160</cp:revision>
  <dcterms:created xsi:type="dcterms:W3CDTF">2018-08-06T10:14:22Z</dcterms:created>
  <dcterms:modified xsi:type="dcterms:W3CDTF">2018-08-10T08:58:32Z</dcterms:modified>
</cp:coreProperties>
</file>