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3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9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53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48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9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69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99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39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44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45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3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0CE45-7F61-47AD-A684-4F8D9604D89B}" type="datetimeFigureOut">
              <a:rPr lang="fr-FR" smtClean="0"/>
              <a:t>06/09/2018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36DC-446B-4AA1-A715-104DC2A0D5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6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ILD </a:t>
            </a:r>
            <a:r>
              <a:rPr lang="fr-FR" dirty="0" err="1" smtClean="0"/>
              <a:t>matters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800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853691" cy="4351338"/>
          </a:xfrm>
        </p:spPr>
        <p:txBody>
          <a:bodyPr/>
          <a:lstStyle/>
          <a:p>
            <a:r>
              <a:rPr lang="fr-FR" dirty="0" smtClean="0"/>
              <a:t>IDR (ILD Design Report) : update of DBD, 1st version for Arlington LCWS (</a:t>
            </a:r>
            <a:r>
              <a:rPr lang="fr-FR" dirty="0" err="1" smtClean="0"/>
              <a:t>October</a:t>
            </a:r>
            <a:r>
              <a:rPr lang="fr-FR" dirty="0" smtClean="0"/>
              <a:t> 22)</a:t>
            </a:r>
          </a:p>
          <a:p>
            <a:r>
              <a:rPr lang="fr-FR" dirty="0" smtClean="0"/>
              <a:t>Interface Control Document</a:t>
            </a:r>
          </a:p>
          <a:p>
            <a:r>
              <a:rPr lang="fr-FR" dirty="0" smtClean="0"/>
              <a:t>R&amp;D Liaison report (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distributed</a:t>
            </a:r>
            <a:r>
              <a:rPr lang="fr-FR" dirty="0" smtClean="0"/>
              <a:t>, </a:t>
            </a:r>
            <a:r>
              <a:rPr lang="fr-FR" dirty="0" err="1" smtClean="0"/>
              <a:t>written</a:t>
            </a:r>
            <a:r>
              <a:rPr lang="fr-FR" dirty="0" smtClean="0"/>
              <a:t> in March 2016).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updated</a:t>
            </a:r>
            <a:r>
              <a:rPr lang="fr-FR" dirty="0" smtClean="0"/>
              <a:t> for the ESU.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new </a:t>
            </a:r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Costing</a:t>
            </a:r>
            <a:endParaRPr lang="fr-FR" dirty="0" smtClean="0"/>
          </a:p>
          <a:p>
            <a:r>
              <a:rPr lang="fr-FR" dirty="0" smtClean="0"/>
              <a:t>Data volume, background in the TPC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8261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Kick-off July 12. </a:t>
            </a:r>
            <a:r>
              <a:rPr lang="fr-FR" sz="2000" dirty="0" smtClean="0"/>
              <a:t>Not for ESU, </a:t>
            </a:r>
            <a:r>
              <a:rPr lang="fr-FR" sz="2000" dirty="0" err="1" smtClean="0"/>
              <a:t>targeted</a:t>
            </a:r>
            <a:r>
              <a:rPr lang="fr-FR" sz="2000" dirty="0" smtClean="0"/>
              <a:t> for ILD-DR (</a:t>
            </a:r>
            <a:r>
              <a:rPr lang="fr-FR" sz="2000" dirty="0" err="1" smtClean="0"/>
              <a:t>early</a:t>
            </a:r>
            <a:r>
              <a:rPr lang="fr-FR" sz="2000" dirty="0" smtClean="0"/>
              <a:t> 2019). </a:t>
            </a:r>
            <a:r>
              <a:rPr lang="fr-FR" sz="2000" dirty="0" err="1" smtClean="0"/>
              <a:t>Preliminary</a:t>
            </a:r>
            <a:r>
              <a:rPr lang="fr-FR" sz="2000" dirty="0" smtClean="0"/>
              <a:t> version for LCWS Arlington. </a:t>
            </a:r>
          </a:p>
          <a:p>
            <a:pPr lvl="1"/>
            <a:r>
              <a:rPr lang="fr-FR" dirty="0" smtClean="0"/>
              <a:t>Guidelines: R&amp;D </a:t>
            </a:r>
            <a:r>
              <a:rPr lang="fr-FR" dirty="0" err="1" smtClean="0"/>
              <a:t>cost</a:t>
            </a:r>
            <a:r>
              <a:rPr lang="fr-FR" dirty="0" smtClean="0"/>
              <a:t> not </a:t>
            </a:r>
            <a:r>
              <a:rPr lang="fr-FR" dirty="0" err="1" smtClean="0"/>
              <a:t>included</a:t>
            </a:r>
            <a:r>
              <a:rPr lang="fr-FR" dirty="0" smtClean="0"/>
              <a:t>, </a:t>
            </a:r>
            <a:r>
              <a:rPr lang="fr-FR" dirty="0" err="1" smtClean="0"/>
              <a:t>overheads</a:t>
            </a:r>
            <a:r>
              <a:rPr lang="fr-FR" dirty="0" smtClean="0"/>
              <a:t> and </a:t>
            </a:r>
            <a:r>
              <a:rPr lang="fr-FR" dirty="0" err="1" smtClean="0"/>
              <a:t>contigency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at the end, </a:t>
            </a:r>
            <a:r>
              <a:rPr lang="fr-FR" dirty="0" err="1" smtClean="0"/>
              <a:t>manpower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(</a:t>
            </a:r>
            <a:r>
              <a:rPr lang="fr-FR" dirty="0" err="1" smtClean="0"/>
              <a:t>including</a:t>
            </a:r>
            <a:r>
              <a:rPr lang="fr-FR" dirty="0" smtClean="0"/>
              <a:t> management, </a:t>
            </a:r>
            <a:r>
              <a:rPr lang="fr-FR" dirty="0" err="1" smtClean="0"/>
              <a:t>assembly</a:t>
            </a:r>
            <a:r>
              <a:rPr lang="fr-FR" dirty="0" smtClean="0"/>
              <a:t>,…),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DBD </a:t>
            </a:r>
            <a:r>
              <a:rPr lang="fr-FR" dirty="0" err="1" smtClean="0"/>
              <a:t>scrutinized</a:t>
            </a:r>
            <a:r>
              <a:rPr lang="fr-FR" dirty="0" smtClean="0"/>
              <a:t>. </a:t>
            </a:r>
          </a:p>
          <a:p>
            <a:pPr lvl="1"/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tooling</a:t>
            </a:r>
            <a:r>
              <a:rPr lang="fr-FR" dirty="0" smtClean="0"/>
              <a:t>, base the </a:t>
            </a:r>
            <a:r>
              <a:rPr lang="fr-FR" dirty="0" err="1" smtClean="0"/>
              <a:t>procurement</a:t>
            </a:r>
            <a:r>
              <a:rPr lang="fr-FR" dirty="0" smtClean="0"/>
              <a:t> </a:t>
            </a:r>
            <a:r>
              <a:rPr lang="fr-FR" dirty="0" err="1" smtClean="0"/>
              <a:t>costs</a:t>
            </a:r>
            <a:r>
              <a:rPr lang="fr-FR" dirty="0" smtClean="0"/>
              <a:t> on </a:t>
            </a:r>
            <a:r>
              <a:rPr lang="fr-FR" dirty="0" err="1" smtClean="0"/>
              <a:t>experience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R&amp;D. </a:t>
            </a:r>
          </a:p>
          <a:p>
            <a:r>
              <a:rPr lang="fr-FR" dirty="0" smtClean="0"/>
              <a:t>Meeting </a:t>
            </a:r>
            <a:r>
              <a:rPr lang="fr-FR" dirty="0" err="1" smtClean="0"/>
              <a:t>with</a:t>
            </a:r>
            <a:r>
              <a:rPr lang="fr-FR" dirty="0" smtClean="0"/>
              <a:t> Henri Videau July 26. </a:t>
            </a:r>
            <a:r>
              <a:rPr lang="fr-FR" sz="2000" dirty="0" err="1" smtClean="0"/>
              <a:t>Discussed</a:t>
            </a:r>
            <a:r>
              <a:rPr lang="fr-FR" sz="2000" dirty="0" smtClean="0"/>
              <a:t> how to </a:t>
            </a:r>
            <a:r>
              <a:rPr lang="fr-FR" sz="2000" dirty="0" err="1" smtClean="0"/>
              <a:t>implement</a:t>
            </a:r>
            <a:r>
              <a:rPr lang="fr-FR" sz="2000" dirty="0" smtClean="0"/>
              <a:t> </a:t>
            </a:r>
            <a:r>
              <a:rPr lang="fr-FR" sz="2000" dirty="0" err="1" smtClean="0"/>
              <a:t>above</a:t>
            </a:r>
            <a:r>
              <a:rPr lang="fr-FR" sz="2000" dirty="0" smtClean="0"/>
              <a:t> </a:t>
            </a:r>
            <a:r>
              <a:rPr lang="fr-FR" sz="2000" dirty="0" err="1" smtClean="0"/>
              <a:t>requests</a:t>
            </a:r>
            <a:r>
              <a:rPr lang="fr-FR" sz="2000" dirty="0" smtClean="0"/>
              <a:t>.</a:t>
            </a:r>
          </a:p>
          <a:p>
            <a:r>
              <a:rPr lang="fr-FR" dirty="0" err="1" smtClean="0"/>
              <a:t>Contacted</a:t>
            </a:r>
            <a:r>
              <a:rPr lang="fr-FR" dirty="0" smtClean="0"/>
              <a:t> Uwe </a:t>
            </a:r>
            <a:r>
              <a:rPr lang="fr-FR" dirty="0" err="1" smtClean="0"/>
              <a:t>Schneekloth</a:t>
            </a:r>
            <a:r>
              <a:rPr lang="fr-FR" dirty="0" smtClean="0"/>
              <a:t> and Christophe </a:t>
            </a:r>
            <a:r>
              <a:rPr lang="fr-FR" dirty="0" err="1" smtClean="0"/>
              <a:t>Berriaud</a:t>
            </a:r>
            <a:r>
              <a:rPr lang="fr-FR" dirty="0" smtClean="0"/>
              <a:t> for the </a:t>
            </a:r>
            <a:r>
              <a:rPr lang="fr-FR" dirty="0" err="1" smtClean="0"/>
              <a:t>magnet</a:t>
            </a:r>
            <a:r>
              <a:rPr lang="fr-FR" dirty="0" smtClean="0"/>
              <a:t>. Plan to update F. </a:t>
            </a:r>
            <a:r>
              <a:rPr lang="fr-FR" dirty="0" err="1" smtClean="0"/>
              <a:t>Kircher’s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costing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2012, </a:t>
            </a:r>
            <a:r>
              <a:rPr lang="fr-FR" dirty="0" err="1" smtClean="0"/>
              <a:t>especially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SC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orders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.</a:t>
            </a:r>
          </a:p>
          <a:p>
            <a:r>
              <a:rPr lang="fr-FR" dirty="0" smtClean="0"/>
              <a:t>Plan to contact Volker Prahl (and </a:t>
            </a:r>
            <a:r>
              <a:rPr lang="fr-FR" dirty="0" err="1" smtClean="0"/>
              <a:t>who</a:t>
            </a:r>
            <a:r>
              <a:rPr lang="fr-FR" dirty="0" smtClean="0"/>
              <a:t>?) for the </a:t>
            </a:r>
            <a:r>
              <a:rPr lang="fr-FR" dirty="0" err="1" smtClean="0"/>
              <a:t>field</a:t>
            </a:r>
            <a:r>
              <a:rPr lang="fr-FR" dirty="0" smtClean="0"/>
              <a:t> cage. </a:t>
            </a:r>
            <a:r>
              <a:rPr lang="fr-FR" dirty="0" err="1" smtClean="0"/>
              <a:t>Also</a:t>
            </a:r>
            <a:r>
              <a:rPr lang="fr-FR" dirty="0" smtClean="0"/>
              <a:t> T2K upgrade, as Barcelona inspires </a:t>
            </a:r>
            <a:r>
              <a:rPr lang="fr-FR" dirty="0" err="1" smtClean="0"/>
              <a:t>from</a:t>
            </a:r>
            <a:r>
              <a:rPr lang="fr-FR" dirty="0" smtClean="0"/>
              <a:t> LCTPC for the </a:t>
            </a:r>
            <a:r>
              <a:rPr lang="fr-FR" dirty="0" err="1" smtClean="0"/>
              <a:t>field</a:t>
            </a:r>
            <a:r>
              <a:rPr lang="fr-FR" dirty="0" smtClean="0"/>
              <a:t> cage</a:t>
            </a:r>
          </a:p>
          <a:p>
            <a:r>
              <a:rPr lang="fr-FR" dirty="0" smtClean="0"/>
              <a:t>Will </a:t>
            </a:r>
            <a:r>
              <a:rPr lang="fr-FR" dirty="0" err="1" smtClean="0"/>
              <a:t>get</a:t>
            </a:r>
            <a:r>
              <a:rPr lang="fr-FR" dirty="0" smtClean="0"/>
              <a:t> information </a:t>
            </a:r>
            <a:r>
              <a:rPr lang="fr-FR" dirty="0" err="1" smtClean="0"/>
              <a:t>from</a:t>
            </a:r>
            <a:r>
              <a:rPr lang="fr-FR" dirty="0" smtClean="0"/>
              <a:t> ALICE and T2K</a:t>
            </a:r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costing</a:t>
            </a:r>
            <a:r>
              <a:rPr lang="fr-FR" dirty="0" smtClean="0"/>
              <a:t> meeting </a:t>
            </a:r>
            <a:r>
              <a:rPr lang="fr-FR" dirty="0" err="1" smtClean="0"/>
              <a:t>soon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11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Volume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26130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/>
              <a:t>Dominated</a:t>
            </a:r>
            <a:r>
              <a:rPr lang="fr-FR" dirty="0" smtClean="0"/>
              <a:t> by backgrounds (plus </a:t>
            </a:r>
            <a:r>
              <a:rPr lang="fr-FR" dirty="0" err="1" smtClean="0">
                <a:latin typeface="Symbol" panose="05050102010706020507" pitchFamily="18" charset="2"/>
              </a:rPr>
              <a:t>gg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evts</a:t>
            </a:r>
            <a:r>
              <a:rPr lang="fr-FR" dirty="0" smtClean="0"/>
              <a:t>)</a:t>
            </a:r>
          </a:p>
          <a:p>
            <a:pPr lvl="1"/>
            <a:r>
              <a:rPr lang="en-US" dirty="0"/>
              <a:t>Horizontal muons : ionizing particle perpendicular to the </a:t>
            </a:r>
            <a:r>
              <a:rPr lang="en-US" dirty="0" err="1"/>
              <a:t>enplate</a:t>
            </a:r>
            <a:r>
              <a:rPr lang="en-US" dirty="0"/>
              <a:t>, usually occupying one pad or a few during a drift time along the whole TPC</a:t>
            </a:r>
            <a:endParaRPr lang="fr-FR" dirty="0"/>
          </a:p>
          <a:p>
            <a:pPr lvl="1"/>
            <a:r>
              <a:rPr lang="en-US" dirty="0"/>
              <a:t>Electrons from pairs created in </a:t>
            </a:r>
            <a:r>
              <a:rPr lang="en-US" dirty="0" err="1"/>
              <a:t>beamstrahlung</a:t>
            </a:r>
            <a:r>
              <a:rPr lang="en-US" dirty="0"/>
              <a:t> : one low-momentum track with some PT</a:t>
            </a:r>
            <a:endParaRPr lang="fr-FR" dirty="0"/>
          </a:p>
          <a:p>
            <a:pPr lvl="1"/>
            <a:r>
              <a:rPr lang="en-US" dirty="0"/>
              <a:t>X-ray photons from various sources, which ionize the gas, giving rise to a ‘snow’ of single hits</a:t>
            </a:r>
            <a:endParaRPr lang="fr-FR" dirty="0"/>
          </a:p>
          <a:p>
            <a:pPr lvl="1"/>
            <a:r>
              <a:rPr lang="en-US" dirty="0"/>
              <a:t>Gammas from various sources, which convert into the gas, giving O(MeV) </a:t>
            </a:r>
            <a:r>
              <a:rPr lang="en-US" dirty="0" err="1"/>
              <a:t>e+e</a:t>
            </a:r>
            <a:r>
              <a:rPr lang="en-US" dirty="0"/>
              <a:t>- pairs which spiral along the B-field line</a:t>
            </a:r>
            <a:endParaRPr lang="fr-FR" dirty="0"/>
          </a:p>
          <a:p>
            <a:pPr lvl="1"/>
            <a:r>
              <a:rPr lang="en-US" dirty="0"/>
              <a:t>Neutrons (mainly 1 to 100 MeV) which hit a nucleus in the gas producing a highly ionizing track</a:t>
            </a:r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BG </a:t>
            </a:r>
            <a:r>
              <a:rPr lang="fr-FR" dirty="0" err="1" smtClean="0"/>
              <a:t>estimates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each</a:t>
            </a:r>
            <a:r>
              <a:rPr lang="fr-FR" dirty="0" smtClean="0"/>
              <a:t> of </a:t>
            </a:r>
            <a:r>
              <a:rPr lang="fr-FR" dirty="0" err="1" smtClean="0"/>
              <a:t>these</a:t>
            </a:r>
            <a:r>
              <a:rPr lang="fr-FR" dirty="0" smtClean="0"/>
              <a:t> sources in the TPC (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Rin</a:t>
            </a:r>
            <a:r>
              <a:rPr lang="fr-FR" dirty="0" smtClean="0"/>
              <a:t> and </a:t>
            </a:r>
            <a:r>
              <a:rPr lang="fr-FR" dirty="0" err="1" smtClean="0"/>
              <a:t>Rout</a:t>
            </a:r>
            <a:r>
              <a:rPr lang="fr-FR" dirty="0"/>
              <a:t> </a:t>
            </a:r>
            <a:r>
              <a:rPr lang="fr-FR" dirty="0" smtClean="0"/>
              <a:t>for muons, |cos </a:t>
            </a:r>
            <a:r>
              <a:rPr lang="fr-FR" dirty="0" err="1" smtClean="0"/>
              <a:t>theta</a:t>
            </a:r>
            <a:r>
              <a:rPr lang="fr-FR" dirty="0" smtClean="0"/>
              <a:t>|&lt;0.95 for e+-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beamstrahlung</a:t>
            </a:r>
            <a:r>
              <a:rPr lang="fr-FR" dirty="0" smtClean="0"/>
              <a:t>), and </a:t>
            </a:r>
            <a:r>
              <a:rPr lang="fr-FR" dirty="0" err="1" smtClean="0"/>
              <a:t>during</a:t>
            </a:r>
            <a:r>
              <a:rPr lang="fr-FR" dirty="0" smtClean="0"/>
              <a:t> a </a:t>
            </a:r>
            <a:r>
              <a:rPr lang="fr-FR" dirty="0" err="1" smtClean="0"/>
              <a:t>bunch</a:t>
            </a:r>
            <a:r>
              <a:rPr lang="fr-FR" dirty="0" smtClean="0"/>
              <a:t> train </a:t>
            </a:r>
            <a:r>
              <a:rPr lang="fr-FR" dirty="0" err="1" smtClean="0"/>
              <a:t>crossing</a:t>
            </a:r>
            <a:r>
              <a:rPr lang="fr-FR" dirty="0" smtClean="0"/>
              <a:t> (0.73 ms design, 0.96 ms </a:t>
            </a:r>
            <a:r>
              <a:rPr lang="fr-FR" dirty="0" err="1" smtClean="0"/>
              <a:t>lumi</a:t>
            </a:r>
            <a:r>
              <a:rPr lang="fr-FR" dirty="0" smtClean="0"/>
              <a:t> upgrade)</a:t>
            </a:r>
          </a:p>
          <a:p>
            <a:r>
              <a:rPr lang="fr-FR" dirty="0" smtClean="0"/>
              <a:t>Daniel Jeans </a:t>
            </a:r>
            <a:r>
              <a:rPr lang="fr-FR" dirty="0" err="1" smtClean="0"/>
              <a:t>started</a:t>
            </a:r>
            <a:r>
              <a:rPr lang="fr-FR" dirty="0" smtClean="0"/>
              <a:t> to compare </a:t>
            </a:r>
            <a:r>
              <a:rPr lang="fr-FR" dirty="0" err="1" smtClean="0"/>
              <a:t>estimates</a:t>
            </a:r>
            <a:r>
              <a:rPr lang="fr-FR" dirty="0" smtClean="0"/>
              <a:t> to </a:t>
            </a:r>
            <a:r>
              <a:rPr lang="fr-FR" dirty="0" err="1" smtClean="0"/>
              <a:t>previous</a:t>
            </a:r>
            <a:r>
              <a:rPr lang="fr-FR" dirty="0" smtClean="0"/>
              <a:t>, but not </a:t>
            </a:r>
            <a:r>
              <a:rPr lang="fr-FR" dirty="0" err="1" smtClean="0"/>
              <a:t>clear</a:t>
            </a:r>
            <a:r>
              <a:rPr lang="fr-FR" dirty="0" smtClean="0"/>
              <a:t> </a:t>
            </a:r>
            <a:r>
              <a:rPr lang="fr-FR" dirty="0" err="1" smtClean="0"/>
              <a:t>yet</a:t>
            </a:r>
            <a:r>
              <a:rPr lang="fr-FR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87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B</a:t>
            </a:r>
            <a:r>
              <a:rPr lang="fr-FR" dirty="0" err="1" smtClean="0"/>
              <a:t>eam</a:t>
            </a:r>
            <a:r>
              <a:rPr lang="fr-FR" dirty="0" smtClean="0"/>
              <a:t> test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15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</a:t>
            </a:r>
            <a:r>
              <a:rPr lang="fr-FR" dirty="0" err="1" smtClean="0"/>
              <a:t>preparation</a:t>
            </a:r>
            <a:r>
              <a:rPr lang="fr-FR" dirty="0" smtClean="0"/>
              <a:t> of the test </a:t>
            </a:r>
            <a:r>
              <a:rPr lang="fr-FR" dirty="0" err="1" smtClean="0"/>
              <a:t>beam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52763"/>
            <a:ext cx="10515600" cy="5019058"/>
          </a:xfrm>
        </p:spPr>
        <p:txBody>
          <a:bodyPr/>
          <a:lstStyle/>
          <a:p>
            <a:r>
              <a:rPr lang="fr-FR" dirty="0" smtClean="0"/>
              <a:t>4 new </a:t>
            </a:r>
            <a:r>
              <a:rPr lang="fr-FR" dirty="0" err="1"/>
              <a:t>M</a:t>
            </a:r>
            <a:r>
              <a:rPr lang="fr-FR" dirty="0" err="1" smtClean="0"/>
              <a:t>icromegas</a:t>
            </a:r>
            <a:r>
              <a:rPr lang="fr-FR" dirty="0" smtClean="0"/>
              <a:t> modules in </a:t>
            </a:r>
            <a:r>
              <a:rPr lang="fr-FR" dirty="0" err="1" smtClean="0"/>
              <a:t>reversed</a:t>
            </a:r>
            <a:r>
              <a:rPr lang="fr-FR" dirty="0" smtClean="0"/>
              <a:t> </a:t>
            </a:r>
            <a:r>
              <a:rPr lang="fr-FR" dirty="0" err="1" smtClean="0"/>
              <a:t>grounding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</a:t>
            </a:r>
          </a:p>
          <a:p>
            <a:r>
              <a:rPr lang="fr-FR" dirty="0" smtClean="0"/>
              <a:t>Dates : </a:t>
            </a:r>
            <a:r>
              <a:rPr lang="fr-FR" dirty="0" err="1" smtClean="0"/>
              <a:t>November</a:t>
            </a:r>
            <a:r>
              <a:rPr lang="fr-FR" dirty="0" smtClean="0"/>
              <a:t> 19 to </a:t>
            </a:r>
            <a:r>
              <a:rPr lang="fr-FR" dirty="0" err="1" smtClean="0"/>
              <a:t>December</a:t>
            </a:r>
            <a:r>
              <a:rPr lang="fr-FR" dirty="0" smtClean="0"/>
              <a:t> 1. </a:t>
            </a:r>
            <a:r>
              <a:rPr lang="fr-FR" dirty="0" err="1" smtClean="0"/>
              <a:t>preparation</a:t>
            </a:r>
            <a:r>
              <a:rPr lang="fr-FR" dirty="0" smtClean="0"/>
              <a:t> the </a:t>
            </a:r>
            <a:r>
              <a:rPr lang="fr-FR" dirty="0" err="1" smtClean="0"/>
              <a:t>week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Preparation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PCBs</a:t>
            </a:r>
            <a:r>
              <a:rPr lang="fr-FR" dirty="0" smtClean="0"/>
              <a:t> </a:t>
            </a:r>
            <a:r>
              <a:rPr lang="fr-FR" dirty="0" err="1" smtClean="0"/>
              <a:t>fabricated</a:t>
            </a:r>
            <a:r>
              <a:rPr lang="fr-FR" dirty="0"/>
              <a:t> </a:t>
            </a:r>
            <a:r>
              <a:rPr lang="fr-FR" dirty="0" smtClean="0"/>
              <a:t>(ELTOS), </a:t>
            </a:r>
            <a:r>
              <a:rPr lang="fr-FR" dirty="0" err="1" smtClean="0"/>
              <a:t>coated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insulator</a:t>
            </a:r>
            <a:r>
              <a:rPr lang="fr-FR" dirty="0" smtClean="0"/>
              <a:t> + DLC,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receive</a:t>
            </a:r>
            <a:r>
              <a:rPr lang="fr-FR" dirty="0" smtClean="0"/>
              <a:t> a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glued</a:t>
            </a:r>
            <a:r>
              <a:rPr lang="fr-FR" dirty="0" smtClean="0"/>
              <a:t> 1st </a:t>
            </a:r>
            <a:r>
              <a:rPr lang="fr-FR" dirty="0" err="1" smtClean="0"/>
              <a:t>week</a:t>
            </a:r>
            <a:r>
              <a:rPr lang="fr-FR" dirty="0" smtClean="0"/>
              <a:t> of </a:t>
            </a:r>
            <a:r>
              <a:rPr lang="fr-FR" dirty="0" err="1" smtClean="0"/>
              <a:t>October</a:t>
            </a:r>
            <a:r>
              <a:rPr lang="fr-FR" dirty="0"/>
              <a:t> </a:t>
            </a:r>
            <a:r>
              <a:rPr lang="fr-FR" dirty="0" smtClean="0"/>
              <a:t>in Saclay,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in </a:t>
            </a:r>
            <a:r>
              <a:rPr lang="fr-FR" dirty="0" err="1" smtClean="0"/>
              <a:t>cosmics</a:t>
            </a:r>
            <a:r>
              <a:rPr lang="fr-FR" dirty="0" smtClean="0"/>
              <a:t> (</a:t>
            </a:r>
            <a:r>
              <a:rPr lang="fr-FR" dirty="0" err="1" smtClean="0"/>
              <a:t>maybe</a:t>
            </a:r>
            <a:r>
              <a:rPr lang="fr-FR" dirty="0" smtClean="0"/>
              <a:t> not all…) in </a:t>
            </a:r>
            <a:r>
              <a:rPr lang="fr-FR" dirty="0" err="1" smtClean="0"/>
              <a:t>October</a:t>
            </a:r>
            <a:endParaRPr lang="fr-FR" dirty="0" smtClean="0"/>
          </a:p>
          <a:p>
            <a:pPr lvl="1"/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transported</a:t>
            </a:r>
            <a:r>
              <a:rPr lang="fr-FR" dirty="0" smtClean="0"/>
              <a:t> to DESY on </a:t>
            </a:r>
            <a:r>
              <a:rPr lang="fr-FR" dirty="0" err="1" smtClean="0"/>
              <a:t>November</a:t>
            </a:r>
            <a:r>
              <a:rPr lang="fr-FR" dirty="0" smtClean="0"/>
              <a:t> 12 or a few </a:t>
            </a:r>
            <a:r>
              <a:rPr lang="fr-FR" dirty="0" err="1" smtClean="0"/>
              <a:t>days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New DAQ Computer </a:t>
            </a:r>
            <a:r>
              <a:rPr lang="fr-FR" dirty="0" err="1" smtClean="0"/>
              <a:t>received</a:t>
            </a:r>
            <a:r>
              <a:rPr lang="fr-FR" dirty="0" smtClean="0"/>
              <a:t>, software issues (new </a:t>
            </a:r>
            <a:r>
              <a:rPr lang="fr-FR" dirty="0" err="1" smtClean="0"/>
              <a:t>libraries</a:t>
            </a:r>
            <a:r>
              <a:rPr lang="fr-FR" dirty="0" smtClean="0"/>
              <a:t>) </a:t>
            </a:r>
          </a:p>
          <a:p>
            <a:pPr lvl="1"/>
            <a:r>
              <a:rPr lang="fr-FR" dirty="0" smtClean="0"/>
              <a:t>LP2 </a:t>
            </a:r>
            <a:r>
              <a:rPr lang="fr-FR" dirty="0" err="1" smtClean="0"/>
              <a:t>endplate</a:t>
            </a:r>
            <a:r>
              <a:rPr lang="fr-FR" dirty="0" smtClean="0"/>
              <a:t> and </a:t>
            </a:r>
            <a:r>
              <a:rPr lang="fr-FR" dirty="0" err="1" smtClean="0"/>
              <a:t>renewed</a:t>
            </a:r>
            <a:r>
              <a:rPr lang="fr-FR" dirty="0" smtClean="0"/>
              <a:t> </a:t>
            </a:r>
            <a:r>
              <a:rPr lang="fr-FR" dirty="0" err="1" smtClean="0"/>
              <a:t>cosmic</a:t>
            </a:r>
            <a:r>
              <a:rPr lang="fr-FR" dirty="0" smtClean="0"/>
              <a:t> trigger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endParaRPr lang="fr-FR" dirty="0" smtClean="0"/>
          </a:p>
          <a:p>
            <a:pPr lvl="1"/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manpower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 for the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period</a:t>
            </a:r>
            <a:r>
              <a:rPr lang="fr-FR" dirty="0" smtClean="0"/>
              <a:t>… Doodle </a:t>
            </a:r>
            <a:r>
              <a:rPr lang="fr-FR" dirty="0" err="1" smtClean="0"/>
              <a:t>soon</a:t>
            </a:r>
            <a:endParaRPr lang="fr-FR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0709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508</Words>
  <Application>Microsoft Office PowerPoint</Application>
  <PresentationFormat>Grand écran</PresentationFormat>
  <Paragraphs>38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Thème Office</vt:lpstr>
      <vt:lpstr>ILD matters</vt:lpstr>
      <vt:lpstr>Work in progress</vt:lpstr>
      <vt:lpstr>Costing</vt:lpstr>
      <vt:lpstr>Data Volume</vt:lpstr>
      <vt:lpstr>News from Saclay</vt:lpstr>
      <vt:lpstr>Status of preparation of the test beam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matters</dc:title>
  <dc:creator>Colas Paul</dc:creator>
  <cp:lastModifiedBy>Colas Paul</cp:lastModifiedBy>
  <cp:revision>3</cp:revision>
  <dcterms:created xsi:type="dcterms:W3CDTF">2018-09-06T10:26:44Z</dcterms:created>
  <dcterms:modified xsi:type="dcterms:W3CDTF">2018-09-06T10:44:03Z</dcterms:modified>
</cp:coreProperties>
</file>