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3" r:id="rId2"/>
    <p:sldId id="285" r:id="rId3"/>
    <p:sldId id="283" r:id="rId4"/>
    <p:sldId id="286" r:id="rId5"/>
    <p:sldId id="287" r:id="rId6"/>
    <p:sldId id="288" r:id="rId7"/>
    <p:sldId id="294" r:id="rId8"/>
    <p:sldId id="289" r:id="rId9"/>
    <p:sldId id="290" r:id="rId10"/>
    <p:sldId id="291" r:id="rId11"/>
    <p:sldId id="292" r:id="rId12"/>
    <p:sldId id="295" r:id="rId13"/>
    <p:sldId id="293" r:id="rId14"/>
    <p:sldId id="296" r:id="rId15"/>
    <p:sldId id="306" r:id="rId16"/>
    <p:sldId id="298" r:id="rId17"/>
    <p:sldId id="307" r:id="rId18"/>
    <p:sldId id="299" r:id="rId19"/>
    <p:sldId id="308" r:id="rId20"/>
    <p:sldId id="303" r:id="rId21"/>
    <p:sldId id="297" r:id="rId22"/>
    <p:sldId id="309" r:id="rId23"/>
    <p:sldId id="300" r:id="rId24"/>
    <p:sldId id="310" r:id="rId25"/>
    <p:sldId id="305" r:id="rId26"/>
    <p:sldId id="302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E81DAA2-B074-43C3-A4ED-087FF4A619F1}">
          <p14:sldIdLst>
            <p14:sldId id="273"/>
            <p14:sldId id="285"/>
            <p14:sldId id="283"/>
            <p14:sldId id="286"/>
            <p14:sldId id="287"/>
            <p14:sldId id="288"/>
            <p14:sldId id="294"/>
            <p14:sldId id="289"/>
            <p14:sldId id="290"/>
            <p14:sldId id="291"/>
            <p14:sldId id="292"/>
            <p14:sldId id="295"/>
            <p14:sldId id="293"/>
            <p14:sldId id="296"/>
            <p14:sldId id="306"/>
            <p14:sldId id="298"/>
            <p14:sldId id="307"/>
            <p14:sldId id="299"/>
            <p14:sldId id="308"/>
            <p14:sldId id="303"/>
            <p14:sldId id="297"/>
            <p14:sldId id="309"/>
            <p14:sldId id="300"/>
            <p14:sldId id="310"/>
            <p14:sldId id="305"/>
            <p14:sldId id="30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41FF"/>
    <a:srgbClr val="33CCFF"/>
    <a:srgbClr val="44DB12"/>
    <a:srgbClr val="FF6600"/>
    <a:srgbClr val="FF00FF"/>
    <a:srgbClr val="FFD24B"/>
    <a:srgbClr val="CC66FF"/>
    <a:srgbClr val="FFFF00"/>
    <a:srgbClr val="FF33CC"/>
    <a:srgbClr val="AB5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9" autoAdjust="0"/>
    <p:restoredTop sz="94660"/>
  </p:normalViewPr>
  <p:slideViewPr>
    <p:cSldViewPr snapToGrid="0">
      <p:cViewPr>
        <p:scale>
          <a:sx n="71" d="100"/>
          <a:sy n="71" d="100"/>
        </p:scale>
        <p:origin x="288" y="7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0A420-E6B7-49F5-8FAF-6A3D3E2EEA46}" type="datetimeFigureOut">
              <a:rPr lang="en-GB" smtClean="0"/>
              <a:t>06/08/2018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BDC3-29D3-432C-AF3C-036C440074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1145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0A420-E6B7-49F5-8FAF-6A3D3E2EEA46}" type="datetimeFigureOut">
              <a:rPr lang="en-GB" smtClean="0"/>
              <a:t>06/08/2018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BDC3-29D3-432C-AF3C-036C440074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9753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0A420-E6B7-49F5-8FAF-6A3D3E2EEA46}" type="datetimeFigureOut">
              <a:rPr lang="en-GB" smtClean="0"/>
              <a:t>06/08/2018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BDC3-29D3-432C-AF3C-036C440074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8041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  <a:lvl2pPr>
              <a:defRPr>
                <a:latin typeface="Century Gothic" panose="020B0502020202020204" pitchFamily="34" charset="0"/>
              </a:defRPr>
            </a:lvl2pPr>
            <a:lvl3pPr>
              <a:defRPr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0A420-E6B7-49F5-8FAF-6A3D3E2EEA46}" type="datetimeFigureOut">
              <a:rPr lang="en-GB" smtClean="0"/>
              <a:t>06/08/2018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BDC3-29D3-432C-AF3C-036C440074CE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Flowchart: Document 9"/>
          <p:cNvSpPr/>
          <p:nvPr/>
        </p:nvSpPr>
        <p:spPr>
          <a:xfrm flipH="1">
            <a:off x="-1" y="122011"/>
            <a:ext cx="12191999" cy="1156022"/>
          </a:xfrm>
          <a:prstGeom prst="flowChartDocumen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50000">
                <a:srgbClr val="CCCCFF"/>
              </a:gs>
              <a:gs pos="100000">
                <a:schemeClr val="bg1">
                  <a:lumMod val="75000"/>
                </a:schemeClr>
              </a:gs>
            </a:gsLst>
            <a:lin ang="13500000" scaled="1"/>
          </a:gra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2" name="Flowchart: Document 11"/>
          <p:cNvSpPr/>
          <p:nvPr/>
        </p:nvSpPr>
        <p:spPr>
          <a:xfrm>
            <a:off x="-4" y="103656"/>
            <a:ext cx="12192002" cy="1096915"/>
          </a:xfrm>
          <a:prstGeom prst="flowChartDocument">
            <a:avLst/>
          </a:prstGeom>
          <a:gradFill>
            <a:gsLst>
              <a:gs pos="0">
                <a:srgbClr val="8A00D6"/>
              </a:gs>
              <a:gs pos="50000">
                <a:srgbClr val="460046"/>
              </a:gs>
              <a:gs pos="100000">
                <a:srgbClr val="9900CC"/>
              </a:gs>
            </a:gsLst>
            <a:lin ang="13500000" scaled="1"/>
          </a:gra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10692882" y="0"/>
            <a:ext cx="748844" cy="1475232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20000"/>
                  <a:lumOff val="80000"/>
                </a:schemeClr>
              </a:gs>
              <a:gs pos="50000">
                <a:schemeClr val="accent1">
                  <a:lumMod val="75000"/>
                </a:schemeClr>
              </a:gs>
              <a:gs pos="100000">
                <a:srgbClr val="CCCC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463063" y="108152"/>
            <a:ext cx="10515600" cy="1061729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 smtClean="0"/>
              <a:t>Template Title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3684" y="792527"/>
            <a:ext cx="971013" cy="971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16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0A420-E6B7-49F5-8FAF-6A3D3E2EEA46}" type="datetimeFigureOut">
              <a:rPr lang="en-GB" smtClean="0"/>
              <a:t>06/08/2018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BDC3-29D3-432C-AF3C-036C440074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8563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0A420-E6B7-49F5-8FAF-6A3D3E2EEA46}" type="datetimeFigureOut">
              <a:rPr lang="en-GB" smtClean="0"/>
              <a:t>06/08/2018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BDC3-29D3-432C-AF3C-036C440074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6468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0A420-E6B7-49F5-8FAF-6A3D3E2EEA46}" type="datetimeFigureOut">
              <a:rPr lang="en-GB" smtClean="0"/>
              <a:t>06/08/2018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BDC3-29D3-432C-AF3C-036C440074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7488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0A420-E6B7-49F5-8FAF-6A3D3E2EEA46}" type="datetimeFigureOut">
              <a:rPr lang="en-GB" smtClean="0"/>
              <a:t>06/08/2018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BDC3-29D3-432C-AF3C-036C440074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6738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0A420-E6B7-49F5-8FAF-6A3D3E2EEA46}" type="datetimeFigureOut">
              <a:rPr lang="en-GB" smtClean="0"/>
              <a:t>06/08/2018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BDC3-29D3-432C-AF3C-036C440074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2798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0A420-E6B7-49F5-8FAF-6A3D3E2EEA46}" type="datetimeFigureOut">
              <a:rPr lang="en-GB" smtClean="0"/>
              <a:t>06/08/2018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BDC3-29D3-432C-AF3C-036C440074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1291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0A420-E6B7-49F5-8FAF-6A3D3E2EEA46}" type="datetimeFigureOut">
              <a:rPr lang="en-GB" smtClean="0"/>
              <a:t>06/08/2018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BDC3-29D3-432C-AF3C-036C440074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9453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60A420-E6B7-49F5-8FAF-6A3D3E2EEA46}" type="datetimeFigureOut">
              <a:rPr lang="en-GB" smtClean="0"/>
              <a:t>06/08/2018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49BDC3-29D3-432C-AF3C-036C440074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3050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378821"/>
            <a:ext cx="12192000" cy="145160"/>
          </a:xfrm>
          <a:prstGeom prst="rect">
            <a:avLst/>
          </a:prstGeom>
          <a:solidFill>
            <a:srgbClr val="480048"/>
          </a:solidFill>
          <a:ln w="28575">
            <a:solidFill>
              <a:srgbClr val="2CA5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24431" y="1641149"/>
            <a:ext cx="11804074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4000" dirty="0" smtClean="0">
                <a:solidFill>
                  <a:srgbClr val="480048"/>
                </a:solidFill>
              </a:rPr>
              <a:t>ILC Simulations</a:t>
            </a:r>
            <a:endParaRPr lang="en-GB" sz="4000" dirty="0" smtClean="0">
              <a:solidFill>
                <a:srgbClr val="480048"/>
              </a:solidFill>
            </a:endParaRPr>
          </a:p>
          <a:p>
            <a:endParaRPr lang="en-GB" sz="4000" dirty="0" smtClean="0">
              <a:solidFill>
                <a:srgbClr val="480048"/>
              </a:solidFill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524000" y="4110659"/>
            <a:ext cx="9144000" cy="1655762"/>
          </a:xfrm>
        </p:spPr>
        <p:txBody>
          <a:bodyPr>
            <a:normAutofit/>
          </a:bodyPr>
          <a:lstStyle/>
          <a:p>
            <a:r>
              <a:rPr lang="en-US" altLang="en-US" sz="2600" kern="0" dirty="0" smtClean="0">
                <a:latin typeface="Calibri" panose="020F0502020204030204" pitchFamily="34" charset="0"/>
                <a:cs typeface="Calibri"/>
              </a:rPr>
              <a:t>Rebecca Ramjiawan</a:t>
            </a:r>
            <a:r>
              <a:rPr lang="en-US" altLang="en-US" sz="2600" kern="0" dirty="0">
                <a:latin typeface="+mn-lt"/>
                <a:cs typeface="Calibri"/>
              </a:rPr>
              <a:t/>
            </a:r>
            <a:br>
              <a:rPr lang="en-US" altLang="en-US" sz="2600" kern="0" dirty="0">
                <a:latin typeface="+mn-lt"/>
                <a:cs typeface="Calibri"/>
              </a:rPr>
            </a:br>
            <a:r>
              <a:rPr lang="en-US" altLang="en-US" sz="2000" kern="0" dirty="0" smtClean="0">
                <a:latin typeface="+mn-lt"/>
                <a:cs typeface="Calibri"/>
              </a:rPr>
              <a:t>FONT meeting</a:t>
            </a:r>
          </a:p>
          <a:p>
            <a:r>
              <a:rPr lang="en-GB" sz="2000" i="1" dirty="0" smtClean="0">
                <a:latin typeface="+mn-lt"/>
              </a:rPr>
              <a:t>Friday, </a:t>
            </a:r>
            <a:r>
              <a:rPr lang="en-GB" sz="2000" i="1" dirty="0" smtClean="0">
                <a:latin typeface="+mn-lt"/>
              </a:rPr>
              <a:t>31</a:t>
            </a:r>
            <a:r>
              <a:rPr lang="en-GB" sz="2000" i="1" dirty="0" smtClean="0">
                <a:latin typeface="+mn-lt"/>
              </a:rPr>
              <a:t>th August </a:t>
            </a:r>
            <a:r>
              <a:rPr lang="en-GB" sz="2000" i="1" dirty="0" smtClean="0">
                <a:latin typeface="+mn-lt"/>
              </a:rPr>
              <a:t>2018</a:t>
            </a:r>
            <a:endParaRPr lang="en-GB" sz="2000" i="1" dirty="0"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7273" y="70028"/>
            <a:ext cx="1157007" cy="135327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5875" y="70028"/>
            <a:ext cx="1353273" cy="1353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974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2842" y="1362590"/>
            <a:ext cx="7447867" cy="5199574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Guinea-pig – </a:t>
            </a:r>
            <a:r>
              <a:rPr lang="en-GB" dirty="0" err="1" smtClean="0"/>
              <a:t>sigma_z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68926" y="2991331"/>
            <a:ext cx="334280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Sigma_z</a:t>
            </a:r>
            <a:r>
              <a:rPr lang="en-GB" dirty="0" smtClean="0"/>
              <a:t> (um):</a:t>
            </a:r>
          </a:p>
          <a:p>
            <a:r>
              <a:rPr lang="en-GB" dirty="0" smtClean="0"/>
              <a:t>150,</a:t>
            </a:r>
          </a:p>
          <a:p>
            <a:r>
              <a:rPr lang="en-GB" dirty="0" smtClean="0">
                <a:solidFill>
                  <a:srgbClr val="AB582E"/>
                </a:solidFill>
              </a:rPr>
              <a:t>300 (nominal),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450,</a:t>
            </a:r>
          </a:p>
          <a:p>
            <a:r>
              <a:rPr lang="en-GB" dirty="0" smtClean="0">
                <a:solidFill>
                  <a:srgbClr val="FFD24B"/>
                </a:solidFill>
              </a:rPr>
              <a:t>600,</a:t>
            </a:r>
          </a:p>
          <a:p>
            <a:r>
              <a:rPr lang="en-GB" dirty="0" smtClean="0">
                <a:solidFill>
                  <a:srgbClr val="44DB12"/>
                </a:solidFill>
              </a:rPr>
              <a:t>1200,</a:t>
            </a:r>
          </a:p>
          <a:p>
            <a:r>
              <a:rPr lang="en-GB" dirty="0" smtClean="0">
                <a:solidFill>
                  <a:srgbClr val="00B0F0"/>
                </a:solidFill>
              </a:rPr>
              <a:t>1800,</a:t>
            </a:r>
          </a:p>
          <a:p>
            <a:r>
              <a:rPr lang="en-GB" dirty="0" smtClean="0">
                <a:solidFill>
                  <a:srgbClr val="B241FF"/>
                </a:solidFill>
              </a:rPr>
              <a:t>2400,</a:t>
            </a:r>
          </a:p>
          <a:p>
            <a:r>
              <a:rPr lang="en-GB" dirty="0" smtClean="0">
                <a:solidFill>
                  <a:srgbClr val="FF33CC"/>
                </a:solidFill>
              </a:rPr>
              <a:t>3000.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3064" y="1757004"/>
            <a:ext cx="42971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Beam-beam deflection curve for bunches with [0.5,1,1.5,2,4,6,8,10]*nominal </a:t>
            </a:r>
            <a:r>
              <a:rPr lang="en-GB" dirty="0" err="1" smtClean="0"/>
              <a:t>sigma_y</a:t>
            </a:r>
            <a:r>
              <a:rPr lang="en-GB" dirty="0" smtClean="0"/>
              <a:t> (300 um).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8057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0863" y="1169881"/>
            <a:ext cx="6323702" cy="5592993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Guinea-pig – Charge (</a:t>
            </a:r>
            <a:r>
              <a:rPr lang="en-GB" dirty="0" err="1" smtClean="0"/>
              <a:t>nparticles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63063" y="2700970"/>
            <a:ext cx="334280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Charge: (x 10</a:t>
            </a:r>
            <a:r>
              <a:rPr lang="en-GB" baseline="30000" dirty="0" smtClean="0"/>
              <a:t>10</a:t>
            </a:r>
            <a:r>
              <a:rPr lang="en-GB" dirty="0" smtClean="0"/>
              <a:t>)</a:t>
            </a:r>
          </a:p>
          <a:p>
            <a:r>
              <a:rPr lang="en-GB" dirty="0" smtClean="0"/>
              <a:t>1,</a:t>
            </a:r>
          </a:p>
          <a:p>
            <a:r>
              <a:rPr lang="en-GB" dirty="0" smtClean="0">
                <a:solidFill>
                  <a:srgbClr val="AB582E"/>
                </a:solidFill>
              </a:rPr>
              <a:t>2 (nominal),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3,</a:t>
            </a:r>
          </a:p>
          <a:p>
            <a:r>
              <a:rPr lang="en-GB" dirty="0" smtClean="0">
                <a:solidFill>
                  <a:srgbClr val="FFD24B"/>
                </a:solidFill>
              </a:rPr>
              <a:t>4,</a:t>
            </a:r>
          </a:p>
          <a:p>
            <a:r>
              <a:rPr lang="en-GB" dirty="0" smtClean="0">
                <a:solidFill>
                  <a:srgbClr val="44DB12"/>
                </a:solidFill>
              </a:rPr>
              <a:t>8,</a:t>
            </a:r>
          </a:p>
          <a:p>
            <a:r>
              <a:rPr lang="en-GB" dirty="0" smtClean="0">
                <a:solidFill>
                  <a:srgbClr val="33CCFF"/>
                </a:solidFill>
              </a:rPr>
              <a:t>12,</a:t>
            </a:r>
          </a:p>
          <a:p>
            <a:r>
              <a:rPr lang="en-GB" dirty="0" smtClean="0">
                <a:solidFill>
                  <a:srgbClr val="B241FF"/>
                </a:solidFill>
              </a:rPr>
              <a:t>16,</a:t>
            </a:r>
          </a:p>
          <a:p>
            <a:r>
              <a:rPr lang="en-GB" dirty="0" smtClean="0">
                <a:solidFill>
                  <a:srgbClr val="FF00FF"/>
                </a:solidFill>
              </a:rPr>
              <a:t>20</a:t>
            </a:r>
          </a:p>
          <a:p>
            <a:endParaRPr lang="en-GB" dirty="0" smtClean="0">
              <a:solidFill>
                <a:srgbClr val="FF33C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3063" y="1680883"/>
            <a:ext cx="46064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Definite problems with the mesh for charges higher than 4 x 10</a:t>
            </a:r>
            <a:r>
              <a:rPr lang="en-GB" baseline="30000" dirty="0" smtClean="0"/>
              <a:t>10</a:t>
            </a:r>
            <a:r>
              <a:rPr lang="en-GB" dirty="0" smtClean="0"/>
              <a:t>, work still ongoing. </a:t>
            </a:r>
          </a:p>
          <a:p>
            <a:endParaRPr lang="en-GB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303059" y="2178424"/>
            <a:ext cx="2151529" cy="21515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350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378821"/>
            <a:ext cx="12192000" cy="145160"/>
          </a:xfrm>
          <a:prstGeom prst="rect">
            <a:avLst/>
          </a:prstGeom>
          <a:solidFill>
            <a:srgbClr val="480048"/>
          </a:solidFill>
          <a:ln w="28575">
            <a:solidFill>
              <a:srgbClr val="2CA5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93963" y="1559507"/>
            <a:ext cx="11804074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3400" dirty="0" err="1" smtClean="0">
                <a:solidFill>
                  <a:srgbClr val="480048"/>
                </a:solidFill>
              </a:rPr>
              <a:t>Placet</a:t>
            </a:r>
            <a:endParaRPr lang="en-GB" sz="3400" dirty="0" smtClean="0">
              <a:solidFill>
                <a:srgbClr val="480048"/>
              </a:solidFill>
            </a:endParaRPr>
          </a:p>
          <a:p>
            <a:endParaRPr lang="en-GB" sz="3400" dirty="0" smtClean="0">
              <a:solidFill>
                <a:srgbClr val="4800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468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 smtClean="0">
                <a:latin typeface="Calibri" panose="020F0502020204030204" pitchFamily="34" charset="0"/>
              </a:rPr>
              <a:t>Installed and running – with help from Chet, Pierre and Ryan. </a:t>
            </a:r>
          </a:p>
          <a:p>
            <a:r>
              <a:rPr lang="en-GB" sz="2000" dirty="0" smtClean="0">
                <a:latin typeface="Calibri" panose="020F0502020204030204" pitchFamily="34" charset="0"/>
              </a:rPr>
              <a:t>I have lattice files to run for the BDS, ML+BDS, RTML+ML+BDS.</a:t>
            </a:r>
          </a:p>
          <a:p>
            <a:r>
              <a:rPr lang="en-GB" sz="2000" dirty="0" smtClean="0">
                <a:latin typeface="Calibri" panose="020F0502020204030204" pitchFamily="34" charset="0"/>
              </a:rPr>
              <a:t>So far I am having trouble tracking the beam through the lattice, as the beam keeps blowing up so that I lose it considerably before the IP.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Placet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15169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378821"/>
            <a:ext cx="12192000" cy="145160"/>
          </a:xfrm>
          <a:prstGeom prst="rect">
            <a:avLst/>
          </a:prstGeom>
          <a:solidFill>
            <a:srgbClr val="480048"/>
          </a:solidFill>
          <a:ln w="28575">
            <a:solidFill>
              <a:srgbClr val="2CA5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93963" y="1559507"/>
            <a:ext cx="11804074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3400" dirty="0" smtClean="0">
                <a:solidFill>
                  <a:srgbClr val="480048"/>
                </a:solidFill>
              </a:rPr>
              <a:t>MATLAB: Follow up from last meeting</a:t>
            </a:r>
            <a:endParaRPr lang="en-GB" sz="3400" dirty="0" smtClean="0">
              <a:solidFill>
                <a:srgbClr val="480048"/>
              </a:solidFill>
            </a:endParaRPr>
          </a:p>
          <a:p>
            <a:endParaRPr lang="en-GB" sz="3400" dirty="0" smtClean="0">
              <a:solidFill>
                <a:srgbClr val="480048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397624" y="3947107"/>
            <a:ext cx="60960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500" dirty="0" smtClean="0">
                <a:solidFill>
                  <a:srgbClr val="480048"/>
                </a:solidFill>
              </a:rPr>
              <a:t>MATLAB: model of IP feedback system</a:t>
            </a:r>
            <a:endParaRPr lang="en-GB" sz="2500" dirty="0">
              <a:solidFill>
                <a:srgbClr val="480048"/>
              </a:solidFill>
            </a:endParaRPr>
          </a:p>
          <a:p>
            <a:endParaRPr lang="en-GB" sz="2500" dirty="0">
              <a:solidFill>
                <a:srgbClr val="4800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50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378821"/>
            <a:ext cx="12192000" cy="145160"/>
          </a:xfrm>
          <a:prstGeom prst="rect">
            <a:avLst/>
          </a:prstGeom>
          <a:solidFill>
            <a:srgbClr val="480048"/>
          </a:solidFill>
          <a:ln w="28575">
            <a:solidFill>
              <a:srgbClr val="2CA5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93963" y="1559507"/>
            <a:ext cx="11804074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3400" dirty="0" smtClean="0">
                <a:solidFill>
                  <a:srgbClr val="480048"/>
                </a:solidFill>
              </a:rPr>
              <a:t>Proportional FB: rigid train with offset</a:t>
            </a:r>
            <a:endParaRPr lang="en-GB" sz="3400" dirty="0" smtClean="0">
              <a:solidFill>
                <a:srgbClr val="480048"/>
              </a:solidFill>
            </a:endParaRPr>
          </a:p>
          <a:p>
            <a:endParaRPr lang="en-GB" sz="3400" dirty="0" smtClean="0">
              <a:solidFill>
                <a:srgbClr val="4800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95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Proportional FB – rigid trains w/ offset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36674"/>
            <a:ext cx="6236786" cy="421085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0863" y="2442513"/>
            <a:ext cx="6236786" cy="42108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33510" y="1359456"/>
            <a:ext cx="89039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Proportional gain feedback on a rigid train – all bunches with constant offset specified by the colour of the line.</a:t>
            </a:r>
          </a:p>
          <a:p>
            <a:r>
              <a:rPr lang="en-GB" sz="1600" dirty="0" smtClean="0"/>
              <a:t>Run feedback on rigid trains with various different offsets, some of which exceed the turnaround (+/- 125 nm) of the beam-beam deflection curve. </a:t>
            </a:r>
            <a:endParaRPr lang="en-GB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4568467" y="2359730"/>
            <a:ext cx="166831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Uncorrected offset (nm)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0,</a:t>
            </a:r>
          </a:p>
          <a:p>
            <a:r>
              <a:rPr lang="en-GB" dirty="0" smtClean="0">
                <a:solidFill>
                  <a:srgbClr val="FF6600"/>
                </a:solidFill>
              </a:rPr>
              <a:t>100,</a:t>
            </a:r>
          </a:p>
          <a:p>
            <a:r>
              <a:rPr lang="en-GB" dirty="0" smtClean="0">
                <a:solidFill>
                  <a:srgbClr val="FFC000"/>
                </a:solidFill>
              </a:rPr>
              <a:t>200,</a:t>
            </a:r>
          </a:p>
          <a:p>
            <a:r>
              <a:rPr lang="en-GB" dirty="0" smtClean="0">
                <a:solidFill>
                  <a:srgbClr val="44DB12"/>
                </a:solidFill>
              </a:rPr>
              <a:t>300,</a:t>
            </a:r>
          </a:p>
          <a:p>
            <a:r>
              <a:rPr lang="en-GB" dirty="0" smtClean="0">
                <a:solidFill>
                  <a:srgbClr val="33CCFF"/>
                </a:solidFill>
              </a:rPr>
              <a:t>400,</a:t>
            </a:r>
          </a:p>
          <a:p>
            <a:r>
              <a:rPr lang="en-GB" dirty="0" smtClean="0">
                <a:solidFill>
                  <a:srgbClr val="B241FF"/>
                </a:solidFill>
              </a:rPr>
              <a:t>500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38517" y="3604005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Corrected bunches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62415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378821"/>
            <a:ext cx="12192000" cy="145160"/>
          </a:xfrm>
          <a:prstGeom prst="rect">
            <a:avLst/>
          </a:prstGeom>
          <a:solidFill>
            <a:srgbClr val="480048"/>
          </a:solidFill>
          <a:ln w="28575">
            <a:solidFill>
              <a:srgbClr val="2CA5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93963" y="1559507"/>
            <a:ext cx="11804074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3400" dirty="0" smtClean="0">
                <a:solidFill>
                  <a:srgbClr val="480048"/>
                </a:solidFill>
              </a:rPr>
              <a:t>Proportional and Integral FB: harmonic</a:t>
            </a:r>
            <a:endParaRPr lang="en-GB" sz="3400" dirty="0" smtClean="0">
              <a:solidFill>
                <a:srgbClr val="480048"/>
              </a:solidFill>
            </a:endParaRPr>
          </a:p>
          <a:p>
            <a:endParaRPr lang="en-GB" sz="3400" dirty="0" smtClean="0">
              <a:solidFill>
                <a:srgbClr val="480048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90945" y="2330181"/>
            <a:ext cx="11804074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2500" dirty="0" smtClean="0">
                <a:solidFill>
                  <a:srgbClr val="480048"/>
                </a:solidFill>
              </a:rPr>
              <a:t>Test performance of different integral gains</a:t>
            </a:r>
            <a:endParaRPr lang="en-GB" sz="2500" dirty="0" smtClean="0">
              <a:solidFill>
                <a:srgbClr val="480048"/>
              </a:solidFill>
            </a:endParaRPr>
          </a:p>
          <a:p>
            <a:endParaRPr lang="en-GB" sz="2500" dirty="0" smtClean="0">
              <a:solidFill>
                <a:srgbClr val="4800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8807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Effect of changing integral gain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9195" y="2791817"/>
            <a:ext cx="3388666" cy="347761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040" y="2791817"/>
            <a:ext cx="3388666" cy="347761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1226" y="2791817"/>
            <a:ext cx="5150774" cy="347761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08733" y="1591488"/>
            <a:ext cx="26232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Uncorrected bunch trains.</a:t>
            </a:r>
          </a:p>
          <a:p>
            <a:r>
              <a:rPr lang="en-GB" dirty="0" smtClean="0"/>
              <a:t>Harmonic: amplitude 100 nm.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217876" y="1591488"/>
            <a:ext cx="30059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Bunch trains with proportional and  integral fb. With integral gains: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0, </a:t>
            </a:r>
            <a:r>
              <a:rPr lang="en-GB" dirty="0" smtClean="0">
                <a:solidFill>
                  <a:srgbClr val="FF6600"/>
                </a:solidFill>
              </a:rPr>
              <a:t>0.01,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FF00"/>
                </a:solidFill>
              </a:rPr>
              <a:t>0.02,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44DB12"/>
                </a:solidFill>
              </a:rPr>
              <a:t>0.03,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00B0F0"/>
                </a:solidFill>
              </a:rPr>
              <a:t>0.04, </a:t>
            </a:r>
            <a:r>
              <a:rPr lang="en-GB" dirty="0" smtClean="0">
                <a:solidFill>
                  <a:srgbClr val="B241FF"/>
                </a:solidFill>
              </a:rPr>
              <a:t>0.05</a:t>
            </a:r>
            <a:endParaRPr lang="en-GB" dirty="0">
              <a:solidFill>
                <a:srgbClr val="B241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771032" y="1591488"/>
            <a:ext cx="33485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Integrated luminosity for bunch trains with proportional and  integral fb. With integral gains: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0, </a:t>
            </a:r>
            <a:r>
              <a:rPr lang="en-GB" dirty="0" smtClean="0">
                <a:solidFill>
                  <a:srgbClr val="FF6600"/>
                </a:solidFill>
              </a:rPr>
              <a:t>0.01,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FF00"/>
                </a:solidFill>
              </a:rPr>
              <a:t>0.02,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44DB12"/>
                </a:solidFill>
              </a:rPr>
              <a:t>0.03,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00B0F0"/>
                </a:solidFill>
              </a:rPr>
              <a:t>0.04, </a:t>
            </a:r>
            <a:r>
              <a:rPr lang="en-GB" dirty="0" smtClean="0">
                <a:solidFill>
                  <a:srgbClr val="B241FF"/>
                </a:solidFill>
              </a:rPr>
              <a:t>0.05</a:t>
            </a:r>
            <a:endParaRPr lang="en-GB" dirty="0">
              <a:solidFill>
                <a:srgbClr val="B241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2277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378821"/>
            <a:ext cx="12192000" cy="145160"/>
          </a:xfrm>
          <a:prstGeom prst="rect">
            <a:avLst/>
          </a:prstGeom>
          <a:solidFill>
            <a:srgbClr val="480048"/>
          </a:solidFill>
          <a:ln w="28575">
            <a:solidFill>
              <a:srgbClr val="2CA5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93963" y="1559507"/>
            <a:ext cx="11804074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3400" dirty="0" smtClean="0">
                <a:solidFill>
                  <a:srgbClr val="480048"/>
                </a:solidFill>
              </a:rPr>
              <a:t>Proportional FB: harmonic</a:t>
            </a:r>
            <a:endParaRPr lang="en-GB" sz="3400" dirty="0" smtClean="0">
              <a:solidFill>
                <a:srgbClr val="480048"/>
              </a:solidFill>
            </a:endParaRPr>
          </a:p>
          <a:p>
            <a:endParaRPr lang="en-GB" sz="3400" dirty="0" smtClean="0">
              <a:solidFill>
                <a:srgbClr val="480048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90945" y="2330181"/>
            <a:ext cx="11804074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2500" dirty="0" smtClean="0">
                <a:solidFill>
                  <a:srgbClr val="480048"/>
                </a:solidFill>
              </a:rPr>
              <a:t>Test performance of FB on different frequencies of harmonic</a:t>
            </a:r>
            <a:endParaRPr lang="en-GB" sz="2500" dirty="0" smtClean="0">
              <a:solidFill>
                <a:srgbClr val="480048"/>
              </a:solidFill>
            </a:endParaRPr>
          </a:p>
          <a:p>
            <a:endParaRPr lang="en-GB" sz="2500" dirty="0" smtClean="0">
              <a:solidFill>
                <a:srgbClr val="4800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922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200" b="1" dirty="0" err="1" smtClean="0">
                <a:latin typeface="+mn-lt"/>
              </a:rPr>
              <a:t>Lucretia</a:t>
            </a:r>
            <a:r>
              <a:rPr lang="en-GB" sz="2200" b="1" dirty="0" smtClean="0">
                <a:latin typeface="+mn-lt"/>
              </a:rPr>
              <a:t>:</a:t>
            </a:r>
            <a:r>
              <a:rPr lang="en-GB" sz="2200" dirty="0" smtClean="0">
                <a:latin typeface="+mn-lt"/>
              </a:rPr>
              <a:t> bunch profiles, x-y, z-y (</a:t>
            </a:r>
            <a:r>
              <a:rPr lang="en-GB" sz="2200" dirty="0" err="1" smtClean="0">
                <a:latin typeface="+mn-lt"/>
              </a:rPr>
              <a:t>wakefields</a:t>
            </a:r>
            <a:r>
              <a:rPr lang="en-GB" sz="2200" dirty="0" smtClean="0">
                <a:latin typeface="+mn-lt"/>
              </a:rPr>
              <a:t>?), effect of 0.2 seconds of ground motion between trains. </a:t>
            </a:r>
          </a:p>
          <a:p>
            <a:r>
              <a:rPr lang="en-GB" sz="2200" b="1" dirty="0" smtClean="0">
                <a:latin typeface="+mn-lt"/>
              </a:rPr>
              <a:t>Guinea-pig: </a:t>
            </a:r>
            <a:r>
              <a:rPr lang="en-GB" sz="2200" dirty="0" smtClean="0">
                <a:latin typeface="+mn-lt"/>
              </a:rPr>
              <a:t>Beam-beam deflection curves, dependent on </a:t>
            </a:r>
            <a:r>
              <a:rPr lang="en-GB" sz="2200" dirty="0" err="1" smtClean="0">
                <a:latin typeface="+mn-lt"/>
              </a:rPr>
              <a:t>sigma_y</a:t>
            </a:r>
            <a:r>
              <a:rPr lang="en-GB" sz="2200" dirty="0" smtClean="0">
                <a:latin typeface="+mn-lt"/>
              </a:rPr>
              <a:t>, </a:t>
            </a:r>
            <a:r>
              <a:rPr lang="en-GB" sz="2200" dirty="0" err="1" smtClean="0">
                <a:latin typeface="+mn-lt"/>
              </a:rPr>
              <a:t>sigma_x</a:t>
            </a:r>
            <a:r>
              <a:rPr lang="en-GB" sz="2200" dirty="0" smtClean="0">
                <a:latin typeface="+mn-lt"/>
              </a:rPr>
              <a:t>, </a:t>
            </a:r>
            <a:r>
              <a:rPr lang="en-GB" sz="2200" dirty="0" err="1" smtClean="0">
                <a:latin typeface="+mn-lt"/>
              </a:rPr>
              <a:t>sigma_z</a:t>
            </a:r>
            <a:r>
              <a:rPr lang="en-GB" sz="2200" dirty="0" smtClean="0">
                <a:latin typeface="+mn-lt"/>
              </a:rPr>
              <a:t>, </a:t>
            </a:r>
            <a:r>
              <a:rPr lang="en-GB" sz="2200" strike="sngStrike" dirty="0" smtClean="0">
                <a:solidFill>
                  <a:srgbClr val="FF0000"/>
                </a:solidFill>
                <a:latin typeface="+mn-lt"/>
              </a:rPr>
              <a:t>charge (</a:t>
            </a:r>
            <a:r>
              <a:rPr lang="en-GB" sz="2200" strike="sngStrike" dirty="0" err="1" smtClean="0">
                <a:solidFill>
                  <a:srgbClr val="FF0000"/>
                </a:solidFill>
                <a:latin typeface="+mn-lt"/>
              </a:rPr>
              <a:t>nparticles</a:t>
            </a:r>
            <a:r>
              <a:rPr lang="en-GB" sz="2200" strike="sngStrike" dirty="0" smtClean="0">
                <a:solidFill>
                  <a:srgbClr val="FF0000"/>
                </a:solidFill>
                <a:latin typeface="+mn-lt"/>
              </a:rPr>
              <a:t>).</a:t>
            </a:r>
          </a:p>
          <a:p>
            <a:r>
              <a:rPr lang="en-GB" sz="2200" b="1" dirty="0" err="1" smtClean="0">
                <a:latin typeface="+mn-lt"/>
              </a:rPr>
              <a:t>Placet</a:t>
            </a:r>
            <a:r>
              <a:rPr lang="en-GB" sz="2200" b="1" dirty="0" smtClean="0">
                <a:latin typeface="+mn-lt"/>
              </a:rPr>
              <a:t>: </a:t>
            </a:r>
            <a:r>
              <a:rPr lang="en-GB" sz="2200" dirty="0" smtClean="0">
                <a:latin typeface="+mn-lt"/>
              </a:rPr>
              <a:t>Installed, running, getting out bunch parameters and positions – but losing the beam before the IP. </a:t>
            </a:r>
            <a:endParaRPr lang="en-GB" sz="2200" dirty="0">
              <a:latin typeface="+mn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235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906" y="2698229"/>
            <a:ext cx="3928166" cy="3284139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100 nm magnitude harmonic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238" y="2698228"/>
            <a:ext cx="3928166" cy="32841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072" y="2698228"/>
            <a:ext cx="3928166" cy="328413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3063" y="1728731"/>
            <a:ext cx="92355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Performance of proportional feedback on 100 nm harmonics with a range of frequencies.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0,</a:t>
            </a:r>
            <a:r>
              <a:rPr lang="en-GB" dirty="0" smtClean="0">
                <a:solidFill>
                  <a:srgbClr val="FFC000"/>
                </a:solidFill>
              </a:rPr>
              <a:t> 1, </a:t>
            </a:r>
            <a:r>
              <a:rPr lang="en-GB" dirty="0" smtClean="0">
                <a:solidFill>
                  <a:srgbClr val="44DB12"/>
                </a:solidFill>
              </a:rPr>
              <a:t>2, </a:t>
            </a:r>
            <a:r>
              <a:rPr lang="en-GB" dirty="0" smtClean="0">
                <a:solidFill>
                  <a:srgbClr val="00B0F0"/>
                </a:solidFill>
              </a:rPr>
              <a:t>3, </a:t>
            </a:r>
            <a:r>
              <a:rPr lang="en-GB" dirty="0" smtClean="0">
                <a:solidFill>
                  <a:srgbClr val="CC66FF"/>
                </a:solidFill>
              </a:rPr>
              <a:t>4</a:t>
            </a:r>
            <a:r>
              <a:rPr lang="en-GB" dirty="0" smtClean="0"/>
              <a:t> half-cycles within the bunch train.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42135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7038" y="1420747"/>
            <a:ext cx="4580362" cy="5000635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39843" y="108152"/>
            <a:ext cx="10738820" cy="1061729"/>
          </a:xfrm>
        </p:spPr>
        <p:txBody>
          <a:bodyPr>
            <a:normAutofit/>
          </a:bodyPr>
          <a:lstStyle/>
          <a:p>
            <a:r>
              <a:rPr lang="en-GB" sz="3000" dirty="0" smtClean="0"/>
              <a:t>FB performance as function of harmonic frequency</a:t>
            </a:r>
            <a:endParaRPr lang="en-GB" sz="3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6499" y="1420747"/>
            <a:ext cx="4580362" cy="5000635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3627620" y="1843790"/>
            <a:ext cx="19487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8345E8"/>
                </a:solidFill>
              </a:rPr>
              <a:t>FB off</a:t>
            </a:r>
          </a:p>
          <a:p>
            <a:r>
              <a:rPr lang="en-GB" b="1" dirty="0" smtClean="0">
                <a:solidFill>
                  <a:srgbClr val="00D37E"/>
                </a:solidFill>
              </a:rPr>
              <a:t>FB on</a:t>
            </a:r>
            <a:endParaRPr lang="en-GB" b="1" dirty="0">
              <a:solidFill>
                <a:srgbClr val="00D37E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78069" y="1843790"/>
            <a:ext cx="218856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Proportional feedback acting on bunch train with harmonic structure. </a:t>
            </a:r>
          </a:p>
          <a:p>
            <a:endParaRPr lang="en-GB" sz="1600" dirty="0"/>
          </a:p>
          <a:p>
            <a:r>
              <a:rPr lang="en-GB" sz="1600" dirty="0" smtClean="0"/>
              <a:t>Position jitter across bunch train as a function of number of half-cycles of harmonic within the bunch train, for feedback off and on. </a:t>
            </a:r>
          </a:p>
          <a:p>
            <a:endParaRPr lang="en-GB" sz="1600" dirty="0"/>
          </a:p>
          <a:p>
            <a:r>
              <a:rPr lang="en-GB" sz="1600" dirty="0" smtClean="0"/>
              <a:t>Integrated luminosity for beam with feedback acting. </a:t>
            </a:r>
          </a:p>
        </p:txBody>
      </p:sp>
    </p:spTree>
    <p:extLst>
      <p:ext uri="{BB962C8B-B14F-4D97-AF65-F5344CB8AC3E}">
        <p14:creationId xmlns:p14="http://schemas.microsoft.com/office/powerpoint/2010/main" val="7829028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378821"/>
            <a:ext cx="12192000" cy="145160"/>
          </a:xfrm>
          <a:prstGeom prst="rect">
            <a:avLst/>
          </a:prstGeom>
          <a:solidFill>
            <a:srgbClr val="480048"/>
          </a:solidFill>
          <a:ln w="28575">
            <a:solidFill>
              <a:srgbClr val="2CA5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93963" y="1559507"/>
            <a:ext cx="11804074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3400" dirty="0" smtClean="0">
                <a:solidFill>
                  <a:srgbClr val="480048"/>
                </a:solidFill>
              </a:rPr>
              <a:t>Beam-beam deflection curve</a:t>
            </a:r>
            <a:endParaRPr lang="en-GB" sz="3400" dirty="0" smtClean="0">
              <a:solidFill>
                <a:srgbClr val="480048"/>
              </a:solidFill>
            </a:endParaRPr>
          </a:p>
          <a:p>
            <a:endParaRPr lang="en-GB" sz="3400" dirty="0" smtClean="0">
              <a:solidFill>
                <a:srgbClr val="4800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24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Luminosity/Deflection Angle Plots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6273" y="2335566"/>
            <a:ext cx="3832760" cy="394817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7274" y="2335566"/>
            <a:ext cx="3789479" cy="394817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95348" y="1514269"/>
            <a:ext cx="79747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Central region of beam-beam deflection curve and luminosity curve.</a:t>
            </a:r>
          </a:p>
          <a:p>
            <a:r>
              <a:rPr lang="en-GB" dirty="0" smtClean="0"/>
              <a:t>I intend to rerun this with a slightly higher sampling density to make the curves smoother.</a:t>
            </a:r>
          </a:p>
          <a:p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06832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200" b="1" dirty="0" err="1" smtClean="0">
                <a:latin typeface="Calibri" panose="020F0502020204030204" pitchFamily="34" charset="0"/>
              </a:rPr>
              <a:t>Lucretia</a:t>
            </a:r>
            <a:r>
              <a:rPr lang="en-GB" sz="2200" b="1" dirty="0" smtClean="0">
                <a:latin typeface="Calibri" panose="020F0502020204030204" pitchFamily="34" charset="0"/>
              </a:rPr>
              <a:t>: </a:t>
            </a:r>
            <a:r>
              <a:rPr lang="en-GB" sz="2200" dirty="0" smtClean="0">
                <a:latin typeface="Calibri" panose="020F0502020204030204" pitchFamily="34" charset="0"/>
              </a:rPr>
              <a:t>running BDS, short range </a:t>
            </a:r>
            <a:r>
              <a:rPr lang="en-GB" sz="2200" dirty="0" err="1" smtClean="0">
                <a:latin typeface="Calibri" panose="020F0502020204030204" pitchFamily="34" charset="0"/>
              </a:rPr>
              <a:t>wakefields</a:t>
            </a:r>
            <a:r>
              <a:rPr lang="en-GB" sz="2200" dirty="0" smtClean="0">
                <a:latin typeface="Calibri" panose="020F0502020204030204" pitchFamily="34" charset="0"/>
              </a:rPr>
              <a:t> applied but nothing included in the simulation to produce much structure across the bunch train. </a:t>
            </a:r>
          </a:p>
          <a:p>
            <a:r>
              <a:rPr lang="en-GB" sz="2200" b="1" dirty="0" smtClean="0">
                <a:latin typeface="Calibri" panose="020F0502020204030204" pitchFamily="34" charset="0"/>
              </a:rPr>
              <a:t>Guinea-pig: </a:t>
            </a:r>
            <a:r>
              <a:rPr lang="en-GB" sz="2200" dirty="0" smtClean="0">
                <a:latin typeface="Calibri" panose="020F0502020204030204" pitchFamily="34" charset="0"/>
              </a:rPr>
              <a:t>beam-beam deflection curves are making slow progress as they take &gt;30 hours to run and I’m having trouble developing an algorithm for adaptive meshing that works for cases which are far from nominal. </a:t>
            </a:r>
          </a:p>
          <a:p>
            <a:r>
              <a:rPr lang="en-GB" sz="2200" b="1" dirty="0" err="1" smtClean="0">
                <a:latin typeface="Calibri" panose="020F0502020204030204" pitchFamily="34" charset="0"/>
              </a:rPr>
              <a:t>Placet</a:t>
            </a:r>
            <a:r>
              <a:rPr lang="en-GB" sz="2200" b="1" dirty="0" smtClean="0">
                <a:latin typeface="Calibri" panose="020F0502020204030204" pitchFamily="34" charset="0"/>
              </a:rPr>
              <a:t>: </a:t>
            </a:r>
            <a:r>
              <a:rPr lang="en-GB" sz="2200" dirty="0" smtClean="0">
                <a:latin typeface="Calibri" panose="020F0502020204030204" pitchFamily="34" charset="0"/>
              </a:rPr>
              <a:t>Installed, running and I am beginning to figure out how it works. Still having problems getting the beam to reach the IP without losing the beam. </a:t>
            </a:r>
          </a:p>
          <a:p>
            <a:pPr marL="0" indent="0">
              <a:buNone/>
            </a:pPr>
            <a:endParaRPr lang="en-GB" sz="2200" dirty="0">
              <a:latin typeface="Calibri" panose="020F050202020403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19690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378821"/>
            <a:ext cx="12192000" cy="145160"/>
          </a:xfrm>
          <a:prstGeom prst="rect">
            <a:avLst/>
          </a:prstGeom>
          <a:solidFill>
            <a:srgbClr val="480048"/>
          </a:solidFill>
          <a:ln w="28575">
            <a:solidFill>
              <a:srgbClr val="2CA5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93963" y="1559507"/>
            <a:ext cx="11804074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3400" dirty="0" smtClean="0">
                <a:solidFill>
                  <a:srgbClr val="480048"/>
                </a:solidFill>
              </a:rPr>
              <a:t>Additional slides</a:t>
            </a:r>
            <a:endParaRPr lang="en-GB" sz="3400" dirty="0" smtClean="0">
              <a:solidFill>
                <a:srgbClr val="480048"/>
              </a:solidFill>
            </a:endParaRPr>
          </a:p>
          <a:p>
            <a:endParaRPr lang="en-GB" sz="3400" dirty="0" smtClean="0">
              <a:solidFill>
                <a:srgbClr val="4800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850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6215" y="2503358"/>
            <a:ext cx="4177118" cy="3478108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 um magnitude harmonics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548" y="2503358"/>
            <a:ext cx="4160173" cy="347810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1827" y="2503358"/>
            <a:ext cx="4160173" cy="3478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461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378821"/>
            <a:ext cx="12192000" cy="145160"/>
          </a:xfrm>
          <a:prstGeom prst="rect">
            <a:avLst/>
          </a:prstGeom>
          <a:solidFill>
            <a:srgbClr val="480048"/>
          </a:solidFill>
          <a:ln w="28575">
            <a:solidFill>
              <a:srgbClr val="2CA5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93963" y="1559507"/>
            <a:ext cx="11804074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3400" dirty="0" err="1" smtClean="0">
                <a:solidFill>
                  <a:srgbClr val="480048"/>
                </a:solidFill>
              </a:rPr>
              <a:t>Lucretia</a:t>
            </a:r>
            <a:endParaRPr lang="en-GB" sz="3400" dirty="0" smtClean="0">
              <a:solidFill>
                <a:srgbClr val="480048"/>
              </a:solidFill>
            </a:endParaRPr>
          </a:p>
          <a:p>
            <a:endParaRPr lang="en-GB" sz="3400" dirty="0" smtClean="0">
              <a:solidFill>
                <a:srgbClr val="4800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74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Bunch profile </a:t>
            </a:r>
            <a:r>
              <a:rPr lang="en-GB" i="1" dirty="0" smtClean="0"/>
              <a:t>x-y</a:t>
            </a:r>
            <a:endParaRPr lang="en-GB" i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6280" y="2367224"/>
            <a:ext cx="5876204" cy="396740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75" y="2367223"/>
            <a:ext cx="5682905" cy="396740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63063" y="1371600"/>
            <a:ext cx="9958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Track one bunch through the accelerator with 0 nm offset applied. Bunch simulated with 10,000 </a:t>
            </a:r>
            <a:r>
              <a:rPr lang="en-GB" dirty="0" err="1" smtClean="0"/>
              <a:t>macroparticles</a:t>
            </a:r>
            <a:r>
              <a:rPr lang="en-GB" dirty="0" smtClean="0"/>
              <a:t> and 80,000 </a:t>
            </a:r>
            <a:r>
              <a:rPr lang="en-GB" dirty="0" err="1" smtClean="0"/>
              <a:t>macroparticles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335013" y="2381210"/>
            <a:ext cx="3897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10,000 </a:t>
            </a:r>
            <a:r>
              <a:rPr lang="en-GB" dirty="0" err="1" smtClean="0"/>
              <a:t>macroparticles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8017918" y="2381210"/>
            <a:ext cx="3897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80,000 </a:t>
            </a:r>
            <a:r>
              <a:rPr lang="en-GB" dirty="0" err="1" smtClean="0"/>
              <a:t>macroparticles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4721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7902"/>
            <a:ext cx="4719918" cy="3186721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Bunch profile </a:t>
            </a:r>
            <a:r>
              <a:rPr lang="en-GB" i="1" dirty="0" smtClean="0"/>
              <a:t>z-y</a:t>
            </a:r>
            <a:endParaRPr lang="en-GB" i="1" dirty="0"/>
          </a:p>
        </p:txBody>
      </p:sp>
      <p:sp>
        <p:nvSpPr>
          <p:cNvPr id="9" name="TextBox 8"/>
          <p:cNvSpPr txBox="1"/>
          <p:nvPr/>
        </p:nvSpPr>
        <p:spPr>
          <a:xfrm>
            <a:off x="1427591" y="3188557"/>
            <a:ext cx="3897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10,000 </a:t>
            </a:r>
            <a:r>
              <a:rPr lang="en-GB" dirty="0" err="1" smtClean="0"/>
              <a:t>macroparticles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38514"/>
            <a:ext cx="4719918" cy="31867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7941" t="26425" r="26434" b="17877"/>
          <a:stretch/>
        </p:blipFill>
        <p:spPr>
          <a:xfrm>
            <a:off x="6263500" y="2507212"/>
            <a:ext cx="5670177" cy="385000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427591" y="4187985"/>
            <a:ext cx="3897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80,000 </a:t>
            </a:r>
            <a:r>
              <a:rPr lang="en-GB" dirty="0" err="1" smtClean="0"/>
              <a:t>macroparticles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934919" y="3261683"/>
            <a:ext cx="1975616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err="1" smtClean="0"/>
              <a:t>Lucretia</a:t>
            </a:r>
            <a:r>
              <a:rPr lang="en-GB" dirty="0" smtClean="0"/>
              <a:t> simulation – short range </a:t>
            </a:r>
            <a:r>
              <a:rPr lang="en-GB" dirty="0" err="1" smtClean="0"/>
              <a:t>wakefields</a:t>
            </a:r>
            <a:r>
              <a:rPr lang="en-GB" dirty="0" smtClean="0"/>
              <a:t> implemented.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882694" y="1807866"/>
            <a:ext cx="47355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J. </a:t>
            </a:r>
            <a:r>
              <a:rPr lang="en-GB" i="1" dirty="0" err="1" smtClean="0"/>
              <a:t>Resta</a:t>
            </a:r>
            <a:r>
              <a:rPr lang="en-GB" i="1" dirty="0" smtClean="0"/>
              <a:t> Lopez previous start-to-end ILC simulations. 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265189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GM for trains of 100 bunches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5801"/>
            <a:ext cx="7509059" cy="5069851"/>
          </a:xfrm>
        </p:spPr>
      </p:pic>
      <p:sp>
        <p:nvSpPr>
          <p:cNvPr id="7" name="TextBox 6"/>
          <p:cNvSpPr txBox="1"/>
          <p:nvPr/>
        </p:nvSpPr>
        <p:spPr>
          <a:xfrm>
            <a:off x="7509060" y="1993692"/>
            <a:ext cx="41233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Simulated 50 seeds of 100 bunch trains tracked through the BDS with 0.2 seconds of ground motion model ‘C’ applied.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6259" y="3025943"/>
            <a:ext cx="5075418" cy="3441767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H="1" flipV="1">
            <a:off x="6760564" y="3777521"/>
            <a:ext cx="974361" cy="7794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724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378821"/>
            <a:ext cx="12192000" cy="145160"/>
          </a:xfrm>
          <a:prstGeom prst="rect">
            <a:avLst/>
          </a:prstGeom>
          <a:solidFill>
            <a:srgbClr val="480048"/>
          </a:solidFill>
          <a:ln w="28575">
            <a:solidFill>
              <a:srgbClr val="2CA5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93963" y="1559507"/>
            <a:ext cx="11804074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3400" dirty="0" smtClean="0">
                <a:solidFill>
                  <a:srgbClr val="480048"/>
                </a:solidFill>
              </a:rPr>
              <a:t>Guinea Pig</a:t>
            </a:r>
            <a:endParaRPr lang="en-GB" sz="3400" dirty="0" smtClean="0">
              <a:solidFill>
                <a:srgbClr val="480048"/>
              </a:solidFill>
            </a:endParaRPr>
          </a:p>
          <a:p>
            <a:endParaRPr lang="en-GB" sz="3400" dirty="0" smtClean="0">
              <a:solidFill>
                <a:srgbClr val="4800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56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6158" y="1169881"/>
            <a:ext cx="8084460" cy="549475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Guinea-pig – </a:t>
            </a:r>
            <a:r>
              <a:rPr lang="en-GB" dirty="0" err="1" smtClean="0"/>
              <a:t>sigma_y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63063" y="2561380"/>
            <a:ext cx="334280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Sigma_y</a:t>
            </a:r>
            <a:r>
              <a:rPr lang="en-GB" dirty="0" smtClean="0"/>
              <a:t>: (nm)</a:t>
            </a:r>
          </a:p>
          <a:p>
            <a:r>
              <a:rPr lang="en-GB" dirty="0" smtClean="0">
                <a:solidFill>
                  <a:srgbClr val="C00000"/>
                </a:solidFill>
              </a:rPr>
              <a:t>5.9 (nominal),</a:t>
            </a:r>
          </a:p>
          <a:p>
            <a:r>
              <a:rPr lang="en-GB" dirty="0" smtClean="0">
                <a:solidFill>
                  <a:srgbClr val="FFD24B"/>
                </a:solidFill>
              </a:rPr>
              <a:t>11.8,</a:t>
            </a:r>
          </a:p>
          <a:p>
            <a:r>
              <a:rPr lang="en-GB" dirty="0" smtClean="0">
                <a:solidFill>
                  <a:srgbClr val="44DB12"/>
                </a:solidFill>
              </a:rPr>
              <a:t>23.6,</a:t>
            </a:r>
          </a:p>
          <a:p>
            <a:r>
              <a:rPr lang="en-GB" dirty="0" smtClean="0">
                <a:solidFill>
                  <a:srgbClr val="00B0F0"/>
                </a:solidFill>
              </a:rPr>
              <a:t>35.4,</a:t>
            </a:r>
          </a:p>
          <a:p>
            <a:r>
              <a:rPr lang="en-GB" dirty="0" smtClean="0">
                <a:solidFill>
                  <a:srgbClr val="B241FF"/>
                </a:solidFill>
              </a:rPr>
              <a:t>47.2,</a:t>
            </a:r>
          </a:p>
          <a:p>
            <a:r>
              <a:rPr lang="en-GB" dirty="0" smtClean="0">
                <a:solidFill>
                  <a:srgbClr val="FF33CC"/>
                </a:solidFill>
              </a:rPr>
              <a:t>59.</a:t>
            </a:r>
          </a:p>
          <a:p>
            <a:endParaRPr lang="en-GB" dirty="0">
              <a:solidFill>
                <a:srgbClr val="FF33CC"/>
              </a:solidFill>
            </a:endParaRPr>
          </a:p>
          <a:p>
            <a:r>
              <a:rPr lang="en-GB" dirty="0" smtClean="0"/>
              <a:t>I need to double check I’ve got the mesh size correct for this simulation – it might need a finer mesh.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3063" y="1470167"/>
            <a:ext cx="62739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Beam-beam deflection curve for bunches with [1,2,4,6,8,10]*nominal </a:t>
            </a:r>
            <a:r>
              <a:rPr lang="en-GB" dirty="0" err="1" smtClean="0"/>
              <a:t>sigma_y</a:t>
            </a:r>
            <a:r>
              <a:rPr lang="en-GB" dirty="0" smtClean="0"/>
              <a:t> (5.9 nm).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8339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Guinea-pig – </a:t>
            </a:r>
            <a:r>
              <a:rPr lang="en-GB" dirty="0" err="1" smtClean="0"/>
              <a:t>sigma_x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9166" y="1045132"/>
            <a:ext cx="6658312" cy="588893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3063" y="2835440"/>
            <a:ext cx="334280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Sigma_x</a:t>
            </a:r>
            <a:r>
              <a:rPr lang="en-GB" dirty="0" smtClean="0"/>
              <a:t>: (nm)</a:t>
            </a:r>
          </a:p>
          <a:p>
            <a:r>
              <a:rPr lang="en-GB" dirty="0" smtClean="0">
                <a:solidFill>
                  <a:srgbClr val="AB582E"/>
                </a:solidFill>
              </a:rPr>
              <a:t>474 (nominal),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711,</a:t>
            </a:r>
          </a:p>
          <a:p>
            <a:r>
              <a:rPr lang="en-GB" dirty="0" smtClean="0">
                <a:solidFill>
                  <a:srgbClr val="FFD24B"/>
                </a:solidFill>
              </a:rPr>
              <a:t>948,</a:t>
            </a:r>
          </a:p>
          <a:p>
            <a:r>
              <a:rPr lang="en-GB" dirty="0" smtClean="0">
                <a:solidFill>
                  <a:srgbClr val="44DB12"/>
                </a:solidFill>
              </a:rPr>
              <a:t>1896,</a:t>
            </a:r>
          </a:p>
          <a:p>
            <a:r>
              <a:rPr lang="en-GB" dirty="0" smtClean="0">
                <a:solidFill>
                  <a:srgbClr val="00B0F0"/>
                </a:solidFill>
              </a:rPr>
              <a:t>2844,</a:t>
            </a:r>
          </a:p>
          <a:p>
            <a:r>
              <a:rPr lang="en-GB" dirty="0" smtClean="0">
                <a:solidFill>
                  <a:srgbClr val="B241FF"/>
                </a:solidFill>
              </a:rPr>
              <a:t>3792,</a:t>
            </a:r>
          </a:p>
          <a:p>
            <a:r>
              <a:rPr lang="en-GB" dirty="0" smtClean="0">
                <a:solidFill>
                  <a:srgbClr val="FF33CC"/>
                </a:solidFill>
              </a:rPr>
              <a:t>4740.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3063" y="1830827"/>
            <a:ext cx="62739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Beam-beam deflection curve for bunches with [1,1.5,2,4,6,8,10]*nominal </a:t>
            </a:r>
            <a:r>
              <a:rPr lang="en-GB" dirty="0" err="1" smtClean="0"/>
              <a:t>sigma_x</a:t>
            </a:r>
            <a:r>
              <a:rPr lang="en-GB" dirty="0" smtClean="0"/>
              <a:t> (474 nm).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8322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urpleFONT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urpleFONTTheme" id="{05D09BFF-E074-4E6C-98BA-4749B8434592}" vid="{56FDDDC0-EBBA-450C-8777-CA6B208E8DB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PurpleFONTTheme.thmx</Template>
  <TotalTime>35900</TotalTime>
  <Words>794</Words>
  <Application>Microsoft Office PowerPoint</Application>
  <PresentationFormat>Widescreen</PresentationFormat>
  <Paragraphs>115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Century Gothic</vt:lpstr>
      <vt:lpstr>PurpleFONTTheme</vt:lpstr>
      <vt:lpstr>PowerPoint Presentation</vt:lpstr>
      <vt:lpstr>Outline</vt:lpstr>
      <vt:lpstr>PowerPoint Presentation</vt:lpstr>
      <vt:lpstr>Bunch profile x-y</vt:lpstr>
      <vt:lpstr>Bunch profile z-y</vt:lpstr>
      <vt:lpstr>GM for trains of 100 bunches</vt:lpstr>
      <vt:lpstr>PowerPoint Presentation</vt:lpstr>
      <vt:lpstr>Guinea-pig – sigma_y</vt:lpstr>
      <vt:lpstr>Guinea-pig – sigma_x</vt:lpstr>
      <vt:lpstr>Guinea-pig – sigma_z</vt:lpstr>
      <vt:lpstr>Guinea-pig – Charge (nparticles)</vt:lpstr>
      <vt:lpstr>PowerPoint Presentation</vt:lpstr>
      <vt:lpstr>Placet</vt:lpstr>
      <vt:lpstr>PowerPoint Presentation</vt:lpstr>
      <vt:lpstr>PowerPoint Presentation</vt:lpstr>
      <vt:lpstr>Proportional FB – rigid trains w/ offset</vt:lpstr>
      <vt:lpstr>PowerPoint Presentation</vt:lpstr>
      <vt:lpstr>Effect of changing integral gain</vt:lpstr>
      <vt:lpstr>PowerPoint Presentation</vt:lpstr>
      <vt:lpstr>100 nm magnitude harmonic</vt:lpstr>
      <vt:lpstr>FB performance as function of harmonic frequency</vt:lpstr>
      <vt:lpstr>PowerPoint Presentation</vt:lpstr>
      <vt:lpstr>Luminosity/Deflection Angle Plots</vt:lpstr>
      <vt:lpstr>Summary</vt:lpstr>
      <vt:lpstr>PowerPoint Presentation</vt:lpstr>
      <vt:lpstr>1 um magnitude harmonics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Rebecca Ramjiawan</dc:creator>
  <cp:lastModifiedBy>Rebecca Ramjiawan</cp:lastModifiedBy>
  <cp:revision>250</cp:revision>
  <dcterms:created xsi:type="dcterms:W3CDTF">2018-08-06T10:14:22Z</dcterms:created>
  <dcterms:modified xsi:type="dcterms:W3CDTF">2018-08-31T08:35:59Z</dcterms:modified>
</cp:coreProperties>
</file>