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FD5CF-F808-4CB0-B210-C1A1631D20AD}" type="datetimeFigureOut">
              <a:rPr lang="fr-FR" smtClean="0"/>
              <a:t>20/09/2018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61ADD-72A5-4531-A439-FBC7EC1BF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543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13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57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3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781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58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92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45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454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80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22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66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DD59D-592C-46C9-ACD5-41CA83D79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785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ILD News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560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4934" y="600507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fr-FR" sz="3300" b="1" dirty="0" smtClean="0"/>
              <a:t>Liaison report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updated</a:t>
            </a:r>
            <a:r>
              <a:rPr lang="fr-FR" dirty="0" smtClean="0"/>
              <a:t> as </a:t>
            </a:r>
            <a:r>
              <a:rPr lang="fr-FR" dirty="0" err="1" smtClean="0"/>
              <a:t>discussed</a:t>
            </a:r>
            <a:r>
              <a:rPr lang="fr-FR" dirty="0" smtClean="0"/>
              <a:t> in </a:t>
            </a:r>
            <a:r>
              <a:rPr lang="fr-FR" dirty="0" err="1" smtClean="0"/>
              <a:t>previous</a:t>
            </a:r>
            <a:r>
              <a:rPr lang="fr-FR" dirty="0" smtClean="0"/>
              <a:t> WP meeting (M. Titov).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mostly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2016. </a:t>
            </a:r>
            <a:r>
              <a:rPr lang="fr-FR" dirty="0" err="1" smtClean="0"/>
              <a:t>Includes</a:t>
            </a:r>
            <a:r>
              <a:rPr lang="fr-FR" dirty="0" smtClean="0"/>
              <a:t> a new </a:t>
            </a:r>
            <a:r>
              <a:rPr lang="fr-FR" dirty="0" err="1" smtClean="0"/>
              <a:t>Micromegas</a:t>
            </a:r>
            <a:r>
              <a:rPr lang="fr-FR" dirty="0" smtClean="0"/>
              <a:t> section </a:t>
            </a:r>
            <a:r>
              <a:rPr lang="fr-FR" dirty="0" err="1" smtClean="0"/>
              <a:t>with</a:t>
            </a:r>
            <a:r>
              <a:rPr lang="fr-FR" dirty="0" smtClean="0"/>
              <a:t> 2-3 figures. </a:t>
            </a:r>
          </a:p>
          <a:p>
            <a:endParaRPr lang="fr-FR" dirty="0" smtClean="0"/>
          </a:p>
          <a:p>
            <a:r>
              <a:rPr lang="fr-FR" sz="3300" b="1" dirty="0" smtClean="0"/>
              <a:t>IDR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 (ILD Design Report = update of the DBD):</a:t>
            </a:r>
            <a:r>
              <a:rPr lang="fr-FR" dirty="0" err="1" smtClean="0"/>
              <a:t>skeletton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. </a:t>
            </a:r>
          </a:p>
          <a:p>
            <a:pPr marL="0" indent="0">
              <a:buNone/>
            </a:pPr>
            <a:r>
              <a:rPr lang="fr-FR" dirty="0" smtClean="0"/>
              <a:t>For the TPC,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write</a:t>
            </a:r>
            <a:r>
              <a:rPr lang="fr-FR" dirty="0" smtClean="0"/>
              <a:t> &lt;1 page on </a:t>
            </a:r>
            <a:r>
              <a:rPr lang="fr-FR" dirty="0" err="1" smtClean="0"/>
              <a:t>Subdetector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r>
              <a:rPr lang="fr-FR" dirty="0" smtClean="0"/>
              <a:t>, section 5.1.2 (structure and </a:t>
            </a:r>
            <a:r>
              <a:rPr lang="fr-FR" dirty="0" err="1" smtClean="0"/>
              <a:t>readout</a:t>
            </a:r>
            <a:r>
              <a:rPr lang="fr-FR" dirty="0" smtClean="0"/>
              <a:t> options), and 3 pages in the </a:t>
            </a:r>
            <a:r>
              <a:rPr lang="fr-FR" dirty="0" err="1" smtClean="0"/>
              <a:t>Subdetector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, section 5.2.2 (Paul and Akira).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TPC prototype for generic beam tests of all readout options, the gating scheme and cooling.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Mention LYCORIS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silicon telescope and new field cage in construction.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	CO2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Cooling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measurements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Successful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gating achieved with GEM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GEM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Micromegas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spacial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and ionization resolutions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Ongoing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technological developments: </a:t>
            </a:r>
            <a:r>
              <a:rPr lang="en-US" sz="2300" dirty="0">
                <a:solidFill>
                  <a:schemeClr val="accent1">
                    <a:lumMod val="50000"/>
                  </a:schemeClr>
                </a:solidFill>
              </a:rPr>
              <a:t>improved module planarity, GRIDPIX RO options, etc.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040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1857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preparation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</a:t>
            </a:r>
            <a:r>
              <a:rPr lang="fr-FR" dirty="0" err="1" smtClean="0"/>
              <a:t>period</a:t>
            </a:r>
            <a:r>
              <a:rPr lang="fr-FR" dirty="0" smtClean="0"/>
              <a:t> : </a:t>
            </a:r>
            <a:r>
              <a:rPr lang="fr-FR" dirty="0" err="1" smtClean="0"/>
              <a:t>October</a:t>
            </a:r>
            <a:r>
              <a:rPr lang="fr-FR" dirty="0" smtClean="0"/>
              <a:t>. DAQ, </a:t>
            </a:r>
            <a:r>
              <a:rPr lang="fr-FR" dirty="0" err="1" smtClean="0"/>
              <a:t>Assembly</a:t>
            </a:r>
            <a:r>
              <a:rPr lang="fr-FR" dirty="0" smtClean="0"/>
              <a:t> (</a:t>
            </a:r>
            <a:r>
              <a:rPr lang="fr-FR" dirty="0" err="1" smtClean="0"/>
              <a:t>Gluing</a:t>
            </a:r>
            <a:r>
              <a:rPr lang="fr-FR" dirty="0" smtClean="0"/>
              <a:t>, </a:t>
            </a:r>
            <a:r>
              <a:rPr lang="fr-FR" dirty="0" err="1" smtClean="0"/>
              <a:t>connectors</a:t>
            </a:r>
            <a:r>
              <a:rPr lang="fr-FR" dirty="0" smtClean="0"/>
              <a:t>, </a:t>
            </a:r>
            <a:r>
              <a:rPr lang="fr-FR" dirty="0" err="1" smtClean="0"/>
              <a:t>electronics</a:t>
            </a:r>
            <a:r>
              <a:rPr lang="fr-FR" dirty="0" smtClean="0"/>
              <a:t>, </a:t>
            </a:r>
            <a:r>
              <a:rPr lang="fr-FR" dirty="0" err="1" smtClean="0"/>
              <a:t>cooling</a:t>
            </a:r>
            <a:r>
              <a:rPr lang="fr-FR" dirty="0" smtClean="0"/>
              <a:t>) and tests at Saclay. Participation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engineers</a:t>
            </a:r>
            <a:r>
              <a:rPr lang="fr-FR" dirty="0" smtClean="0"/>
              <a:t> and </a:t>
            </a:r>
            <a:r>
              <a:rPr lang="fr-FR" dirty="0" err="1" smtClean="0"/>
              <a:t>technicians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Travel</a:t>
            </a:r>
            <a:r>
              <a:rPr lang="fr-FR" dirty="0" smtClean="0"/>
              <a:t> and installation </a:t>
            </a:r>
            <a:r>
              <a:rPr lang="fr-FR" dirty="0" err="1" smtClean="0"/>
              <a:t>period</a:t>
            </a:r>
            <a:r>
              <a:rPr lang="fr-FR" dirty="0" smtClean="0"/>
              <a:t>: </a:t>
            </a:r>
            <a:r>
              <a:rPr lang="fr-FR" dirty="0" err="1" smtClean="0"/>
              <a:t>November</a:t>
            </a:r>
            <a:r>
              <a:rPr lang="fr-FR" dirty="0" smtClean="0"/>
              <a:t> 12-16. Saclay team (D. </a:t>
            </a:r>
            <a:r>
              <a:rPr lang="fr-FR" dirty="0" err="1" smtClean="0"/>
              <a:t>Attié</a:t>
            </a:r>
            <a:r>
              <a:rPr lang="fr-FR" dirty="0" smtClean="0"/>
              <a:t>, PC, Marc </a:t>
            </a:r>
            <a:r>
              <a:rPr lang="fr-FR" dirty="0" err="1" smtClean="0"/>
              <a:t>Riallot</a:t>
            </a:r>
            <a:r>
              <a:rPr lang="fr-FR" dirty="0" smtClean="0"/>
              <a:t>, Serguei  </a:t>
            </a:r>
            <a:r>
              <a:rPr lang="fr-FR" dirty="0" err="1" smtClean="0"/>
              <a:t>Ganjour</a:t>
            </a:r>
            <a:r>
              <a:rPr lang="fr-FR" dirty="0" smtClean="0"/>
              <a:t>, </a:t>
            </a:r>
            <a:r>
              <a:rPr lang="fr-FR" dirty="0" err="1" smtClean="0"/>
              <a:t>Tomohisa</a:t>
            </a:r>
            <a:r>
              <a:rPr lang="fr-FR" dirty="0" smtClean="0"/>
              <a:t> </a:t>
            </a:r>
            <a:r>
              <a:rPr lang="fr-FR" dirty="0" err="1" smtClean="0"/>
              <a:t>Ogawa</a:t>
            </a:r>
            <a:r>
              <a:rPr lang="fr-FR" dirty="0" smtClean="0"/>
              <a:t>)</a:t>
            </a:r>
          </a:p>
          <a:p>
            <a:r>
              <a:rPr lang="fr-FR" dirty="0" smtClean="0"/>
              <a:t>Data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period</a:t>
            </a:r>
            <a:r>
              <a:rPr lang="fr-FR" dirty="0" smtClean="0"/>
              <a:t> </a:t>
            </a:r>
            <a:r>
              <a:rPr lang="fr-FR" dirty="0" err="1" smtClean="0"/>
              <a:t>November</a:t>
            </a:r>
            <a:r>
              <a:rPr lang="fr-FR" dirty="0" smtClean="0"/>
              <a:t> 19-30. Doodle sent, a few </a:t>
            </a:r>
            <a:r>
              <a:rPr lang="fr-FR" dirty="0" err="1" smtClean="0"/>
              <a:t>answers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990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the </a:t>
            </a:r>
            <a:r>
              <a:rPr lang="fr-FR" dirty="0" err="1" smtClean="0"/>
              <a:t>preparation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New DAQ computer. The DAQ program </a:t>
            </a:r>
            <a:r>
              <a:rPr lang="fr-FR" dirty="0" err="1" smtClean="0"/>
              <a:t>was</a:t>
            </a:r>
            <a:r>
              <a:rPr lang="fr-FR" dirty="0" smtClean="0"/>
              <a:t> not </a:t>
            </a:r>
            <a:r>
              <a:rPr lang="fr-FR" dirty="0" err="1" smtClean="0"/>
              <a:t>compiling</a:t>
            </a:r>
            <a:r>
              <a:rPr lang="fr-FR" dirty="0" smtClean="0"/>
              <a:t>, </a:t>
            </a:r>
            <a:r>
              <a:rPr lang="fr-FR" dirty="0" err="1" smtClean="0"/>
              <a:t>now</a:t>
            </a:r>
            <a:r>
              <a:rPr lang="fr-FR" dirty="0" smtClean="0"/>
              <a:t> OK, but </a:t>
            </a:r>
            <a:r>
              <a:rPr lang="fr-FR" dirty="0" err="1" smtClean="0"/>
              <a:t>still</a:t>
            </a:r>
            <a:r>
              <a:rPr lang="fr-FR" dirty="0" smtClean="0"/>
              <a:t> ‘</a:t>
            </a:r>
            <a:r>
              <a:rPr lang="fr-FR" dirty="0" err="1" smtClean="0"/>
              <a:t>features</a:t>
            </a:r>
            <a:r>
              <a:rPr lang="fr-FR" dirty="0" smtClean="0"/>
              <a:t>’ to update. </a:t>
            </a:r>
          </a:p>
          <a:p>
            <a:r>
              <a:rPr lang="fr-FR" dirty="0" smtClean="0"/>
              <a:t>DLC </a:t>
            </a:r>
            <a:r>
              <a:rPr lang="fr-FR" dirty="0" err="1" smtClean="0"/>
              <a:t>pressed</a:t>
            </a:r>
            <a:r>
              <a:rPr lang="fr-FR" dirty="0" smtClean="0"/>
              <a:t> on 4 new module </a:t>
            </a:r>
            <a:r>
              <a:rPr lang="fr-FR" dirty="0" err="1" smtClean="0"/>
              <a:t>PCBs</a:t>
            </a:r>
            <a:r>
              <a:rPr lang="fr-FR" dirty="0" smtClean="0"/>
              <a:t>, but </a:t>
            </a:r>
            <a:r>
              <a:rPr lang="fr-FR" dirty="0" err="1" smtClean="0"/>
              <a:t>slight</a:t>
            </a:r>
            <a:r>
              <a:rPr lang="fr-FR" dirty="0" smtClean="0"/>
              <a:t> </a:t>
            </a:r>
            <a:r>
              <a:rPr lang="fr-FR" dirty="0" err="1" smtClean="0"/>
              <a:t>drips</a:t>
            </a:r>
            <a:r>
              <a:rPr lang="fr-FR" dirty="0" smtClean="0"/>
              <a:t> on the DLC. </a:t>
            </a:r>
            <a:r>
              <a:rPr lang="fr-FR" dirty="0" err="1" smtClean="0"/>
              <a:t>Decided</a:t>
            </a:r>
            <a:r>
              <a:rPr lang="fr-FR" dirty="0" smtClean="0"/>
              <a:t> to go 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bulk</a:t>
            </a:r>
            <a:r>
              <a:rPr lang="fr-FR" dirty="0"/>
              <a:t> </a:t>
            </a:r>
            <a:r>
              <a:rPr lang="fr-FR" dirty="0" smtClean="0"/>
              <a:t>MM on one module and </a:t>
            </a:r>
            <a:r>
              <a:rPr lang="fr-FR" dirty="0" err="1" smtClean="0"/>
              <a:t>see</a:t>
            </a:r>
            <a:r>
              <a:rPr lang="fr-FR" dirty="0" smtClean="0"/>
              <a:t> if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holds</a:t>
            </a:r>
            <a:r>
              <a:rPr lang="fr-FR" dirty="0" smtClean="0"/>
              <a:t> voltage.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288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5296270" cy="4351338"/>
          </a:xfrm>
        </p:spPr>
        <p:txBody>
          <a:bodyPr/>
          <a:lstStyle/>
          <a:p>
            <a:r>
              <a:rPr lang="fr-FR" dirty="0" err="1" smtClean="0"/>
              <a:t>Several</a:t>
            </a:r>
            <a:r>
              <a:rPr lang="fr-FR" dirty="0" smtClean="0"/>
              <a:t> meetings in May, July, and </a:t>
            </a:r>
            <a:r>
              <a:rPr lang="fr-FR" dirty="0" err="1" smtClean="0"/>
              <a:t>yesterday</a:t>
            </a:r>
            <a:endParaRPr lang="fr-FR" dirty="0" smtClean="0"/>
          </a:p>
          <a:p>
            <a:pPr lvl="1"/>
            <a:r>
              <a:rPr lang="fr-FR" dirty="0" err="1" smtClean="0"/>
              <a:t>Calculations</a:t>
            </a:r>
            <a:r>
              <a:rPr lang="fr-FR" dirty="0" smtClean="0"/>
              <a:t> of </a:t>
            </a:r>
            <a:r>
              <a:rPr lang="fr-FR" dirty="0" err="1" smtClean="0"/>
              <a:t>deformation</a:t>
            </a:r>
            <a:r>
              <a:rPr lang="fr-FR" dirty="0" smtClean="0"/>
              <a:t> and </a:t>
            </a:r>
            <a:r>
              <a:rPr lang="fr-FR" dirty="0" err="1" smtClean="0"/>
              <a:t>strains</a:t>
            </a:r>
            <a:r>
              <a:rPr lang="fr-FR" dirty="0"/>
              <a:t> </a:t>
            </a:r>
            <a:r>
              <a:rPr lang="fr-FR" dirty="0" err="1" smtClean="0"/>
              <a:t>started</a:t>
            </a:r>
            <a:endParaRPr lang="fr-FR" dirty="0" smtClean="0"/>
          </a:p>
          <a:p>
            <a:pPr lvl="1"/>
            <a:r>
              <a:rPr lang="fr-FR" dirty="0" smtClean="0"/>
              <a:t>The model for suspension </a:t>
            </a:r>
            <a:r>
              <a:rPr lang="fr-FR" dirty="0" err="1" smtClean="0"/>
              <a:t>is</a:t>
            </a:r>
            <a:r>
              <a:rPr lang="fr-FR" dirty="0" smtClean="0"/>
              <a:t> 4 horizontal </a:t>
            </a:r>
            <a:r>
              <a:rPr lang="fr-FR" dirty="0" err="1" smtClean="0"/>
              <a:t>ribbons</a:t>
            </a:r>
            <a:r>
              <a:rPr lang="fr-FR" dirty="0" smtClean="0"/>
              <a:t> </a:t>
            </a:r>
            <a:r>
              <a:rPr lang="fr-FR" dirty="0" err="1" smtClean="0"/>
              <a:t>fixed</a:t>
            </a:r>
            <a:r>
              <a:rPr lang="fr-FR" dirty="0" smtClean="0"/>
              <a:t> to the HCAL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98534" y="1891384"/>
            <a:ext cx="5760720" cy="4258945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973519" y="4565340"/>
            <a:ext cx="1558835" cy="1497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31856" y="5222837"/>
            <a:ext cx="483325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290691" y="5215217"/>
            <a:ext cx="483325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544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4012" y="338491"/>
            <a:ext cx="10986914" cy="1325563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Successful</a:t>
            </a:r>
            <a:r>
              <a:rPr lang="fr-FR" sz="3600" dirty="0" smtClean="0"/>
              <a:t> T2K </a:t>
            </a:r>
            <a:r>
              <a:rPr lang="fr-FR" sz="3600" dirty="0" err="1" smtClean="0"/>
              <a:t>beam</a:t>
            </a:r>
            <a:r>
              <a:rPr lang="fr-FR" sz="3600" dirty="0" smtClean="0"/>
              <a:t> test at CERN T9 in August-</a:t>
            </a:r>
            <a:r>
              <a:rPr lang="fr-FR" sz="3600" dirty="0" err="1" smtClean="0"/>
              <a:t>September</a:t>
            </a:r>
            <a:r>
              <a:rPr lang="fr-FR" sz="3600" dirty="0" smtClean="0"/>
              <a:t> (</a:t>
            </a:r>
            <a:r>
              <a:rPr lang="fr-FR" sz="3600" dirty="0" err="1" smtClean="0"/>
              <a:t>see</a:t>
            </a:r>
            <a:r>
              <a:rPr lang="fr-FR" sz="3600" dirty="0" smtClean="0"/>
              <a:t> </a:t>
            </a:r>
            <a:r>
              <a:rPr lang="fr-FR" sz="3600" dirty="0" err="1" smtClean="0"/>
              <a:t>also</a:t>
            </a:r>
            <a:r>
              <a:rPr lang="fr-FR" sz="3600" dirty="0" smtClean="0"/>
              <a:t> report WP meeting)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First analyses </a:t>
            </a:r>
            <a:r>
              <a:rPr lang="fr-FR" dirty="0" err="1" smtClean="0"/>
              <a:t>going</a:t>
            </a:r>
            <a:r>
              <a:rPr lang="fr-FR" dirty="0" smtClean="0"/>
              <a:t> on: Good e-µ </a:t>
            </a:r>
            <a:r>
              <a:rPr lang="fr-FR" dirty="0" err="1" smtClean="0"/>
              <a:t>separation</a:t>
            </a:r>
            <a:r>
              <a:rPr lang="fr-FR" dirty="0" smtClean="0"/>
              <a:t> at 0.5-1GeV/c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/dx. 10-11% </a:t>
            </a:r>
            <a:r>
              <a:rPr lang="fr-FR" dirty="0" err="1" smtClean="0"/>
              <a:t>resolution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30 cm </a:t>
            </a:r>
            <a:r>
              <a:rPr lang="fr-FR" dirty="0" err="1" smtClean="0"/>
              <a:t>tracks</a:t>
            </a:r>
            <a:r>
              <a:rPr lang="fr-FR" dirty="0" smtClean="0"/>
              <a:t>.</a:t>
            </a:r>
          </a:p>
          <a:p>
            <a:r>
              <a:rPr lang="fr-FR" dirty="0" smtClean="0"/>
              <a:t>Start </a:t>
            </a:r>
            <a:r>
              <a:rPr lang="fr-FR" dirty="0" err="1" smtClean="0"/>
              <a:t>looking</a:t>
            </a:r>
            <a:r>
              <a:rPr lang="fr-FR" dirty="0" smtClean="0"/>
              <a:t> at </a:t>
            </a:r>
            <a:r>
              <a:rPr lang="fr-FR" dirty="0" err="1" smtClean="0"/>
              <a:t>resolution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888" y="3231472"/>
            <a:ext cx="4017038" cy="299875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611"/>
          <a:stretch/>
        </p:blipFill>
        <p:spPr>
          <a:xfrm>
            <a:off x="887763" y="3123207"/>
            <a:ext cx="6436311" cy="3206274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646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for 2019 : T2K prototype test at DESY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23785"/>
            <a:ext cx="4097784" cy="4351338"/>
          </a:xfrm>
        </p:spPr>
        <p:txBody>
          <a:bodyPr/>
          <a:lstStyle/>
          <a:p>
            <a:r>
              <a:rPr lang="fr-FR" dirty="0" smtClean="0"/>
              <a:t>M. </a:t>
            </a:r>
            <a:r>
              <a:rPr lang="fr-FR" dirty="0" err="1" smtClean="0"/>
              <a:t>Zito</a:t>
            </a:r>
            <a:r>
              <a:rPr lang="fr-FR" dirty="0" smtClean="0"/>
              <a:t> </a:t>
            </a:r>
            <a:r>
              <a:rPr lang="fr-FR" dirty="0" err="1" smtClean="0"/>
              <a:t>applied</a:t>
            </a:r>
            <a:r>
              <a:rPr lang="fr-FR" dirty="0" smtClean="0"/>
              <a:t> for a test in T24/1 in </a:t>
            </a:r>
            <a:r>
              <a:rPr lang="fr-FR" dirty="0" err="1" smtClean="0"/>
              <a:t>June</a:t>
            </a:r>
            <a:endParaRPr lang="fr-FR" dirty="0" smtClean="0"/>
          </a:p>
          <a:p>
            <a:r>
              <a:rPr lang="fr-FR" dirty="0" smtClean="0"/>
              <a:t>Plan to test a new MM module (42x36 cm²) in a 1m long </a:t>
            </a:r>
            <a:r>
              <a:rPr lang="fr-FR" dirty="0" err="1" smtClean="0"/>
              <a:t>field</a:t>
            </a:r>
            <a:r>
              <a:rPr lang="fr-FR" dirty="0" smtClean="0"/>
              <a:t> cage (</a:t>
            </a:r>
            <a:r>
              <a:rPr lang="fr-FR" dirty="0" err="1" smtClean="0"/>
              <a:t>inspired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DESY design)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804" y="1298558"/>
            <a:ext cx="5416846" cy="5482584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20/09/2018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59D-592C-46C9-ACD5-41CA83D79D3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316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396</Words>
  <Application>Microsoft Office PowerPoint</Application>
  <PresentationFormat>Grand écran</PresentationFormat>
  <Paragraphs>48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ILD News</vt:lpstr>
      <vt:lpstr>Présentation PowerPoint</vt:lpstr>
      <vt:lpstr>News from Saclay</vt:lpstr>
      <vt:lpstr>Beam test preparation. </vt:lpstr>
      <vt:lpstr>Status of the preparation</vt:lpstr>
      <vt:lpstr>Mechanical studies</vt:lpstr>
      <vt:lpstr>Successful T2K beam test at CERN T9 in August-September (see also report WP meeting)</vt:lpstr>
      <vt:lpstr>Plan for 2019 : T2K prototype test at DESY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News</dc:title>
  <dc:creator>Colas Paul</dc:creator>
  <cp:lastModifiedBy>Colas Paul</cp:lastModifiedBy>
  <cp:revision>11</cp:revision>
  <dcterms:created xsi:type="dcterms:W3CDTF">2018-09-20T09:15:08Z</dcterms:created>
  <dcterms:modified xsi:type="dcterms:W3CDTF">2018-09-20T10:58:49Z</dcterms:modified>
</cp:coreProperties>
</file>