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7" r:id="rId2"/>
    <p:sldId id="279" r:id="rId3"/>
    <p:sldId id="275" r:id="rId4"/>
    <p:sldId id="271" r:id="rId5"/>
    <p:sldId id="268" r:id="rId6"/>
    <p:sldId id="272" r:id="rId7"/>
    <p:sldId id="257" r:id="rId8"/>
    <p:sldId id="269" r:id="rId9"/>
    <p:sldId id="270" r:id="rId10"/>
    <p:sldId id="273" r:id="rId11"/>
    <p:sldId id="278" r:id="rId12"/>
    <p:sldId id="261" r:id="rId13"/>
    <p:sldId id="262" r:id="rId14"/>
    <p:sldId id="260" r:id="rId15"/>
    <p:sldId id="274" r:id="rId16"/>
    <p:sldId id="277" r:id="rId17"/>
    <p:sldId id="263" r:id="rId18"/>
    <p:sldId id="264" r:id="rId19"/>
    <p:sldId id="265" r:id="rId20"/>
    <p:sldId id="266" r:id="rId21"/>
    <p:sldId id="28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33CC"/>
    <a:srgbClr val="FF8C19"/>
    <a:srgbClr val="CF1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51" d="100"/>
          <a:sy n="51" d="100"/>
        </p:scale>
        <p:origin x="1086" y="12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24E4B-26C8-4B45-8E77-48983AB42F64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392B8-3A6D-4B90-BFA0-3436D69EA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184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3B021-D169-437C-82F4-DE5249449C9F}" type="datetime1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1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0AAEB-7B0A-4734-B939-452B8F643D52}" type="datetime1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032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113A5-D8AF-4A6F-9095-DBFBA26B85EF}" type="datetime1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23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6D89-A81D-42E2-9A52-E759E874ABC6}" type="datetime1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435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604F-698B-400E-94F3-A44C70BB00AE}" type="datetime1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323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EC11-826E-42EB-B9BD-8F230088B7CD}" type="datetime1">
              <a:rPr lang="en-GB" smtClean="0"/>
              <a:t>14/09/2018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67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F6A31-ED98-41E9-8BF0-970FC5A9DB8E}" type="datetime1">
              <a:rPr lang="en-GB" smtClean="0"/>
              <a:t>14/09/2018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501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676F5-4DFB-4CB9-A907-D2BC84016BAF}" type="datetime1">
              <a:rPr lang="en-GB" smtClean="0"/>
              <a:t>14/09/2018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9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ED4C-DFF4-42C1-9148-CBFF33159560}" type="datetime1">
              <a:rPr lang="en-GB" smtClean="0"/>
              <a:t>14/09/2018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20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5EA6-44DC-4AE4-BF8D-D1A2C2448F83}" type="datetime1">
              <a:rPr lang="en-GB" smtClean="0"/>
              <a:t>14/09/2018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163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7B48-82BD-4A1D-B82F-0B138B809AE8}" type="datetime1">
              <a:rPr lang="en-GB" smtClean="0"/>
              <a:t>14/09/2018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54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1C4AA-76EE-4D3A-854B-E01FD48F78F1}" type="datetime1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8A33A-F403-483D-8688-71578FF38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62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18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17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20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19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092509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Simulations: </a:t>
            </a:r>
          </a:p>
          <a:p>
            <a:r>
              <a:rPr lang="en-GB" sz="3400" dirty="0" smtClean="0">
                <a:solidFill>
                  <a:srgbClr val="480048"/>
                </a:solidFill>
              </a:rPr>
              <a:t>Interaction </a:t>
            </a:r>
            <a:r>
              <a:rPr lang="en-GB" sz="3400" dirty="0" smtClean="0">
                <a:solidFill>
                  <a:srgbClr val="480048"/>
                </a:solidFill>
              </a:rPr>
              <a:t>profiles &amp; deflection angle curves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4110659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kern="0" dirty="0">
                <a:latin typeface="Calibri" panose="020F0502020204030204" pitchFamily="34" charset="0"/>
                <a:cs typeface="Calibri"/>
              </a:rPr>
              <a:t>R. </a:t>
            </a:r>
            <a:r>
              <a:rPr lang="en-US" altLang="en-US" kern="0" dirty="0" smtClean="0">
                <a:latin typeface="Calibri" panose="020F0502020204030204" pitchFamily="34" charset="0"/>
                <a:cs typeface="Calibri"/>
              </a:rPr>
              <a:t>Ramjiawan</a:t>
            </a:r>
          </a:p>
          <a:p>
            <a:r>
              <a:rPr lang="en-GB" sz="2000" i="1" dirty="0" smtClean="0">
                <a:latin typeface="+mn-lt"/>
              </a:rPr>
              <a:t>Friday, 14</a:t>
            </a:r>
            <a:r>
              <a:rPr lang="en-GB" sz="2000" i="1" baseline="30000" dirty="0" smtClean="0">
                <a:latin typeface="+mn-lt"/>
              </a:rPr>
              <a:t>th</a:t>
            </a:r>
            <a:r>
              <a:rPr lang="en-GB" sz="2000" i="1" dirty="0" smtClean="0">
                <a:latin typeface="+mn-lt"/>
              </a:rPr>
              <a:t> September 2018</a:t>
            </a:r>
            <a:endParaRPr lang="en-GB" sz="20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273" y="70028"/>
            <a:ext cx="1157007" cy="1353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875" y="70028"/>
            <a:ext cx="1353273" cy="135327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45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36381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Beam-beam deflection curves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92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Deflection angle curves: </a:t>
            </a:r>
            <a:r>
              <a:rPr lang="en-GB" dirty="0" err="1" smtClean="0"/>
              <a:t>sigma_y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48" y="1878800"/>
            <a:ext cx="7142203" cy="4613275"/>
          </a:xfrm>
        </p:spPr>
      </p:pic>
      <p:sp>
        <p:nvSpPr>
          <p:cNvPr id="7" name="Rectangle 6"/>
          <p:cNvSpPr/>
          <p:nvPr/>
        </p:nvSpPr>
        <p:spPr>
          <a:xfrm>
            <a:off x="8430765" y="2615776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200" dirty="0" err="1"/>
              <a:t>Sigma_y</a:t>
            </a:r>
            <a:r>
              <a:rPr lang="en-GB" sz="2200" dirty="0"/>
              <a:t>: (nm)</a:t>
            </a:r>
          </a:p>
          <a:p>
            <a:r>
              <a:rPr lang="en-GB" sz="2200" dirty="0" smtClean="0"/>
              <a:t>2.95</a:t>
            </a:r>
          </a:p>
          <a:p>
            <a:r>
              <a:rPr lang="en-GB" sz="2200" dirty="0" smtClean="0">
                <a:solidFill>
                  <a:srgbClr val="C00000"/>
                </a:solidFill>
              </a:rPr>
              <a:t>5.9 </a:t>
            </a:r>
            <a:r>
              <a:rPr lang="en-GB" sz="2200" dirty="0">
                <a:solidFill>
                  <a:srgbClr val="C00000"/>
                </a:solidFill>
              </a:rPr>
              <a:t>(nominal</a:t>
            </a:r>
            <a:r>
              <a:rPr lang="en-GB" sz="2200" dirty="0" smtClean="0">
                <a:solidFill>
                  <a:srgbClr val="C00000"/>
                </a:solidFill>
              </a:rPr>
              <a:t>),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8.85,</a:t>
            </a:r>
            <a:endParaRPr lang="en-GB" sz="2200" dirty="0">
              <a:solidFill>
                <a:srgbClr val="FF0000"/>
              </a:solidFill>
            </a:endParaRPr>
          </a:p>
          <a:p>
            <a:r>
              <a:rPr lang="en-GB" sz="2200" dirty="0">
                <a:solidFill>
                  <a:srgbClr val="FFD24B"/>
                </a:solidFill>
              </a:rPr>
              <a:t>11.8,</a:t>
            </a:r>
          </a:p>
          <a:p>
            <a:r>
              <a:rPr lang="en-GB" sz="2200" dirty="0">
                <a:solidFill>
                  <a:srgbClr val="44DB12"/>
                </a:solidFill>
              </a:rPr>
              <a:t>23.6,</a:t>
            </a:r>
          </a:p>
          <a:p>
            <a:r>
              <a:rPr lang="en-GB" sz="2200" dirty="0">
                <a:solidFill>
                  <a:srgbClr val="00B0F0"/>
                </a:solidFill>
              </a:rPr>
              <a:t>35.4,</a:t>
            </a:r>
          </a:p>
          <a:p>
            <a:r>
              <a:rPr lang="en-GB" sz="2200" dirty="0">
                <a:solidFill>
                  <a:srgbClr val="B241FF"/>
                </a:solidFill>
              </a:rPr>
              <a:t>47.2,</a:t>
            </a:r>
          </a:p>
          <a:p>
            <a:r>
              <a:rPr lang="en-GB" sz="2200" dirty="0">
                <a:solidFill>
                  <a:srgbClr val="FF33CC"/>
                </a:solidFill>
              </a:rPr>
              <a:t>59.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14499" y="1428635"/>
            <a:ext cx="562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Finer scan of the central region of the deflection angle curves for a range of vertical bunch sizes.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7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163" y="1765300"/>
            <a:ext cx="6846816" cy="4779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Curves: as a function of </a:t>
            </a:r>
            <a:r>
              <a:rPr lang="en-GB" dirty="0" err="1" smtClean="0"/>
              <a:t>sigma_x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63063" y="1765300"/>
            <a:ext cx="4610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Beam-beam deflection curve plotted for a </a:t>
            </a:r>
            <a:r>
              <a:rPr lang="en-GB" sz="2000" b="1" dirty="0" smtClean="0"/>
              <a:t>wider range </a:t>
            </a:r>
            <a:r>
              <a:rPr lang="en-GB" sz="2000" dirty="0" smtClean="0"/>
              <a:t>– now up to 1000 um y-offset for different values of horizontal bunch size.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463063" y="3481338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200" dirty="0" err="1"/>
              <a:t>Sigma_x</a:t>
            </a:r>
            <a:r>
              <a:rPr lang="en-GB" sz="2200" dirty="0"/>
              <a:t>: (nm)</a:t>
            </a:r>
          </a:p>
          <a:p>
            <a:r>
              <a:rPr lang="en-GB" sz="2200" dirty="0">
                <a:solidFill>
                  <a:srgbClr val="AB582E"/>
                </a:solidFill>
              </a:rPr>
              <a:t>474 (nominal),</a:t>
            </a:r>
          </a:p>
          <a:p>
            <a:r>
              <a:rPr lang="en-GB" sz="2200" dirty="0">
                <a:solidFill>
                  <a:srgbClr val="FF0000"/>
                </a:solidFill>
              </a:rPr>
              <a:t>711,</a:t>
            </a:r>
          </a:p>
          <a:p>
            <a:r>
              <a:rPr lang="en-GB" sz="2200" dirty="0">
                <a:solidFill>
                  <a:srgbClr val="FFD24B"/>
                </a:solidFill>
              </a:rPr>
              <a:t>948,</a:t>
            </a:r>
          </a:p>
          <a:p>
            <a:r>
              <a:rPr lang="en-GB" sz="2200" dirty="0">
                <a:solidFill>
                  <a:srgbClr val="44DB12"/>
                </a:solidFill>
              </a:rPr>
              <a:t>1896,</a:t>
            </a:r>
          </a:p>
          <a:p>
            <a:r>
              <a:rPr lang="en-GB" sz="2200" dirty="0">
                <a:solidFill>
                  <a:srgbClr val="00B0F0"/>
                </a:solidFill>
              </a:rPr>
              <a:t>2844,</a:t>
            </a:r>
          </a:p>
          <a:p>
            <a:r>
              <a:rPr lang="en-GB" sz="2200" dirty="0">
                <a:solidFill>
                  <a:srgbClr val="B241FF"/>
                </a:solidFill>
              </a:rPr>
              <a:t>3792,</a:t>
            </a:r>
          </a:p>
          <a:p>
            <a:r>
              <a:rPr lang="en-GB" sz="2200" dirty="0">
                <a:solidFill>
                  <a:srgbClr val="FF33CC"/>
                </a:solidFill>
              </a:rPr>
              <a:t>4740.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3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600" y="1554684"/>
            <a:ext cx="7126857" cy="480007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Bunch charge – beam-beam deflection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3063" y="1879600"/>
            <a:ext cx="4546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Beam-beam deflection curve plotted for a range of charges (x10</a:t>
            </a:r>
            <a:r>
              <a:rPr lang="en-GB" sz="2200" baseline="30000" dirty="0" smtClean="0"/>
              <a:t>10</a:t>
            </a:r>
            <a:r>
              <a:rPr lang="en-GB" sz="2200" dirty="0" smtClean="0"/>
              <a:t>)</a:t>
            </a:r>
          </a:p>
          <a:p>
            <a:r>
              <a:rPr lang="en-GB" sz="2500" dirty="0" smtClean="0">
                <a:solidFill>
                  <a:srgbClr val="FF33CC"/>
                </a:solidFill>
              </a:rPr>
              <a:t>0.2,</a:t>
            </a:r>
          </a:p>
          <a:p>
            <a:r>
              <a:rPr lang="en-GB" sz="2500" dirty="0" smtClean="0">
                <a:solidFill>
                  <a:srgbClr val="9900CC"/>
                </a:solidFill>
              </a:rPr>
              <a:t>0.4,</a:t>
            </a:r>
          </a:p>
          <a:p>
            <a:r>
              <a:rPr lang="en-GB" sz="2500" dirty="0" smtClean="0">
                <a:solidFill>
                  <a:srgbClr val="00B0F0"/>
                </a:solidFill>
              </a:rPr>
              <a:t>0.8,</a:t>
            </a:r>
          </a:p>
          <a:p>
            <a:r>
              <a:rPr lang="en-GB" sz="2500" dirty="0" smtClean="0">
                <a:solidFill>
                  <a:srgbClr val="00B050"/>
                </a:solidFill>
              </a:rPr>
              <a:t>1,</a:t>
            </a:r>
          </a:p>
          <a:p>
            <a:r>
              <a:rPr lang="en-GB" sz="2500" dirty="0" smtClean="0">
                <a:solidFill>
                  <a:srgbClr val="FFC000"/>
                </a:solidFill>
              </a:rPr>
              <a:t>1.4,</a:t>
            </a:r>
          </a:p>
          <a:p>
            <a:r>
              <a:rPr lang="en-GB" sz="2500" dirty="0" smtClean="0">
                <a:solidFill>
                  <a:srgbClr val="FF0000"/>
                </a:solidFill>
              </a:rPr>
              <a:t>1.6,</a:t>
            </a:r>
          </a:p>
          <a:p>
            <a:r>
              <a:rPr lang="en-GB" sz="2500" dirty="0" smtClean="0">
                <a:solidFill>
                  <a:srgbClr val="C00000"/>
                </a:solidFill>
              </a:rPr>
              <a:t>2 (nominal),</a:t>
            </a:r>
          </a:p>
          <a:p>
            <a:r>
              <a:rPr lang="en-GB" sz="2500" dirty="0" smtClean="0"/>
              <a:t>2.2</a:t>
            </a:r>
            <a:endParaRPr lang="en-GB" sz="2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05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63" y="1910297"/>
            <a:ext cx="4215069" cy="428288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Deflection Angle Curves: charge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00" y="1910297"/>
            <a:ext cx="4185137" cy="42524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73037" y="2315472"/>
            <a:ext cx="2977663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Colours represent bunch charge (x 10</a:t>
            </a:r>
            <a:r>
              <a:rPr lang="en-GB" sz="2300" baseline="30000" dirty="0" smtClean="0"/>
              <a:t>10</a:t>
            </a:r>
            <a:r>
              <a:rPr lang="en-GB" sz="2300" dirty="0" smtClean="0"/>
              <a:t>)</a:t>
            </a:r>
          </a:p>
          <a:p>
            <a:r>
              <a:rPr lang="en-GB" sz="2300" dirty="0" smtClean="0">
                <a:solidFill>
                  <a:srgbClr val="9900CC"/>
                </a:solidFill>
              </a:rPr>
              <a:t>0.2,</a:t>
            </a:r>
            <a:r>
              <a:rPr lang="en-GB" sz="2300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GB" sz="2300" dirty="0" smtClean="0">
                <a:solidFill>
                  <a:srgbClr val="00B0F0"/>
                </a:solidFill>
              </a:rPr>
              <a:t>0.5, </a:t>
            </a:r>
          </a:p>
          <a:p>
            <a:r>
              <a:rPr lang="en-GB" sz="2300" dirty="0" smtClean="0">
                <a:solidFill>
                  <a:srgbClr val="00B050"/>
                </a:solidFill>
              </a:rPr>
              <a:t>1,</a:t>
            </a:r>
          </a:p>
          <a:p>
            <a:r>
              <a:rPr lang="en-GB" sz="2300" dirty="0" smtClean="0">
                <a:solidFill>
                  <a:srgbClr val="FFC000"/>
                </a:solidFill>
              </a:rPr>
              <a:t>1.5,</a:t>
            </a:r>
            <a:endParaRPr lang="en-GB" sz="2300" dirty="0" smtClean="0">
              <a:solidFill>
                <a:srgbClr val="FFC000"/>
              </a:solidFill>
            </a:endParaRPr>
          </a:p>
          <a:p>
            <a:r>
              <a:rPr lang="en-GB" sz="2300" dirty="0" smtClean="0">
                <a:solidFill>
                  <a:srgbClr val="FF0000"/>
                </a:solidFill>
              </a:rPr>
              <a:t>2 (nominal)</a:t>
            </a:r>
            <a:endParaRPr lang="en-GB" sz="2300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7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542762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10981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Feedback with non-nominal beams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- </a:t>
            </a:r>
            <a:r>
              <a:rPr lang="en-GB" sz="3000" dirty="0" smtClean="0">
                <a:solidFill>
                  <a:srgbClr val="480048"/>
                </a:solidFill>
              </a:rPr>
              <a:t>But assuming nominal deflection angle curve during feedback</a:t>
            </a:r>
            <a:endParaRPr lang="en-GB" sz="3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37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Non-Nominal Feedback Loop Simulation </a:t>
            </a:r>
            <a:endParaRPr lang="en-GB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277585" y="1489732"/>
            <a:ext cx="5290458" cy="685800"/>
          </a:xfrm>
          <a:prstGeom prst="roundRect">
            <a:avLst/>
          </a:prstGeom>
          <a:solidFill>
            <a:srgbClr val="7B00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Construct uncorrected </a:t>
            </a:r>
            <a:r>
              <a:rPr lang="en-GB" dirty="0" err="1" smtClean="0"/>
              <a:t>e+e</a:t>
            </a:r>
            <a:r>
              <a:rPr lang="en-GB" dirty="0" smtClean="0"/>
              <a:t>- bunch trains (1312 bunches), with noise, drifts, harmonics, etc.</a:t>
            </a: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>
            <a:off x="2735035" y="2175532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277585" y="2577498"/>
            <a:ext cx="5290458" cy="685800"/>
          </a:xfrm>
          <a:prstGeom prst="roundRect">
            <a:avLst/>
          </a:prstGeom>
          <a:solidFill>
            <a:srgbClr val="008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True beam offset at IP = Uncorrected offset + correction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277585" y="3662612"/>
            <a:ext cx="5290458" cy="685800"/>
          </a:xfrm>
          <a:prstGeom prst="roundRect">
            <a:avLst/>
          </a:prstGeom>
          <a:solidFill>
            <a:srgbClr val="008E65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True beam-beam deflection (using non-nominal deflection curve)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277585" y="4747726"/>
            <a:ext cx="5290458" cy="685800"/>
          </a:xfrm>
          <a:prstGeom prst="roundRect">
            <a:avLst/>
          </a:prstGeom>
          <a:solidFill>
            <a:srgbClr val="008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True offset at BPM (using IP to BPM distance 4m)</a:t>
            </a:r>
            <a:endParaRPr lang="en-GB" dirty="0"/>
          </a:p>
        </p:txBody>
      </p:sp>
      <p:sp>
        <p:nvSpPr>
          <p:cNvPr id="11" name="Down Arrow 10"/>
          <p:cNvSpPr/>
          <p:nvPr/>
        </p:nvSpPr>
        <p:spPr>
          <a:xfrm>
            <a:off x="2735034" y="3263298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2735034" y="4348412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2735033" y="5454866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277582" y="5832840"/>
            <a:ext cx="5290458" cy="685800"/>
          </a:xfrm>
          <a:prstGeom prst="roundRect">
            <a:avLst/>
          </a:prstGeom>
          <a:solidFill>
            <a:srgbClr val="FE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Measured offset at BPM (resolution)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>
          <a:xfrm rot="16200000">
            <a:off x="5639851" y="5986096"/>
            <a:ext cx="252000" cy="395619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5963661" y="5824673"/>
            <a:ext cx="5290458" cy="685800"/>
          </a:xfrm>
          <a:prstGeom prst="roundRect">
            <a:avLst/>
          </a:prstGeom>
          <a:solidFill>
            <a:srgbClr val="FF8C19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Estimate deflection angle curve – will be different from true curve – here using nominal curve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5963661" y="4764052"/>
            <a:ext cx="5290458" cy="685800"/>
          </a:xfrm>
          <a:prstGeom prst="roundRect">
            <a:avLst/>
          </a:prstGeom>
          <a:solidFill>
            <a:srgbClr val="FE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Apply correction (</a:t>
            </a:r>
            <a:r>
              <a:rPr lang="en-GB" dirty="0" err="1" smtClean="0"/>
              <a:t>inc.</a:t>
            </a:r>
            <a:r>
              <a:rPr lang="en-GB" dirty="0" smtClean="0"/>
              <a:t> kicker error 0.1% offset)</a:t>
            </a:r>
            <a:endParaRPr lang="en-GB" dirty="0"/>
          </a:p>
        </p:txBody>
      </p:sp>
      <p:sp>
        <p:nvSpPr>
          <p:cNvPr id="18" name="Down Arrow 17"/>
          <p:cNvSpPr/>
          <p:nvPr/>
        </p:nvSpPr>
        <p:spPr>
          <a:xfrm rot="10800000">
            <a:off x="8463025" y="5449855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Bent Arrow 24"/>
          <p:cNvSpPr/>
          <p:nvPr/>
        </p:nvSpPr>
        <p:spPr>
          <a:xfrm flipH="1">
            <a:off x="5568039" y="3020785"/>
            <a:ext cx="3086104" cy="1743263"/>
          </a:xfrm>
          <a:prstGeom prst="bentArrow">
            <a:avLst>
              <a:gd name="adj1" fmla="val 4954"/>
              <a:gd name="adj2" fmla="val 9095"/>
              <a:gd name="adj3" fmla="val 11769"/>
              <a:gd name="adj4" fmla="val 30980"/>
            </a:avLst>
          </a:prstGeom>
          <a:gradFill flip="none" rotWithShape="1">
            <a:gsLst>
              <a:gs pos="89000">
                <a:srgbClr val="8345E8"/>
              </a:gs>
              <a:gs pos="24000">
                <a:srgbClr val="8345E8"/>
              </a:gs>
              <a:gs pos="13000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68039" y="1621536"/>
            <a:ext cx="4196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B009C"/>
                </a:solidFill>
              </a:rPr>
              <a:t>Run for multiple trains and average results. </a:t>
            </a:r>
            <a:endParaRPr lang="en-GB" dirty="0">
              <a:solidFill>
                <a:srgbClr val="7B009C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 rot="16200000">
            <a:off x="5635543" y="2524331"/>
            <a:ext cx="261275" cy="394961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5979990" y="2294896"/>
            <a:ext cx="5290458" cy="685800"/>
          </a:xfrm>
          <a:prstGeom prst="roundRect">
            <a:avLst/>
          </a:prstGeom>
          <a:solidFill>
            <a:srgbClr val="7B00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Determine luminosity from bunch-bunch offset (using nominal luminosity-offset curve)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8654143" y="3662612"/>
            <a:ext cx="153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B009C"/>
                </a:solidFill>
              </a:rPr>
              <a:t>Delay loop</a:t>
            </a:r>
            <a:endParaRPr lang="en-GB" dirty="0">
              <a:solidFill>
                <a:srgbClr val="7B009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3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123"/>
            <a:ext cx="7131537" cy="497873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Non-nominal charge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45017" y="2154454"/>
            <a:ext cx="45466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 smtClean="0"/>
              <a:t>Beam-beam deflection curve plotted for a range of charges– [0.2,</a:t>
            </a:r>
            <a:r>
              <a:rPr lang="en-GB" sz="2100" dirty="0" smtClean="0">
                <a:solidFill>
                  <a:srgbClr val="C00000"/>
                </a:solidFill>
              </a:rPr>
              <a:t>0.4,</a:t>
            </a:r>
            <a:r>
              <a:rPr lang="en-GB" sz="2100" dirty="0" smtClean="0">
                <a:solidFill>
                  <a:srgbClr val="FF0000"/>
                </a:solidFill>
              </a:rPr>
              <a:t>0.8</a:t>
            </a:r>
            <a:r>
              <a:rPr lang="en-GB" sz="2100" dirty="0" smtClean="0"/>
              <a:t>,</a:t>
            </a:r>
            <a:r>
              <a:rPr lang="en-GB" sz="2100" dirty="0" smtClean="0">
                <a:solidFill>
                  <a:srgbClr val="FFC000"/>
                </a:solidFill>
              </a:rPr>
              <a:t>1,</a:t>
            </a:r>
            <a:r>
              <a:rPr lang="en-GB" sz="2100" dirty="0" smtClean="0">
                <a:solidFill>
                  <a:srgbClr val="00B050"/>
                </a:solidFill>
              </a:rPr>
              <a:t>1.4,</a:t>
            </a:r>
            <a:r>
              <a:rPr lang="en-GB" sz="2100" dirty="0" smtClean="0">
                <a:solidFill>
                  <a:srgbClr val="00B0F0"/>
                </a:solidFill>
              </a:rPr>
              <a:t>2,</a:t>
            </a:r>
            <a:r>
              <a:rPr lang="en-GB" sz="2100" dirty="0" smtClean="0">
                <a:solidFill>
                  <a:srgbClr val="9900CC"/>
                </a:solidFill>
              </a:rPr>
              <a:t>2.2</a:t>
            </a:r>
            <a:r>
              <a:rPr lang="en-GB" sz="2100" dirty="0" smtClean="0"/>
              <a:t>]x10</a:t>
            </a:r>
            <a:r>
              <a:rPr lang="en-GB" sz="2100" baseline="30000" dirty="0" smtClean="0"/>
              <a:t>10</a:t>
            </a:r>
            <a:r>
              <a:rPr lang="en-GB" sz="2100" dirty="0" smtClean="0"/>
              <a:t>.</a:t>
            </a:r>
            <a:endParaRPr lang="en-GB" sz="2100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372" y="3526154"/>
            <a:ext cx="4155057" cy="27985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2036" y="1403921"/>
            <a:ext cx="7892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Bunch-bunch offset with feedback on, acting on rigid bunch with 100 nm offset. Assuming nominal deflection angle curve.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280400" y="2893117"/>
            <a:ext cx="337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Beam-beam deflection angle curves (brown is nominal curve)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2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524"/>
            <a:ext cx="7472363" cy="50450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Non-nominal bunch length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950060" y="1720961"/>
            <a:ext cx="33428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dirty="0" err="1" smtClean="0"/>
              <a:t>Sigma_z</a:t>
            </a:r>
            <a:r>
              <a:rPr lang="en-GB" sz="2100" dirty="0" smtClean="0"/>
              <a:t> (um):</a:t>
            </a:r>
          </a:p>
          <a:p>
            <a:r>
              <a:rPr lang="en-GB" sz="2100" dirty="0" smtClean="0"/>
              <a:t>150,</a:t>
            </a:r>
          </a:p>
          <a:p>
            <a:r>
              <a:rPr lang="en-GB" sz="2100" dirty="0" smtClean="0">
                <a:solidFill>
                  <a:srgbClr val="AB582E"/>
                </a:solidFill>
              </a:rPr>
              <a:t>300 (nominal),</a:t>
            </a:r>
          </a:p>
          <a:p>
            <a:r>
              <a:rPr lang="en-GB" sz="2100" dirty="0" smtClean="0">
                <a:solidFill>
                  <a:srgbClr val="FF0000"/>
                </a:solidFill>
              </a:rPr>
              <a:t>600,</a:t>
            </a:r>
          </a:p>
          <a:p>
            <a:r>
              <a:rPr lang="en-GB" sz="2100" dirty="0" smtClean="0">
                <a:solidFill>
                  <a:srgbClr val="FFC000"/>
                </a:solidFill>
              </a:rPr>
              <a:t>1200,</a:t>
            </a:r>
          </a:p>
          <a:p>
            <a:r>
              <a:rPr lang="en-GB" sz="2100" dirty="0" smtClean="0">
                <a:solidFill>
                  <a:srgbClr val="00B050"/>
                </a:solidFill>
              </a:rPr>
              <a:t>1800,</a:t>
            </a:r>
          </a:p>
          <a:p>
            <a:r>
              <a:rPr lang="en-GB" sz="2100" dirty="0" smtClean="0">
                <a:solidFill>
                  <a:srgbClr val="00B0F0"/>
                </a:solidFill>
              </a:rPr>
              <a:t>2400,</a:t>
            </a:r>
          </a:p>
          <a:p>
            <a:r>
              <a:rPr lang="en-GB" sz="2100" dirty="0" smtClean="0">
                <a:solidFill>
                  <a:srgbClr val="9900CC"/>
                </a:solidFill>
              </a:rPr>
              <a:t>3000.</a:t>
            </a:r>
          </a:p>
        </p:txBody>
      </p:sp>
      <p:pic>
        <p:nvPicPr>
          <p:cNvPr id="6" name="Content Placeholder 3"/>
          <p:cNvPicPr>
            <a:picLocks noGrp="1"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359" y="3302583"/>
            <a:ext cx="4487975" cy="31331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46592" y="1582461"/>
            <a:ext cx="32034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Bunch-bunch offset with feedback on, acting on rigid bunch with 100 nm offset. Assuming nominal deflection angle curve.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404100" y="2373417"/>
            <a:ext cx="337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Beam-beam deflection angle curves (brown is nominal curve)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9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3524"/>
            <a:ext cx="7044648" cy="49180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Non-nominal vertical bunch size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882663" y="1726796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100" dirty="0" err="1"/>
              <a:t>Sigma_y</a:t>
            </a:r>
            <a:r>
              <a:rPr lang="en-GB" sz="2100" dirty="0"/>
              <a:t>: (nm)</a:t>
            </a:r>
          </a:p>
          <a:p>
            <a:r>
              <a:rPr lang="en-GB" sz="2100" dirty="0" smtClean="0"/>
              <a:t>2.95</a:t>
            </a:r>
          </a:p>
          <a:p>
            <a:r>
              <a:rPr lang="en-GB" sz="2100" dirty="0" smtClean="0">
                <a:solidFill>
                  <a:srgbClr val="C00000"/>
                </a:solidFill>
              </a:rPr>
              <a:t>5.9 </a:t>
            </a:r>
            <a:r>
              <a:rPr lang="en-GB" sz="2100" dirty="0">
                <a:solidFill>
                  <a:srgbClr val="C00000"/>
                </a:solidFill>
              </a:rPr>
              <a:t>(nominal</a:t>
            </a:r>
            <a:r>
              <a:rPr lang="en-GB" sz="2100" dirty="0" smtClean="0">
                <a:solidFill>
                  <a:srgbClr val="C00000"/>
                </a:solidFill>
              </a:rPr>
              <a:t>),</a:t>
            </a:r>
          </a:p>
          <a:p>
            <a:r>
              <a:rPr lang="en-GB" sz="2100" dirty="0" smtClean="0">
                <a:solidFill>
                  <a:srgbClr val="FF0000"/>
                </a:solidFill>
              </a:rPr>
              <a:t>11.8</a:t>
            </a:r>
            <a:r>
              <a:rPr lang="en-GB" sz="2100" dirty="0">
                <a:solidFill>
                  <a:srgbClr val="FF0000"/>
                </a:solidFill>
              </a:rPr>
              <a:t>,</a:t>
            </a:r>
          </a:p>
          <a:p>
            <a:r>
              <a:rPr lang="en-GB" sz="2100" dirty="0">
                <a:solidFill>
                  <a:srgbClr val="FFC000"/>
                </a:solidFill>
              </a:rPr>
              <a:t>23.6,</a:t>
            </a:r>
          </a:p>
          <a:p>
            <a:r>
              <a:rPr lang="en-GB" sz="2100" dirty="0">
                <a:solidFill>
                  <a:srgbClr val="00B050"/>
                </a:solidFill>
              </a:rPr>
              <a:t>35.4,</a:t>
            </a:r>
          </a:p>
          <a:p>
            <a:r>
              <a:rPr lang="en-GB" sz="2100" dirty="0">
                <a:solidFill>
                  <a:srgbClr val="00B0F0"/>
                </a:solidFill>
              </a:rPr>
              <a:t>47.2,</a:t>
            </a:r>
          </a:p>
          <a:p>
            <a:r>
              <a:rPr lang="en-GB" sz="2100" dirty="0">
                <a:solidFill>
                  <a:srgbClr val="9900CC"/>
                </a:solidFill>
              </a:rPr>
              <a:t>59.</a:t>
            </a: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909" y="3111500"/>
            <a:ext cx="5171091" cy="33400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09700" y="1726796"/>
            <a:ext cx="31135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Bunch-bunch offset with feedback on, acting on rigid bunch with 100 nm offset. Assuming nominal deflection angle curve.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404100" y="2373417"/>
            <a:ext cx="337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Beam-beam deflection angle </a:t>
            </a:r>
            <a:r>
              <a:rPr lang="en-GB" dirty="0" smtClean="0"/>
              <a:t>curves (brown is nominal curve)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47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Placet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I’m still having problems with the lattice files, there are a few problems with the simulation of the {RTML, ML and BDS} together. So far I have the BDS alone working, with the correct emittance at the IP. The ML standalone simulation is failing with emittance increase,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I’m still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unsure why this isn’t working either. </a:t>
            </a:r>
          </a:p>
          <a:p>
            <a:r>
              <a:rPr lang="en-GB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Lucretia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I’v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e i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ncreased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cut-off (in terms of standard deviation) of the Gaussian beam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generated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so that I’m not getting a sharp edge to the distribution.</a:t>
            </a:r>
            <a:endParaRPr lang="en-GB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Guinea-pig: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Further work on beam-beam deflection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curves:</a:t>
            </a:r>
            <a:endParaRPr lang="en-GB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Horizontal bunch size –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scan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across wider range</a:t>
            </a:r>
          </a:p>
          <a:p>
            <a:pPr lvl="1"/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Charge – finer scan of central region of deflection angle curve</a:t>
            </a:r>
          </a:p>
          <a:p>
            <a:pPr lvl="1"/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Vertical bunch size – finer scan of central region of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deflection angle curve</a:t>
            </a:r>
            <a:endParaRPr lang="en-GB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MATLAB FB model: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Feedback on beam with non-nominal parameters with the feedback system assuming nominal deflection angle curve.</a:t>
            </a: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97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1470024"/>
            <a:ext cx="7565828" cy="510817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Non-nominal horizontal bunch size</a:t>
            </a:r>
            <a:endParaRPr lang="en-GB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465" y="2895600"/>
            <a:ext cx="5009478" cy="34972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03714" y="1561900"/>
            <a:ext cx="6096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200" dirty="0" err="1"/>
              <a:t>Sigma_x</a:t>
            </a:r>
            <a:r>
              <a:rPr lang="en-GB" sz="2200" dirty="0"/>
              <a:t>: (nm)</a:t>
            </a:r>
          </a:p>
          <a:p>
            <a:r>
              <a:rPr lang="en-GB" sz="2200" dirty="0">
                <a:solidFill>
                  <a:srgbClr val="AB582E"/>
                </a:solidFill>
              </a:rPr>
              <a:t>474 (nominal),</a:t>
            </a:r>
          </a:p>
          <a:p>
            <a:r>
              <a:rPr lang="en-GB" sz="2200" dirty="0">
                <a:solidFill>
                  <a:srgbClr val="FF0000"/>
                </a:solidFill>
              </a:rPr>
              <a:t>711,</a:t>
            </a:r>
          </a:p>
          <a:p>
            <a:r>
              <a:rPr lang="en-GB" sz="2200" dirty="0" smtClean="0">
                <a:solidFill>
                  <a:srgbClr val="FFC000"/>
                </a:solidFill>
              </a:rPr>
              <a:t>1896</a:t>
            </a:r>
            <a:r>
              <a:rPr lang="en-GB" sz="2200" dirty="0">
                <a:solidFill>
                  <a:srgbClr val="FFC000"/>
                </a:solidFill>
              </a:rPr>
              <a:t>,</a:t>
            </a:r>
          </a:p>
          <a:p>
            <a:r>
              <a:rPr lang="en-GB" sz="2200" dirty="0">
                <a:solidFill>
                  <a:srgbClr val="00B050"/>
                </a:solidFill>
              </a:rPr>
              <a:t>2844,</a:t>
            </a:r>
          </a:p>
          <a:p>
            <a:r>
              <a:rPr lang="en-GB" sz="2200" dirty="0">
                <a:solidFill>
                  <a:srgbClr val="00B0F0"/>
                </a:solidFill>
              </a:rPr>
              <a:t>3792,</a:t>
            </a:r>
          </a:p>
          <a:p>
            <a:r>
              <a:rPr lang="en-GB" sz="2200" dirty="0">
                <a:solidFill>
                  <a:srgbClr val="9900CC"/>
                </a:solidFill>
              </a:rPr>
              <a:t>4740.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64133" y="1651000"/>
            <a:ext cx="233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Bunch-bunch offset with feedback on, acting on rigid bunch with 100 nm offset. Assuming nominal deflection angle curve.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67428" y="2031090"/>
            <a:ext cx="337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Beam-beam deflection angle curves (brown is nominal curve)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3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Placet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So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far I have the BDS alone working, with the correct emittance at the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IP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but I am having problems with emittance growth in both the ML standalone simulation and the simulation of the RTML, ML and BDS together.</a:t>
            </a: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Guinea-pig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Further work on beam-beam deflection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curves:</a:t>
            </a:r>
            <a:endParaRPr lang="en-GB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Possibly still some meshing issues with the curves for non-nominal vertical bunch sizes, lines cross and I’m unsure whether this is physical.</a:t>
            </a:r>
          </a:p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MATLAB FB model: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I’ve begun to test the effect of feedback with non-nominal beam parameters if this has not been accounted for in the feedback system by adjusting the beam-beam deflection curve used.</a:t>
            </a: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6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I’m still working through a lot of issues with getting the lattice files (kindly provided by Pierre to work). Issues with the RTML_ML_BDS simulation so far have included: </a:t>
            </a:r>
          </a:p>
          <a:p>
            <a:pPr lvl="1"/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emittance was wrongly defined at the start of the RTML and BDS. 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esistive walls were added (which I have now removed) and no correction for the </a:t>
            </a:r>
            <a:r>
              <a:rPr lang="en-GB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introduced by these resistive walls led to beam loss. 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ngular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offsets were introduced in the RTML (1 </a:t>
            </a:r>
            <a:r>
              <a:rPr lang="en-GB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urad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5 </a:t>
            </a:r>
            <a:r>
              <a:rPr lang="en-GB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urad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- these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have also now also been removed.</a:t>
            </a:r>
          </a:p>
          <a:p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I think I have found a way to set the number of bunches in the train, but I’m yet to test this – and it was suggested by Chet/Ryan that this wasn’t possible – so I need to look further into this.</a:t>
            </a: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Placet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4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36381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Bunch Profiles – 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At IP before interaction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97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98" y="2647643"/>
            <a:ext cx="5959012" cy="40135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 profiles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010" y="2647643"/>
            <a:ext cx="5959011" cy="4013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1429" y="1542347"/>
            <a:ext cx="944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 extended the cut-off for the 6D Gaussian Beam generator so that it wasn’t cutting off as much of the tail of the distribution</a:t>
            </a:r>
            <a:r>
              <a:rPr lang="en-GB" dirty="0" smtClean="0"/>
              <a:t>. This beam is a </a:t>
            </a:r>
            <a:r>
              <a:rPr lang="en-GB" dirty="0" smtClean="0"/>
              <a:t>Gaussian up to 10 sigma.</a:t>
            </a:r>
            <a:endParaRPr lang="en-GB" dirty="0" smtClean="0"/>
          </a:p>
          <a:p>
            <a:r>
              <a:rPr lang="en-GB" dirty="0" smtClean="0"/>
              <a:t>Plotted: 80,000 </a:t>
            </a:r>
            <a:r>
              <a:rPr lang="en-GB" dirty="0" err="1" smtClean="0"/>
              <a:t>macroparticle</a:t>
            </a:r>
            <a:r>
              <a:rPr lang="en-GB" dirty="0" smtClean="0"/>
              <a:t> bunches distributions tracked through the BDS to the IP.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12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36381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Bunch Profiles – 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At IP after interaction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A33A-F403-483D-8688-71578FF382A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98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253" y="5140127"/>
            <a:ext cx="2449331" cy="165093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06" y="3609248"/>
            <a:ext cx="2533006" cy="16353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8" y="3609248"/>
            <a:ext cx="2289652" cy="16353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637" y="3565746"/>
            <a:ext cx="2400814" cy="16788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269" y="3548126"/>
            <a:ext cx="2451799" cy="16965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482" y="5158835"/>
            <a:ext cx="2458242" cy="16322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8" y="5197168"/>
            <a:ext cx="2380569" cy="16106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07" y="5198995"/>
            <a:ext cx="2533006" cy="16012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06" y="1994216"/>
            <a:ext cx="2533005" cy="16673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8" y="1994217"/>
            <a:ext cx="2315734" cy="166736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636" y="1994218"/>
            <a:ext cx="2400814" cy="1667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59" y="1870334"/>
            <a:ext cx="2444471" cy="179124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04" y="340603"/>
            <a:ext cx="2343120" cy="170601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270" y="340602"/>
            <a:ext cx="2459128" cy="17060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61175" y="744646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SigmaZ</a:t>
            </a:r>
            <a:r>
              <a:rPr lang="en-GB" sz="3000" dirty="0" smtClean="0"/>
              <a:t>=</a:t>
            </a:r>
          </a:p>
          <a:p>
            <a:r>
              <a:rPr lang="en-GB" sz="3000" dirty="0" smtClean="0"/>
              <a:t>300 um</a:t>
            </a:r>
          </a:p>
          <a:p>
            <a:endParaRPr lang="en-GB" sz="3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7" y="339086"/>
            <a:ext cx="2371181" cy="171373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05" y="339086"/>
            <a:ext cx="2533006" cy="17137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4078" y="-1732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Offset 2*</a:t>
            </a:r>
            <a:endParaRPr lang="en-GB" sz="3000" dirty="0"/>
          </a:p>
        </p:txBody>
      </p:sp>
      <p:sp>
        <p:nvSpPr>
          <p:cNvPr id="33" name="TextBox 32"/>
          <p:cNvSpPr txBox="1"/>
          <p:nvPr/>
        </p:nvSpPr>
        <p:spPr>
          <a:xfrm>
            <a:off x="2985140" y="-12843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0 nm</a:t>
            </a:r>
            <a:endParaRPr lang="en-GB" sz="3000" dirty="0"/>
          </a:p>
        </p:txBody>
      </p:sp>
      <p:sp>
        <p:nvSpPr>
          <p:cNvPr id="34" name="TextBox 33"/>
          <p:cNvSpPr txBox="1"/>
          <p:nvPr/>
        </p:nvSpPr>
        <p:spPr>
          <a:xfrm>
            <a:off x="5350818" y="4202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25 nm</a:t>
            </a:r>
            <a:endParaRPr lang="en-GB" sz="3000" dirty="0"/>
          </a:p>
        </p:txBody>
      </p:sp>
      <p:sp>
        <p:nvSpPr>
          <p:cNvPr id="35" name="TextBox 34"/>
          <p:cNvSpPr txBox="1"/>
          <p:nvPr/>
        </p:nvSpPr>
        <p:spPr>
          <a:xfrm>
            <a:off x="7387476" y="0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50 nm</a:t>
            </a:r>
            <a:endParaRPr lang="en-GB" sz="3000" dirty="0"/>
          </a:p>
        </p:txBody>
      </p:sp>
      <p:sp>
        <p:nvSpPr>
          <p:cNvPr id="36" name="TextBox 35"/>
          <p:cNvSpPr txBox="1"/>
          <p:nvPr/>
        </p:nvSpPr>
        <p:spPr>
          <a:xfrm>
            <a:off x="9337861" y="-4202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100 nm</a:t>
            </a:r>
            <a:endParaRPr lang="en-GB" sz="3000" dirty="0"/>
          </a:p>
        </p:txBody>
      </p:sp>
      <p:sp>
        <p:nvSpPr>
          <p:cNvPr id="37" name="TextBox 36"/>
          <p:cNvSpPr txBox="1"/>
          <p:nvPr/>
        </p:nvSpPr>
        <p:spPr>
          <a:xfrm>
            <a:off x="161175" y="2452963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SigmaZ</a:t>
            </a:r>
            <a:r>
              <a:rPr lang="en-GB" sz="3000" dirty="0" smtClean="0"/>
              <a:t>=</a:t>
            </a:r>
          </a:p>
          <a:p>
            <a:r>
              <a:rPr lang="en-GB" sz="3000" dirty="0"/>
              <a:t>5</a:t>
            </a:r>
            <a:r>
              <a:rPr lang="en-GB" sz="3000" dirty="0" smtClean="0"/>
              <a:t>00 um</a:t>
            </a:r>
          </a:p>
          <a:p>
            <a:endParaRPr lang="en-GB" sz="3000" dirty="0"/>
          </a:p>
        </p:txBody>
      </p:sp>
      <p:sp>
        <p:nvSpPr>
          <p:cNvPr id="38" name="TextBox 37"/>
          <p:cNvSpPr txBox="1"/>
          <p:nvPr/>
        </p:nvSpPr>
        <p:spPr>
          <a:xfrm>
            <a:off x="161175" y="3930291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SigmaZ</a:t>
            </a:r>
            <a:endParaRPr lang="en-GB" sz="3000" dirty="0" smtClean="0"/>
          </a:p>
          <a:p>
            <a:r>
              <a:rPr lang="en-GB" sz="3000" dirty="0" smtClean="0"/>
              <a:t>1000 um</a:t>
            </a:r>
          </a:p>
          <a:p>
            <a:endParaRPr lang="en-GB" sz="3000" dirty="0"/>
          </a:p>
        </p:txBody>
      </p:sp>
      <p:sp>
        <p:nvSpPr>
          <p:cNvPr id="39" name="TextBox 38"/>
          <p:cNvSpPr txBox="1"/>
          <p:nvPr/>
        </p:nvSpPr>
        <p:spPr>
          <a:xfrm>
            <a:off x="150840" y="5513347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SigmaZ</a:t>
            </a:r>
            <a:endParaRPr lang="en-GB" sz="3000" dirty="0" smtClean="0"/>
          </a:p>
          <a:p>
            <a:r>
              <a:rPr lang="en-GB" sz="3000" dirty="0" smtClean="0"/>
              <a:t>1500 um</a:t>
            </a:r>
          </a:p>
          <a:p>
            <a:endParaRPr lang="en-GB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599" y="6320572"/>
            <a:ext cx="3413261" cy="400904"/>
          </a:xfrm>
        </p:spPr>
        <p:txBody>
          <a:bodyPr/>
          <a:lstStyle/>
          <a:p>
            <a:fld id="{C4B8A33A-F403-483D-8688-71578FF382A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32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04" y="429634"/>
            <a:ext cx="2220840" cy="161698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604" y="429634"/>
            <a:ext cx="2330793" cy="161698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61175" y="744646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SigmaX</a:t>
            </a:r>
            <a:r>
              <a:rPr lang="en-GB" sz="3000" dirty="0" smtClean="0"/>
              <a:t>=</a:t>
            </a:r>
          </a:p>
          <a:p>
            <a:r>
              <a:rPr lang="en-GB" sz="3000" dirty="0" smtClean="0"/>
              <a:t>474 nm</a:t>
            </a:r>
          </a:p>
          <a:p>
            <a:endParaRPr lang="en-GB" sz="3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8" y="428521"/>
            <a:ext cx="2247436" cy="162430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05" y="428521"/>
            <a:ext cx="2400816" cy="16243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4078" y="-1732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Offset 2*</a:t>
            </a:r>
            <a:endParaRPr lang="en-GB" sz="3000" dirty="0"/>
          </a:p>
        </p:txBody>
      </p:sp>
      <p:sp>
        <p:nvSpPr>
          <p:cNvPr id="33" name="TextBox 32"/>
          <p:cNvSpPr txBox="1"/>
          <p:nvPr/>
        </p:nvSpPr>
        <p:spPr>
          <a:xfrm>
            <a:off x="2985140" y="-12843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0 nm</a:t>
            </a:r>
            <a:endParaRPr lang="en-GB" sz="3000" dirty="0"/>
          </a:p>
        </p:txBody>
      </p:sp>
      <p:sp>
        <p:nvSpPr>
          <p:cNvPr id="34" name="TextBox 33"/>
          <p:cNvSpPr txBox="1"/>
          <p:nvPr/>
        </p:nvSpPr>
        <p:spPr>
          <a:xfrm>
            <a:off x="5350818" y="4202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25 nm</a:t>
            </a:r>
            <a:endParaRPr lang="en-GB" sz="3000" dirty="0"/>
          </a:p>
        </p:txBody>
      </p:sp>
      <p:sp>
        <p:nvSpPr>
          <p:cNvPr id="35" name="TextBox 34"/>
          <p:cNvSpPr txBox="1"/>
          <p:nvPr/>
        </p:nvSpPr>
        <p:spPr>
          <a:xfrm>
            <a:off x="7387476" y="0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50 nm</a:t>
            </a:r>
            <a:endParaRPr lang="en-GB" sz="3000" dirty="0"/>
          </a:p>
        </p:txBody>
      </p:sp>
      <p:sp>
        <p:nvSpPr>
          <p:cNvPr id="36" name="TextBox 35"/>
          <p:cNvSpPr txBox="1"/>
          <p:nvPr/>
        </p:nvSpPr>
        <p:spPr>
          <a:xfrm>
            <a:off x="9337861" y="-4202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100 nm</a:t>
            </a:r>
            <a:endParaRPr lang="en-GB" sz="3000" dirty="0"/>
          </a:p>
        </p:txBody>
      </p:sp>
      <p:sp>
        <p:nvSpPr>
          <p:cNvPr id="37" name="TextBox 36"/>
          <p:cNvSpPr txBox="1"/>
          <p:nvPr/>
        </p:nvSpPr>
        <p:spPr>
          <a:xfrm>
            <a:off x="161175" y="2452963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SigmaX</a:t>
            </a:r>
            <a:r>
              <a:rPr lang="en-GB" sz="3000" dirty="0" smtClean="0"/>
              <a:t>=</a:t>
            </a:r>
          </a:p>
          <a:p>
            <a:r>
              <a:rPr lang="en-GB" sz="3000" dirty="0" smtClean="0"/>
              <a:t>948 nm</a:t>
            </a:r>
          </a:p>
          <a:p>
            <a:endParaRPr lang="en-GB" sz="3000" dirty="0"/>
          </a:p>
        </p:txBody>
      </p:sp>
      <p:sp>
        <p:nvSpPr>
          <p:cNvPr id="38" name="TextBox 37"/>
          <p:cNvSpPr txBox="1"/>
          <p:nvPr/>
        </p:nvSpPr>
        <p:spPr>
          <a:xfrm>
            <a:off x="161175" y="3930291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SigmaX</a:t>
            </a:r>
            <a:endParaRPr lang="en-GB" sz="3000" dirty="0" smtClean="0"/>
          </a:p>
          <a:p>
            <a:r>
              <a:rPr lang="en-GB" sz="3000" dirty="0" smtClean="0"/>
              <a:t>2370 nm</a:t>
            </a:r>
          </a:p>
          <a:p>
            <a:endParaRPr lang="en-GB" sz="3000" dirty="0"/>
          </a:p>
        </p:txBody>
      </p:sp>
      <p:sp>
        <p:nvSpPr>
          <p:cNvPr id="39" name="TextBox 38"/>
          <p:cNvSpPr txBox="1"/>
          <p:nvPr/>
        </p:nvSpPr>
        <p:spPr>
          <a:xfrm>
            <a:off x="150840" y="5513347"/>
            <a:ext cx="2727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SigmaX</a:t>
            </a:r>
            <a:endParaRPr lang="en-GB" sz="3000" dirty="0" smtClean="0"/>
          </a:p>
          <a:p>
            <a:r>
              <a:rPr lang="en-GB" sz="3000" dirty="0" smtClean="0"/>
              <a:t>4740 nm</a:t>
            </a:r>
            <a:endParaRPr lang="en-GB" sz="30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04" y="1955783"/>
            <a:ext cx="2400816" cy="17435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8" y="1963469"/>
            <a:ext cx="2311016" cy="170002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04" y="1915618"/>
            <a:ext cx="2225326" cy="174508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549" y="1950302"/>
            <a:ext cx="2323847" cy="171127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03" y="3575425"/>
            <a:ext cx="2400816" cy="162430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04" y="3559235"/>
            <a:ext cx="2463930" cy="166700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604" y="3519249"/>
            <a:ext cx="2647026" cy="173855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656" y="3530009"/>
            <a:ext cx="2465082" cy="1667782"/>
          </a:xfrm>
          <a:prstGeom prst="rect">
            <a:avLst/>
          </a:prstGeom>
        </p:spPr>
      </p:pic>
      <p:pic>
        <p:nvPicPr>
          <p:cNvPr id="44" name="Content Placeholder 8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02" y="5118641"/>
            <a:ext cx="2375973" cy="160749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8" y="5061314"/>
            <a:ext cx="2494150" cy="168744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629" y="4991276"/>
            <a:ext cx="2590684" cy="175276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604" y="5071883"/>
            <a:ext cx="2647026" cy="16128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325110"/>
            <a:ext cx="3235132" cy="396365"/>
          </a:xfrm>
        </p:spPr>
        <p:txBody>
          <a:bodyPr/>
          <a:lstStyle/>
          <a:p>
            <a:fld id="{C4B8A33A-F403-483D-8688-71578FF382A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36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13" y="712956"/>
            <a:ext cx="1976169" cy="1438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728" y="712956"/>
            <a:ext cx="2074008" cy="143884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61175" y="744646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SigmaY</a:t>
            </a:r>
            <a:r>
              <a:rPr lang="en-GB" sz="3000" dirty="0" smtClean="0"/>
              <a:t>=</a:t>
            </a:r>
          </a:p>
          <a:p>
            <a:r>
              <a:rPr lang="en-GB" sz="3000" dirty="0" smtClean="0"/>
              <a:t>5.9 nm</a:t>
            </a:r>
          </a:p>
          <a:p>
            <a:endParaRPr lang="en-GB" sz="3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287" y="712649"/>
            <a:ext cx="1999835" cy="144535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242" y="712649"/>
            <a:ext cx="2136317" cy="14453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4078" y="-1732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Offset 2*</a:t>
            </a:r>
            <a:endParaRPr lang="en-GB" sz="3000" dirty="0"/>
          </a:p>
        </p:txBody>
      </p:sp>
      <p:sp>
        <p:nvSpPr>
          <p:cNvPr id="33" name="TextBox 32"/>
          <p:cNvSpPr txBox="1"/>
          <p:nvPr/>
        </p:nvSpPr>
        <p:spPr>
          <a:xfrm>
            <a:off x="2985140" y="-12843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0 nm</a:t>
            </a:r>
            <a:endParaRPr lang="en-GB" sz="3000" dirty="0"/>
          </a:p>
        </p:txBody>
      </p:sp>
      <p:sp>
        <p:nvSpPr>
          <p:cNvPr id="34" name="TextBox 33"/>
          <p:cNvSpPr txBox="1"/>
          <p:nvPr/>
        </p:nvSpPr>
        <p:spPr>
          <a:xfrm>
            <a:off x="5350818" y="4202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25 nm</a:t>
            </a:r>
            <a:endParaRPr lang="en-GB" sz="3000" dirty="0"/>
          </a:p>
        </p:txBody>
      </p:sp>
      <p:sp>
        <p:nvSpPr>
          <p:cNvPr id="35" name="TextBox 34"/>
          <p:cNvSpPr txBox="1"/>
          <p:nvPr/>
        </p:nvSpPr>
        <p:spPr>
          <a:xfrm>
            <a:off x="7387476" y="0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50 nm</a:t>
            </a:r>
            <a:endParaRPr lang="en-GB" sz="3000" dirty="0"/>
          </a:p>
        </p:txBody>
      </p:sp>
      <p:sp>
        <p:nvSpPr>
          <p:cNvPr id="36" name="TextBox 35"/>
          <p:cNvSpPr txBox="1"/>
          <p:nvPr/>
        </p:nvSpPr>
        <p:spPr>
          <a:xfrm>
            <a:off x="9337861" y="-4202"/>
            <a:ext cx="206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100 nm</a:t>
            </a:r>
            <a:endParaRPr lang="en-GB" sz="3000" dirty="0"/>
          </a:p>
        </p:txBody>
      </p:sp>
      <p:sp>
        <p:nvSpPr>
          <p:cNvPr id="37" name="TextBox 36"/>
          <p:cNvSpPr txBox="1"/>
          <p:nvPr/>
        </p:nvSpPr>
        <p:spPr>
          <a:xfrm>
            <a:off x="161175" y="2452963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SigmaY</a:t>
            </a:r>
            <a:r>
              <a:rPr lang="en-GB" sz="3000" dirty="0" smtClean="0"/>
              <a:t>=</a:t>
            </a:r>
          </a:p>
          <a:p>
            <a:r>
              <a:rPr lang="en-GB" sz="3000" dirty="0" smtClean="0"/>
              <a:t>11.8 nm</a:t>
            </a:r>
          </a:p>
          <a:p>
            <a:endParaRPr lang="en-GB" sz="3000" dirty="0"/>
          </a:p>
        </p:txBody>
      </p:sp>
      <p:sp>
        <p:nvSpPr>
          <p:cNvPr id="38" name="TextBox 37"/>
          <p:cNvSpPr txBox="1"/>
          <p:nvPr/>
        </p:nvSpPr>
        <p:spPr>
          <a:xfrm>
            <a:off x="161175" y="3930291"/>
            <a:ext cx="272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SigmaY</a:t>
            </a:r>
            <a:endParaRPr lang="en-GB" sz="3000" dirty="0" smtClean="0"/>
          </a:p>
          <a:p>
            <a:r>
              <a:rPr lang="en-GB" sz="3000" dirty="0" smtClean="0"/>
              <a:t>29.5 nm</a:t>
            </a:r>
          </a:p>
          <a:p>
            <a:endParaRPr lang="en-GB" sz="3000" dirty="0"/>
          </a:p>
        </p:txBody>
      </p:sp>
      <p:sp>
        <p:nvSpPr>
          <p:cNvPr id="39" name="TextBox 38"/>
          <p:cNvSpPr txBox="1"/>
          <p:nvPr/>
        </p:nvSpPr>
        <p:spPr>
          <a:xfrm>
            <a:off x="150840" y="5513347"/>
            <a:ext cx="2727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/>
              <a:t>SigmaY</a:t>
            </a:r>
            <a:endParaRPr lang="en-GB" sz="3000" dirty="0" smtClean="0"/>
          </a:p>
          <a:p>
            <a:r>
              <a:rPr lang="en-GB" sz="3000" dirty="0" smtClean="0"/>
              <a:t>59 nm</a:t>
            </a:r>
            <a:endParaRPr lang="en-GB" sz="3000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240" y="2137542"/>
            <a:ext cx="2136317" cy="160017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985" y="2138024"/>
            <a:ext cx="2122625" cy="158991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05" y="2057296"/>
            <a:ext cx="2220669" cy="166335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41" y="2155154"/>
            <a:ext cx="2066086" cy="1547565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84" y="3620731"/>
            <a:ext cx="2253338" cy="152452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763" y="3647842"/>
            <a:ext cx="2213267" cy="149741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848" y="3647531"/>
            <a:ext cx="2223043" cy="1504027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017" y="3683384"/>
            <a:ext cx="2170048" cy="1468173"/>
          </a:xfrm>
          <a:prstGeom prst="rect">
            <a:avLst/>
          </a:prstGeom>
        </p:spPr>
      </p:pic>
      <p:pic>
        <p:nvPicPr>
          <p:cNvPr id="56" name="Content Placeholder 4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763" y="5178115"/>
            <a:ext cx="2213267" cy="1498051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661" y="5154617"/>
            <a:ext cx="2237005" cy="1513474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268" y="5208840"/>
            <a:ext cx="2129520" cy="1440753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141" y="5165500"/>
            <a:ext cx="2162970" cy="146338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12820" y="6409950"/>
            <a:ext cx="2440980" cy="311525"/>
          </a:xfrm>
        </p:spPr>
        <p:txBody>
          <a:bodyPr/>
          <a:lstStyle/>
          <a:p>
            <a:fld id="{C4B8A33A-F403-483D-8688-71578FF382A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69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PurpleFONTTheme.thmx</Template>
  <TotalTime>399</TotalTime>
  <Words>1080</Words>
  <Application>Microsoft Office PowerPoint</Application>
  <PresentationFormat>Widescreen</PresentationFormat>
  <Paragraphs>178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Century Gothic</vt:lpstr>
      <vt:lpstr>PurpleFONTTheme</vt:lpstr>
      <vt:lpstr>PowerPoint Presentation</vt:lpstr>
      <vt:lpstr>Outline</vt:lpstr>
      <vt:lpstr>Placet</vt:lpstr>
      <vt:lpstr>PowerPoint Presentation</vt:lpstr>
      <vt:lpstr>Bunch profiles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Deflection angle curves: sigma_y</vt:lpstr>
      <vt:lpstr>Curves: as a function of sigma_x</vt:lpstr>
      <vt:lpstr>Bunch charge – beam-beam deflection</vt:lpstr>
      <vt:lpstr>Deflection Angle Curves: charge</vt:lpstr>
      <vt:lpstr>PowerPoint Presentation</vt:lpstr>
      <vt:lpstr>Non-Nominal Feedback Loop Simulation </vt:lpstr>
      <vt:lpstr>Non-nominal charge</vt:lpstr>
      <vt:lpstr>Non-nominal bunch length</vt:lpstr>
      <vt:lpstr>Non-nominal vertical bunch size </vt:lpstr>
      <vt:lpstr>Non-nominal horizontal bunch size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130</cp:revision>
  <dcterms:created xsi:type="dcterms:W3CDTF">2018-09-12T14:22:04Z</dcterms:created>
  <dcterms:modified xsi:type="dcterms:W3CDTF">2018-09-14T08:50:08Z</dcterms:modified>
</cp:coreProperties>
</file>