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</p:sldMasterIdLst>
  <p:notesMasterIdLst>
    <p:notesMasterId r:id="rId16"/>
  </p:notesMasterIdLst>
  <p:sldIdLst>
    <p:sldId id="256" r:id="rId3"/>
    <p:sldId id="257" r:id="rId4"/>
    <p:sldId id="272" r:id="rId5"/>
    <p:sldId id="273" r:id="rId6"/>
    <p:sldId id="268" r:id="rId7"/>
    <p:sldId id="258" r:id="rId8"/>
    <p:sldId id="274" r:id="rId9"/>
    <p:sldId id="275" r:id="rId10"/>
    <p:sldId id="262" r:id="rId11"/>
    <p:sldId id="264" r:id="rId12"/>
    <p:sldId id="261" r:id="rId13"/>
    <p:sldId id="266" r:id="rId14"/>
    <p:sldId id="267" r:id="rId15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05" y="-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29EC0-41D6-4690-9B4A-05A43E331402}" type="datetimeFigureOut">
              <a:rPr lang="de-DE" smtClean="0"/>
              <a:t>02.10.2018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3213E-6C1B-46D9-A012-6756836D6EE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73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52A249-26A4-41CE-BFA2-5CFF2502805D}" type="datetime1">
              <a:rPr lang="en-US" smtClean="0"/>
              <a:t>10/2/2018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00149D-A53B-4593-96BB-E976203884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6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8100"/>
            <a:ext cx="1800200" cy="115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76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8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562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8100"/>
            <a:ext cx="1800200" cy="115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71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12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36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654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97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248" y="228865"/>
            <a:ext cx="7211144" cy="9525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04.09.2018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8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726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67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488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29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444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3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64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22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57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248" y="228865"/>
            <a:ext cx="7211144" cy="9525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46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0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38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5825" y="5322864"/>
            <a:ext cx="44047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A413-4AE1-4876-B81C-1D40C1C8C88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8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5825" y="5322864"/>
            <a:ext cx="44047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89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8011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2.overleaf.com/read/jrxfxbssqfgs" TargetMode="External"/><Relationship Id="rId2" Type="http://schemas.openxmlformats.org/officeDocument/2006/relationships/hyperlink" Target="https://confluence.desy.de/display/ILD/The+ILD+Design+Report,+IDR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vnsrv.desy.de/basic/ILDID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v2.overleaf.com/project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hyperlink" Target="https://svnsrv.desy.de/basic/ILDID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smtClean="0"/>
              <a:t>Report on ILD</a:t>
            </a:r>
            <a:endParaRPr lang="de-DE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9508"/>
            <a:ext cx="6400800" cy="1460500"/>
          </a:xfrm>
        </p:spPr>
        <p:txBody>
          <a:bodyPr>
            <a:normAutofit/>
          </a:bodyPr>
          <a:lstStyle/>
          <a:p>
            <a:r>
              <a:rPr lang="en-US" sz="2400" smtClean="0"/>
              <a:t>Ties </a:t>
            </a:r>
            <a:r>
              <a:rPr lang="en-US" sz="2400" dirty="0" smtClean="0"/>
              <a:t>Behnke</a:t>
            </a:r>
          </a:p>
          <a:p>
            <a:r>
              <a:rPr lang="en-US" sz="2400" smtClean="0"/>
              <a:t>02.10.2018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191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European Strategy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03.07.2018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417340"/>
            <a:ext cx="476284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What is planned from the ILC to contribute to the ESU: </a:t>
            </a:r>
          </a:p>
          <a:p>
            <a:endParaRPr lang="en-US" sz="1600"/>
          </a:p>
          <a:p>
            <a:pPr marL="342900" indent="-342900">
              <a:buFont typeface="+mj-lt"/>
              <a:buAutoNum type="arabicPeriod"/>
            </a:pPr>
            <a:r>
              <a:rPr lang="en-US" sz="1600" smtClean="0"/>
              <a:t>10-page document on the overall project status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Accelerator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Physics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Editor Jim Brau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smtClean="0"/>
              <a:t>10-page document on the European Perspective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Summary of European Action plan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European role in detectors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Editors Steinar Stapnes, Juan Fuster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/>
          </a:p>
          <a:p>
            <a:pPr marL="342900" indent="-342900">
              <a:buFont typeface="+mj-lt"/>
              <a:buAutoNum type="arabicPeriod"/>
            </a:pPr>
            <a:r>
              <a:rPr lang="en-US" sz="1600" smtClean="0"/>
              <a:t>10-page document on ILD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The ILD detector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Technoloiges in ILD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smtClean="0"/>
              <a:t>The ILD community</a:t>
            </a:r>
          </a:p>
          <a:p>
            <a:pPr marL="342900" indent="-342900">
              <a:buFont typeface="+mj-lt"/>
              <a:buAutoNum type="arabicPeriod"/>
            </a:pPr>
            <a:endParaRPr lang="en-US" sz="1600"/>
          </a:p>
        </p:txBody>
      </p:sp>
      <p:sp>
        <p:nvSpPr>
          <p:cNvPr id="7" name="TextBox 6"/>
          <p:cNvSpPr txBox="1"/>
          <p:nvPr/>
        </p:nvSpPr>
        <p:spPr>
          <a:xfrm>
            <a:off x="5276601" y="2353444"/>
            <a:ext cx="3392595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More extensive backup document</a:t>
            </a:r>
            <a:br>
              <a:rPr lang="en-US" sz="1600" smtClean="0"/>
            </a:br>
            <a:r>
              <a:rPr lang="en-US" sz="1600" smtClean="0"/>
              <a:t>written by Mike Peskin etal. (80 pages)</a:t>
            </a:r>
            <a:endParaRPr lang="en-US" sz="1600"/>
          </a:p>
        </p:txBody>
      </p:sp>
      <p:sp>
        <p:nvSpPr>
          <p:cNvPr id="8" name="TextBox 7"/>
          <p:cNvSpPr txBox="1"/>
          <p:nvPr/>
        </p:nvSpPr>
        <p:spPr>
          <a:xfrm>
            <a:off x="5302394" y="3505572"/>
            <a:ext cx="318433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smtClean="0"/>
              <a:t>Full European Action plan as backup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415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 contribution to the ESU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11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99592" y="1705372"/>
            <a:ext cx="78613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Short document, 10 pages at most</a:t>
            </a:r>
          </a:p>
          <a:p>
            <a:endParaRPr lang="en-US"/>
          </a:p>
          <a:p>
            <a:r>
              <a:rPr lang="en-US" smtClean="0"/>
              <a:t>Need updated list of ILD members: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Soon request will go out to all of you to confirm / update your ILD membership</a:t>
            </a:r>
            <a:br>
              <a:rPr lang="en-US" smtClean="0"/>
            </a:br>
            <a:r>
              <a:rPr lang="en-US" smtClean="0"/>
              <a:t>and list of ILD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Please advertise ILD: we should show our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smtClean="0"/>
              <a:t>Need updated list of “who is interested in which part of ILD”</a:t>
            </a:r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1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IDR Schedule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12</a:t>
            </a:fld>
            <a:endParaRPr lang="de-D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67395"/>
              </p:ext>
            </p:extLst>
          </p:nvPr>
        </p:nvGraphicFramePr>
        <p:xfrm>
          <a:off x="1187624" y="1633364"/>
          <a:ext cx="6096000" cy="3012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Technical setup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June 2018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Done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Editor definition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July 2018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Ongoing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Document outline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May</a:t>
                      </a:r>
                      <a:r>
                        <a:rPr lang="en-US" sz="1600" baseline="0" smtClean="0"/>
                        <a:t> 2018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Done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First section draft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September</a:t>
                      </a:r>
                      <a:r>
                        <a:rPr lang="en-US" sz="1600" baseline="0" smtClean="0"/>
                        <a:t> 30, 2018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Editing and iteration phase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Until December</a:t>
                      </a:r>
                      <a:r>
                        <a:rPr lang="en-US" sz="1600" baseline="0" smtClean="0"/>
                        <a:t> 2018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Reading and commenting ILD wide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Until February</a:t>
                      </a:r>
                      <a:r>
                        <a:rPr lang="en-US" sz="1600" baseline="0" smtClean="0"/>
                        <a:t> 2019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Finalisation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March 2019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35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ILD-ESU Schedule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13</a:t>
            </a:fld>
            <a:endParaRPr lang="de-D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457776"/>
              </p:ext>
            </p:extLst>
          </p:nvPr>
        </p:nvGraphicFramePr>
        <p:xfrm>
          <a:off x="1259632" y="1489348"/>
          <a:ext cx="6096000" cy="286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Technical setup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June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Done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Editors defined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May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Done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Structure defined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June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Done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First draft version 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July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missed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First</a:t>
                      </a:r>
                      <a:r>
                        <a:rPr lang="en-US" baseline="0" smtClean="0"/>
                        <a:t> public version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September 30,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Finalization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November</a:t>
                      </a:r>
                      <a:r>
                        <a:rPr lang="en-US" baseline="0" smtClean="0"/>
                        <a:t> 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Submit to ESU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18.12.2018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0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Today’s </a:t>
            </a:r>
            <a:r>
              <a:rPr lang="en-US" smtClean="0"/>
              <a:t>Agenda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</a:t>
            </a:fld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5332"/>
            <a:ext cx="7219950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2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ILD: General News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3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755576" y="1489348"/>
            <a:ext cx="64539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Preparations for Arlington: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ILD talk (Monday): Jenny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ILD meeting on Wednesday afternoon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/>
              <a:t>ILD Institute Assembly most likely on Wednesday morning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Pre-meeting (benchmarking days) on the weekend before LCWS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hlinkClick r:id="rId2"/>
              </a:rPr>
              <a:t>https://agenda.linearcollider.org/event/8011/</a:t>
            </a: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50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C. Vallée, ILD meeting, 02.10.18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News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9C513-3399-42B2-AA01-F8A84B94920C}" type="slidenum">
              <a:rPr lang="en-US" smtClean="0"/>
              <a:t>4</a:t>
            </a:fld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346720" y="474249"/>
            <a:ext cx="8160529" cy="4196226"/>
          </a:xfrm>
          <a:prstGeom prst="rect">
            <a:avLst/>
          </a:prstGeom>
          <a:noFill/>
        </p:spPr>
        <p:txBody>
          <a:bodyPr wrap="none" lIns="71323" tIns="35662" rIns="71323" bIns="35662" rtlCol="0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</a:rPr>
              <a:t>Subdetectors: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</a:rPr>
              <a:t>Vertex: </a:t>
            </a:r>
            <a:r>
              <a:rPr lang="en-US" sz="1400" b="1" dirty="0">
                <a:solidFill>
                  <a:srgbClr val="FF6600"/>
                </a:solidFill>
              </a:rPr>
              <a:t>CMOS MIMOSIS-0 prototype chip under test in Strasbourg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</a:rPr>
              <a:t>TPC: </a:t>
            </a:r>
            <a:r>
              <a:rPr lang="en-US" sz="1400" b="1" dirty="0">
                <a:solidFill>
                  <a:srgbClr val="FF6600"/>
                </a:solidFill>
              </a:rPr>
              <a:t>new </a:t>
            </a:r>
            <a:r>
              <a:rPr lang="en-US" sz="1400" b="1" dirty="0" err="1">
                <a:solidFill>
                  <a:srgbClr val="FF6600"/>
                </a:solidFill>
              </a:rPr>
              <a:t>micromegas</a:t>
            </a:r>
            <a:r>
              <a:rPr lang="en-US" sz="1400" b="1" dirty="0">
                <a:solidFill>
                  <a:srgbClr val="FF6600"/>
                </a:solidFill>
              </a:rPr>
              <a:t> layout beam-tested in DESY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</a:rPr>
              <a:t>Si-ECAL: </a:t>
            </a:r>
            <a:r>
              <a:rPr lang="en-US" sz="1400" b="1" dirty="0">
                <a:solidFill>
                  <a:srgbClr val="00B050"/>
                </a:solidFill>
              </a:rPr>
              <a:t>successful beam test in DESY including first RO plane built in Kyushu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</a:rPr>
              <a:t>AHCAL: </a:t>
            </a:r>
            <a:r>
              <a:rPr lang="en-US" sz="1400" b="1" dirty="0">
                <a:solidFill>
                  <a:srgbClr val="00B050"/>
                </a:solidFill>
              </a:rPr>
              <a:t>successful 2</a:t>
            </a:r>
            <a:r>
              <a:rPr lang="en-US" sz="1400" b="1" baseline="30000" dirty="0">
                <a:solidFill>
                  <a:srgbClr val="00B050"/>
                </a:solidFill>
              </a:rPr>
              <a:t>nd</a:t>
            </a:r>
            <a:r>
              <a:rPr lang="en-US" sz="1400" b="1" dirty="0">
                <a:solidFill>
                  <a:srgbClr val="00B050"/>
                </a:solidFill>
              </a:rPr>
              <a:t> beam test at CERN with improved beam conditions</a:t>
            </a:r>
          </a:p>
          <a:p>
            <a:endParaRPr lang="en-US" sz="1400" b="1" dirty="0">
              <a:solidFill>
                <a:srgbClr val="00B05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Integration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  <a:endParaRPr lang="en-US" sz="1400" b="1" dirty="0">
              <a:solidFill>
                <a:srgbClr val="002060"/>
              </a:solidFill>
            </a:endParaRP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New excel file </a:t>
            </a:r>
            <a:r>
              <a:rPr lang="en-US" sz="1400" b="1" dirty="0">
                <a:solidFill>
                  <a:srgbClr val="00B050"/>
                </a:solidFill>
              </a:rPr>
              <a:t>to collect </a:t>
            </a:r>
            <a:r>
              <a:rPr lang="en-US" sz="1400" b="1" dirty="0">
                <a:solidFill>
                  <a:srgbClr val="00B050"/>
                </a:solidFill>
              </a:rPr>
              <a:t>requests </a:t>
            </a:r>
            <a:r>
              <a:rPr lang="en-US" sz="1400" b="1" dirty="0">
                <a:solidFill>
                  <a:srgbClr val="00B050"/>
                </a:solidFill>
              </a:rPr>
              <a:t>for cavern </a:t>
            </a:r>
            <a:r>
              <a:rPr lang="en-US" sz="1400" b="1" dirty="0">
                <a:solidFill>
                  <a:srgbClr val="00B050"/>
                </a:solidFill>
              </a:rPr>
              <a:t>utilities distributed to subdetectors by Yasuhiro,</a:t>
            </a:r>
          </a:p>
          <a:p>
            <a:r>
              <a:rPr lang="en-US" sz="1400" b="1" dirty="0">
                <a:solidFill>
                  <a:srgbClr val="FF6600"/>
                </a:solidFill>
              </a:rPr>
              <a:t> </a:t>
            </a:r>
            <a:r>
              <a:rPr lang="en-US" sz="1400" b="1" dirty="0">
                <a:solidFill>
                  <a:srgbClr val="FF6600"/>
                </a:solidFill>
              </a:rPr>
              <a:t>     answers requested for early November. </a:t>
            </a:r>
          </a:p>
          <a:p>
            <a:endParaRPr lang="en-US" sz="1400" b="1" dirty="0">
              <a:solidFill>
                <a:srgbClr val="FF660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Background simulations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6600"/>
                </a:solidFill>
              </a:rPr>
              <a:t>GEANT tracking parameter “</a:t>
            </a:r>
            <a:r>
              <a:rPr lang="en-US" sz="1400" b="1" dirty="0" err="1">
                <a:solidFill>
                  <a:srgbClr val="FF6600"/>
                </a:solidFill>
              </a:rPr>
              <a:t>delta_chord</a:t>
            </a:r>
            <a:r>
              <a:rPr lang="en-US" sz="1400" b="1" dirty="0">
                <a:solidFill>
                  <a:srgbClr val="FF6600"/>
                </a:solidFill>
              </a:rPr>
              <a:t>” identified as critical for amount of back-scattering</a:t>
            </a:r>
          </a:p>
          <a:p>
            <a:r>
              <a:rPr lang="en-US" sz="1400" b="1" dirty="0">
                <a:solidFill>
                  <a:srgbClr val="FF6600"/>
                </a:solidFill>
              </a:rPr>
              <a:t> </a:t>
            </a:r>
            <a:r>
              <a:rPr lang="en-US" sz="1400" b="1" dirty="0">
                <a:solidFill>
                  <a:srgbClr val="FF6600"/>
                </a:solidFill>
              </a:rPr>
              <a:t>     by Daniel Jeans, may explain discrepancies </a:t>
            </a:r>
            <a:r>
              <a:rPr lang="en-US" sz="1400" b="1">
                <a:solidFill>
                  <a:srgbClr val="FF6600"/>
                </a:solidFill>
              </a:rPr>
              <a:t>in BG simulations </a:t>
            </a:r>
            <a:r>
              <a:rPr lang="en-US" sz="1400" b="1" dirty="0">
                <a:solidFill>
                  <a:srgbClr val="002060"/>
                </a:solidFill>
              </a:rPr>
              <a:t>→ more details in software report.</a:t>
            </a:r>
            <a:endParaRPr lang="en-US" sz="1400" b="1" dirty="0">
              <a:solidFill>
                <a:srgbClr val="002060"/>
              </a:solidFill>
            </a:endParaRPr>
          </a:p>
          <a:p>
            <a:endParaRPr lang="en-US" sz="1400" b="1" dirty="0">
              <a:solidFill>
                <a:srgbClr val="FF660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IDR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endParaRPr lang="en-US" b="1" dirty="0">
              <a:solidFill>
                <a:srgbClr val="002060"/>
              </a:solidFill>
            </a:endParaRP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First draft text received from Si-ECAL, </a:t>
            </a:r>
            <a:r>
              <a:rPr lang="en-US" sz="1400" b="1" dirty="0">
                <a:solidFill>
                  <a:srgbClr val="FF6600"/>
                </a:solidFill>
              </a:rPr>
              <a:t>more expected until Arlington.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</a:rPr>
              <a:t>First draft of LCC </a:t>
            </a:r>
            <a:r>
              <a:rPr lang="en-US" sz="1400" b="1" dirty="0">
                <a:solidFill>
                  <a:srgbClr val="00B050"/>
                </a:solidFill>
              </a:rPr>
              <a:t>PD R&amp;D Liaison </a:t>
            </a:r>
            <a:r>
              <a:rPr lang="en-US" sz="1400" b="1" dirty="0">
                <a:solidFill>
                  <a:srgbClr val="00B050"/>
                </a:solidFill>
              </a:rPr>
              <a:t>Report released,</a:t>
            </a:r>
            <a:r>
              <a:rPr lang="en-US" sz="1400" b="1" dirty="0">
                <a:solidFill>
                  <a:srgbClr val="FF6600"/>
                </a:solidFill>
              </a:rPr>
              <a:t> </a:t>
            </a:r>
            <a:r>
              <a:rPr lang="en-US" sz="1400" b="1" dirty="0">
                <a:solidFill>
                  <a:srgbClr val="FF6600"/>
                </a:solidFill>
              </a:rPr>
              <a:t>d</a:t>
            </a:r>
            <a:r>
              <a:rPr lang="en-US" sz="1400" b="1" dirty="0">
                <a:solidFill>
                  <a:srgbClr val="FF6600"/>
                </a:solidFill>
              </a:rPr>
              <a:t>iscussions foreseen with Maxim </a:t>
            </a:r>
            <a:r>
              <a:rPr lang="en-US" sz="1400" b="1" dirty="0" err="1">
                <a:solidFill>
                  <a:srgbClr val="FF6600"/>
                </a:solidFill>
              </a:rPr>
              <a:t>Titov</a:t>
            </a:r>
            <a:r>
              <a:rPr lang="en-US" sz="1400" b="1" dirty="0">
                <a:solidFill>
                  <a:srgbClr val="FF6600"/>
                </a:solidFill>
              </a:rPr>
              <a:t> to synchronize </a:t>
            </a:r>
          </a:p>
          <a:p>
            <a:r>
              <a:rPr lang="en-US" sz="1400" b="1" dirty="0">
                <a:solidFill>
                  <a:srgbClr val="FF6600"/>
                </a:solidFill>
              </a:rPr>
              <a:t>      its content with the IDR technical content.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82869" y="114300"/>
            <a:ext cx="4066844" cy="410575"/>
          </a:xfrm>
          <a:prstGeom prst="rect">
            <a:avLst/>
          </a:prstGeom>
          <a:solidFill>
            <a:srgbClr val="FFFF66"/>
          </a:solidFill>
        </p:spPr>
        <p:txBody>
          <a:bodyPr wrap="none" lIns="71323" tIns="35662" rIns="71323" bIns="35662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NEWS FROM TECHNICAL GROUPS</a:t>
            </a:r>
          </a:p>
        </p:txBody>
      </p:sp>
    </p:spTree>
    <p:extLst>
      <p:ext uri="{BB962C8B-B14F-4D97-AF65-F5344CB8AC3E}">
        <p14:creationId xmlns:p14="http://schemas.microsoft.com/office/powerpoint/2010/main" val="14530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ILD: the 2018 meeting route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04.09.2018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ILD meeting: Report to ILD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633364"/>
            <a:ext cx="6799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Regular ILD phone meetings: usually first Tuesday each month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Regular bi-weekly software / analysis meetings each on Wednesday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Convener meetings are happening regularly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ET meets bi-weekly: minutes are on </a:t>
            </a:r>
            <a:r>
              <a:rPr lang="en-US" smtClean="0"/>
              <a:t>confluence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01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3972173"/>
            <a:ext cx="6984776" cy="14776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 preparing the IDR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6</a:t>
            </a:fld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683568" y="1489348"/>
            <a:ext cx="725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IDR: a comprehensive document on ILD, decribing its overall layout, </a:t>
            </a:r>
            <a:br>
              <a:rPr lang="en-US" smtClean="0"/>
            </a:br>
            <a:r>
              <a:rPr lang="en-US" smtClean="0"/>
              <a:t>philosophy, technical details, etc. </a:t>
            </a:r>
          </a:p>
          <a:p>
            <a:endParaRPr lang="en-US"/>
          </a:p>
          <a:p>
            <a:r>
              <a:rPr lang="en-US" smtClean="0"/>
              <a:t>Should be self contained, and document the work we have done until now. 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5434" y="2950230"/>
            <a:ext cx="6888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If ILC goes ahead, this will be the basis for our next steps</a:t>
            </a:r>
          </a:p>
          <a:p>
            <a:endParaRPr lang="en-US"/>
          </a:p>
          <a:p>
            <a:r>
              <a:rPr lang="en-US" smtClean="0"/>
              <a:t>If ILC is stalled, this will be a documentation of the work we have done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27584" y="3972173"/>
            <a:ext cx="62517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Confluence: </a:t>
            </a:r>
            <a:endParaRPr lang="en-US" sz="1600" smtClean="0">
              <a:hlinkClick r:id="rId2"/>
            </a:endParaRPr>
          </a:p>
          <a:p>
            <a:r>
              <a:rPr lang="en-US" sz="1600" smtClean="0">
                <a:hlinkClick r:id="rId2"/>
              </a:rPr>
              <a:t>https</a:t>
            </a:r>
            <a:r>
              <a:rPr lang="en-US" sz="1600">
                <a:hlinkClick r:id="rId2"/>
              </a:rPr>
              <a:t>://</a:t>
            </a:r>
            <a:r>
              <a:rPr lang="en-US" sz="1600" smtClean="0">
                <a:hlinkClick r:id="rId2"/>
              </a:rPr>
              <a:t>confluence.desy.de/display/ILD/The+ILD+Design+Report%2C+IDR</a:t>
            </a:r>
            <a:endParaRPr lang="en-US" sz="1600" smtClean="0"/>
          </a:p>
          <a:p>
            <a:endParaRPr lang="en-US" sz="1600" smtClean="0"/>
          </a:p>
          <a:p>
            <a:endParaRPr lang="en-US" sz="1600"/>
          </a:p>
          <a:p>
            <a:endParaRPr lang="en-US" sz="1600"/>
          </a:p>
        </p:txBody>
      </p:sp>
      <p:sp>
        <p:nvSpPr>
          <p:cNvPr id="12" name="TextBox 11"/>
          <p:cNvSpPr txBox="1"/>
          <p:nvPr/>
        </p:nvSpPr>
        <p:spPr>
          <a:xfrm>
            <a:off x="827584" y="4513684"/>
            <a:ext cx="68752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overleaf</a:t>
            </a:r>
            <a:r>
              <a:rPr lang="en-US" sz="1600"/>
              <a:t>: </a:t>
            </a:r>
            <a:r>
              <a:rPr lang="en-US" sz="1600">
                <a:hlinkClick r:id="rId3"/>
              </a:rPr>
              <a:t>https://</a:t>
            </a:r>
            <a:r>
              <a:rPr lang="en-US" sz="1600" smtClean="0">
                <a:hlinkClick r:id="rId3"/>
              </a:rPr>
              <a:t>v2.overleaf.com/read/jrxfxbssqfgs</a:t>
            </a:r>
            <a:endParaRPr lang="en-US" sz="1600" smtClean="0"/>
          </a:p>
          <a:p>
            <a:endParaRPr lang="en-US" sz="1600"/>
          </a:p>
          <a:p>
            <a:r>
              <a:rPr lang="en-US" sz="1600"/>
              <a:t>Access to svn: </a:t>
            </a:r>
            <a:r>
              <a:rPr lang="en-US" sz="1600">
                <a:hlinkClick r:id="rId4"/>
              </a:rPr>
              <a:t>https://</a:t>
            </a:r>
            <a:r>
              <a:rPr lang="en-US" sz="1600" smtClean="0">
                <a:hlinkClick r:id="rId4"/>
              </a:rPr>
              <a:t>svnsrv.desy.de/basic/ILDIDR</a:t>
            </a:r>
            <a:r>
              <a:rPr lang="en-US" sz="1600"/>
              <a:t>  ILDReader@desy.de, ILD2018</a:t>
            </a:r>
          </a:p>
          <a:p>
            <a:endParaRPr lang="en-US" sz="1600" smtClean="0"/>
          </a:p>
        </p:txBody>
      </p:sp>
      <p:sp>
        <p:nvSpPr>
          <p:cNvPr id="6" name="TextBox 5"/>
          <p:cNvSpPr txBox="1"/>
          <p:nvPr/>
        </p:nvSpPr>
        <p:spPr>
          <a:xfrm>
            <a:off x="1871700" y="2218442"/>
            <a:ext cx="4896544" cy="120032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mtClean="0"/>
              <a:t>Little progress since last meeting, we need to get going. </a:t>
            </a:r>
          </a:p>
          <a:p>
            <a:endParaRPr lang="en-US"/>
          </a:p>
          <a:p>
            <a:r>
              <a:rPr lang="en-US" smtClean="0"/>
              <a:t>Arlington will be a chance to really picj up speed.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6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7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755576" y="1849388"/>
            <a:ext cx="7251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A lot of activity in the analysis side (benchmarking)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Little activities elsewhere, we are all waiting for a decision what is going </a:t>
            </a:r>
            <a:br>
              <a:rPr lang="en-US" smtClean="0"/>
            </a:br>
            <a:r>
              <a:rPr lang="en-US" smtClean="0"/>
              <a:t>to happen with the ILC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37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Backup: a reminder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824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Contributing to the IDR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meeting: Report to ILD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9</a:t>
            </a:fld>
            <a:endParaRPr lang="de-DE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81436"/>
            <a:ext cx="5824736" cy="318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311795"/>
            <a:ext cx="4800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Convenient editing interface: overleaf online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Synchronised to svn repository for offline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mtClean="0"/>
              <a:t>For experts: synchronisation to github exists as well</a:t>
            </a:r>
            <a:endParaRPr lang="en-US" sz="1600"/>
          </a:p>
        </p:txBody>
      </p:sp>
      <p:pic>
        <p:nvPicPr>
          <p:cNvPr id="2051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98" y="2300955"/>
            <a:ext cx="1763149" cy="322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03.07.2018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Office PowerPoint</Application>
  <PresentationFormat>On-screen Show (16:10)</PresentationFormat>
  <Paragraphs>164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2_Office Theme</vt:lpstr>
      <vt:lpstr>Report on ILD</vt:lpstr>
      <vt:lpstr>Today’s Agenda</vt:lpstr>
      <vt:lpstr>ILD: General News</vt:lpstr>
      <vt:lpstr>PowerPoint Presentation</vt:lpstr>
      <vt:lpstr>ILD: the 2018 meeting route</vt:lpstr>
      <vt:lpstr>ILD preparing the IDR</vt:lpstr>
      <vt:lpstr>Summary</vt:lpstr>
      <vt:lpstr>Backup: a reminder</vt:lpstr>
      <vt:lpstr>Contributing to the IDR</vt:lpstr>
      <vt:lpstr>European Strategy</vt:lpstr>
      <vt:lpstr>ILD contribution to the ESU</vt:lpstr>
      <vt:lpstr>IDR Schedule</vt:lpstr>
      <vt:lpstr>ILD-ESU Schedule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Ties Behnke</dc:creator>
  <cp:lastModifiedBy>Ties Behnke</cp:lastModifiedBy>
  <cp:revision>94</cp:revision>
  <dcterms:created xsi:type="dcterms:W3CDTF">2017-04-26T12:27:59Z</dcterms:created>
  <dcterms:modified xsi:type="dcterms:W3CDTF">2018-10-02T08:43:45Z</dcterms:modified>
</cp:coreProperties>
</file>