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67" r:id="rId2"/>
    <p:sldId id="281" r:id="rId3"/>
    <p:sldId id="278" r:id="rId4"/>
    <p:sldId id="282" r:id="rId5"/>
    <p:sldId id="292" r:id="rId6"/>
    <p:sldId id="279" r:id="rId7"/>
    <p:sldId id="275" r:id="rId8"/>
    <p:sldId id="271" r:id="rId9"/>
    <p:sldId id="283" r:id="rId10"/>
    <p:sldId id="284" r:id="rId11"/>
    <p:sldId id="285" r:id="rId12"/>
    <p:sldId id="276" r:id="rId13"/>
    <p:sldId id="277" r:id="rId14"/>
    <p:sldId id="286" r:id="rId15"/>
    <p:sldId id="293" r:id="rId16"/>
    <p:sldId id="287" r:id="rId17"/>
    <p:sldId id="280" r:id="rId18"/>
    <p:sldId id="288" r:id="rId19"/>
    <p:sldId id="289" r:id="rId20"/>
    <p:sldId id="290" r:id="rId21"/>
    <p:sldId id="29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5319"/>
    <a:srgbClr val="9A5DA7"/>
    <a:srgbClr val="F4CF74"/>
    <a:srgbClr val="2DE196"/>
    <a:srgbClr val="AD7CF2"/>
    <a:srgbClr val="9900CC"/>
    <a:srgbClr val="FF33CC"/>
    <a:srgbClr val="FF8C19"/>
    <a:srgbClr val="CF1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5948" autoAdjust="0"/>
  </p:normalViewPr>
  <p:slideViewPr>
    <p:cSldViewPr snapToGrid="0">
      <p:cViewPr>
        <p:scale>
          <a:sx n="75" d="100"/>
          <a:sy n="75" d="100"/>
        </p:scale>
        <p:origin x="126" y="6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C24E4B-26C8-4B45-8E77-48983AB42F64}" type="datetimeFigureOut">
              <a:rPr lang="en-GB" smtClean="0"/>
              <a:t>18/09/2018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9392B8-3A6D-4B90-BFA0-3436D69EA280}" type="slidenum">
              <a:rPr lang="en-GB" smtClean="0"/>
              <a:t>‹#›</a:t>
            </a:fld>
            <a:endParaRPr lang="en-GB"/>
          </a:p>
        </p:txBody>
      </p:sp>
    </p:spTree>
    <p:extLst>
      <p:ext uri="{BB962C8B-B14F-4D97-AF65-F5344CB8AC3E}">
        <p14:creationId xmlns:p14="http://schemas.microsoft.com/office/powerpoint/2010/main" val="1215184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5A3B021-D169-437C-82F4-DE5249449C9F}" type="datetime1">
              <a:rPr lang="en-GB" smtClean="0"/>
              <a:t>18/09/2018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84812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E80AAEB-7B0A-4734-B939-452B8F643D52}" type="datetime1">
              <a:rPr lang="en-GB" smtClean="0"/>
              <a:t>18/09/2018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605032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F3113A5-D8AF-4A6F-9095-DBFBA26B85EF}" type="datetime1">
              <a:rPr lang="en-GB" smtClean="0"/>
              <a:t>18/09/2018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617238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fld id="{BA3E6D89-A81D-42E2-9A52-E759E874ABC6}" type="datetime1">
              <a:rPr lang="en-GB" smtClean="0"/>
              <a:t>18/09/2018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B8A33A-F403-483D-8688-71578FF382AD}" type="slidenum">
              <a:rPr lang="en-GB" smtClean="0"/>
              <a:t>‹#›</a:t>
            </a:fld>
            <a:endParaRPr lang="en-GB"/>
          </a:p>
        </p:txBody>
      </p:sp>
      <p:sp>
        <p:nvSpPr>
          <p:cNvPr id="10" name="Flowchart: Document 9"/>
          <p:cNvSpPr/>
          <p:nvPr/>
        </p:nvSpPr>
        <p:spPr>
          <a:xfrm flipH="1">
            <a:off x="-1" y="122011"/>
            <a:ext cx="12191999" cy="1156022"/>
          </a:xfrm>
          <a:prstGeom prst="flowChartDocument">
            <a:avLst/>
          </a:prstGeom>
          <a:gradFill>
            <a:gsLst>
              <a:gs pos="0">
                <a:schemeClr val="bg1">
                  <a:lumMod val="65000"/>
                </a:schemeClr>
              </a:gs>
              <a:gs pos="50000">
                <a:srgbClr val="CCCCFF"/>
              </a:gs>
              <a:gs pos="100000">
                <a:schemeClr val="bg1">
                  <a:lumMod val="75000"/>
                </a:schemeClr>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 </a:t>
            </a:r>
            <a:endParaRPr lang="en-GB" dirty="0"/>
          </a:p>
        </p:txBody>
      </p:sp>
      <p:sp>
        <p:nvSpPr>
          <p:cNvPr id="12" name="Flowchart: Document 11"/>
          <p:cNvSpPr/>
          <p:nvPr/>
        </p:nvSpPr>
        <p:spPr>
          <a:xfrm>
            <a:off x="-4" y="103656"/>
            <a:ext cx="12192002" cy="1096915"/>
          </a:xfrm>
          <a:prstGeom prst="flowChartDocument">
            <a:avLst/>
          </a:prstGeom>
          <a:gradFill>
            <a:gsLst>
              <a:gs pos="0">
                <a:srgbClr val="8A00D6"/>
              </a:gs>
              <a:gs pos="50000">
                <a:srgbClr val="460046"/>
              </a:gs>
              <a:gs pos="100000">
                <a:srgbClr val="9900CC"/>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 </a:t>
            </a:r>
            <a:endParaRPr lang="en-GB" dirty="0"/>
          </a:p>
        </p:txBody>
      </p:sp>
      <p:sp>
        <p:nvSpPr>
          <p:cNvPr id="13" name="Rectangle 12"/>
          <p:cNvSpPr/>
          <p:nvPr/>
        </p:nvSpPr>
        <p:spPr>
          <a:xfrm>
            <a:off x="10692882" y="0"/>
            <a:ext cx="748844" cy="1475232"/>
          </a:xfrm>
          <a:prstGeom prst="rect">
            <a:avLst/>
          </a:prstGeom>
          <a:gradFill flip="none" rotWithShape="1">
            <a:gsLst>
              <a:gs pos="0">
                <a:schemeClr val="accent5">
                  <a:lumMod val="20000"/>
                  <a:lumOff val="80000"/>
                </a:schemeClr>
              </a:gs>
              <a:gs pos="50000">
                <a:schemeClr val="accent1">
                  <a:lumMod val="75000"/>
                </a:schemeClr>
              </a:gs>
              <a:gs pos="100000">
                <a:srgbClr val="CC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p:cNvSpPr>
            <a:spLocks noGrp="1"/>
          </p:cNvSpPr>
          <p:nvPr>
            <p:ph type="title" hasCustomPrompt="1"/>
          </p:nvPr>
        </p:nvSpPr>
        <p:spPr>
          <a:xfrm>
            <a:off x="463063" y="108152"/>
            <a:ext cx="10515600" cy="1061729"/>
          </a:xfrm>
        </p:spPr>
        <p:txBody>
          <a:bodyPr/>
          <a:lstStyle>
            <a:lvl1pPr>
              <a:defRPr>
                <a:solidFill>
                  <a:schemeClr val="bg1"/>
                </a:solidFill>
                <a:latin typeface="Century Gothic" panose="020B0502020202020204" pitchFamily="34" charset="0"/>
              </a:defRPr>
            </a:lvl1pPr>
          </a:lstStyle>
          <a:p>
            <a:r>
              <a:rPr lang="en-GB" dirty="0" smtClean="0"/>
              <a:t>Template Title</a:t>
            </a:r>
            <a:endParaRPr lang="en-GB"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93684" y="792527"/>
            <a:ext cx="971013" cy="971013"/>
          </a:xfrm>
          <a:prstGeom prst="rect">
            <a:avLst/>
          </a:prstGeom>
        </p:spPr>
      </p:pic>
    </p:spTree>
    <p:extLst>
      <p:ext uri="{BB962C8B-B14F-4D97-AF65-F5344CB8AC3E}">
        <p14:creationId xmlns:p14="http://schemas.microsoft.com/office/powerpoint/2010/main" val="16054359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064604F-698B-400E-94F3-A44C70BB00AE}" type="datetime1">
              <a:rPr lang="en-GB" smtClean="0"/>
              <a:t>18/09/2018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067323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FF1EC11-826E-42EB-B9BD-8F230088B7CD}" type="datetime1">
              <a:rPr lang="en-GB" smtClean="0"/>
              <a:t>18/09/2018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876670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2FF6A31-ED98-41E9-8BF0-970FC5A9DB8E}" type="datetime1">
              <a:rPr lang="en-GB" smtClean="0"/>
              <a:t>18/09/2018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1813501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19676F5-4DFB-4CB9-A907-D2BC84016BAF}" type="datetime1">
              <a:rPr lang="en-GB" smtClean="0"/>
              <a:t>18/09/2018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90191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5ED4C-DFF4-42C1-9148-CBFF33159560}" type="datetime1">
              <a:rPr lang="en-GB" smtClean="0"/>
              <a:t>18/09/2018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3978203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4085EA6-44DC-4AE4-BF8D-D1A2C2448F83}" type="datetime1">
              <a:rPr lang="en-GB" smtClean="0"/>
              <a:t>18/09/2018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2272163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D597B48-82BD-4A1D-B82F-0B138B809AE8}" type="datetime1">
              <a:rPr lang="en-GB" smtClean="0"/>
              <a:t>18/09/2018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B8A33A-F403-483D-8688-71578FF382AD}" type="slidenum">
              <a:rPr lang="en-GB" smtClean="0"/>
              <a:t>‹#›</a:t>
            </a:fld>
            <a:endParaRPr lang="en-GB"/>
          </a:p>
        </p:txBody>
      </p:sp>
    </p:spTree>
    <p:extLst>
      <p:ext uri="{BB962C8B-B14F-4D97-AF65-F5344CB8AC3E}">
        <p14:creationId xmlns:p14="http://schemas.microsoft.com/office/powerpoint/2010/main" val="4189546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31C4AA-76EE-4D3A-854B-E01FD48F78F1}" type="datetime1">
              <a:rPr lang="en-GB" smtClean="0"/>
              <a:t>18/09/2018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B8A33A-F403-483D-8688-71578FF382AD}" type="slidenum">
              <a:rPr lang="en-GB" smtClean="0"/>
              <a:t>‹#›</a:t>
            </a:fld>
            <a:endParaRPr lang="en-GB"/>
          </a:p>
        </p:txBody>
      </p:sp>
    </p:spTree>
    <p:extLst>
      <p:ext uri="{BB962C8B-B14F-4D97-AF65-F5344CB8AC3E}">
        <p14:creationId xmlns:p14="http://schemas.microsoft.com/office/powerpoint/2010/main" val="22636280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28575">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092509"/>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smtClean="0">
                <a:solidFill>
                  <a:srgbClr val="480048"/>
                </a:solidFill>
              </a:rPr>
              <a:t>Simulations</a:t>
            </a:r>
            <a:endParaRPr lang="en-GB" sz="3400" dirty="0" smtClean="0">
              <a:solidFill>
                <a:srgbClr val="480048"/>
              </a:solidFill>
            </a:endParaRPr>
          </a:p>
        </p:txBody>
      </p:sp>
      <p:sp>
        <p:nvSpPr>
          <p:cNvPr id="4" name="Subtitle 3"/>
          <p:cNvSpPr>
            <a:spLocks noGrp="1"/>
          </p:cNvSpPr>
          <p:nvPr>
            <p:ph type="subTitle" idx="1"/>
          </p:nvPr>
        </p:nvSpPr>
        <p:spPr>
          <a:xfrm>
            <a:off x="1524000" y="4110659"/>
            <a:ext cx="9144000" cy="1655762"/>
          </a:xfrm>
        </p:spPr>
        <p:txBody>
          <a:bodyPr>
            <a:normAutofit/>
          </a:bodyPr>
          <a:lstStyle/>
          <a:p>
            <a:r>
              <a:rPr lang="en-US" altLang="en-US" kern="0" dirty="0">
                <a:latin typeface="Calibri" panose="020F0502020204030204" pitchFamily="34" charset="0"/>
                <a:cs typeface="Calibri"/>
              </a:rPr>
              <a:t>R. </a:t>
            </a:r>
            <a:r>
              <a:rPr lang="en-US" altLang="en-US" kern="0" dirty="0" smtClean="0">
                <a:latin typeface="Calibri" panose="020F0502020204030204" pitchFamily="34" charset="0"/>
                <a:cs typeface="Calibri"/>
              </a:rPr>
              <a:t>Ramjiawan</a:t>
            </a:r>
          </a:p>
          <a:p>
            <a:r>
              <a:rPr lang="en-GB" sz="2000" i="1" dirty="0" smtClean="0">
                <a:latin typeface="+mn-lt"/>
              </a:rPr>
              <a:t>Friday, </a:t>
            </a:r>
            <a:r>
              <a:rPr lang="en-GB" sz="2000" i="1" dirty="0" smtClean="0">
                <a:latin typeface="+mn-lt"/>
              </a:rPr>
              <a:t>28</a:t>
            </a:r>
            <a:r>
              <a:rPr lang="en-GB" sz="2000" i="1" baseline="30000" dirty="0" smtClean="0">
                <a:latin typeface="+mn-lt"/>
              </a:rPr>
              <a:t>th</a:t>
            </a:r>
            <a:r>
              <a:rPr lang="en-GB" sz="2000" i="1" dirty="0" smtClean="0">
                <a:latin typeface="+mn-lt"/>
              </a:rPr>
              <a:t> </a:t>
            </a:r>
            <a:r>
              <a:rPr lang="en-GB" sz="2000" i="1" dirty="0" smtClean="0">
                <a:latin typeface="+mn-lt"/>
              </a:rPr>
              <a:t>September 2018</a:t>
            </a:r>
            <a:endParaRPr lang="en-GB" sz="2000" i="1" dirty="0">
              <a:latin typeface="+mn-l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67273" y="70028"/>
            <a:ext cx="1157007" cy="135327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25875" y="70028"/>
            <a:ext cx="1353273" cy="1353273"/>
          </a:xfrm>
          <a:prstGeom prst="rect">
            <a:avLst/>
          </a:prstGeom>
        </p:spPr>
      </p:pic>
      <p:sp>
        <p:nvSpPr>
          <p:cNvPr id="2" name="Slide Number Placeholder 1"/>
          <p:cNvSpPr>
            <a:spLocks noGrp="1"/>
          </p:cNvSpPr>
          <p:nvPr>
            <p:ph type="sldNum" sz="quarter" idx="12"/>
          </p:nvPr>
        </p:nvSpPr>
        <p:spPr/>
        <p:txBody>
          <a:bodyPr/>
          <a:lstStyle/>
          <a:p>
            <a:fld id="{C4B8A33A-F403-483D-8688-71578FF382AD}" type="slidenum">
              <a:rPr lang="en-GB" smtClean="0"/>
              <a:t>1</a:t>
            </a:fld>
            <a:endParaRPr lang="en-GB"/>
          </a:p>
        </p:txBody>
      </p:sp>
    </p:spTree>
    <p:extLst>
      <p:ext uri="{BB962C8B-B14F-4D97-AF65-F5344CB8AC3E}">
        <p14:creationId xmlns:p14="http://schemas.microsoft.com/office/powerpoint/2010/main" val="2847452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4B8A33A-F403-483D-8688-71578FF382AD}" type="slidenum">
              <a:rPr lang="en-GB" smtClean="0"/>
              <a:t>10</a:t>
            </a:fld>
            <a:endParaRPr lang="en-GB"/>
          </a:p>
        </p:txBody>
      </p:sp>
      <p:sp>
        <p:nvSpPr>
          <p:cNvPr id="4" name="Title 3"/>
          <p:cNvSpPr>
            <a:spLocks noGrp="1"/>
          </p:cNvSpPr>
          <p:nvPr>
            <p:ph type="title"/>
          </p:nvPr>
        </p:nvSpPr>
        <p:spPr/>
        <p:txBody>
          <a:bodyPr/>
          <a:lstStyle/>
          <a:p>
            <a:r>
              <a:rPr lang="en-GB" dirty="0" smtClean="0"/>
              <a:t>Semi-analytic: Deflection angle</a:t>
            </a:r>
            <a:endParaRPr lang="en-GB" dirty="0"/>
          </a:p>
        </p:txBody>
      </p:sp>
      <p:pic>
        <p:nvPicPr>
          <p:cNvPr id="6" name="Picture 5"/>
          <p:cNvPicPr>
            <a:picLocks noChangeAspect="1"/>
          </p:cNvPicPr>
          <p:nvPr/>
        </p:nvPicPr>
        <p:blipFill rotWithShape="1">
          <a:blip r:embed="rId2"/>
          <a:srcRect l="8125" t="25781" r="48333" b="26433"/>
          <a:stretch/>
        </p:blipFill>
        <p:spPr>
          <a:xfrm>
            <a:off x="361464" y="1881880"/>
            <a:ext cx="4546599" cy="3991870"/>
          </a:xfrm>
          <a:prstGeom prst="rect">
            <a:avLst/>
          </a:prstGeom>
        </p:spPr>
      </p:pic>
      <p:sp>
        <p:nvSpPr>
          <p:cNvPr id="7" name="Rectangle 6"/>
          <p:cNvSpPr/>
          <p:nvPr/>
        </p:nvSpPr>
        <p:spPr>
          <a:xfrm>
            <a:off x="9010163" y="6088559"/>
            <a:ext cx="6096000" cy="769441"/>
          </a:xfrm>
          <a:prstGeom prst="rect">
            <a:avLst/>
          </a:prstGeom>
        </p:spPr>
        <p:txBody>
          <a:bodyPr>
            <a:spAutoFit/>
          </a:bodyPr>
          <a:lstStyle/>
          <a:p>
            <a:r>
              <a:rPr lang="en-GB" sz="1100" dirty="0" smtClean="0">
                <a:latin typeface="CMR8"/>
              </a:rPr>
              <a:t>Reviews of Accelerator Science and Technology</a:t>
            </a:r>
          </a:p>
          <a:p>
            <a:r>
              <a:rPr lang="en-GB" sz="1100" dirty="0" smtClean="0">
                <a:latin typeface="CMR8"/>
              </a:rPr>
              <a:t>Vol. 7 (2014) 177–205</a:t>
            </a:r>
            <a:endParaRPr lang="en-GB" sz="1100" i="1" dirty="0" smtClean="0">
              <a:latin typeface="CMSY8"/>
            </a:endParaRPr>
          </a:p>
          <a:p>
            <a:r>
              <a:rPr lang="en-GB" sz="1100" dirty="0" smtClean="0">
                <a:latin typeface="CMR8"/>
              </a:rPr>
              <a:t>World Scientific Publishing Company</a:t>
            </a:r>
          </a:p>
          <a:p>
            <a:r>
              <a:rPr lang="en-GB" sz="1100" dirty="0" smtClean="0">
                <a:latin typeface="CMR8"/>
              </a:rPr>
              <a:t>DOI: 10.1142/S1793626814300096</a:t>
            </a:r>
            <a:endParaRPr lang="en-GB" sz="1100" dirty="0"/>
          </a:p>
        </p:txBody>
      </p:sp>
      <p:pic>
        <p:nvPicPr>
          <p:cNvPr id="10"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259415" y="2425183"/>
            <a:ext cx="4932585" cy="3322194"/>
          </a:xfrm>
        </p:spPr>
      </p:pic>
      <p:sp>
        <p:nvSpPr>
          <p:cNvPr id="11" name="TextBox 10"/>
          <p:cNvSpPr txBox="1"/>
          <p:nvPr/>
        </p:nvSpPr>
        <p:spPr>
          <a:xfrm>
            <a:off x="8064500" y="2102018"/>
            <a:ext cx="4127500" cy="646331"/>
          </a:xfrm>
          <a:prstGeom prst="rect">
            <a:avLst/>
          </a:prstGeom>
          <a:noFill/>
        </p:spPr>
        <p:txBody>
          <a:bodyPr wrap="square" rtlCol="0">
            <a:spAutoFit/>
          </a:bodyPr>
          <a:lstStyle/>
          <a:p>
            <a:r>
              <a:rPr lang="en-GB" dirty="0" smtClean="0"/>
              <a:t>As a function of charge – brown is nominal, (see previous presentation)</a:t>
            </a:r>
            <a:endParaRPr lang="en-GB" dirty="0"/>
          </a:p>
        </p:txBody>
      </p:sp>
      <p:cxnSp>
        <p:nvCxnSpPr>
          <p:cNvPr id="13" name="Straight Arrow Connector 12"/>
          <p:cNvCxnSpPr/>
          <p:nvPr/>
        </p:nvCxnSpPr>
        <p:spPr>
          <a:xfrm flipV="1">
            <a:off x="5098563" y="4025900"/>
            <a:ext cx="177985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854331" y="4068803"/>
            <a:ext cx="2268315" cy="1323439"/>
          </a:xfrm>
          <a:prstGeom prst="rect">
            <a:avLst/>
          </a:prstGeom>
          <a:noFill/>
        </p:spPr>
        <p:txBody>
          <a:bodyPr wrap="square" rtlCol="0">
            <a:spAutoFit/>
          </a:bodyPr>
          <a:lstStyle/>
          <a:p>
            <a:r>
              <a:rPr lang="en-GB" sz="1600" dirty="0" smtClean="0">
                <a:solidFill>
                  <a:srgbClr val="FF0000"/>
                </a:solidFill>
              </a:rPr>
              <a:t>Only dependence on the charge should be the magnitude, not the shape – according to the semi-analytic formula</a:t>
            </a:r>
            <a:endParaRPr lang="en-GB" sz="1600" dirty="0">
              <a:solidFill>
                <a:srgbClr val="FF0000"/>
              </a:solidFill>
            </a:endParaRPr>
          </a:p>
        </p:txBody>
      </p:sp>
    </p:spTree>
    <p:extLst>
      <p:ext uri="{BB962C8B-B14F-4D97-AF65-F5344CB8AC3E}">
        <p14:creationId xmlns:p14="http://schemas.microsoft.com/office/powerpoint/2010/main" val="22628757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2000" dirty="0" smtClean="0">
                <a:latin typeface="Calibri" panose="020F0502020204030204" pitchFamily="34" charset="0"/>
              </a:rPr>
              <a:t>Semi-analytic formula for the luminosity in terms of the disruption parameter. </a:t>
            </a:r>
          </a:p>
          <a:p>
            <a:r>
              <a:rPr lang="en-GB" sz="2000" dirty="0" smtClean="0">
                <a:latin typeface="Calibri" panose="020F0502020204030204" pitchFamily="34" charset="0"/>
              </a:rPr>
              <a:t>L0 = luminosity excluding the beam-beam interaction effects.</a:t>
            </a:r>
            <a:endParaRPr lang="en-GB" sz="2000" dirty="0">
              <a:latin typeface="Calibri" panose="020F0502020204030204" pitchFamily="34" charset="0"/>
            </a:endParaRPr>
          </a:p>
        </p:txBody>
      </p:sp>
      <p:sp>
        <p:nvSpPr>
          <p:cNvPr id="3" name="Slide Number Placeholder 2"/>
          <p:cNvSpPr>
            <a:spLocks noGrp="1"/>
          </p:cNvSpPr>
          <p:nvPr>
            <p:ph type="sldNum" sz="quarter" idx="12"/>
          </p:nvPr>
        </p:nvSpPr>
        <p:spPr/>
        <p:txBody>
          <a:bodyPr/>
          <a:lstStyle/>
          <a:p>
            <a:fld id="{C4B8A33A-F403-483D-8688-71578FF382AD}" type="slidenum">
              <a:rPr lang="en-GB" smtClean="0"/>
              <a:t>11</a:t>
            </a:fld>
            <a:endParaRPr lang="en-GB"/>
          </a:p>
        </p:txBody>
      </p:sp>
      <p:sp>
        <p:nvSpPr>
          <p:cNvPr id="4" name="Title 3"/>
          <p:cNvSpPr>
            <a:spLocks noGrp="1"/>
          </p:cNvSpPr>
          <p:nvPr>
            <p:ph type="title"/>
          </p:nvPr>
        </p:nvSpPr>
        <p:spPr/>
        <p:txBody>
          <a:bodyPr/>
          <a:lstStyle/>
          <a:p>
            <a:r>
              <a:rPr lang="en-GB" dirty="0" smtClean="0"/>
              <a:t>Semi-analytic: Luminosity</a:t>
            </a:r>
            <a:endParaRPr lang="en-GB" dirty="0"/>
          </a:p>
        </p:txBody>
      </p:sp>
      <p:pic>
        <p:nvPicPr>
          <p:cNvPr id="5" name="Picture 4"/>
          <p:cNvPicPr>
            <a:picLocks noChangeAspect="1"/>
          </p:cNvPicPr>
          <p:nvPr/>
        </p:nvPicPr>
        <p:blipFill rotWithShape="1">
          <a:blip r:embed="rId2"/>
          <a:srcRect l="23375" t="67282" r="17980" b="24479"/>
          <a:stretch/>
        </p:blipFill>
        <p:spPr>
          <a:xfrm>
            <a:off x="660400" y="2828705"/>
            <a:ext cx="10433689" cy="1172589"/>
          </a:xfrm>
          <a:prstGeom prst="rect">
            <a:avLst/>
          </a:prstGeom>
        </p:spPr>
      </p:pic>
      <p:pic>
        <p:nvPicPr>
          <p:cNvPr id="6" name="Picture 5"/>
          <p:cNvPicPr>
            <a:picLocks noChangeAspect="1"/>
          </p:cNvPicPr>
          <p:nvPr/>
        </p:nvPicPr>
        <p:blipFill rotWithShape="1">
          <a:blip r:embed="rId2"/>
          <a:srcRect l="36216" t="56771" r="34693" b="35843"/>
          <a:stretch/>
        </p:blipFill>
        <p:spPr>
          <a:xfrm>
            <a:off x="-342899" y="4001294"/>
            <a:ext cx="4810368" cy="977106"/>
          </a:xfrm>
          <a:prstGeom prst="rect">
            <a:avLst/>
          </a:prstGeom>
        </p:spPr>
      </p:pic>
    </p:spTree>
    <p:extLst>
      <p:ext uri="{BB962C8B-B14F-4D97-AF65-F5344CB8AC3E}">
        <p14:creationId xmlns:p14="http://schemas.microsoft.com/office/powerpoint/2010/main" val="1674356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4B8A33A-F403-483D-8688-71578FF382AD}" type="slidenum">
              <a:rPr lang="en-GB" smtClean="0"/>
              <a:t>12</a:t>
            </a:fld>
            <a:endParaRPr lang="en-GB"/>
          </a:p>
        </p:txBody>
      </p:sp>
      <p:sp>
        <p:nvSpPr>
          <p:cNvPr id="7" name="Title 6"/>
          <p:cNvSpPr>
            <a:spLocks noGrp="1"/>
          </p:cNvSpPr>
          <p:nvPr>
            <p:ph type="title"/>
          </p:nvPr>
        </p:nvSpPr>
        <p:spPr/>
        <p:txBody>
          <a:bodyPr/>
          <a:lstStyle/>
          <a:p>
            <a:r>
              <a:rPr lang="en-GB" dirty="0" smtClean="0"/>
              <a:t>Semi-Analytic Formula</a:t>
            </a:r>
            <a:endParaRPr lang="en-GB" dirty="0"/>
          </a:p>
        </p:txBody>
      </p:sp>
      <p:sp>
        <p:nvSpPr>
          <p:cNvPr id="5" name="TextBox 4"/>
          <p:cNvSpPr txBox="1"/>
          <p:nvPr/>
        </p:nvSpPr>
        <p:spPr>
          <a:xfrm>
            <a:off x="270183" y="3255187"/>
            <a:ext cx="6907696" cy="1200329"/>
          </a:xfrm>
          <a:prstGeom prst="rect">
            <a:avLst/>
          </a:prstGeom>
          <a:noFill/>
        </p:spPr>
        <p:txBody>
          <a:bodyPr wrap="square" rtlCol="0">
            <a:spAutoFit/>
          </a:bodyPr>
          <a:lstStyle/>
          <a:p>
            <a:r>
              <a:rPr lang="en-GB" b="1" dirty="0" smtClean="0">
                <a:solidFill>
                  <a:srgbClr val="AD7CF2"/>
                </a:solidFill>
              </a:rPr>
              <a:t>Purple: </a:t>
            </a:r>
            <a:r>
              <a:rPr lang="en-GB" dirty="0" smtClean="0"/>
              <a:t>luminosity calculated in guinea-pig scaled by the luminosity for nominal charge. </a:t>
            </a:r>
          </a:p>
          <a:p>
            <a:r>
              <a:rPr lang="en-GB" b="1" dirty="0" smtClean="0">
                <a:solidFill>
                  <a:srgbClr val="2DE196"/>
                </a:solidFill>
              </a:rPr>
              <a:t>Green:</a:t>
            </a:r>
            <a:r>
              <a:rPr lang="en-GB" dirty="0" smtClean="0">
                <a:solidFill>
                  <a:srgbClr val="2DE196"/>
                </a:solidFill>
              </a:rPr>
              <a:t> </a:t>
            </a:r>
            <a:r>
              <a:rPr lang="en-GB" dirty="0" smtClean="0"/>
              <a:t>scaling for the luminosity calculated using the semi-analytic formula from non-nominal bunch charge.</a:t>
            </a:r>
          </a:p>
        </p:txBody>
      </p:sp>
      <p:pic>
        <p:nvPicPr>
          <p:cNvPr id="6" name="Picture 5"/>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70215" y="1892738"/>
            <a:ext cx="5321785" cy="4618590"/>
          </a:xfrm>
          <a:prstGeom prst="rect">
            <a:avLst/>
          </a:prstGeom>
        </p:spPr>
      </p:pic>
      <p:sp>
        <p:nvSpPr>
          <p:cNvPr id="13" name="TextBox 12"/>
          <p:cNvSpPr txBox="1"/>
          <p:nvPr/>
        </p:nvSpPr>
        <p:spPr>
          <a:xfrm>
            <a:off x="270183" y="1500272"/>
            <a:ext cx="6680200" cy="923330"/>
          </a:xfrm>
          <a:prstGeom prst="rect">
            <a:avLst/>
          </a:prstGeom>
          <a:noFill/>
        </p:spPr>
        <p:txBody>
          <a:bodyPr wrap="square" rtlCol="0">
            <a:spAutoFit/>
          </a:bodyPr>
          <a:lstStyle/>
          <a:p>
            <a:r>
              <a:rPr lang="en-GB" dirty="0" smtClean="0"/>
              <a:t>Calculate luminosity for 0 nm beam-beam offset at a range of charges (2e10 = nominal). </a:t>
            </a:r>
          </a:p>
          <a:p>
            <a:r>
              <a:rPr lang="en-GB" dirty="0" err="1" smtClean="0"/>
              <a:t>L</a:t>
            </a:r>
            <a:r>
              <a:rPr lang="en-GB" baseline="-25000" dirty="0" err="1" smtClean="0"/>
              <a:t>nom</a:t>
            </a:r>
            <a:r>
              <a:rPr lang="en-GB" dirty="0" smtClean="0"/>
              <a:t>= 1.79e34 for charge=2e10. </a:t>
            </a:r>
            <a:endParaRPr lang="en-GB" dirty="0"/>
          </a:p>
        </p:txBody>
      </p:sp>
    </p:spTree>
    <p:extLst>
      <p:ext uri="{BB962C8B-B14F-4D97-AF65-F5344CB8AC3E}">
        <p14:creationId xmlns:p14="http://schemas.microsoft.com/office/powerpoint/2010/main" val="3476822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4B8A33A-F403-483D-8688-71578FF382AD}" type="slidenum">
              <a:rPr lang="en-GB" smtClean="0"/>
              <a:t>13</a:t>
            </a:fld>
            <a:endParaRPr lang="en-GB"/>
          </a:p>
        </p:txBody>
      </p:sp>
      <p:sp>
        <p:nvSpPr>
          <p:cNvPr id="4" name="Title 3"/>
          <p:cNvSpPr>
            <a:spLocks noGrp="1"/>
          </p:cNvSpPr>
          <p:nvPr>
            <p:ph type="title"/>
          </p:nvPr>
        </p:nvSpPr>
        <p:spPr/>
        <p:txBody>
          <a:bodyPr/>
          <a:lstStyle/>
          <a:p>
            <a:r>
              <a:rPr lang="en-GB" dirty="0" err="1" smtClean="0"/>
              <a:t>Sigma_y</a:t>
            </a:r>
            <a:r>
              <a:rPr lang="en-GB" dirty="0" smtClean="0"/>
              <a:t>: GP vs semi-analytic formula</a:t>
            </a:r>
            <a:endParaRPr lang="en-GB" dirty="0"/>
          </a:p>
        </p:txBody>
      </p:sp>
      <p:pic>
        <p:nvPicPr>
          <p:cNvPr id="13" name="Picture 1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38850" y="2436760"/>
            <a:ext cx="5861050" cy="3983568"/>
          </a:xfrm>
          <a:prstGeom prst="rect">
            <a:avLst/>
          </a:prstGeom>
        </p:spPr>
      </p:pic>
      <p:sp>
        <p:nvSpPr>
          <p:cNvPr id="14" name="TextBox 13"/>
          <p:cNvSpPr txBox="1"/>
          <p:nvPr/>
        </p:nvSpPr>
        <p:spPr>
          <a:xfrm>
            <a:off x="1308348" y="2224791"/>
            <a:ext cx="4292600" cy="923330"/>
          </a:xfrm>
          <a:prstGeom prst="rect">
            <a:avLst/>
          </a:prstGeom>
          <a:noFill/>
        </p:spPr>
        <p:txBody>
          <a:bodyPr wrap="square" rtlCol="0">
            <a:spAutoFit/>
          </a:bodyPr>
          <a:lstStyle/>
          <a:p>
            <a:r>
              <a:rPr lang="en-GB" dirty="0" smtClean="0"/>
              <a:t>Blue lines: </a:t>
            </a:r>
            <a:r>
              <a:rPr lang="en-GB" dirty="0" err="1" smtClean="0"/>
              <a:t>sigma_y</a:t>
            </a:r>
            <a:r>
              <a:rPr lang="en-GB" dirty="0" smtClean="0"/>
              <a:t>*[0:0.5:10]</a:t>
            </a:r>
          </a:p>
          <a:p>
            <a:r>
              <a:rPr lang="en-GB" dirty="0" smtClean="0"/>
              <a:t>Red lines: </a:t>
            </a:r>
            <a:r>
              <a:rPr lang="en-GB" dirty="0" err="1" smtClean="0"/>
              <a:t>sigma_x</a:t>
            </a:r>
            <a:r>
              <a:rPr lang="en-GB" dirty="0" smtClean="0"/>
              <a:t>*[</a:t>
            </a:r>
            <a:r>
              <a:rPr lang="en-GB" dirty="0"/>
              <a:t>0:0.5:10</a:t>
            </a:r>
            <a:r>
              <a:rPr lang="en-GB" dirty="0" smtClean="0"/>
              <a:t>]</a:t>
            </a:r>
          </a:p>
          <a:p>
            <a:r>
              <a:rPr lang="en-GB" dirty="0" smtClean="0"/>
              <a:t>Nominal in black</a:t>
            </a:r>
            <a:endParaRPr lang="en-GB" dirty="0"/>
          </a:p>
        </p:txBody>
      </p:sp>
      <p:sp>
        <p:nvSpPr>
          <p:cNvPr id="18" name="Rectangle 17"/>
          <p:cNvSpPr/>
          <p:nvPr/>
        </p:nvSpPr>
        <p:spPr>
          <a:xfrm>
            <a:off x="9702800" y="1872565"/>
            <a:ext cx="6096000" cy="2031325"/>
          </a:xfrm>
          <a:prstGeom prst="rect">
            <a:avLst/>
          </a:prstGeom>
        </p:spPr>
        <p:txBody>
          <a:bodyPr>
            <a:spAutoFit/>
          </a:bodyPr>
          <a:lstStyle/>
          <a:p>
            <a:r>
              <a:rPr lang="en-GB" dirty="0" err="1"/>
              <a:t>Sigma_y</a:t>
            </a:r>
            <a:r>
              <a:rPr lang="en-GB" dirty="0"/>
              <a:t>: (nm)</a:t>
            </a:r>
          </a:p>
          <a:p>
            <a:r>
              <a:rPr lang="en-GB" dirty="0">
                <a:solidFill>
                  <a:srgbClr val="C00000"/>
                </a:solidFill>
              </a:rPr>
              <a:t>5.9 (nominal),</a:t>
            </a:r>
          </a:p>
          <a:p>
            <a:r>
              <a:rPr lang="en-GB" dirty="0">
                <a:solidFill>
                  <a:srgbClr val="FFD24B"/>
                </a:solidFill>
              </a:rPr>
              <a:t>11.8,</a:t>
            </a:r>
          </a:p>
          <a:p>
            <a:r>
              <a:rPr lang="en-GB" dirty="0">
                <a:solidFill>
                  <a:srgbClr val="44DB12"/>
                </a:solidFill>
              </a:rPr>
              <a:t>23.6,</a:t>
            </a:r>
          </a:p>
          <a:p>
            <a:r>
              <a:rPr lang="en-GB" dirty="0">
                <a:solidFill>
                  <a:srgbClr val="00B0F0"/>
                </a:solidFill>
              </a:rPr>
              <a:t>35.4,</a:t>
            </a:r>
          </a:p>
          <a:p>
            <a:r>
              <a:rPr lang="en-GB" dirty="0">
                <a:solidFill>
                  <a:srgbClr val="B241FF"/>
                </a:solidFill>
              </a:rPr>
              <a:t>47.2,</a:t>
            </a:r>
          </a:p>
          <a:p>
            <a:r>
              <a:rPr lang="en-GB" dirty="0">
                <a:solidFill>
                  <a:srgbClr val="FF33CC"/>
                </a:solidFill>
              </a:rPr>
              <a:t>59.</a:t>
            </a:r>
          </a:p>
        </p:txBody>
      </p:sp>
      <p:pic>
        <p:nvPicPr>
          <p:cNvPr id="19" name="Picture 18"/>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7118" y="2500741"/>
            <a:ext cx="6226532" cy="3855607"/>
          </a:xfrm>
          <a:prstGeom prst="rect">
            <a:avLst/>
          </a:prstGeom>
        </p:spPr>
      </p:pic>
      <p:sp>
        <p:nvSpPr>
          <p:cNvPr id="20" name="TextBox 19"/>
          <p:cNvSpPr txBox="1"/>
          <p:nvPr/>
        </p:nvSpPr>
        <p:spPr>
          <a:xfrm>
            <a:off x="800348" y="1465979"/>
            <a:ext cx="5308600" cy="477054"/>
          </a:xfrm>
          <a:prstGeom prst="rect">
            <a:avLst/>
          </a:prstGeom>
          <a:noFill/>
        </p:spPr>
        <p:txBody>
          <a:bodyPr wrap="square" rtlCol="0">
            <a:spAutoFit/>
          </a:bodyPr>
          <a:lstStyle/>
          <a:p>
            <a:r>
              <a:rPr lang="en-GB" sz="2500" dirty="0" smtClean="0"/>
              <a:t>Semi-analytic formula</a:t>
            </a:r>
            <a:endParaRPr lang="en-GB" sz="2500" dirty="0"/>
          </a:p>
        </p:txBody>
      </p:sp>
      <p:sp>
        <p:nvSpPr>
          <p:cNvPr id="21" name="TextBox 20"/>
          <p:cNvSpPr txBox="1"/>
          <p:nvPr/>
        </p:nvSpPr>
        <p:spPr>
          <a:xfrm>
            <a:off x="6556018" y="1505782"/>
            <a:ext cx="5308600" cy="477054"/>
          </a:xfrm>
          <a:prstGeom prst="rect">
            <a:avLst/>
          </a:prstGeom>
          <a:noFill/>
        </p:spPr>
        <p:txBody>
          <a:bodyPr wrap="square" rtlCol="0">
            <a:spAutoFit/>
          </a:bodyPr>
          <a:lstStyle/>
          <a:p>
            <a:r>
              <a:rPr lang="en-GB" sz="2500" dirty="0" smtClean="0"/>
              <a:t>Guinea-pig</a:t>
            </a:r>
            <a:endParaRPr lang="en-GB" sz="2500" dirty="0"/>
          </a:p>
        </p:txBody>
      </p:sp>
    </p:spTree>
    <p:extLst>
      <p:ext uri="{BB962C8B-B14F-4D97-AF65-F5344CB8AC3E}">
        <p14:creationId xmlns:p14="http://schemas.microsoft.com/office/powerpoint/2010/main" val="1424886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4B8A33A-F403-483D-8688-71578FF382AD}" type="slidenum">
              <a:rPr lang="en-GB" smtClean="0"/>
              <a:t>14</a:t>
            </a:fld>
            <a:endParaRPr lang="en-GB"/>
          </a:p>
        </p:txBody>
      </p:sp>
      <p:sp>
        <p:nvSpPr>
          <p:cNvPr id="4" name="Title 3"/>
          <p:cNvSpPr>
            <a:spLocks noGrp="1"/>
          </p:cNvSpPr>
          <p:nvPr>
            <p:ph type="title"/>
          </p:nvPr>
        </p:nvSpPr>
        <p:spPr/>
        <p:txBody>
          <a:bodyPr/>
          <a:lstStyle/>
          <a:p>
            <a:r>
              <a:rPr lang="en-GB" dirty="0" err="1" smtClean="0"/>
              <a:t>Sigma_x</a:t>
            </a:r>
            <a:r>
              <a:rPr lang="en-GB" dirty="0" smtClean="0"/>
              <a:t>: GP vs. semi-analytic formula</a:t>
            </a:r>
            <a:endParaRPr lang="en-GB" dirty="0"/>
          </a:p>
        </p:txBody>
      </p:sp>
      <p:sp>
        <p:nvSpPr>
          <p:cNvPr id="5" name="TextBox 4"/>
          <p:cNvSpPr txBox="1"/>
          <p:nvPr/>
        </p:nvSpPr>
        <p:spPr>
          <a:xfrm>
            <a:off x="1428263" y="2363317"/>
            <a:ext cx="4292600" cy="923330"/>
          </a:xfrm>
          <a:prstGeom prst="rect">
            <a:avLst/>
          </a:prstGeom>
          <a:noFill/>
        </p:spPr>
        <p:txBody>
          <a:bodyPr wrap="square" rtlCol="0">
            <a:spAutoFit/>
          </a:bodyPr>
          <a:lstStyle/>
          <a:p>
            <a:r>
              <a:rPr lang="en-GB" dirty="0" smtClean="0"/>
              <a:t>Blue lines: </a:t>
            </a:r>
            <a:r>
              <a:rPr lang="en-GB" dirty="0" err="1" smtClean="0"/>
              <a:t>sigma_y</a:t>
            </a:r>
            <a:r>
              <a:rPr lang="en-GB" dirty="0" smtClean="0"/>
              <a:t>*[0:0.5:10]</a:t>
            </a:r>
          </a:p>
          <a:p>
            <a:r>
              <a:rPr lang="en-GB" dirty="0" smtClean="0"/>
              <a:t>Red lines: </a:t>
            </a:r>
            <a:r>
              <a:rPr lang="en-GB" dirty="0" err="1" smtClean="0"/>
              <a:t>sigma_x</a:t>
            </a:r>
            <a:r>
              <a:rPr lang="en-GB" dirty="0" smtClean="0"/>
              <a:t>*[</a:t>
            </a:r>
            <a:r>
              <a:rPr lang="en-GB" dirty="0"/>
              <a:t>0:0.5:10</a:t>
            </a:r>
            <a:r>
              <a:rPr lang="en-GB" dirty="0" smtClean="0"/>
              <a:t>]</a:t>
            </a:r>
          </a:p>
          <a:p>
            <a:r>
              <a:rPr lang="en-GB" dirty="0" smtClean="0"/>
              <a:t>Nominal in black</a:t>
            </a:r>
            <a:endParaRPr lang="en-GB" dirty="0"/>
          </a:p>
        </p:txBody>
      </p:sp>
      <p:pic>
        <p:nvPicPr>
          <p:cNvPr id="6" name="Picture 5"/>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7118" y="2500741"/>
            <a:ext cx="6226532" cy="3855607"/>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24859" y="2200828"/>
            <a:ext cx="4853804" cy="4292944"/>
          </a:xfrm>
          <a:prstGeom prst="rect">
            <a:avLst/>
          </a:prstGeom>
        </p:spPr>
      </p:pic>
      <p:sp>
        <p:nvSpPr>
          <p:cNvPr id="8" name="TextBox 7"/>
          <p:cNvSpPr txBox="1"/>
          <p:nvPr/>
        </p:nvSpPr>
        <p:spPr>
          <a:xfrm>
            <a:off x="9210318" y="1549400"/>
            <a:ext cx="2436852" cy="2308324"/>
          </a:xfrm>
          <a:prstGeom prst="rect">
            <a:avLst/>
          </a:prstGeom>
          <a:noFill/>
        </p:spPr>
        <p:txBody>
          <a:bodyPr wrap="square" rtlCol="0">
            <a:spAutoFit/>
          </a:bodyPr>
          <a:lstStyle/>
          <a:p>
            <a:r>
              <a:rPr lang="en-GB" dirty="0" err="1" smtClean="0"/>
              <a:t>Sigma_x</a:t>
            </a:r>
            <a:r>
              <a:rPr lang="en-GB" dirty="0" smtClean="0"/>
              <a:t>: (nm)</a:t>
            </a:r>
          </a:p>
          <a:p>
            <a:r>
              <a:rPr lang="en-GB" dirty="0" smtClean="0">
                <a:solidFill>
                  <a:srgbClr val="AB582E"/>
                </a:solidFill>
              </a:rPr>
              <a:t>474 (nominal),</a:t>
            </a:r>
          </a:p>
          <a:p>
            <a:r>
              <a:rPr lang="en-GB" dirty="0" smtClean="0">
                <a:solidFill>
                  <a:srgbClr val="FF0000"/>
                </a:solidFill>
              </a:rPr>
              <a:t>711,</a:t>
            </a:r>
          </a:p>
          <a:p>
            <a:r>
              <a:rPr lang="en-GB" dirty="0" smtClean="0">
                <a:solidFill>
                  <a:srgbClr val="FFD24B"/>
                </a:solidFill>
              </a:rPr>
              <a:t>948,</a:t>
            </a:r>
          </a:p>
          <a:p>
            <a:r>
              <a:rPr lang="en-GB" dirty="0" smtClean="0">
                <a:solidFill>
                  <a:srgbClr val="44DB12"/>
                </a:solidFill>
              </a:rPr>
              <a:t>1896,</a:t>
            </a:r>
          </a:p>
          <a:p>
            <a:r>
              <a:rPr lang="en-GB" dirty="0" smtClean="0">
                <a:solidFill>
                  <a:srgbClr val="00B0F0"/>
                </a:solidFill>
              </a:rPr>
              <a:t>2844,</a:t>
            </a:r>
          </a:p>
          <a:p>
            <a:r>
              <a:rPr lang="en-GB" dirty="0" smtClean="0">
                <a:solidFill>
                  <a:srgbClr val="B241FF"/>
                </a:solidFill>
              </a:rPr>
              <a:t>3792,</a:t>
            </a:r>
          </a:p>
          <a:p>
            <a:r>
              <a:rPr lang="en-GB" dirty="0" smtClean="0">
                <a:solidFill>
                  <a:srgbClr val="FF33CC"/>
                </a:solidFill>
              </a:rPr>
              <a:t>4740.</a:t>
            </a:r>
          </a:p>
        </p:txBody>
      </p:sp>
      <p:sp>
        <p:nvSpPr>
          <p:cNvPr id="9" name="TextBox 8"/>
          <p:cNvSpPr txBox="1"/>
          <p:nvPr/>
        </p:nvSpPr>
        <p:spPr>
          <a:xfrm>
            <a:off x="800348" y="1465979"/>
            <a:ext cx="5308600" cy="477054"/>
          </a:xfrm>
          <a:prstGeom prst="rect">
            <a:avLst/>
          </a:prstGeom>
          <a:noFill/>
        </p:spPr>
        <p:txBody>
          <a:bodyPr wrap="square" rtlCol="0">
            <a:spAutoFit/>
          </a:bodyPr>
          <a:lstStyle/>
          <a:p>
            <a:r>
              <a:rPr lang="en-GB" sz="2500" dirty="0" smtClean="0"/>
              <a:t>Semi-analytic formula</a:t>
            </a:r>
            <a:endParaRPr lang="en-GB" sz="2500" dirty="0"/>
          </a:p>
        </p:txBody>
      </p:sp>
      <p:sp>
        <p:nvSpPr>
          <p:cNvPr id="10" name="TextBox 9"/>
          <p:cNvSpPr txBox="1"/>
          <p:nvPr/>
        </p:nvSpPr>
        <p:spPr>
          <a:xfrm>
            <a:off x="6556018" y="1505782"/>
            <a:ext cx="5308600" cy="477054"/>
          </a:xfrm>
          <a:prstGeom prst="rect">
            <a:avLst/>
          </a:prstGeom>
          <a:noFill/>
        </p:spPr>
        <p:txBody>
          <a:bodyPr wrap="square" rtlCol="0">
            <a:spAutoFit/>
          </a:bodyPr>
          <a:lstStyle/>
          <a:p>
            <a:r>
              <a:rPr lang="en-GB" sz="2500" dirty="0" smtClean="0"/>
              <a:t>Guinea-pig</a:t>
            </a:r>
            <a:endParaRPr lang="en-GB" sz="2500" dirty="0"/>
          </a:p>
        </p:txBody>
      </p:sp>
    </p:spTree>
    <p:extLst>
      <p:ext uri="{BB962C8B-B14F-4D97-AF65-F5344CB8AC3E}">
        <p14:creationId xmlns:p14="http://schemas.microsoft.com/office/powerpoint/2010/main" val="2161576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3063" y="2005012"/>
            <a:ext cx="5753100" cy="4351338"/>
          </a:xfrm>
        </p:spPr>
        <p:txBody>
          <a:bodyPr>
            <a:normAutofit/>
          </a:bodyPr>
          <a:lstStyle/>
          <a:p>
            <a:r>
              <a:rPr lang="en-GB" sz="2000" dirty="0" smtClean="0">
                <a:latin typeface="Calibri" panose="020F0502020204030204" pitchFamily="34" charset="0"/>
              </a:rPr>
              <a:t>Semi-analytic formula predicts no change to deflection angle by increasing bunch length as it’s the same force affecting the bunch just spread over a larger region.</a:t>
            </a:r>
          </a:p>
          <a:p>
            <a:r>
              <a:rPr lang="en-GB" sz="2000" dirty="0" smtClean="0">
                <a:latin typeface="Calibri" panose="020F0502020204030204" pitchFamily="34" charset="0"/>
              </a:rPr>
              <a:t>I am still seeing a dependence on bunch length in simulations, and I think this is a meshing issue. I’m trying to improve the mesh, but I haven’t finished yet (see plot).</a:t>
            </a:r>
            <a:endParaRPr lang="en-GB" sz="2000" dirty="0">
              <a:latin typeface="Calibri" panose="020F0502020204030204" pitchFamily="34" charset="0"/>
            </a:endParaRPr>
          </a:p>
        </p:txBody>
      </p:sp>
      <p:sp>
        <p:nvSpPr>
          <p:cNvPr id="3" name="Slide Number Placeholder 2"/>
          <p:cNvSpPr>
            <a:spLocks noGrp="1"/>
          </p:cNvSpPr>
          <p:nvPr>
            <p:ph type="sldNum" sz="quarter" idx="12"/>
          </p:nvPr>
        </p:nvSpPr>
        <p:spPr/>
        <p:txBody>
          <a:bodyPr/>
          <a:lstStyle/>
          <a:p>
            <a:fld id="{C4B8A33A-F403-483D-8688-71578FF382AD}" type="slidenum">
              <a:rPr lang="en-GB" smtClean="0"/>
              <a:t>15</a:t>
            </a:fld>
            <a:endParaRPr lang="en-GB"/>
          </a:p>
        </p:txBody>
      </p:sp>
      <p:sp>
        <p:nvSpPr>
          <p:cNvPr id="4" name="Title 3"/>
          <p:cNvSpPr>
            <a:spLocks noGrp="1"/>
          </p:cNvSpPr>
          <p:nvPr>
            <p:ph type="title"/>
          </p:nvPr>
        </p:nvSpPr>
        <p:spPr/>
        <p:txBody>
          <a:bodyPr/>
          <a:lstStyle/>
          <a:p>
            <a:r>
              <a:rPr lang="en-GB" dirty="0" smtClean="0"/>
              <a:t>Bunch length</a:t>
            </a:r>
            <a:endParaRPr lang="en-GB" dirty="0"/>
          </a:p>
        </p:txBody>
      </p:sp>
      <p:pic>
        <p:nvPicPr>
          <p:cNvPr id="5" name="Picture 4"/>
          <p:cNvPicPr>
            <a:picLocks noChangeAspect="1"/>
          </p:cNvPicPr>
          <p:nvPr/>
        </p:nvPicPr>
        <p:blipFill>
          <a:blip r:embed="rId2"/>
          <a:stretch>
            <a:fillRect/>
          </a:stretch>
        </p:blipFill>
        <p:spPr>
          <a:xfrm>
            <a:off x="6257015" y="1617017"/>
            <a:ext cx="4721647" cy="4744764"/>
          </a:xfrm>
          <a:prstGeom prst="rect">
            <a:avLst/>
          </a:prstGeom>
        </p:spPr>
      </p:pic>
      <p:sp>
        <p:nvSpPr>
          <p:cNvPr id="6" name="TextBox 5"/>
          <p:cNvSpPr txBox="1"/>
          <p:nvPr/>
        </p:nvSpPr>
        <p:spPr>
          <a:xfrm>
            <a:off x="8610600" y="2235200"/>
            <a:ext cx="1905000" cy="923330"/>
          </a:xfrm>
          <a:prstGeom prst="rect">
            <a:avLst/>
          </a:prstGeom>
          <a:noFill/>
        </p:spPr>
        <p:txBody>
          <a:bodyPr wrap="square" rtlCol="0">
            <a:spAutoFit/>
          </a:bodyPr>
          <a:lstStyle/>
          <a:p>
            <a:r>
              <a:rPr lang="en-GB" dirty="0" smtClean="0">
                <a:solidFill>
                  <a:schemeClr val="accent1">
                    <a:lumMod val="75000"/>
                  </a:schemeClr>
                </a:solidFill>
              </a:rPr>
              <a:t>300 um</a:t>
            </a:r>
          </a:p>
          <a:p>
            <a:r>
              <a:rPr lang="en-GB" dirty="0" smtClean="0">
                <a:solidFill>
                  <a:srgbClr val="D95319"/>
                </a:solidFill>
              </a:rPr>
              <a:t>450 um</a:t>
            </a:r>
          </a:p>
          <a:p>
            <a:r>
              <a:rPr lang="en-GB" dirty="0" smtClean="0">
                <a:solidFill>
                  <a:schemeClr val="accent4">
                    <a:lumMod val="60000"/>
                    <a:lumOff val="40000"/>
                  </a:schemeClr>
                </a:solidFill>
              </a:rPr>
              <a:t>600 um</a:t>
            </a:r>
            <a:endParaRPr lang="en-GB" dirty="0">
              <a:solidFill>
                <a:schemeClr val="accent4">
                  <a:lumMod val="60000"/>
                  <a:lumOff val="40000"/>
                </a:schemeClr>
              </a:solidFill>
            </a:endParaRPr>
          </a:p>
        </p:txBody>
      </p:sp>
    </p:spTree>
    <p:extLst>
      <p:ext uri="{BB962C8B-B14F-4D97-AF65-F5344CB8AC3E}">
        <p14:creationId xmlns:p14="http://schemas.microsoft.com/office/powerpoint/2010/main" val="809436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1905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136381"/>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err="1" smtClean="0">
                <a:solidFill>
                  <a:srgbClr val="480048"/>
                </a:solidFill>
              </a:rPr>
              <a:t>Placet</a:t>
            </a:r>
            <a:endParaRPr lang="en-GB" sz="4000" dirty="0">
              <a:solidFill>
                <a:srgbClr val="480048"/>
              </a:solidFill>
            </a:endParaRPr>
          </a:p>
        </p:txBody>
      </p:sp>
      <p:sp>
        <p:nvSpPr>
          <p:cNvPr id="2" name="Slide Number Placeholder 1"/>
          <p:cNvSpPr>
            <a:spLocks noGrp="1"/>
          </p:cNvSpPr>
          <p:nvPr>
            <p:ph type="sldNum" sz="quarter" idx="12"/>
          </p:nvPr>
        </p:nvSpPr>
        <p:spPr/>
        <p:txBody>
          <a:bodyPr/>
          <a:lstStyle/>
          <a:p>
            <a:fld id="{C4B8A33A-F403-483D-8688-71578FF382AD}" type="slidenum">
              <a:rPr lang="en-GB" smtClean="0"/>
              <a:t>16</a:t>
            </a:fld>
            <a:endParaRPr lang="en-GB"/>
          </a:p>
        </p:txBody>
      </p:sp>
    </p:spTree>
    <p:extLst>
      <p:ext uri="{BB962C8B-B14F-4D97-AF65-F5344CB8AC3E}">
        <p14:creationId xmlns:p14="http://schemas.microsoft.com/office/powerpoint/2010/main" val="22774747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48994" y="1617135"/>
            <a:ext cx="6546006" cy="4351338"/>
          </a:xfrm>
        </p:spPr>
        <p:txBody>
          <a:bodyPr>
            <a:normAutofit/>
          </a:bodyPr>
          <a:lstStyle/>
          <a:p>
            <a:r>
              <a:rPr lang="en-GB" sz="1800" dirty="0" smtClean="0">
                <a:latin typeface="Calibri" panose="020F0502020204030204" pitchFamily="34" charset="0"/>
              </a:rPr>
              <a:t>Beam not matched between RTML and ML and I think one of the reasons for this is because the bunch compressor isn’t compressing the bunch at all, so it arrives at the main </a:t>
            </a:r>
            <a:r>
              <a:rPr lang="en-GB" sz="1800" dirty="0" err="1" smtClean="0">
                <a:latin typeface="Calibri" panose="020F0502020204030204" pitchFamily="34" charset="0"/>
              </a:rPr>
              <a:t>linac</a:t>
            </a:r>
            <a:r>
              <a:rPr lang="en-GB" sz="1800" dirty="0" smtClean="0">
                <a:latin typeface="Calibri" panose="020F0502020204030204" pitchFamily="34" charset="0"/>
              </a:rPr>
              <a:t> 20 times too long. </a:t>
            </a:r>
            <a:endParaRPr lang="en-GB" sz="1800" dirty="0">
              <a:latin typeface="Calibri" panose="020F0502020204030204" pitchFamily="34" charset="0"/>
            </a:endParaRPr>
          </a:p>
        </p:txBody>
      </p:sp>
      <p:sp>
        <p:nvSpPr>
          <p:cNvPr id="3" name="Slide Number Placeholder 2"/>
          <p:cNvSpPr>
            <a:spLocks noGrp="1"/>
          </p:cNvSpPr>
          <p:nvPr>
            <p:ph type="sldNum" sz="quarter" idx="12"/>
          </p:nvPr>
        </p:nvSpPr>
        <p:spPr/>
        <p:txBody>
          <a:bodyPr/>
          <a:lstStyle/>
          <a:p>
            <a:fld id="{C4B8A33A-F403-483D-8688-71578FF382AD}" type="slidenum">
              <a:rPr lang="en-GB" smtClean="0"/>
              <a:t>17</a:t>
            </a:fld>
            <a:endParaRPr lang="en-GB"/>
          </a:p>
        </p:txBody>
      </p:sp>
      <p:sp>
        <p:nvSpPr>
          <p:cNvPr id="4" name="Title 3"/>
          <p:cNvSpPr>
            <a:spLocks noGrp="1"/>
          </p:cNvSpPr>
          <p:nvPr>
            <p:ph type="title"/>
          </p:nvPr>
        </p:nvSpPr>
        <p:spPr/>
        <p:txBody>
          <a:bodyPr/>
          <a:lstStyle/>
          <a:p>
            <a:r>
              <a:rPr lang="en-GB" dirty="0" err="1" smtClean="0"/>
              <a:t>Placet</a:t>
            </a:r>
            <a:r>
              <a:rPr lang="en-GB" dirty="0" smtClean="0"/>
              <a:t> – RTML (until beam lost)</a:t>
            </a:r>
            <a:endParaRPr lang="en-GB" dirty="0"/>
          </a:p>
        </p:txBody>
      </p:sp>
      <p:pic>
        <p:nvPicPr>
          <p:cNvPr id="7" name="Picture 6"/>
          <p:cNvPicPr>
            <a:picLocks noChangeAspect="1"/>
          </p:cNvPicPr>
          <p:nvPr/>
        </p:nvPicPr>
        <p:blipFill>
          <a:blip r:embed="rId2">
            <a:clrChange>
              <a:clrFrom>
                <a:srgbClr val="FFFFFF"/>
              </a:clrFrom>
              <a:clrTo>
                <a:srgbClr val="FFFFFF">
                  <a:alpha val="0"/>
                </a:srgbClr>
              </a:clrTo>
            </a:clrChange>
          </a:blip>
          <a:stretch>
            <a:fillRect/>
          </a:stretch>
        </p:blipFill>
        <p:spPr>
          <a:xfrm>
            <a:off x="88900" y="1135842"/>
            <a:ext cx="4279900" cy="2902306"/>
          </a:xfrm>
          <a:prstGeom prst="rect">
            <a:avLst/>
          </a:prstGeom>
        </p:spPr>
      </p:pic>
      <p:pic>
        <p:nvPicPr>
          <p:cNvPr id="9" name="Picture 8"/>
          <p:cNvPicPr>
            <a:picLocks noChangeAspect="1"/>
          </p:cNvPicPr>
          <p:nvPr/>
        </p:nvPicPr>
        <p:blipFill>
          <a:blip r:embed="rId3">
            <a:clrChange>
              <a:clrFrom>
                <a:srgbClr val="FFFFFF"/>
              </a:clrFrom>
              <a:clrTo>
                <a:srgbClr val="FFFFFF">
                  <a:alpha val="0"/>
                </a:srgbClr>
              </a:clrTo>
            </a:clrChange>
          </a:blip>
          <a:stretch>
            <a:fillRect/>
          </a:stretch>
        </p:blipFill>
        <p:spPr>
          <a:xfrm>
            <a:off x="88900" y="3923613"/>
            <a:ext cx="4346181" cy="2934387"/>
          </a:xfrm>
          <a:prstGeom prst="rect">
            <a:avLst/>
          </a:prstGeom>
        </p:spPr>
      </p:pic>
      <p:pic>
        <p:nvPicPr>
          <p:cNvPr id="12" name="Picture 11"/>
          <p:cNvPicPr>
            <a:picLocks noChangeAspect="1"/>
          </p:cNvPicPr>
          <p:nvPr/>
        </p:nvPicPr>
        <p:blipFill rotWithShape="1">
          <a:blip r:embed="rId4"/>
          <a:srcRect l="10723" t="29490" r="22506" b="15822"/>
          <a:stretch/>
        </p:blipFill>
        <p:spPr>
          <a:xfrm>
            <a:off x="6540500" y="2775336"/>
            <a:ext cx="5029200" cy="3295264"/>
          </a:xfrm>
          <a:prstGeom prst="rect">
            <a:avLst/>
          </a:prstGeom>
        </p:spPr>
      </p:pic>
      <p:sp>
        <p:nvSpPr>
          <p:cNvPr id="13" name="TextBox 12"/>
          <p:cNvSpPr txBox="1"/>
          <p:nvPr/>
        </p:nvSpPr>
        <p:spPr>
          <a:xfrm>
            <a:off x="1917700" y="1581045"/>
            <a:ext cx="1282700" cy="369332"/>
          </a:xfrm>
          <a:prstGeom prst="rect">
            <a:avLst/>
          </a:prstGeom>
          <a:noFill/>
        </p:spPr>
        <p:txBody>
          <a:bodyPr wrap="square" rtlCol="0">
            <a:spAutoFit/>
          </a:bodyPr>
          <a:lstStyle/>
          <a:p>
            <a:r>
              <a:rPr lang="el-GR" dirty="0" smtClean="0"/>
              <a:t>β</a:t>
            </a:r>
            <a:r>
              <a:rPr lang="en-GB" dirty="0" smtClean="0"/>
              <a:t>x</a:t>
            </a:r>
            <a:endParaRPr lang="en-GB" dirty="0"/>
          </a:p>
        </p:txBody>
      </p:sp>
      <p:sp>
        <p:nvSpPr>
          <p:cNvPr id="14" name="TextBox 13"/>
          <p:cNvSpPr txBox="1"/>
          <p:nvPr/>
        </p:nvSpPr>
        <p:spPr>
          <a:xfrm>
            <a:off x="1913585" y="4519443"/>
            <a:ext cx="1282700" cy="369332"/>
          </a:xfrm>
          <a:prstGeom prst="rect">
            <a:avLst/>
          </a:prstGeom>
          <a:noFill/>
        </p:spPr>
        <p:txBody>
          <a:bodyPr wrap="square" rtlCol="0">
            <a:spAutoFit/>
          </a:bodyPr>
          <a:lstStyle/>
          <a:p>
            <a:r>
              <a:rPr lang="el-GR" dirty="0" smtClean="0"/>
              <a:t>β</a:t>
            </a:r>
            <a:r>
              <a:rPr lang="en-GB" dirty="0"/>
              <a:t>y</a:t>
            </a:r>
            <a:endParaRPr lang="en-GB" dirty="0"/>
          </a:p>
        </p:txBody>
      </p:sp>
      <p:sp>
        <p:nvSpPr>
          <p:cNvPr id="15" name="Rectangle 14"/>
          <p:cNvSpPr/>
          <p:nvPr/>
        </p:nvSpPr>
        <p:spPr>
          <a:xfrm>
            <a:off x="5842000" y="6092561"/>
            <a:ext cx="6096000" cy="307777"/>
          </a:xfrm>
          <a:prstGeom prst="rect">
            <a:avLst/>
          </a:prstGeom>
        </p:spPr>
        <p:txBody>
          <a:bodyPr>
            <a:spAutoFit/>
          </a:bodyPr>
          <a:lstStyle/>
          <a:p>
            <a:r>
              <a:rPr lang="en-GB" sz="1400" dirty="0">
                <a:solidFill>
                  <a:srgbClr val="3333FF"/>
                </a:solidFill>
                <a:latin typeface="NimbusRomNo9L-Medi"/>
              </a:rPr>
              <a:t>Proceedings of IPAC2012, New Orleans, Louisiana, USA TUPPR043</a:t>
            </a:r>
            <a:endParaRPr lang="en-GB" sz="1400" dirty="0"/>
          </a:p>
        </p:txBody>
      </p:sp>
    </p:spTree>
    <p:extLst>
      <p:ext uri="{BB962C8B-B14F-4D97-AF65-F5344CB8AC3E}">
        <p14:creationId xmlns:p14="http://schemas.microsoft.com/office/powerpoint/2010/main" val="1533309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4B8A33A-F403-483D-8688-71578FF382AD}" type="slidenum">
              <a:rPr lang="en-GB" smtClean="0"/>
              <a:t>18</a:t>
            </a:fld>
            <a:endParaRPr lang="en-GB"/>
          </a:p>
        </p:txBody>
      </p:sp>
      <p:sp>
        <p:nvSpPr>
          <p:cNvPr id="4" name="Title 3"/>
          <p:cNvSpPr>
            <a:spLocks noGrp="1"/>
          </p:cNvSpPr>
          <p:nvPr>
            <p:ph type="title"/>
          </p:nvPr>
        </p:nvSpPr>
        <p:spPr/>
        <p:txBody>
          <a:bodyPr/>
          <a:lstStyle/>
          <a:p>
            <a:r>
              <a:rPr lang="en-GB" dirty="0" smtClean="0"/>
              <a:t>ELTL dogleg</a:t>
            </a:r>
            <a:endParaRPr lang="en-GB" dirty="0"/>
          </a:p>
        </p:txBody>
      </p:sp>
      <p:pic>
        <p:nvPicPr>
          <p:cNvPr id="5" name="Picture 4"/>
          <p:cNvPicPr>
            <a:picLocks noChangeAspect="1"/>
          </p:cNvPicPr>
          <p:nvPr/>
        </p:nvPicPr>
        <p:blipFill rotWithShape="1">
          <a:blip r:embed="rId2"/>
          <a:srcRect l="32348" t="48828" r="25464" b="11068"/>
          <a:stretch/>
        </p:blipFill>
        <p:spPr>
          <a:xfrm>
            <a:off x="5631795" y="2006503"/>
            <a:ext cx="5957610" cy="4530725"/>
          </a:xfrm>
          <a:prstGeom prst="rect">
            <a:avLst/>
          </a:prstGeom>
        </p:spPr>
      </p:pic>
      <p:pic>
        <p:nvPicPr>
          <p:cNvPr id="9" name="Picture 8"/>
          <p:cNvPicPr>
            <a:picLocks noChangeAspect="1"/>
          </p:cNvPicPr>
          <p:nvPr/>
        </p:nvPicPr>
        <p:blipFill>
          <a:blip r:embed="rId3"/>
          <a:stretch>
            <a:fillRect/>
          </a:stretch>
        </p:blipFill>
        <p:spPr>
          <a:xfrm>
            <a:off x="463063" y="1825624"/>
            <a:ext cx="5005709" cy="4892485"/>
          </a:xfrm>
          <a:prstGeom prst="rect">
            <a:avLst/>
          </a:prstGeom>
        </p:spPr>
      </p:pic>
      <mc:AlternateContent xmlns:mc="http://schemas.openxmlformats.org/markup-compatibility/2006">
        <mc:Choice xmlns:a14="http://schemas.microsoft.com/office/drawing/2010/main" Requires="a14">
          <p:sp>
            <p:nvSpPr>
              <p:cNvPr id="10" name="TextBox 9"/>
              <p:cNvSpPr txBox="1"/>
              <p:nvPr/>
            </p:nvSpPr>
            <p:spPr>
              <a:xfrm>
                <a:off x="1689100" y="1371600"/>
                <a:ext cx="2489200" cy="391261"/>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GB" b="0" i="1" smtClean="0">
                              <a:solidFill>
                                <a:srgbClr val="D95319"/>
                              </a:solidFill>
                              <a:latin typeface="Cambria Math" panose="02040503050406030204" pitchFamily="18" charset="0"/>
                            </a:rPr>
                          </m:ctrlPr>
                        </m:sSubPr>
                        <m:e>
                          <m:r>
                            <a:rPr lang="en-GB" b="0" i="1" smtClean="0">
                              <a:solidFill>
                                <a:srgbClr val="D95319"/>
                              </a:solidFill>
                              <a:latin typeface="Cambria Math" panose="02040503050406030204" pitchFamily="18" charset="0"/>
                            </a:rPr>
                            <m:t>𝛽</m:t>
                          </m:r>
                        </m:e>
                        <m:sub>
                          <m:r>
                            <a:rPr lang="en-GB" b="0" i="1" smtClean="0">
                              <a:solidFill>
                                <a:srgbClr val="D95319"/>
                              </a:solidFill>
                              <a:latin typeface="Cambria Math" panose="02040503050406030204" pitchFamily="18" charset="0"/>
                            </a:rPr>
                            <m:t>𝑥</m:t>
                          </m:r>
                        </m:sub>
                      </m:sSub>
                      <m:r>
                        <a:rPr lang="en-GB" b="0" i="1" smtClean="0">
                          <a:latin typeface="Cambria Math" panose="02040503050406030204" pitchFamily="18" charset="0"/>
                        </a:rPr>
                        <m:t>  </m:t>
                      </m:r>
                      <m:sSub>
                        <m:sSubPr>
                          <m:ctrlPr>
                            <a:rPr lang="en-GB" b="0" i="1" smtClean="0">
                              <a:solidFill>
                                <a:schemeClr val="accent1">
                                  <a:lumMod val="75000"/>
                                </a:schemeClr>
                              </a:solidFill>
                              <a:latin typeface="Cambria Math" panose="02040503050406030204" pitchFamily="18" charset="0"/>
                            </a:rPr>
                          </m:ctrlPr>
                        </m:sSubPr>
                        <m:e>
                          <m:r>
                            <a:rPr lang="en-GB" b="0" i="1" smtClean="0">
                              <a:solidFill>
                                <a:schemeClr val="accent1">
                                  <a:lumMod val="75000"/>
                                </a:schemeClr>
                              </a:solidFill>
                              <a:latin typeface="Cambria Math" panose="02040503050406030204" pitchFamily="18" charset="0"/>
                            </a:rPr>
                            <m:t>𝛽</m:t>
                          </m:r>
                        </m:e>
                        <m:sub>
                          <m:r>
                            <a:rPr lang="en-GB" b="0" i="1" smtClean="0">
                              <a:solidFill>
                                <a:schemeClr val="accent1">
                                  <a:lumMod val="75000"/>
                                </a:schemeClr>
                              </a:solidFill>
                              <a:latin typeface="Cambria Math" panose="02040503050406030204" pitchFamily="18" charset="0"/>
                            </a:rPr>
                            <m:t>𝑦</m:t>
                          </m:r>
                        </m:sub>
                      </m:sSub>
                    </m:oMath>
                  </m:oMathPara>
                </a14:m>
                <a:endParaRPr lang="en-GB" dirty="0"/>
              </a:p>
            </p:txBody>
          </p:sp>
        </mc:Choice>
        <mc:Fallback>
          <p:sp>
            <p:nvSpPr>
              <p:cNvPr id="10" name="TextBox 9"/>
              <p:cNvSpPr txBox="1">
                <a:spLocks noRot="1" noChangeAspect="1" noMove="1" noResize="1" noEditPoints="1" noAdjustHandles="1" noChangeArrowheads="1" noChangeShapeType="1" noTextEdit="1"/>
              </p:cNvSpPr>
              <p:nvPr/>
            </p:nvSpPr>
            <p:spPr>
              <a:xfrm>
                <a:off x="1689100" y="1371600"/>
                <a:ext cx="2489200" cy="391261"/>
              </a:xfrm>
              <a:prstGeom prst="rect">
                <a:avLst/>
              </a:prstGeom>
              <a:blipFill>
                <a:blip r:embed="rId4"/>
                <a:stretch>
                  <a:fillRect b="-7813"/>
                </a:stretch>
              </a:blipFill>
            </p:spPr>
            <p:txBody>
              <a:bodyPr/>
              <a:lstStyle/>
              <a:p>
                <a:r>
                  <a:rPr lang="en-GB">
                    <a:noFill/>
                  </a:rPr>
                  <a:t> </a:t>
                </a:r>
              </a:p>
            </p:txBody>
          </p:sp>
        </mc:Fallback>
      </mc:AlternateContent>
      <p:sp>
        <p:nvSpPr>
          <p:cNvPr id="11" name="Rectangle 10"/>
          <p:cNvSpPr/>
          <p:nvPr/>
        </p:nvSpPr>
        <p:spPr>
          <a:xfrm>
            <a:off x="5867400" y="6475463"/>
            <a:ext cx="6096000" cy="307777"/>
          </a:xfrm>
          <a:prstGeom prst="rect">
            <a:avLst/>
          </a:prstGeom>
        </p:spPr>
        <p:txBody>
          <a:bodyPr>
            <a:spAutoFit/>
          </a:bodyPr>
          <a:lstStyle/>
          <a:p>
            <a:r>
              <a:rPr lang="en-GB" sz="1400" dirty="0">
                <a:solidFill>
                  <a:srgbClr val="3333FF"/>
                </a:solidFill>
                <a:latin typeface="NimbusRomNo9L-Medi"/>
              </a:rPr>
              <a:t>Proceedings of IPAC2012, New Orleans, Louisiana, USA TUPPR043</a:t>
            </a:r>
            <a:endParaRPr lang="en-GB" sz="1400" dirty="0"/>
          </a:p>
        </p:txBody>
      </p:sp>
    </p:spTree>
    <p:extLst>
      <p:ext uri="{BB962C8B-B14F-4D97-AF65-F5344CB8AC3E}">
        <p14:creationId xmlns:p14="http://schemas.microsoft.com/office/powerpoint/2010/main" val="19378522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735545" y="3799704"/>
            <a:ext cx="3786701" cy="2556646"/>
          </a:xfrm>
          <a:prstGeom prst="rect">
            <a:avLst/>
          </a:prstGeom>
        </p:spPr>
      </p:pic>
      <p:pic>
        <p:nvPicPr>
          <p:cNvPr id="13" name="Picture 12"/>
          <p:cNvPicPr>
            <a:picLocks noChangeAspect="1"/>
          </p:cNvPicPr>
          <p:nvPr/>
        </p:nvPicPr>
        <p:blipFill>
          <a:blip r:embed="rId3"/>
          <a:stretch>
            <a:fillRect/>
          </a:stretch>
        </p:blipFill>
        <p:spPr>
          <a:xfrm>
            <a:off x="735545" y="1243058"/>
            <a:ext cx="3786701" cy="2556646"/>
          </a:xfrm>
          <a:prstGeom prst="rect">
            <a:avLst/>
          </a:prstGeom>
        </p:spPr>
      </p:pic>
      <p:sp>
        <p:nvSpPr>
          <p:cNvPr id="3" name="Slide Number Placeholder 2"/>
          <p:cNvSpPr>
            <a:spLocks noGrp="1"/>
          </p:cNvSpPr>
          <p:nvPr>
            <p:ph type="sldNum" sz="quarter" idx="12"/>
          </p:nvPr>
        </p:nvSpPr>
        <p:spPr/>
        <p:txBody>
          <a:bodyPr/>
          <a:lstStyle/>
          <a:p>
            <a:fld id="{C4B8A33A-F403-483D-8688-71578FF382AD}" type="slidenum">
              <a:rPr lang="en-GB" smtClean="0"/>
              <a:t>19</a:t>
            </a:fld>
            <a:endParaRPr lang="en-GB"/>
          </a:p>
        </p:txBody>
      </p:sp>
      <p:sp>
        <p:nvSpPr>
          <p:cNvPr id="4" name="Title 3"/>
          <p:cNvSpPr>
            <a:spLocks noGrp="1"/>
          </p:cNvSpPr>
          <p:nvPr>
            <p:ph type="title"/>
          </p:nvPr>
        </p:nvSpPr>
        <p:spPr/>
        <p:txBody>
          <a:bodyPr/>
          <a:lstStyle/>
          <a:p>
            <a:r>
              <a:rPr lang="en-GB" dirty="0" smtClean="0"/>
              <a:t>Bunch compressor</a:t>
            </a:r>
            <a:endParaRPr lang="en-GB" dirty="0"/>
          </a:p>
        </p:txBody>
      </p:sp>
      <p:pic>
        <p:nvPicPr>
          <p:cNvPr id="6" name="Picture 5"/>
          <p:cNvPicPr>
            <a:picLocks noChangeAspect="1"/>
          </p:cNvPicPr>
          <p:nvPr/>
        </p:nvPicPr>
        <p:blipFill rotWithShape="1">
          <a:blip r:embed="rId4">
            <a:clrChange>
              <a:clrFrom>
                <a:srgbClr val="FFFFFF"/>
              </a:clrFrom>
              <a:clrTo>
                <a:srgbClr val="FFFFFF">
                  <a:alpha val="0"/>
                </a:srgbClr>
              </a:clrTo>
            </a:clrChange>
          </a:blip>
          <a:srcRect l="9896" t="25391" r="33125" b="22396"/>
          <a:stretch/>
        </p:blipFill>
        <p:spPr>
          <a:xfrm>
            <a:off x="5868762" y="2085975"/>
            <a:ext cx="6323238" cy="4635500"/>
          </a:xfrm>
          <a:prstGeom prst="rect">
            <a:avLst/>
          </a:prstGeom>
        </p:spPr>
      </p:pic>
      <p:sp>
        <p:nvSpPr>
          <p:cNvPr id="7" name="TextBox 6"/>
          <p:cNvSpPr txBox="1"/>
          <p:nvPr/>
        </p:nvSpPr>
        <p:spPr>
          <a:xfrm>
            <a:off x="1689100" y="1331681"/>
            <a:ext cx="4279900" cy="477054"/>
          </a:xfrm>
          <a:prstGeom prst="rect">
            <a:avLst/>
          </a:prstGeom>
          <a:noFill/>
        </p:spPr>
        <p:txBody>
          <a:bodyPr wrap="square" rtlCol="0">
            <a:spAutoFit/>
          </a:bodyPr>
          <a:lstStyle/>
          <a:p>
            <a:pPr algn="ctr"/>
            <a:r>
              <a:rPr lang="en-GB" sz="2500" dirty="0" err="1" smtClean="0"/>
              <a:t>Placet</a:t>
            </a:r>
            <a:endParaRPr lang="en-GB" sz="2500" dirty="0"/>
          </a:p>
        </p:txBody>
      </p:sp>
      <p:sp>
        <p:nvSpPr>
          <p:cNvPr id="8" name="TextBox 7"/>
          <p:cNvSpPr txBox="1"/>
          <p:nvPr/>
        </p:nvSpPr>
        <p:spPr>
          <a:xfrm>
            <a:off x="7226300" y="1351980"/>
            <a:ext cx="4279900" cy="477054"/>
          </a:xfrm>
          <a:prstGeom prst="rect">
            <a:avLst/>
          </a:prstGeom>
          <a:noFill/>
        </p:spPr>
        <p:txBody>
          <a:bodyPr wrap="square" rtlCol="0">
            <a:spAutoFit/>
          </a:bodyPr>
          <a:lstStyle/>
          <a:p>
            <a:pPr algn="ctr"/>
            <a:r>
              <a:rPr lang="en-GB" sz="2500" dirty="0" smtClean="0"/>
              <a:t>IPAC2012 TUPPR043</a:t>
            </a:r>
            <a:endParaRPr lang="en-GB" sz="2500" dirty="0"/>
          </a:p>
        </p:txBody>
      </p:sp>
      <mc:AlternateContent xmlns:mc="http://schemas.openxmlformats.org/markup-compatibility/2006">
        <mc:Choice xmlns:a14="http://schemas.microsoft.com/office/drawing/2010/main" Requires="a14">
          <p:sp>
            <p:nvSpPr>
              <p:cNvPr id="9" name="TextBox 8"/>
              <p:cNvSpPr txBox="1"/>
              <p:nvPr/>
            </p:nvSpPr>
            <p:spPr>
              <a:xfrm>
                <a:off x="3148872" y="5236460"/>
                <a:ext cx="3657600" cy="490840"/>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GB" sz="2400" b="0" i="1" smtClean="0">
                              <a:solidFill>
                                <a:schemeClr val="accent2">
                                  <a:lumMod val="75000"/>
                                </a:schemeClr>
                              </a:solidFill>
                              <a:latin typeface="Cambria Math" panose="02040503050406030204" pitchFamily="18" charset="0"/>
                            </a:rPr>
                          </m:ctrlPr>
                        </m:sSubPr>
                        <m:e>
                          <m:r>
                            <a:rPr lang="en-GB" sz="2400" b="0" i="1" smtClean="0">
                              <a:solidFill>
                                <a:schemeClr val="accent2">
                                  <a:lumMod val="75000"/>
                                </a:schemeClr>
                              </a:solidFill>
                              <a:latin typeface="Cambria Math" panose="02040503050406030204" pitchFamily="18" charset="0"/>
                            </a:rPr>
                            <m:t>𝛽</m:t>
                          </m:r>
                        </m:e>
                        <m:sub>
                          <m:r>
                            <a:rPr lang="en-GB" sz="2400" b="0" i="1" smtClean="0">
                              <a:solidFill>
                                <a:schemeClr val="accent2">
                                  <a:lumMod val="75000"/>
                                </a:schemeClr>
                              </a:solidFill>
                              <a:latin typeface="Cambria Math" panose="02040503050406030204" pitchFamily="18" charset="0"/>
                            </a:rPr>
                            <m:t>𝑦</m:t>
                          </m:r>
                        </m:sub>
                      </m:sSub>
                      <m:sSub>
                        <m:sSubPr>
                          <m:ctrlPr>
                            <a:rPr lang="en-GB" sz="2400" b="0" i="1" smtClean="0">
                              <a:solidFill>
                                <a:schemeClr val="accent1">
                                  <a:lumMod val="75000"/>
                                </a:schemeClr>
                              </a:solidFill>
                              <a:latin typeface="Cambria Math" panose="02040503050406030204" pitchFamily="18" charset="0"/>
                            </a:rPr>
                          </m:ctrlPr>
                        </m:sSubPr>
                        <m:e>
                          <m:r>
                            <a:rPr lang="en-GB" sz="2400" b="0" i="1" smtClean="0">
                              <a:solidFill>
                                <a:schemeClr val="accent1">
                                  <a:lumMod val="75000"/>
                                </a:schemeClr>
                              </a:solidFill>
                              <a:latin typeface="Cambria Math" panose="02040503050406030204" pitchFamily="18" charset="0"/>
                            </a:rPr>
                            <m:t> </m:t>
                          </m:r>
                          <m:r>
                            <a:rPr lang="en-GB" sz="2400" b="0" i="1" smtClean="0">
                              <a:solidFill>
                                <a:schemeClr val="accent1">
                                  <a:lumMod val="75000"/>
                                </a:schemeClr>
                              </a:solidFill>
                              <a:latin typeface="Cambria Math" panose="02040503050406030204" pitchFamily="18" charset="0"/>
                            </a:rPr>
                            <m:t>𝐷</m:t>
                          </m:r>
                        </m:e>
                        <m:sub>
                          <m:r>
                            <a:rPr lang="en-GB" sz="2400" b="0" i="1" smtClean="0">
                              <a:solidFill>
                                <a:schemeClr val="accent1">
                                  <a:lumMod val="75000"/>
                                </a:schemeClr>
                              </a:solidFill>
                              <a:latin typeface="Cambria Math" panose="02040503050406030204" pitchFamily="18" charset="0"/>
                            </a:rPr>
                            <m:t>𝑦</m:t>
                          </m:r>
                        </m:sub>
                      </m:sSub>
                    </m:oMath>
                  </m:oMathPara>
                </a14:m>
                <a:endParaRPr lang="en-GB" sz="2400" dirty="0">
                  <a:solidFill>
                    <a:srgbClr val="D95319"/>
                  </a:solidFill>
                </a:endParaRPr>
              </a:p>
            </p:txBody>
          </p:sp>
        </mc:Choice>
        <mc:Fallback>
          <p:sp>
            <p:nvSpPr>
              <p:cNvPr id="9" name="TextBox 8"/>
              <p:cNvSpPr txBox="1">
                <a:spLocks noRot="1" noChangeAspect="1" noMove="1" noResize="1" noEditPoints="1" noAdjustHandles="1" noChangeArrowheads="1" noChangeShapeType="1" noTextEdit="1"/>
              </p:cNvSpPr>
              <p:nvPr/>
            </p:nvSpPr>
            <p:spPr>
              <a:xfrm>
                <a:off x="3148872" y="5236460"/>
                <a:ext cx="3657600" cy="490840"/>
              </a:xfrm>
              <a:prstGeom prst="rect">
                <a:avLst/>
              </a:prstGeom>
              <a:blipFill>
                <a:blip r:embed="rId5"/>
                <a:stretch>
                  <a:fillRect b="-11111"/>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2" name="Rectangle 11"/>
              <p:cNvSpPr/>
              <p:nvPr/>
            </p:nvSpPr>
            <p:spPr>
              <a:xfrm>
                <a:off x="4322610" y="1770894"/>
                <a:ext cx="997902" cy="430887"/>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GB" sz="2200" i="1" smtClean="0">
                              <a:solidFill>
                                <a:schemeClr val="accent2">
                                  <a:lumMod val="75000"/>
                                </a:schemeClr>
                              </a:solidFill>
                              <a:latin typeface="Cambria Math" panose="02040503050406030204" pitchFamily="18" charset="0"/>
                            </a:rPr>
                          </m:ctrlPr>
                        </m:sSubPr>
                        <m:e>
                          <m:r>
                            <a:rPr lang="en-GB" sz="2200" i="1">
                              <a:solidFill>
                                <a:schemeClr val="accent2">
                                  <a:lumMod val="75000"/>
                                </a:schemeClr>
                              </a:solidFill>
                              <a:latin typeface="Cambria Math" panose="02040503050406030204" pitchFamily="18" charset="0"/>
                            </a:rPr>
                            <m:t> </m:t>
                          </m:r>
                          <m:r>
                            <a:rPr lang="en-GB" sz="2200" i="1">
                              <a:solidFill>
                                <a:schemeClr val="accent2">
                                  <a:lumMod val="75000"/>
                                </a:schemeClr>
                              </a:solidFill>
                              <a:latin typeface="Cambria Math" panose="02040503050406030204" pitchFamily="18" charset="0"/>
                            </a:rPr>
                            <m:t>𝛽</m:t>
                          </m:r>
                        </m:e>
                        <m:sub>
                          <m:r>
                            <a:rPr lang="en-GB" sz="2200" b="0" i="1" smtClean="0">
                              <a:solidFill>
                                <a:schemeClr val="accent2">
                                  <a:lumMod val="75000"/>
                                </a:schemeClr>
                              </a:solidFill>
                              <a:latin typeface="Cambria Math" panose="02040503050406030204" pitchFamily="18" charset="0"/>
                            </a:rPr>
                            <m:t>𝑋</m:t>
                          </m:r>
                        </m:sub>
                      </m:sSub>
                      <m:sSub>
                        <m:sSubPr>
                          <m:ctrlPr>
                            <a:rPr lang="en-GB" sz="2200" i="1">
                              <a:solidFill>
                                <a:schemeClr val="accent1">
                                  <a:lumMod val="75000"/>
                                </a:schemeClr>
                              </a:solidFill>
                              <a:latin typeface="Cambria Math" panose="02040503050406030204" pitchFamily="18" charset="0"/>
                            </a:rPr>
                          </m:ctrlPr>
                        </m:sSubPr>
                        <m:e>
                          <m:r>
                            <a:rPr lang="en-GB" sz="2200" i="1">
                              <a:solidFill>
                                <a:schemeClr val="accent1">
                                  <a:lumMod val="75000"/>
                                </a:schemeClr>
                              </a:solidFill>
                              <a:latin typeface="Cambria Math" panose="02040503050406030204" pitchFamily="18" charset="0"/>
                            </a:rPr>
                            <m:t> </m:t>
                          </m:r>
                          <m:r>
                            <a:rPr lang="en-GB" sz="2200" i="1">
                              <a:solidFill>
                                <a:schemeClr val="accent1">
                                  <a:lumMod val="75000"/>
                                </a:schemeClr>
                              </a:solidFill>
                              <a:latin typeface="Cambria Math" panose="02040503050406030204" pitchFamily="18" charset="0"/>
                            </a:rPr>
                            <m:t>𝐷</m:t>
                          </m:r>
                        </m:e>
                        <m:sub>
                          <m:r>
                            <a:rPr lang="en-GB" sz="2200" i="1">
                              <a:solidFill>
                                <a:schemeClr val="accent1">
                                  <a:lumMod val="75000"/>
                                </a:schemeClr>
                              </a:solidFill>
                              <a:latin typeface="Cambria Math" panose="02040503050406030204" pitchFamily="18" charset="0"/>
                            </a:rPr>
                            <m:t>𝑥</m:t>
                          </m:r>
                        </m:sub>
                      </m:sSub>
                    </m:oMath>
                  </m:oMathPara>
                </a14:m>
                <a:endParaRPr lang="en-GB" sz="2200" dirty="0"/>
              </a:p>
            </p:txBody>
          </p:sp>
        </mc:Choice>
        <mc:Fallback>
          <p:sp>
            <p:nvSpPr>
              <p:cNvPr id="12" name="Rectangle 11"/>
              <p:cNvSpPr>
                <a:spLocks noRot="1" noChangeAspect="1" noMove="1" noResize="1" noEditPoints="1" noAdjustHandles="1" noChangeArrowheads="1" noChangeShapeType="1" noTextEdit="1"/>
              </p:cNvSpPr>
              <p:nvPr/>
            </p:nvSpPr>
            <p:spPr>
              <a:xfrm>
                <a:off x="4322610" y="1770894"/>
                <a:ext cx="997902" cy="430887"/>
              </a:xfrm>
              <a:prstGeom prst="rect">
                <a:avLst/>
              </a:prstGeom>
              <a:blipFill>
                <a:blip r:embed="rId6"/>
                <a:stretch>
                  <a:fillRect b="-17143"/>
                </a:stretch>
              </a:blipFill>
            </p:spPr>
            <p:txBody>
              <a:bodyPr/>
              <a:lstStyle/>
              <a:p>
                <a:r>
                  <a:rPr lang="en-GB">
                    <a:noFill/>
                  </a:rPr>
                  <a:t> </a:t>
                </a:r>
              </a:p>
            </p:txBody>
          </p:sp>
        </mc:Fallback>
      </mc:AlternateContent>
      <p:sp>
        <p:nvSpPr>
          <p:cNvPr id="16" name="Rectangle 15"/>
          <p:cNvSpPr/>
          <p:nvPr/>
        </p:nvSpPr>
        <p:spPr>
          <a:xfrm>
            <a:off x="5868762" y="6481762"/>
            <a:ext cx="6096000" cy="307777"/>
          </a:xfrm>
          <a:prstGeom prst="rect">
            <a:avLst/>
          </a:prstGeom>
        </p:spPr>
        <p:txBody>
          <a:bodyPr>
            <a:spAutoFit/>
          </a:bodyPr>
          <a:lstStyle/>
          <a:p>
            <a:r>
              <a:rPr lang="en-GB" sz="1400" dirty="0">
                <a:solidFill>
                  <a:srgbClr val="3333FF"/>
                </a:solidFill>
                <a:latin typeface="NimbusRomNo9L-Medi"/>
              </a:rPr>
              <a:t>Proceedings of IPAC2012, New Orleans, Louisiana, USA TUPPR043</a:t>
            </a:r>
            <a:endParaRPr lang="en-GB" sz="1400" dirty="0"/>
          </a:p>
        </p:txBody>
      </p:sp>
    </p:spTree>
    <p:extLst>
      <p:ext uri="{BB962C8B-B14F-4D97-AF65-F5344CB8AC3E}">
        <p14:creationId xmlns:p14="http://schemas.microsoft.com/office/powerpoint/2010/main" val="3199978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1905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136381"/>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smtClean="0">
                <a:solidFill>
                  <a:srgbClr val="480048"/>
                </a:solidFill>
              </a:rPr>
              <a:t>ATF Plans</a:t>
            </a:r>
            <a:endParaRPr lang="en-GB" sz="4000" dirty="0">
              <a:solidFill>
                <a:srgbClr val="480048"/>
              </a:solidFill>
            </a:endParaRPr>
          </a:p>
        </p:txBody>
      </p:sp>
      <p:sp>
        <p:nvSpPr>
          <p:cNvPr id="2" name="Slide Number Placeholder 1"/>
          <p:cNvSpPr>
            <a:spLocks noGrp="1"/>
          </p:cNvSpPr>
          <p:nvPr>
            <p:ph type="sldNum" sz="quarter" idx="12"/>
          </p:nvPr>
        </p:nvSpPr>
        <p:spPr/>
        <p:txBody>
          <a:bodyPr/>
          <a:lstStyle/>
          <a:p>
            <a:fld id="{C4B8A33A-F403-483D-8688-71578FF382AD}" type="slidenum">
              <a:rPr lang="en-GB" smtClean="0"/>
              <a:t>2</a:t>
            </a:fld>
            <a:endParaRPr lang="en-GB"/>
          </a:p>
        </p:txBody>
      </p:sp>
    </p:spTree>
    <p:extLst>
      <p:ext uri="{BB962C8B-B14F-4D97-AF65-F5344CB8AC3E}">
        <p14:creationId xmlns:p14="http://schemas.microsoft.com/office/powerpoint/2010/main" val="37405152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4B8A33A-F403-483D-8688-71578FF382AD}" type="slidenum">
              <a:rPr lang="en-GB" smtClean="0"/>
              <a:t>20</a:t>
            </a:fld>
            <a:endParaRPr lang="en-GB"/>
          </a:p>
        </p:txBody>
      </p:sp>
      <p:sp>
        <p:nvSpPr>
          <p:cNvPr id="4" name="Title 3"/>
          <p:cNvSpPr>
            <a:spLocks noGrp="1"/>
          </p:cNvSpPr>
          <p:nvPr>
            <p:ph type="title"/>
          </p:nvPr>
        </p:nvSpPr>
        <p:spPr/>
        <p:txBody>
          <a:bodyPr/>
          <a:lstStyle/>
          <a:p>
            <a:r>
              <a:rPr lang="en-GB" dirty="0" smtClean="0"/>
              <a:t>Energy</a:t>
            </a:r>
            <a:endParaRPr lang="en-GB" dirty="0"/>
          </a:p>
        </p:txBody>
      </p:sp>
      <p:pic>
        <p:nvPicPr>
          <p:cNvPr id="5" name="Picture 4"/>
          <p:cNvPicPr>
            <a:picLocks noChangeAspect="1"/>
          </p:cNvPicPr>
          <p:nvPr/>
        </p:nvPicPr>
        <p:blipFill>
          <a:blip r:embed="rId2"/>
          <a:stretch>
            <a:fillRect/>
          </a:stretch>
        </p:blipFill>
        <p:spPr>
          <a:xfrm>
            <a:off x="463063" y="1647737"/>
            <a:ext cx="5720786" cy="4797513"/>
          </a:xfrm>
          <a:prstGeom prst="rect">
            <a:avLst/>
          </a:prstGeom>
        </p:spPr>
      </p:pic>
      <p:cxnSp>
        <p:nvCxnSpPr>
          <p:cNvPr id="7" name="Straight Arrow Connector 6"/>
          <p:cNvCxnSpPr/>
          <p:nvPr/>
        </p:nvCxnSpPr>
        <p:spPr>
          <a:xfrm flipH="1" flipV="1">
            <a:off x="5080000" y="2057400"/>
            <a:ext cx="469900" cy="119380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8" name="TextBox 7"/>
          <p:cNvSpPr txBox="1"/>
          <p:nvPr/>
        </p:nvSpPr>
        <p:spPr>
          <a:xfrm>
            <a:off x="5549900" y="3251200"/>
            <a:ext cx="3302000" cy="369332"/>
          </a:xfrm>
          <a:prstGeom prst="rect">
            <a:avLst/>
          </a:prstGeom>
          <a:noFill/>
        </p:spPr>
        <p:txBody>
          <a:bodyPr wrap="square" rtlCol="0">
            <a:spAutoFit/>
          </a:bodyPr>
          <a:lstStyle/>
          <a:p>
            <a:r>
              <a:rPr lang="en-GB" dirty="0" smtClean="0"/>
              <a:t>IP</a:t>
            </a:r>
            <a:endParaRPr lang="en-GB" dirty="0"/>
          </a:p>
        </p:txBody>
      </p:sp>
      <p:cxnSp>
        <p:nvCxnSpPr>
          <p:cNvPr id="10" name="Straight Arrow Connector 9"/>
          <p:cNvCxnSpPr/>
          <p:nvPr/>
        </p:nvCxnSpPr>
        <p:spPr>
          <a:xfrm flipH="1">
            <a:off x="3441700" y="5689600"/>
            <a:ext cx="92710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1" name="TextBox 10"/>
          <p:cNvSpPr txBox="1"/>
          <p:nvPr/>
        </p:nvSpPr>
        <p:spPr>
          <a:xfrm>
            <a:off x="4597400" y="5422900"/>
            <a:ext cx="4254500" cy="369332"/>
          </a:xfrm>
          <a:prstGeom prst="rect">
            <a:avLst/>
          </a:prstGeom>
          <a:noFill/>
        </p:spPr>
        <p:txBody>
          <a:bodyPr wrap="square" rtlCol="0">
            <a:spAutoFit/>
          </a:bodyPr>
          <a:lstStyle/>
          <a:p>
            <a:r>
              <a:rPr lang="en-GB" dirty="0" smtClean="0"/>
              <a:t>Bunch leaves RTML at 15 GeV</a:t>
            </a:r>
            <a:endParaRPr lang="en-GB" dirty="0"/>
          </a:p>
        </p:txBody>
      </p:sp>
      <p:cxnSp>
        <p:nvCxnSpPr>
          <p:cNvPr id="13" name="Straight Arrow Connector 12"/>
          <p:cNvCxnSpPr/>
          <p:nvPr/>
        </p:nvCxnSpPr>
        <p:spPr>
          <a:xfrm flipH="1" flipV="1">
            <a:off x="4114800" y="3759200"/>
            <a:ext cx="965200" cy="58420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5206436" y="4260334"/>
            <a:ext cx="2705100" cy="369332"/>
          </a:xfrm>
          <a:prstGeom prst="rect">
            <a:avLst/>
          </a:prstGeom>
          <a:noFill/>
        </p:spPr>
        <p:txBody>
          <a:bodyPr wrap="square" rtlCol="0">
            <a:spAutoFit/>
          </a:bodyPr>
          <a:lstStyle/>
          <a:p>
            <a:r>
              <a:rPr lang="en-GB" dirty="0" smtClean="0"/>
              <a:t>Main </a:t>
            </a:r>
            <a:r>
              <a:rPr lang="en-GB" dirty="0" err="1" smtClean="0"/>
              <a:t>linac</a:t>
            </a:r>
            <a:endParaRPr lang="en-GB" dirty="0"/>
          </a:p>
        </p:txBody>
      </p:sp>
      <p:sp>
        <p:nvSpPr>
          <p:cNvPr id="15" name="TextBox 14"/>
          <p:cNvSpPr txBox="1"/>
          <p:nvPr/>
        </p:nvSpPr>
        <p:spPr>
          <a:xfrm>
            <a:off x="7721600" y="2057400"/>
            <a:ext cx="3733800" cy="2862322"/>
          </a:xfrm>
          <a:prstGeom prst="rect">
            <a:avLst/>
          </a:prstGeom>
          <a:noFill/>
        </p:spPr>
        <p:txBody>
          <a:bodyPr wrap="square" rtlCol="0">
            <a:spAutoFit/>
          </a:bodyPr>
          <a:lstStyle/>
          <a:p>
            <a:r>
              <a:rPr lang="en-GB" dirty="0" smtClean="0"/>
              <a:t>Appears to be progressing as expected through the RTML and main </a:t>
            </a:r>
            <a:r>
              <a:rPr lang="en-GB" dirty="0" err="1" smtClean="0"/>
              <a:t>linac</a:t>
            </a:r>
            <a:r>
              <a:rPr lang="en-GB" dirty="0" smtClean="0"/>
              <a:t>. </a:t>
            </a:r>
          </a:p>
          <a:p>
            <a:endParaRPr lang="en-GB" dirty="0"/>
          </a:p>
          <a:p>
            <a:r>
              <a:rPr lang="en-GB" dirty="0" smtClean="0"/>
              <a:t>Previously, this was one of the things which was incorrectly implemented in the lattice file, but it is now sorted and working with help from Pierre. </a:t>
            </a:r>
          </a:p>
          <a:p>
            <a:endParaRPr lang="en-GB" dirty="0"/>
          </a:p>
          <a:p>
            <a:endParaRPr lang="en-GB" dirty="0"/>
          </a:p>
        </p:txBody>
      </p:sp>
    </p:spTree>
    <p:extLst>
      <p:ext uri="{BB962C8B-B14F-4D97-AF65-F5344CB8AC3E}">
        <p14:creationId xmlns:p14="http://schemas.microsoft.com/office/powerpoint/2010/main" val="3290516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tretch>
            <a:fillRect/>
          </a:stretch>
        </p:blipFill>
        <p:spPr>
          <a:xfrm>
            <a:off x="6079143" y="2137960"/>
            <a:ext cx="4197837" cy="4218390"/>
          </a:xfrm>
          <a:prstGeom prst="rect">
            <a:avLst/>
          </a:prstGeom>
        </p:spPr>
      </p:pic>
      <p:sp>
        <p:nvSpPr>
          <p:cNvPr id="3" name="Slide Number Placeholder 2"/>
          <p:cNvSpPr>
            <a:spLocks noGrp="1"/>
          </p:cNvSpPr>
          <p:nvPr>
            <p:ph type="sldNum" sz="quarter" idx="12"/>
          </p:nvPr>
        </p:nvSpPr>
        <p:spPr/>
        <p:txBody>
          <a:bodyPr/>
          <a:lstStyle/>
          <a:p>
            <a:fld id="{C4B8A33A-F403-483D-8688-71578FF382AD}" type="slidenum">
              <a:rPr lang="en-GB" smtClean="0"/>
              <a:t>21</a:t>
            </a:fld>
            <a:endParaRPr lang="en-GB"/>
          </a:p>
        </p:txBody>
      </p:sp>
      <p:sp>
        <p:nvSpPr>
          <p:cNvPr id="4" name="Title 3"/>
          <p:cNvSpPr>
            <a:spLocks noGrp="1"/>
          </p:cNvSpPr>
          <p:nvPr>
            <p:ph type="title"/>
          </p:nvPr>
        </p:nvSpPr>
        <p:spPr/>
        <p:txBody>
          <a:bodyPr/>
          <a:lstStyle/>
          <a:p>
            <a:r>
              <a:rPr lang="en-GB" dirty="0" smtClean="0"/>
              <a:t>Transition to Main </a:t>
            </a:r>
            <a:r>
              <a:rPr lang="en-GB" dirty="0" err="1" smtClean="0"/>
              <a:t>Linac</a:t>
            </a:r>
            <a:endParaRPr lang="en-GB" dirty="0"/>
          </a:p>
        </p:txBody>
      </p:sp>
      <p:pic>
        <p:nvPicPr>
          <p:cNvPr id="5" name="Picture 4"/>
          <p:cNvPicPr>
            <a:picLocks noChangeAspect="1"/>
          </p:cNvPicPr>
          <p:nvPr/>
        </p:nvPicPr>
        <p:blipFill>
          <a:blip r:embed="rId3"/>
          <a:stretch>
            <a:fillRect/>
          </a:stretch>
        </p:blipFill>
        <p:spPr>
          <a:xfrm>
            <a:off x="463063" y="2327996"/>
            <a:ext cx="5616080" cy="3791777"/>
          </a:xfrm>
          <a:prstGeom prst="rect">
            <a:avLst/>
          </a:prstGeom>
        </p:spPr>
      </p:pic>
      <p:sp>
        <p:nvSpPr>
          <p:cNvPr id="6" name="TextBox 5"/>
          <p:cNvSpPr txBox="1"/>
          <p:nvPr/>
        </p:nvSpPr>
        <p:spPr>
          <a:xfrm>
            <a:off x="1564107" y="2552700"/>
            <a:ext cx="2373736" cy="646331"/>
          </a:xfrm>
          <a:prstGeom prst="rect">
            <a:avLst/>
          </a:prstGeom>
          <a:noFill/>
        </p:spPr>
        <p:txBody>
          <a:bodyPr wrap="square" rtlCol="0">
            <a:spAutoFit/>
          </a:bodyPr>
          <a:lstStyle/>
          <a:p>
            <a:r>
              <a:rPr lang="en-GB" dirty="0" smtClean="0">
                <a:solidFill>
                  <a:schemeClr val="accent1">
                    <a:lumMod val="75000"/>
                  </a:schemeClr>
                </a:solidFill>
              </a:rPr>
              <a:t>X positions</a:t>
            </a:r>
          </a:p>
          <a:p>
            <a:r>
              <a:rPr lang="en-GB" dirty="0" smtClean="0">
                <a:solidFill>
                  <a:srgbClr val="D95319"/>
                </a:solidFill>
              </a:rPr>
              <a:t>Y positions</a:t>
            </a:r>
            <a:endParaRPr lang="en-GB" dirty="0">
              <a:solidFill>
                <a:srgbClr val="D95319"/>
              </a:solidFill>
            </a:endParaRPr>
          </a:p>
        </p:txBody>
      </p:sp>
      <p:sp>
        <p:nvSpPr>
          <p:cNvPr id="8" name="TextBox 7"/>
          <p:cNvSpPr txBox="1"/>
          <p:nvPr/>
        </p:nvSpPr>
        <p:spPr>
          <a:xfrm>
            <a:off x="7180187" y="2552700"/>
            <a:ext cx="2373736" cy="646331"/>
          </a:xfrm>
          <a:prstGeom prst="rect">
            <a:avLst/>
          </a:prstGeom>
          <a:noFill/>
        </p:spPr>
        <p:txBody>
          <a:bodyPr wrap="square" rtlCol="0">
            <a:spAutoFit/>
          </a:bodyPr>
          <a:lstStyle/>
          <a:p>
            <a:r>
              <a:rPr lang="en-GB" dirty="0" smtClean="0">
                <a:solidFill>
                  <a:schemeClr val="accent1">
                    <a:lumMod val="75000"/>
                  </a:schemeClr>
                </a:solidFill>
              </a:rPr>
              <a:t>X emittance</a:t>
            </a:r>
          </a:p>
          <a:p>
            <a:r>
              <a:rPr lang="en-GB" dirty="0" smtClean="0">
                <a:solidFill>
                  <a:srgbClr val="D95319"/>
                </a:solidFill>
              </a:rPr>
              <a:t>Y emittance</a:t>
            </a:r>
            <a:endParaRPr lang="en-GB" dirty="0">
              <a:solidFill>
                <a:srgbClr val="D95319"/>
              </a:solidFill>
            </a:endParaRPr>
          </a:p>
        </p:txBody>
      </p:sp>
      <p:cxnSp>
        <p:nvCxnSpPr>
          <p:cNvPr id="13" name="Straight Arrow Connector 12"/>
          <p:cNvCxnSpPr/>
          <p:nvPr/>
        </p:nvCxnSpPr>
        <p:spPr>
          <a:xfrm>
            <a:off x="3492500" y="1739900"/>
            <a:ext cx="0" cy="81280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4" name="TextBox 13"/>
          <p:cNvSpPr txBox="1"/>
          <p:nvPr/>
        </p:nvSpPr>
        <p:spPr>
          <a:xfrm>
            <a:off x="2750975" y="1370568"/>
            <a:ext cx="1879600" cy="369332"/>
          </a:xfrm>
          <a:prstGeom prst="rect">
            <a:avLst/>
          </a:prstGeom>
          <a:noFill/>
        </p:spPr>
        <p:txBody>
          <a:bodyPr wrap="square" rtlCol="0">
            <a:spAutoFit/>
          </a:bodyPr>
          <a:lstStyle/>
          <a:p>
            <a:r>
              <a:rPr lang="en-GB" dirty="0" smtClean="0"/>
              <a:t>RTML to ML</a:t>
            </a:r>
            <a:endParaRPr lang="en-GB" dirty="0"/>
          </a:p>
        </p:txBody>
      </p:sp>
      <p:cxnSp>
        <p:nvCxnSpPr>
          <p:cNvPr id="15" name="Straight Arrow Connector 14"/>
          <p:cNvCxnSpPr/>
          <p:nvPr/>
        </p:nvCxnSpPr>
        <p:spPr>
          <a:xfrm>
            <a:off x="9271000" y="1921596"/>
            <a:ext cx="0" cy="81280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6" name="TextBox 15"/>
          <p:cNvSpPr txBox="1"/>
          <p:nvPr/>
        </p:nvSpPr>
        <p:spPr>
          <a:xfrm>
            <a:off x="8211975" y="1415669"/>
            <a:ext cx="1879600" cy="646331"/>
          </a:xfrm>
          <a:prstGeom prst="rect">
            <a:avLst/>
          </a:prstGeom>
          <a:noFill/>
        </p:spPr>
        <p:txBody>
          <a:bodyPr wrap="square" rtlCol="0">
            <a:spAutoFit/>
          </a:bodyPr>
          <a:lstStyle/>
          <a:p>
            <a:r>
              <a:rPr lang="en-GB" dirty="0" smtClean="0"/>
              <a:t>RTML to ML</a:t>
            </a:r>
          </a:p>
          <a:p>
            <a:r>
              <a:rPr lang="en-GB" dirty="0" smtClean="0"/>
              <a:t>‘QDBC1CM1’</a:t>
            </a:r>
            <a:endParaRPr lang="en-GB" dirty="0"/>
          </a:p>
        </p:txBody>
      </p:sp>
    </p:spTree>
    <p:extLst>
      <p:ext uri="{BB962C8B-B14F-4D97-AF65-F5344CB8AC3E}">
        <p14:creationId xmlns:p14="http://schemas.microsoft.com/office/powerpoint/2010/main" val="15415205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3063" y="1587446"/>
            <a:ext cx="10515600" cy="4351338"/>
          </a:xfrm>
        </p:spPr>
        <p:txBody>
          <a:bodyPr>
            <a:noAutofit/>
          </a:bodyPr>
          <a:lstStyle/>
          <a:p>
            <a:r>
              <a:rPr lang="en-GB" sz="1600" dirty="0" smtClean="0">
                <a:latin typeface="Calibri" panose="020F0502020204030204" pitchFamily="34" charset="0"/>
              </a:rPr>
              <a:t>Improvements to the resolution seen by fitting the limiter phase for situations where Q’ cannot be reduced sufficiently using the movers. No improvement noted from fitting the bunch phase.</a:t>
            </a:r>
          </a:p>
          <a:p>
            <a:r>
              <a:rPr lang="en-GB" sz="1600" dirty="0" smtClean="0">
                <a:latin typeface="Calibri" panose="020F0502020204030204" pitchFamily="34" charset="0"/>
              </a:rPr>
              <a:t>By placing the variable attenuator before the split on the reference it meant we were shifting the useable limiter jitter samples, which means the data for various charges and attenuations is incorrect. </a:t>
            </a:r>
          </a:p>
          <a:p>
            <a:r>
              <a:rPr lang="en-GB" sz="1600" dirty="0" smtClean="0">
                <a:latin typeface="Calibri" panose="020F0502020204030204" pitchFamily="34" charset="0"/>
              </a:rPr>
              <a:t>Resolution scan as a function of BPM offset shows asymmetry – this was concluded as being from the static waveform overlaid with the position signal adding a constant offset to position and angle measurements. </a:t>
            </a:r>
          </a:p>
          <a:p>
            <a:r>
              <a:rPr lang="en-GB" sz="1600" dirty="0" smtClean="0">
                <a:latin typeface="Calibri" panose="020F0502020204030204" pitchFamily="34" charset="0"/>
              </a:rPr>
              <a:t>Saturation effects demonstrated from signals approaching (but still below 2000 ADC counts) – reconsider the region we deem acceptable to operate. </a:t>
            </a:r>
          </a:p>
          <a:p>
            <a:r>
              <a:rPr lang="en-GB" sz="1600" dirty="0" smtClean="0">
                <a:latin typeface="Calibri" panose="020F0502020204030204" pitchFamily="34" charset="0"/>
              </a:rPr>
              <a:t>Good scaling with attenuation for geometric resolution, but extremely poor scaling for fitted resolution – large deviation between the fitted resolution for the three BPMs at 30/40/50 </a:t>
            </a:r>
            <a:r>
              <a:rPr lang="en-GB" sz="1600" dirty="0" err="1" smtClean="0">
                <a:latin typeface="Calibri" panose="020F0502020204030204" pitchFamily="34" charset="0"/>
              </a:rPr>
              <a:t>dB.</a:t>
            </a:r>
            <a:r>
              <a:rPr lang="en-GB" sz="1600" dirty="0" smtClean="0">
                <a:latin typeface="Calibri" panose="020F0502020204030204" pitchFamily="34" charset="0"/>
              </a:rPr>
              <a:t> </a:t>
            </a:r>
          </a:p>
          <a:p>
            <a:r>
              <a:rPr lang="en-GB" sz="1600" dirty="0" smtClean="0">
                <a:latin typeface="Calibri" panose="020F0502020204030204" pitchFamily="34" charset="0"/>
              </a:rPr>
              <a:t>Excellent scaling of calibration constant with attenuation for all three BPMS.</a:t>
            </a:r>
          </a:p>
          <a:p>
            <a:pPr marL="0" indent="0">
              <a:buNone/>
            </a:pPr>
            <a:r>
              <a:rPr lang="en-GB" sz="1600" b="1" dirty="0" smtClean="0">
                <a:latin typeface="Calibri" panose="020F0502020204030204" pitchFamily="34" charset="0"/>
              </a:rPr>
              <a:t>------------------------------------------------------------------------------------------------------------------------------------------------</a:t>
            </a:r>
          </a:p>
          <a:p>
            <a:r>
              <a:rPr lang="en-GB" sz="1600" b="1" dirty="0" smtClean="0">
                <a:latin typeface="Calibri" panose="020F0502020204030204" pitchFamily="34" charset="0"/>
              </a:rPr>
              <a:t>Work with the upstream system:</a:t>
            </a:r>
          </a:p>
          <a:p>
            <a:r>
              <a:rPr lang="en-GB" sz="1600" dirty="0" smtClean="0">
                <a:latin typeface="Calibri" panose="020F0502020204030204" pitchFamily="34" charset="0"/>
              </a:rPr>
              <a:t>Bunch charge dependence on the bunch spacing at extraction. </a:t>
            </a:r>
            <a:endParaRPr lang="en-GB" sz="1600" dirty="0"/>
          </a:p>
          <a:p>
            <a:r>
              <a:rPr lang="en-GB" sz="1600" dirty="0">
                <a:latin typeface="Calibri" panose="020F0502020204030204" pitchFamily="34" charset="0"/>
              </a:rPr>
              <a:t>Resolution of 3BPM system including diode processor on P1 = 311 ±5 </a:t>
            </a:r>
            <a:r>
              <a:rPr lang="en-GB" sz="1600" dirty="0" err="1">
                <a:latin typeface="Calibri" panose="020F0502020204030204" pitchFamily="34" charset="0"/>
              </a:rPr>
              <a:t>nmcf</a:t>
            </a:r>
            <a:r>
              <a:rPr lang="en-GB" sz="1600" dirty="0">
                <a:latin typeface="Calibri" panose="020F0502020204030204" pitchFamily="34" charset="0"/>
              </a:rPr>
              <a:t>. result from paper = 291 ±10 </a:t>
            </a:r>
            <a:r>
              <a:rPr lang="en-GB" sz="1600" dirty="0" smtClean="0">
                <a:latin typeface="Calibri" panose="020F0502020204030204" pitchFamily="34" charset="0"/>
              </a:rPr>
              <a:t>nm</a:t>
            </a:r>
            <a:endParaRPr lang="en-GB" sz="1600" dirty="0"/>
          </a:p>
          <a:p>
            <a:r>
              <a:rPr lang="en-GB" sz="1600" dirty="0">
                <a:latin typeface="Calibri" panose="020F0502020204030204" pitchFamily="34" charset="0"/>
              </a:rPr>
              <a:t>Feedback correction factor &gt; 4 achieved; consistent with observed bunch correlation</a:t>
            </a:r>
          </a:p>
          <a:p>
            <a:endParaRPr lang="en-GB" sz="1600" dirty="0">
              <a:latin typeface="Calibri" panose="020F0502020204030204" pitchFamily="34" charset="0"/>
            </a:endParaRPr>
          </a:p>
          <a:p>
            <a:endParaRPr lang="en-GB" sz="1600" dirty="0">
              <a:latin typeface="Calibri" panose="020F0502020204030204" pitchFamily="34" charset="0"/>
            </a:endParaRPr>
          </a:p>
        </p:txBody>
      </p:sp>
      <p:sp>
        <p:nvSpPr>
          <p:cNvPr id="3" name="Slide Number Placeholder 2"/>
          <p:cNvSpPr>
            <a:spLocks noGrp="1"/>
          </p:cNvSpPr>
          <p:nvPr>
            <p:ph type="sldNum" sz="quarter" idx="12"/>
          </p:nvPr>
        </p:nvSpPr>
        <p:spPr/>
        <p:txBody>
          <a:bodyPr/>
          <a:lstStyle/>
          <a:p>
            <a:fld id="{C4B8A33A-F403-483D-8688-71578FF382AD}" type="slidenum">
              <a:rPr lang="en-GB" smtClean="0"/>
              <a:t>3</a:t>
            </a:fld>
            <a:endParaRPr lang="en-GB"/>
          </a:p>
        </p:txBody>
      </p:sp>
      <p:sp>
        <p:nvSpPr>
          <p:cNvPr id="4" name="Title 3"/>
          <p:cNvSpPr>
            <a:spLocks noGrp="1"/>
          </p:cNvSpPr>
          <p:nvPr>
            <p:ph type="title"/>
          </p:nvPr>
        </p:nvSpPr>
        <p:spPr/>
        <p:txBody>
          <a:bodyPr/>
          <a:lstStyle/>
          <a:p>
            <a:r>
              <a:rPr lang="en-GB" dirty="0" smtClean="0"/>
              <a:t>ATF – what was done</a:t>
            </a:r>
            <a:endParaRPr lang="en-GB" dirty="0"/>
          </a:p>
        </p:txBody>
      </p:sp>
    </p:spTree>
    <p:extLst>
      <p:ext uri="{BB962C8B-B14F-4D97-AF65-F5344CB8AC3E}">
        <p14:creationId xmlns:p14="http://schemas.microsoft.com/office/powerpoint/2010/main" val="1677620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2000" dirty="0" smtClean="0">
                <a:latin typeface="Calibri" panose="020F0502020204030204" pitchFamily="34" charset="0"/>
              </a:rPr>
              <a:t>Running feedback while we have ~20 nm resolution has not yet been demonstrated. </a:t>
            </a:r>
          </a:p>
          <a:p>
            <a:r>
              <a:rPr lang="en-GB" sz="2000" dirty="0" smtClean="0">
                <a:latin typeface="Calibri" panose="020F0502020204030204" pitchFamily="34" charset="0"/>
              </a:rPr>
              <a:t>The studies of varying charge/attenuation and measuring the resolution fitting to the limiter phase had a mistake with the location of the variable attenuator. This could be redone. </a:t>
            </a:r>
          </a:p>
          <a:p>
            <a:r>
              <a:rPr lang="en-GB" sz="2000" dirty="0" smtClean="0">
                <a:latin typeface="Calibri" panose="020F0502020204030204" pitchFamily="34" charset="0"/>
              </a:rPr>
              <a:t>Running upstream feedback to correct orbit of second bunch before running IP feedback. </a:t>
            </a:r>
            <a:endParaRPr lang="en-GB" sz="2000" dirty="0">
              <a:latin typeface="Calibri" panose="020F0502020204030204" pitchFamily="34" charset="0"/>
            </a:endParaRPr>
          </a:p>
        </p:txBody>
      </p:sp>
      <p:sp>
        <p:nvSpPr>
          <p:cNvPr id="3" name="Slide Number Placeholder 2"/>
          <p:cNvSpPr>
            <a:spLocks noGrp="1"/>
          </p:cNvSpPr>
          <p:nvPr>
            <p:ph type="sldNum" sz="quarter" idx="12"/>
          </p:nvPr>
        </p:nvSpPr>
        <p:spPr/>
        <p:txBody>
          <a:bodyPr/>
          <a:lstStyle/>
          <a:p>
            <a:fld id="{C4B8A33A-F403-483D-8688-71578FF382AD}" type="slidenum">
              <a:rPr lang="en-GB" smtClean="0"/>
              <a:t>4</a:t>
            </a:fld>
            <a:endParaRPr lang="en-GB"/>
          </a:p>
        </p:txBody>
      </p:sp>
      <p:sp>
        <p:nvSpPr>
          <p:cNvPr id="4" name="Title 3"/>
          <p:cNvSpPr>
            <a:spLocks noGrp="1"/>
          </p:cNvSpPr>
          <p:nvPr>
            <p:ph type="title"/>
          </p:nvPr>
        </p:nvSpPr>
        <p:spPr/>
        <p:txBody>
          <a:bodyPr/>
          <a:lstStyle/>
          <a:p>
            <a:r>
              <a:rPr lang="en-GB" dirty="0" smtClean="0"/>
              <a:t>ATF –future runs</a:t>
            </a:r>
            <a:endParaRPr lang="en-GB" dirty="0"/>
          </a:p>
        </p:txBody>
      </p:sp>
    </p:spTree>
    <p:extLst>
      <p:ext uri="{BB962C8B-B14F-4D97-AF65-F5344CB8AC3E}">
        <p14:creationId xmlns:p14="http://schemas.microsoft.com/office/powerpoint/2010/main" val="2532717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1905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136381"/>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smtClean="0">
                <a:solidFill>
                  <a:srgbClr val="480048"/>
                </a:solidFill>
              </a:rPr>
              <a:t>Bunch profiles</a:t>
            </a:r>
            <a:endParaRPr lang="en-GB" sz="4000" dirty="0">
              <a:solidFill>
                <a:srgbClr val="480048"/>
              </a:solidFill>
            </a:endParaRPr>
          </a:p>
        </p:txBody>
      </p:sp>
      <p:sp>
        <p:nvSpPr>
          <p:cNvPr id="2" name="Slide Number Placeholder 1"/>
          <p:cNvSpPr>
            <a:spLocks noGrp="1"/>
          </p:cNvSpPr>
          <p:nvPr>
            <p:ph type="sldNum" sz="quarter" idx="12"/>
          </p:nvPr>
        </p:nvSpPr>
        <p:spPr/>
        <p:txBody>
          <a:bodyPr/>
          <a:lstStyle/>
          <a:p>
            <a:fld id="{C4B8A33A-F403-483D-8688-71578FF382AD}" type="slidenum">
              <a:rPr lang="en-GB" smtClean="0"/>
              <a:t>5</a:t>
            </a:fld>
            <a:endParaRPr lang="en-GB"/>
          </a:p>
        </p:txBody>
      </p:sp>
    </p:spTree>
    <p:extLst>
      <p:ext uri="{BB962C8B-B14F-4D97-AF65-F5344CB8AC3E}">
        <p14:creationId xmlns:p14="http://schemas.microsoft.com/office/powerpoint/2010/main" val="42590845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4B8A33A-F403-483D-8688-71578FF382AD}" type="slidenum">
              <a:rPr lang="en-GB" smtClean="0"/>
              <a:t>6</a:t>
            </a:fld>
            <a:endParaRPr lang="en-GB"/>
          </a:p>
        </p:txBody>
      </p:sp>
      <p:sp>
        <p:nvSpPr>
          <p:cNvPr id="4" name="Title 3"/>
          <p:cNvSpPr>
            <a:spLocks noGrp="1"/>
          </p:cNvSpPr>
          <p:nvPr>
            <p:ph type="title"/>
          </p:nvPr>
        </p:nvSpPr>
        <p:spPr/>
        <p:txBody>
          <a:bodyPr>
            <a:normAutofit fontScale="90000"/>
          </a:bodyPr>
          <a:lstStyle/>
          <a:p>
            <a:r>
              <a:rPr lang="en-GB" dirty="0" smtClean="0"/>
              <a:t>Previous study of y-z bunch profiles (NLC)</a:t>
            </a:r>
            <a:endParaRPr lang="en-GB" dirty="0"/>
          </a:p>
        </p:txBody>
      </p:sp>
      <p:pic>
        <p:nvPicPr>
          <p:cNvPr id="6" name="Picture 5"/>
          <p:cNvPicPr>
            <a:picLocks noChangeAspect="1"/>
          </p:cNvPicPr>
          <p:nvPr/>
        </p:nvPicPr>
        <p:blipFill rotWithShape="1">
          <a:blip r:embed="rId2"/>
          <a:srcRect l="16145" t="27034" r="59530" b="25179"/>
          <a:stretch/>
        </p:blipFill>
        <p:spPr>
          <a:xfrm>
            <a:off x="1174506" y="2019260"/>
            <a:ext cx="2965694" cy="4660900"/>
          </a:xfrm>
          <a:prstGeom prst="rect">
            <a:avLst/>
          </a:prstGeom>
        </p:spPr>
      </p:pic>
      <p:sp>
        <p:nvSpPr>
          <p:cNvPr id="7" name="Rectangle 6"/>
          <p:cNvSpPr/>
          <p:nvPr/>
        </p:nvSpPr>
        <p:spPr>
          <a:xfrm>
            <a:off x="463063" y="1331615"/>
            <a:ext cx="10890737" cy="646331"/>
          </a:xfrm>
          <a:prstGeom prst="rect">
            <a:avLst/>
          </a:prstGeom>
        </p:spPr>
        <p:txBody>
          <a:bodyPr wrap="square">
            <a:spAutoFit/>
          </a:bodyPr>
          <a:lstStyle/>
          <a:p>
            <a:r>
              <a:rPr lang="en-GB" dirty="0" err="1"/>
              <a:t>Sramek</a:t>
            </a:r>
            <a:r>
              <a:rPr lang="en-GB" dirty="0"/>
              <a:t>, Christopher &amp; </a:t>
            </a:r>
            <a:r>
              <a:rPr lang="en-GB" dirty="0" err="1"/>
              <a:t>Raubenheimer</a:t>
            </a:r>
            <a:r>
              <a:rPr lang="en-GB" dirty="0"/>
              <a:t>, Tor &amp; Seryi, Andrei &amp; Woods, M &amp; Yu, J. (2003). Beam-Beam Interaction Simulations with Guinea Pig. </a:t>
            </a:r>
          </a:p>
        </p:txBody>
      </p:sp>
      <p:pic>
        <p:nvPicPr>
          <p:cNvPr id="8" name="Picture 7"/>
          <p:cNvPicPr>
            <a:picLocks noChangeAspect="1"/>
          </p:cNvPicPr>
          <p:nvPr/>
        </p:nvPicPr>
        <p:blipFill rotWithShape="1">
          <a:blip r:embed="rId3"/>
          <a:srcRect l="15730" t="23275" r="59832" b="25683"/>
          <a:stretch/>
        </p:blipFill>
        <p:spPr>
          <a:xfrm>
            <a:off x="5479563" y="1936631"/>
            <a:ext cx="2838937" cy="4743529"/>
          </a:xfrm>
          <a:prstGeom prst="rect">
            <a:avLst/>
          </a:prstGeom>
        </p:spPr>
      </p:pic>
      <p:sp>
        <p:nvSpPr>
          <p:cNvPr id="9" name="TextBox 8"/>
          <p:cNvSpPr txBox="1"/>
          <p:nvPr/>
        </p:nvSpPr>
        <p:spPr>
          <a:xfrm rot="16200000">
            <a:off x="-1321560" y="3009900"/>
            <a:ext cx="4622800" cy="369332"/>
          </a:xfrm>
          <a:prstGeom prst="rect">
            <a:avLst/>
          </a:prstGeom>
          <a:noFill/>
        </p:spPr>
        <p:txBody>
          <a:bodyPr wrap="square" rtlCol="0">
            <a:spAutoFit/>
          </a:bodyPr>
          <a:lstStyle/>
          <a:p>
            <a:r>
              <a:rPr lang="en-GB" dirty="0" smtClean="0"/>
              <a:t>0 nm bunch-bunch offset</a:t>
            </a:r>
            <a:endParaRPr lang="en-GB" dirty="0"/>
          </a:p>
        </p:txBody>
      </p:sp>
      <p:sp>
        <p:nvSpPr>
          <p:cNvPr id="10" name="TextBox 9"/>
          <p:cNvSpPr txBox="1"/>
          <p:nvPr/>
        </p:nvSpPr>
        <p:spPr>
          <a:xfrm rot="16200000">
            <a:off x="2983497" y="3009900"/>
            <a:ext cx="4622800" cy="369332"/>
          </a:xfrm>
          <a:prstGeom prst="rect">
            <a:avLst/>
          </a:prstGeom>
          <a:noFill/>
        </p:spPr>
        <p:txBody>
          <a:bodyPr wrap="square" rtlCol="0">
            <a:spAutoFit/>
          </a:bodyPr>
          <a:lstStyle/>
          <a:p>
            <a:r>
              <a:rPr lang="en-GB" dirty="0" smtClean="0"/>
              <a:t>1 nm bunch-bunch offset</a:t>
            </a:r>
            <a:endParaRPr lang="en-GB" dirty="0"/>
          </a:p>
        </p:txBody>
      </p:sp>
      <p:sp>
        <p:nvSpPr>
          <p:cNvPr id="11" name="TextBox 10"/>
          <p:cNvSpPr txBox="1"/>
          <p:nvPr/>
        </p:nvSpPr>
        <p:spPr>
          <a:xfrm>
            <a:off x="8991600" y="3505200"/>
            <a:ext cx="2743200" cy="646331"/>
          </a:xfrm>
          <a:prstGeom prst="rect">
            <a:avLst/>
          </a:prstGeom>
          <a:noFill/>
        </p:spPr>
        <p:txBody>
          <a:bodyPr wrap="square" rtlCol="0">
            <a:spAutoFit/>
          </a:bodyPr>
          <a:lstStyle/>
          <a:p>
            <a:r>
              <a:rPr lang="en-GB" dirty="0" smtClean="0"/>
              <a:t>(where </a:t>
            </a:r>
            <a:r>
              <a:rPr lang="en-GB" dirty="0" err="1" smtClean="0"/>
              <a:t>Dy</a:t>
            </a:r>
            <a:r>
              <a:rPr lang="en-GB" dirty="0" smtClean="0"/>
              <a:t> is the vertical disruption parameter)</a:t>
            </a:r>
            <a:endParaRPr lang="en-GB" dirty="0"/>
          </a:p>
        </p:txBody>
      </p:sp>
    </p:spTree>
    <p:extLst>
      <p:ext uri="{BB962C8B-B14F-4D97-AF65-F5344CB8AC3E}">
        <p14:creationId xmlns:p14="http://schemas.microsoft.com/office/powerpoint/2010/main" val="39127582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4294967295"/>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688577" y="5121710"/>
            <a:ext cx="1751418" cy="1659616"/>
          </a:xfrm>
        </p:spPr>
      </p:pic>
      <p:sp>
        <p:nvSpPr>
          <p:cNvPr id="4" name="Slide Number Placeholder 3"/>
          <p:cNvSpPr>
            <a:spLocks noGrp="1"/>
          </p:cNvSpPr>
          <p:nvPr>
            <p:ph type="sldNum" sz="quarter" idx="12"/>
          </p:nvPr>
        </p:nvSpPr>
        <p:spPr>
          <a:xfrm>
            <a:off x="9564286" y="6470236"/>
            <a:ext cx="2455712" cy="329915"/>
          </a:xfrm>
        </p:spPr>
        <p:txBody>
          <a:bodyPr/>
          <a:lstStyle/>
          <a:p>
            <a:fld id="{C4B8A33A-F403-483D-8688-71578FF382AD}" type="slidenum">
              <a:rPr lang="en-GB" sz="2000" smtClean="0"/>
              <a:t>7</a:t>
            </a:fld>
            <a:endParaRPr lang="en-GB" sz="2000" dirty="0"/>
          </a:p>
        </p:txBody>
      </p:sp>
      <p:pic>
        <p:nvPicPr>
          <p:cNvPr id="7" name="Picture 6"/>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06968" y="5122338"/>
            <a:ext cx="1752003" cy="1659048"/>
          </a:xfrm>
          <a:prstGeom prst="rect">
            <a:avLst/>
          </a:prstGeom>
        </p:spPr>
      </p:pic>
      <p:pic>
        <p:nvPicPr>
          <p:cNvPr id="8" name="Picture 7"/>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125944" y="5108898"/>
            <a:ext cx="1752003" cy="1659048"/>
          </a:xfrm>
          <a:prstGeom prst="rect">
            <a:avLst/>
          </a:prstGeom>
        </p:spPr>
      </p:pic>
      <p:pic>
        <p:nvPicPr>
          <p:cNvPr id="9" name="Picture 8"/>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5869" y="5108898"/>
            <a:ext cx="1752003" cy="1659048"/>
          </a:xfrm>
          <a:prstGeom prst="rect">
            <a:avLst/>
          </a:prstGeom>
        </p:spPr>
      </p:pic>
      <p:pic>
        <p:nvPicPr>
          <p:cNvPr id="11" name="Picture 10"/>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668939" y="3574573"/>
            <a:ext cx="1752003" cy="1659048"/>
          </a:xfrm>
          <a:prstGeom prst="rect">
            <a:avLst/>
          </a:prstGeom>
        </p:spPr>
      </p:pic>
      <p:pic>
        <p:nvPicPr>
          <p:cNvPr id="12" name="Picture 11"/>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87915" y="3547692"/>
            <a:ext cx="1752003" cy="1659048"/>
          </a:xfrm>
          <a:prstGeom prst="rect">
            <a:avLst/>
          </a:prstGeom>
        </p:spPr>
      </p:pic>
      <p:pic>
        <p:nvPicPr>
          <p:cNvPr id="14" name="Picture 13"/>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87840" y="3534252"/>
            <a:ext cx="1752003" cy="1659048"/>
          </a:xfrm>
          <a:prstGeom prst="rect">
            <a:avLst/>
          </a:prstGeom>
        </p:spPr>
      </p:pic>
      <p:pic>
        <p:nvPicPr>
          <p:cNvPr id="15" name="Picture 14"/>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5869" y="3534252"/>
            <a:ext cx="1752003" cy="1659048"/>
          </a:xfrm>
          <a:prstGeom prst="rect">
            <a:avLst/>
          </a:prstGeom>
        </p:spPr>
      </p:pic>
      <p:pic>
        <p:nvPicPr>
          <p:cNvPr id="16" name="Picture 15"/>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687992" y="1972306"/>
            <a:ext cx="1752003" cy="1659048"/>
          </a:xfrm>
          <a:prstGeom prst="rect">
            <a:avLst/>
          </a:prstGeom>
        </p:spPr>
      </p:pic>
      <p:pic>
        <p:nvPicPr>
          <p:cNvPr id="17" name="Picture 16"/>
          <p:cNvPicPr>
            <a:picLocks noChangeAspect="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06968" y="1972306"/>
            <a:ext cx="1752003" cy="1659048"/>
          </a:xfrm>
          <a:prstGeom prst="rect">
            <a:avLst/>
          </a:prstGeom>
        </p:spPr>
      </p:pic>
      <p:pic>
        <p:nvPicPr>
          <p:cNvPr id="18" name="Picture 17"/>
          <p:cNvPicPr>
            <a:picLocks noChangeAspect="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125946" y="1972306"/>
            <a:ext cx="1752003" cy="1659048"/>
          </a:xfrm>
          <a:prstGeom prst="rect">
            <a:avLst/>
          </a:prstGeom>
        </p:spPr>
      </p:pic>
      <p:pic>
        <p:nvPicPr>
          <p:cNvPr id="19" name="Picture 18"/>
          <p:cNvPicPr>
            <a:picLocks noChangeAspect="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57624" y="1972306"/>
            <a:ext cx="1752003" cy="1659048"/>
          </a:xfrm>
          <a:prstGeom prst="rect">
            <a:avLst/>
          </a:prstGeom>
        </p:spPr>
      </p:pic>
      <p:pic>
        <p:nvPicPr>
          <p:cNvPr id="20" name="Picture 19"/>
          <p:cNvPicPr>
            <a:picLocks noChangeAspect="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662592" y="372260"/>
            <a:ext cx="1752003" cy="1659048"/>
          </a:xfrm>
          <a:prstGeom prst="rect">
            <a:avLst/>
          </a:prstGeom>
        </p:spPr>
      </p:pic>
      <p:pic>
        <p:nvPicPr>
          <p:cNvPr id="21" name="Picture 20"/>
          <p:cNvPicPr>
            <a:picLocks noChangeAspect="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00620" y="372260"/>
            <a:ext cx="1752003" cy="1659048"/>
          </a:xfrm>
          <a:prstGeom prst="rect">
            <a:avLst/>
          </a:prstGeom>
        </p:spPr>
      </p:pic>
      <p:pic>
        <p:nvPicPr>
          <p:cNvPr id="22" name="Picture 21"/>
          <p:cNvPicPr>
            <a:picLocks noChangeAspect="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138648" y="372260"/>
            <a:ext cx="1752003" cy="1659048"/>
          </a:xfrm>
          <a:prstGeom prst="rect">
            <a:avLst/>
          </a:prstGeom>
        </p:spPr>
      </p:pic>
      <p:pic>
        <p:nvPicPr>
          <p:cNvPr id="23" name="Picture 22"/>
          <p:cNvPicPr>
            <a:picLocks noChangeAspect="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63976" y="372260"/>
            <a:ext cx="1752003" cy="1659048"/>
          </a:xfrm>
          <a:prstGeom prst="rect">
            <a:avLst/>
          </a:prstGeom>
        </p:spPr>
      </p:pic>
      <p:sp>
        <p:nvSpPr>
          <p:cNvPr id="24" name="TextBox 23"/>
          <p:cNvSpPr txBox="1"/>
          <p:nvPr/>
        </p:nvSpPr>
        <p:spPr>
          <a:xfrm>
            <a:off x="10190675" y="2268297"/>
            <a:ext cx="3165231" cy="646331"/>
          </a:xfrm>
          <a:prstGeom prst="rect">
            <a:avLst/>
          </a:prstGeom>
          <a:noFill/>
        </p:spPr>
        <p:txBody>
          <a:bodyPr wrap="square" rtlCol="0">
            <a:spAutoFit/>
          </a:bodyPr>
          <a:lstStyle/>
          <a:p>
            <a:r>
              <a:rPr lang="en-GB" dirty="0" smtClean="0"/>
              <a:t>Only up to 3 sigma</a:t>
            </a:r>
          </a:p>
          <a:p>
            <a:r>
              <a:rPr lang="en-GB" dirty="0" smtClean="0"/>
              <a:t>Y-z plots</a:t>
            </a:r>
            <a:endParaRPr lang="en-GB" dirty="0"/>
          </a:p>
        </p:txBody>
      </p:sp>
      <p:sp>
        <p:nvSpPr>
          <p:cNvPr id="25" name="TextBox 24"/>
          <p:cNvSpPr txBox="1"/>
          <p:nvPr/>
        </p:nvSpPr>
        <p:spPr>
          <a:xfrm>
            <a:off x="161175" y="744646"/>
            <a:ext cx="2727464" cy="1015663"/>
          </a:xfrm>
          <a:prstGeom prst="rect">
            <a:avLst/>
          </a:prstGeom>
          <a:noFill/>
        </p:spPr>
        <p:txBody>
          <a:bodyPr wrap="square" rtlCol="0">
            <a:spAutoFit/>
          </a:bodyPr>
          <a:lstStyle/>
          <a:p>
            <a:r>
              <a:rPr lang="en-GB" sz="2000" dirty="0" err="1" smtClean="0"/>
              <a:t>SigmaZ</a:t>
            </a:r>
            <a:r>
              <a:rPr lang="en-GB" sz="2000" dirty="0" smtClean="0"/>
              <a:t>=</a:t>
            </a:r>
          </a:p>
          <a:p>
            <a:r>
              <a:rPr lang="en-GB" sz="2000" dirty="0" smtClean="0"/>
              <a:t>300 um</a:t>
            </a:r>
          </a:p>
          <a:p>
            <a:endParaRPr lang="en-GB" sz="2000" dirty="0"/>
          </a:p>
        </p:txBody>
      </p:sp>
      <p:sp>
        <p:nvSpPr>
          <p:cNvPr id="26" name="TextBox 25"/>
          <p:cNvSpPr txBox="1"/>
          <p:nvPr/>
        </p:nvSpPr>
        <p:spPr>
          <a:xfrm>
            <a:off x="244078" y="-1732"/>
            <a:ext cx="2062264" cy="400110"/>
          </a:xfrm>
          <a:prstGeom prst="rect">
            <a:avLst/>
          </a:prstGeom>
          <a:noFill/>
        </p:spPr>
        <p:txBody>
          <a:bodyPr wrap="square" rtlCol="0">
            <a:spAutoFit/>
          </a:bodyPr>
          <a:lstStyle/>
          <a:p>
            <a:r>
              <a:rPr lang="en-GB" sz="2000" dirty="0" smtClean="0"/>
              <a:t>Offset 2*</a:t>
            </a:r>
            <a:endParaRPr lang="en-GB" sz="2000" dirty="0"/>
          </a:p>
        </p:txBody>
      </p:sp>
      <p:sp>
        <p:nvSpPr>
          <p:cNvPr id="27" name="TextBox 26"/>
          <p:cNvSpPr txBox="1"/>
          <p:nvPr/>
        </p:nvSpPr>
        <p:spPr>
          <a:xfrm>
            <a:off x="2985140" y="-12843"/>
            <a:ext cx="2062264" cy="400110"/>
          </a:xfrm>
          <a:prstGeom prst="rect">
            <a:avLst/>
          </a:prstGeom>
          <a:noFill/>
        </p:spPr>
        <p:txBody>
          <a:bodyPr wrap="square" rtlCol="0">
            <a:spAutoFit/>
          </a:bodyPr>
          <a:lstStyle/>
          <a:p>
            <a:r>
              <a:rPr lang="en-GB" sz="2000" dirty="0" smtClean="0"/>
              <a:t>0 nm</a:t>
            </a:r>
            <a:endParaRPr lang="en-GB" sz="2000" dirty="0"/>
          </a:p>
        </p:txBody>
      </p:sp>
      <p:sp>
        <p:nvSpPr>
          <p:cNvPr id="28" name="TextBox 27"/>
          <p:cNvSpPr txBox="1"/>
          <p:nvPr/>
        </p:nvSpPr>
        <p:spPr>
          <a:xfrm>
            <a:off x="5350818" y="4202"/>
            <a:ext cx="2062264" cy="400110"/>
          </a:xfrm>
          <a:prstGeom prst="rect">
            <a:avLst/>
          </a:prstGeom>
          <a:noFill/>
        </p:spPr>
        <p:txBody>
          <a:bodyPr wrap="square" rtlCol="0">
            <a:spAutoFit/>
          </a:bodyPr>
          <a:lstStyle/>
          <a:p>
            <a:r>
              <a:rPr lang="en-GB" sz="2000" dirty="0" smtClean="0"/>
              <a:t>25 nm</a:t>
            </a:r>
            <a:endParaRPr lang="en-GB" sz="2000" dirty="0"/>
          </a:p>
        </p:txBody>
      </p:sp>
      <p:sp>
        <p:nvSpPr>
          <p:cNvPr id="29" name="TextBox 28"/>
          <p:cNvSpPr txBox="1"/>
          <p:nvPr/>
        </p:nvSpPr>
        <p:spPr>
          <a:xfrm>
            <a:off x="7387476" y="0"/>
            <a:ext cx="2062264" cy="400110"/>
          </a:xfrm>
          <a:prstGeom prst="rect">
            <a:avLst/>
          </a:prstGeom>
          <a:noFill/>
        </p:spPr>
        <p:txBody>
          <a:bodyPr wrap="square" rtlCol="0">
            <a:spAutoFit/>
          </a:bodyPr>
          <a:lstStyle/>
          <a:p>
            <a:r>
              <a:rPr lang="en-GB" sz="2000" dirty="0" smtClean="0"/>
              <a:t>50 nm</a:t>
            </a:r>
            <a:endParaRPr lang="en-GB" sz="2000" dirty="0"/>
          </a:p>
        </p:txBody>
      </p:sp>
      <p:sp>
        <p:nvSpPr>
          <p:cNvPr id="30" name="TextBox 29"/>
          <p:cNvSpPr txBox="1"/>
          <p:nvPr/>
        </p:nvSpPr>
        <p:spPr>
          <a:xfrm>
            <a:off x="9337861" y="-4202"/>
            <a:ext cx="2062264" cy="400110"/>
          </a:xfrm>
          <a:prstGeom prst="rect">
            <a:avLst/>
          </a:prstGeom>
          <a:noFill/>
        </p:spPr>
        <p:txBody>
          <a:bodyPr wrap="square" rtlCol="0">
            <a:spAutoFit/>
          </a:bodyPr>
          <a:lstStyle/>
          <a:p>
            <a:r>
              <a:rPr lang="en-GB" sz="2000" dirty="0" smtClean="0"/>
              <a:t>100 nm</a:t>
            </a:r>
            <a:endParaRPr lang="en-GB" sz="2000" dirty="0"/>
          </a:p>
        </p:txBody>
      </p:sp>
      <p:sp>
        <p:nvSpPr>
          <p:cNvPr id="31" name="TextBox 30"/>
          <p:cNvSpPr txBox="1"/>
          <p:nvPr/>
        </p:nvSpPr>
        <p:spPr>
          <a:xfrm>
            <a:off x="161175" y="2452963"/>
            <a:ext cx="2727464" cy="1015663"/>
          </a:xfrm>
          <a:prstGeom prst="rect">
            <a:avLst/>
          </a:prstGeom>
          <a:noFill/>
        </p:spPr>
        <p:txBody>
          <a:bodyPr wrap="square" rtlCol="0">
            <a:spAutoFit/>
          </a:bodyPr>
          <a:lstStyle/>
          <a:p>
            <a:r>
              <a:rPr lang="en-GB" sz="2000" dirty="0" err="1" smtClean="0"/>
              <a:t>SigmaZ</a:t>
            </a:r>
            <a:r>
              <a:rPr lang="en-GB" sz="2000" dirty="0" smtClean="0"/>
              <a:t>=</a:t>
            </a:r>
          </a:p>
          <a:p>
            <a:r>
              <a:rPr lang="en-GB" sz="2000" dirty="0"/>
              <a:t>5</a:t>
            </a:r>
            <a:r>
              <a:rPr lang="en-GB" sz="2000" dirty="0" smtClean="0"/>
              <a:t>00 um</a:t>
            </a:r>
          </a:p>
          <a:p>
            <a:endParaRPr lang="en-GB" sz="2000" dirty="0"/>
          </a:p>
        </p:txBody>
      </p:sp>
      <p:sp>
        <p:nvSpPr>
          <p:cNvPr id="32" name="TextBox 31"/>
          <p:cNvSpPr txBox="1"/>
          <p:nvPr/>
        </p:nvSpPr>
        <p:spPr>
          <a:xfrm>
            <a:off x="161175" y="3930291"/>
            <a:ext cx="2727464" cy="1015663"/>
          </a:xfrm>
          <a:prstGeom prst="rect">
            <a:avLst/>
          </a:prstGeom>
          <a:noFill/>
        </p:spPr>
        <p:txBody>
          <a:bodyPr wrap="square" rtlCol="0">
            <a:spAutoFit/>
          </a:bodyPr>
          <a:lstStyle/>
          <a:p>
            <a:r>
              <a:rPr lang="en-GB" sz="2000" dirty="0" err="1" smtClean="0"/>
              <a:t>SigmaZ</a:t>
            </a:r>
            <a:endParaRPr lang="en-GB" sz="2000" dirty="0" smtClean="0"/>
          </a:p>
          <a:p>
            <a:r>
              <a:rPr lang="en-GB" sz="2000" dirty="0" smtClean="0"/>
              <a:t>1000 um</a:t>
            </a:r>
          </a:p>
          <a:p>
            <a:endParaRPr lang="en-GB" sz="2000" dirty="0"/>
          </a:p>
        </p:txBody>
      </p:sp>
      <p:sp>
        <p:nvSpPr>
          <p:cNvPr id="33" name="TextBox 32"/>
          <p:cNvSpPr txBox="1"/>
          <p:nvPr/>
        </p:nvSpPr>
        <p:spPr>
          <a:xfrm>
            <a:off x="150840" y="5513347"/>
            <a:ext cx="2727464" cy="1015663"/>
          </a:xfrm>
          <a:prstGeom prst="rect">
            <a:avLst/>
          </a:prstGeom>
          <a:noFill/>
        </p:spPr>
        <p:txBody>
          <a:bodyPr wrap="square" rtlCol="0">
            <a:spAutoFit/>
          </a:bodyPr>
          <a:lstStyle/>
          <a:p>
            <a:r>
              <a:rPr lang="en-GB" sz="2000" dirty="0" err="1" smtClean="0"/>
              <a:t>SigmaZ</a:t>
            </a:r>
            <a:endParaRPr lang="en-GB" sz="2000" dirty="0" smtClean="0"/>
          </a:p>
          <a:p>
            <a:r>
              <a:rPr lang="en-GB" sz="2000" dirty="0" smtClean="0"/>
              <a:t>1500 um</a:t>
            </a:r>
          </a:p>
          <a:p>
            <a:endParaRPr lang="en-GB" sz="2000" dirty="0"/>
          </a:p>
        </p:txBody>
      </p:sp>
    </p:spTree>
    <p:extLst>
      <p:ext uri="{BB962C8B-B14F-4D97-AF65-F5344CB8AC3E}">
        <p14:creationId xmlns:p14="http://schemas.microsoft.com/office/powerpoint/2010/main" val="1806049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1905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136381"/>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smtClean="0">
                <a:solidFill>
                  <a:srgbClr val="480048"/>
                </a:solidFill>
              </a:rPr>
              <a:t>Semi-analytic formula</a:t>
            </a:r>
            <a:endParaRPr lang="en-GB" sz="4000" dirty="0">
              <a:solidFill>
                <a:srgbClr val="480048"/>
              </a:solidFill>
            </a:endParaRPr>
          </a:p>
        </p:txBody>
      </p:sp>
      <p:sp>
        <p:nvSpPr>
          <p:cNvPr id="2" name="Slide Number Placeholder 1"/>
          <p:cNvSpPr>
            <a:spLocks noGrp="1"/>
          </p:cNvSpPr>
          <p:nvPr>
            <p:ph type="sldNum" sz="quarter" idx="12"/>
          </p:nvPr>
        </p:nvSpPr>
        <p:spPr/>
        <p:txBody>
          <a:bodyPr/>
          <a:lstStyle/>
          <a:p>
            <a:fld id="{C4B8A33A-F403-483D-8688-71578FF382AD}" type="slidenum">
              <a:rPr lang="en-GB" smtClean="0"/>
              <a:t>8</a:t>
            </a:fld>
            <a:endParaRPr lang="en-GB"/>
          </a:p>
        </p:txBody>
      </p:sp>
    </p:spTree>
    <p:extLst>
      <p:ext uri="{BB962C8B-B14F-4D97-AF65-F5344CB8AC3E}">
        <p14:creationId xmlns:p14="http://schemas.microsoft.com/office/powerpoint/2010/main" val="25249757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4B8A33A-F403-483D-8688-71578FF382AD}" type="slidenum">
              <a:rPr lang="en-GB" smtClean="0"/>
              <a:t>9</a:t>
            </a:fld>
            <a:endParaRPr lang="en-GB"/>
          </a:p>
        </p:txBody>
      </p:sp>
      <p:sp>
        <p:nvSpPr>
          <p:cNvPr id="4" name="Title 3"/>
          <p:cNvSpPr>
            <a:spLocks noGrp="1"/>
          </p:cNvSpPr>
          <p:nvPr>
            <p:ph type="title"/>
          </p:nvPr>
        </p:nvSpPr>
        <p:spPr/>
        <p:txBody>
          <a:bodyPr/>
          <a:lstStyle/>
          <a:p>
            <a:r>
              <a:rPr lang="en-GB" dirty="0" smtClean="0"/>
              <a:t>Semi-analytic: Disruption parameter</a:t>
            </a:r>
            <a:endParaRPr lang="en-GB" dirty="0"/>
          </a:p>
        </p:txBody>
      </p:sp>
      <p:pic>
        <p:nvPicPr>
          <p:cNvPr id="5" name="Picture 4"/>
          <p:cNvPicPr>
            <a:picLocks noChangeAspect="1"/>
          </p:cNvPicPr>
          <p:nvPr/>
        </p:nvPicPr>
        <p:blipFill rotWithShape="1">
          <a:blip r:embed="rId2"/>
          <a:srcRect l="23375" t="56771" r="17980" b="35843"/>
          <a:stretch/>
        </p:blipFill>
        <p:spPr>
          <a:xfrm>
            <a:off x="838200" y="1506956"/>
            <a:ext cx="6554259" cy="660400"/>
          </a:xfrm>
          <a:prstGeom prst="rect">
            <a:avLst/>
          </a:prstGeom>
        </p:spPr>
      </p:pic>
      <p:sp>
        <p:nvSpPr>
          <p:cNvPr id="7" name="TextBox 6"/>
          <p:cNvSpPr txBox="1"/>
          <p:nvPr/>
        </p:nvSpPr>
        <p:spPr>
          <a:xfrm>
            <a:off x="838200" y="2504431"/>
            <a:ext cx="6659772" cy="2585323"/>
          </a:xfrm>
          <a:prstGeom prst="rect">
            <a:avLst/>
          </a:prstGeom>
          <a:noFill/>
        </p:spPr>
        <p:txBody>
          <a:bodyPr wrap="square" rtlCol="0">
            <a:spAutoFit/>
          </a:bodyPr>
          <a:lstStyle/>
          <a:p>
            <a:r>
              <a:rPr lang="en-GB" dirty="0" smtClean="0"/>
              <a:t>Disruption parameter: the oncoming beam acts as a focussing lens. The disruption parameter represents the focal length of this imaginary lens. </a:t>
            </a:r>
          </a:p>
          <a:p>
            <a:endParaRPr lang="en-GB" dirty="0" smtClean="0"/>
          </a:p>
          <a:p>
            <a:r>
              <a:rPr lang="en-GB" dirty="0" smtClean="0"/>
              <a:t>D&lt;&lt;1 beam acts as thin lens.</a:t>
            </a:r>
          </a:p>
          <a:p>
            <a:r>
              <a:rPr lang="en-GB" dirty="0" smtClean="0"/>
              <a:t>D&gt;&gt;1 beam oscillates in the field from the opposing bunch (Beam-beam interaction lecture 15 D. Schulte CERN).</a:t>
            </a:r>
          </a:p>
          <a:p>
            <a:r>
              <a:rPr lang="en-GB" dirty="0"/>
              <a:t>In linear colliders one usually finds </a:t>
            </a:r>
            <a:r>
              <a:rPr lang="en-GB" dirty="0" err="1"/>
              <a:t>Dx</a:t>
            </a:r>
            <a:r>
              <a:rPr lang="en-GB" dirty="0"/>
              <a:t> </a:t>
            </a:r>
            <a:r>
              <a:rPr lang="en-GB" dirty="0" smtClean="0"/>
              <a:t>&lt;&lt;1 </a:t>
            </a:r>
            <a:r>
              <a:rPr lang="en-GB" dirty="0"/>
              <a:t>and </a:t>
            </a:r>
            <a:r>
              <a:rPr lang="en-GB" dirty="0" err="1"/>
              <a:t>Dy</a:t>
            </a:r>
            <a:r>
              <a:rPr lang="en-GB" dirty="0"/>
              <a:t> </a:t>
            </a:r>
            <a:r>
              <a:rPr lang="en-GB" dirty="0" smtClean="0"/>
              <a:t>&gt;&gt;1</a:t>
            </a:r>
          </a:p>
          <a:p>
            <a:endParaRPr lang="en-GB" dirty="0"/>
          </a:p>
        </p:txBody>
      </p:sp>
    </p:spTree>
    <p:extLst>
      <p:ext uri="{BB962C8B-B14F-4D97-AF65-F5344CB8AC3E}">
        <p14:creationId xmlns:p14="http://schemas.microsoft.com/office/powerpoint/2010/main" val="1901252421"/>
      </p:ext>
    </p:extLst>
  </p:cSld>
  <p:clrMapOvr>
    <a:masterClrMapping/>
  </p:clrMapOvr>
  <p:timing>
    <p:tnLst>
      <p:par>
        <p:cTn id="1" dur="indefinite" restart="never" nodeType="tmRoot"/>
      </p:par>
    </p:tnLst>
  </p:timing>
</p:sld>
</file>

<file path=ppt/theme/theme1.xml><?xml version="1.0" encoding="utf-8"?>
<a:theme xmlns:a="http://schemas.openxmlformats.org/drawingml/2006/main" name="PurpleFONT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urpleFONTTheme" id="{05D09BFF-E074-4E6C-98BA-4749B8434592}" vid="{56FDDDC0-EBBA-450C-8777-CA6B208E8D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PurpleFONTTheme.thmx</Template>
  <TotalTime>14724</TotalTime>
  <Words>951</Words>
  <Application>Microsoft Office PowerPoint</Application>
  <PresentationFormat>Widescreen</PresentationFormat>
  <Paragraphs>147</Paragraphs>
  <Slides>21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Cambria Math</vt:lpstr>
      <vt:lpstr>Century Gothic</vt:lpstr>
      <vt:lpstr>CMR8</vt:lpstr>
      <vt:lpstr>CMSY8</vt:lpstr>
      <vt:lpstr>NimbusRomNo9L-Medi</vt:lpstr>
      <vt:lpstr>PurpleFONTTheme</vt:lpstr>
      <vt:lpstr>PowerPoint Presentation</vt:lpstr>
      <vt:lpstr>PowerPoint Presentation</vt:lpstr>
      <vt:lpstr>ATF – what was done</vt:lpstr>
      <vt:lpstr>ATF –future runs</vt:lpstr>
      <vt:lpstr>PowerPoint Presentation</vt:lpstr>
      <vt:lpstr>Previous study of y-z bunch profiles (NLC)</vt:lpstr>
      <vt:lpstr>PowerPoint Presentation</vt:lpstr>
      <vt:lpstr>PowerPoint Presentation</vt:lpstr>
      <vt:lpstr>Semi-analytic: Disruption parameter</vt:lpstr>
      <vt:lpstr>Semi-analytic: Deflection angle</vt:lpstr>
      <vt:lpstr>Semi-analytic: Luminosity</vt:lpstr>
      <vt:lpstr>Semi-Analytic Formula</vt:lpstr>
      <vt:lpstr>Sigma_y: GP vs semi-analytic formula</vt:lpstr>
      <vt:lpstr>Sigma_x: GP vs. semi-analytic formula</vt:lpstr>
      <vt:lpstr>Bunch length</vt:lpstr>
      <vt:lpstr>PowerPoint Presentation</vt:lpstr>
      <vt:lpstr>Placet – RTML (until beam lost)</vt:lpstr>
      <vt:lpstr>ELTL dogleg</vt:lpstr>
      <vt:lpstr>Bunch compressor</vt:lpstr>
      <vt:lpstr>Energy</vt:lpstr>
      <vt:lpstr>Transition to Main Linac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Ramjiawan</dc:creator>
  <cp:lastModifiedBy>Rebecca Ramjiawan</cp:lastModifiedBy>
  <cp:revision>271</cp:revision>
  <dcterms:created xsi:type="dcterms:W3CDTF">2018-09-12T14:22:04Z</dcterms:created>
  <dcterms:modified xsi:type="dcterms:W3CDTF">2018-09-28T09:04:45Z</dcterms:modified>
</cp:coreProperties>
</file>