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7" r:id="rId7"/>
    <p:sldId id="261" r:id="rId8"/>
    <p:sldId id="262" r:id="rId9"/>
    <p:sldId id="264" r:id="rId10"/>
    <p:sldId id="263" r:id="rId11"/>
    <p:sldId id="265" r:id="rId12"/>
    <p:sldId id="266" r:id="rId13"/>
    <p:sldId id="269" r:id="rId14"/>
    <p:sldId id="268" r:id="rId15"/>
    <p:sldId id="270" r:id="rId1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78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252" y="6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55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108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88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24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50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06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933" y="6467475"/>
            <a:ext cx="249568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Date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71134" y="6453189"/>
            <a:ext cx="825711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79718" y="6453189"/>
            <a:ext cx="67098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239185" y="188914"/>
            <a:ext cx="11713633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8000" y="1332001"/>
            <a:ext cx="7772400" cy="1296839"/>
          </a:xfrm>
        </p:spPr>
        <p:txBody>
          <a:bodyPr/>
          <a:lstStyle/>
          <a:p>
            <a:pPr eaLnBrk="1" hangingPunct="1"/>
            <a:r>
              <a:rPr lang="en-US" dirty="0" smtClean="0"/>
              <a:t>FONT Meeting</a:t>
            </a:r>
            <a:br>
              <a:rPr lang="en-US" dirty="0" smtClean="0"/>
            </a:br>
            <a:r>
              <a:rPr lang="en-US" sz="3200" i="1" dirty="0" smtClean="0"/>
              <a:t>Friday 28</a:t>
            </a:r>
            <a:r>
              <a:rPr lang="en-US" sz="3200" i="1" baseline="30000" dirty="0" smtClean="0"/>
              <a:t>th</a:t>
            </a:r>
            <a:r>
              <a:rPr lang="en-US" sz="3200" i="1" dirty="0" smtClean="0"/>
              <a:t> September 2018</a:t>
            </a:r>
            <a:endParaRPr lang="en-US" sz="3200" b="1" i="1" dirty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174232"/>
            <a:ext cx="6400800" cy="550912"/>
          </a:xfrm>
        </p:spPr>
        <p:txBody>
          <a:bodyPr/>
          <a:lstStyle/>
          <a:p>
            <a:pPr eaLnBrk="1" hangingPunct="1"/>
            <a:r>
              <a:rPr lang="en-GB" dirty="0" smtClean="0"/>
              <a:t>Douglas BETT</a:t>
            </a:r>
            <a:endParaRPr lang="en-US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212032" y="2708921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kern="0" dirty="0" smtClean="0"/>
              <a:t>Multiple regression analysis</a:t>
            </a:r>
            <a:endParaRPr lang="en-US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60648"/>
            <a:ext cx="10949164" cy="60486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0413" y="188640"/>
            <a:ext cx="887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plots: Normal Q-Q plot (residuals plotted against set of normally generated values)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123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60648"/>
            <a:ext cx="10949167" cy="60486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79977" y="5013176"/>
            <a:ext cx="5328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Leverage</a:t>
            </a:r>
            <a:r>
              <a:rPr lang="en-GB" sz="1400" dirty="0" smtClean="0"/>
              <a:t>: a measure of how far away the independent variable values of an observation are from those of the other observations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40413" y="188640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plots: residuals against leverages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06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Coefficients (IPB and IPC)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32" y="1714292"/>
            <a:ext cx="5851676" cy="437900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1714292"/>
            <a:ext cx="5851676" cy="437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3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Coefficients (charge)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971" y="1600200"/>
            <a:ext cx="604805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021288"/>
            <a:ext cx="123606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42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 squared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03" y="1600200"/>
            <a:ext cx="6048057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42956" y="3566081"/>
                <a:ext cx="5103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rgbClr val="0E78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0E78C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E78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0E78C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56" y="3566081"/>
                <a:ext cx="51033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845391" y="3563724"/>
                <a:ext cx="5467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5391" y="3563724"/>
                <a:ext cx="546753" cy="369332"/>
              </a:xfrm>
              <a:prstGeom prst="rect">
                <a:avLst/>
              </a:prstGeom>
              <a:blipFill>
                <a:blip r:embed="rId5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608168" y="1916832"/>
                <a:ext cx="403966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Up to 98% of the variance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dirty="0" smtClean="0"/>
                  <a:t> can be accounted for by the variation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endParaRPr lang="en-GB" b="0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Reduction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 tracks with reduction in beam charge</a:t>
                </a:r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8168" y="1916832"/>
                <a:ext cx="4039669" cy="1754326"/>
              </a:xfrm>
              <a:prstGeom prst="rect">
                <a:avLst/>
              </a:prstGeom>
              <a:blipFill>
                <a:blip r:embed="rId6"/>
                <a:stretch>
                  <a:fillRect l="-1207" t="-1736" b="-4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306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400" dirty="0" smtClean="0"/>
                  <a:t>R is a powerful tool for performing statistical analysis</a:t>
                </a:r>
              </a:p>
              <a:p>
                <a:endParaRPr lang="en-GB" sz="2400" dirty="0"/>
              </a:p>
              <a:p>
                <a:r>
                  <a:rPr lang="en-GB" sz="2400" dirty="0" smtClean="0"/>
                  <a:t>For the (high charge) data sets analysed, variance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GB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GB" sz="2400" dirty="0" smtClean="0"/>
                  <a:t> accounts for </a:t>
                </a:r>
                <a:r>
                  <a:rPr lang="en-GB" sz="2400" b="1" dirty="0" smtClean="0"/>
                  <a:t>~97.5%</a:t>
                </a:r>
                <a:r>
                  <a:rPr lang="en-GB" sz="2400" dirty="0" smtClean="0"/>
                  <a:t> of the variance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GB" sz="2400" dirty="0" smtClean="0"/>
              </a:p>
              <a:p>
                <a:pPr lvl="1"/>
                <a:r>
                  <a:rPr lang="en-GB" sz="2000" dirty="0" smtClean="0"/>
                  <a:t>Removing the charge term from the fit has very little effect</a:t>
                </a:r>
              </a:p>
              <a:p>
                <a:pPr lvl="1"/>
                <a:endParaRPr lang="en-GB" sz="2000" dirty="0"/>
              </a:p>
              <a:p>
                <a:r>
                  <a:rPr lang="en-GB" sz="2400" dirty="0" smtClean="0"/>
                  <a:t>Able to reproduce this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smtClean="0"/>
                  <a:t> in simulation</a:t>
                </a:r>
              </a:p>
              <a:p>
                <a:pPr lvl="1"/>
                <a:r>
                  <a:rPr lang="en-GB" sz="2000" dirty="0" smtClean="0"/>
                  <a:t>Generate position vectors for three BPMs that match observed jitter and</a:t>
                </a:r>
                <a:br>
                  <a:rPr lang="en-GB" sz="2000" dirty="0" smtClean="0"/>
                </a:br>
                <a:r>
                  <a:rPr lang="en-GB" sz="2000" dirty="0" smtClean="0"/>
                  <a:t>BPM-BPM correlations</a:t>
                </a:r>
              </a:p>
              <a:p>
                <a:pPr lvl="1"/>
                <a:r>
                  <a:rPr lang="en-GB" sz="2000" dirty="0" smtClean="0"/>
                  <a:t>Add normally generated resolution term to each BPM</a:t>
                </a:r>
              </a:p>
              <a:p>
                <a:pPr lvl="1"/>
                <a:r>
                  <a:rPr lang="en-GB" sz="2000" dirty="0" smtClean="0"/>
                  <a:t>Data consistent with a resolution of </a:t>
                </a:r>
                <a:r>
                  <a:rPr lang="en-GB" sz="2000" b="1" dirty="0" smtClean="0"/>
                  <a:t>25 nm</a:t>
                </a:r>
                <a:endParaRPr lang="en-GB" sz="2000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2" t="-943" r="-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 to multiple regression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Results from shift on 15</a:t>
            </a:r>
            <a:r>
              <a:rPr lang="en-GB" baseline="30000" dirty="0" smtClean="0"/>
              <a:t>th</a:t>
            </a:r>
            <a:r>
              <a:rPr lang="en-GB" dirty="0" smtClean="0"/>
              <a:t> June 2018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Multiple linear regression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In statistics, </a:t>
            </a:r>
            <a:r>
              <a:rPr lang="en-GB" sz="2000" b="1" dirty="0"/>
              <a:t>linear regression</a:t>
            </a:r>
            <a:r>
              <a:rPr lang="en-GB" sz="2000" dirty="0"/>
              <a:t> is a linear approach to modelling the relationship between a </a:t>
            </a:r>
            <a:r>
              <a:rPr lang="en-GB" sz="2000" dirty="0" smtClean="0"/>
              <a:t>dependent variable </a:t>
            </a:r>
            <a:r>
              <a:rPr lang="en-GB" sz="2000" dirty="0"/>
              <a:t>and one or more </a:t>
            </a:r>
            <a:r>
              <a:rPr lang="en-GB" sz="2000" dirty="0" smtClean="0"/>
              <a:t>independent variables. </a:t>
            </a:r>
            <a:r>
              <a:rPr lang="en-GB" sz="2000" dirty="0"/>
              <a:t>The case of one </a:t>
            </a:r>
            <a:r>
              <a:rPr lang="en-GB" sz="2000" dirty="0" smtClean="0"/>
              <a:t>independent </a:t>
            </a:r>
            <a:r>
              <a:rPr lang="en-GB" sz="2000" dirty="0"/>
              <a:t>variable is called simple linear regression. For more than one </a:t>
            </a:r>
            <a:r>
              <a:rPr lang="en-GB" sz="2000" dirty="0" smtClean="0"/>
              <a:t>independent </a:t>
            </a:r>
            <a:r>
              <a:rPr lang="en-GB" sz="2000" dirty="0"/>
              <a:t>variable, the process is called </a:t>
            </a:r>
            <a:r>
              <a:rPr lang="en-GB" sz="2000" b="1" dirty="0"/>
              <a:t>multiple linear </a:t>
            </a:r>
            <a:r>
              <a:rPr lang="en-GB" sz="2000" b="1" dirty="0" smtClean="0"/>
              <a:t>regression</a:t>
            </a:r>
            <a:r>
              <a:rPr lang="en-GB" sz="2000" dirty="0" smtClean="0"/>
              <a:t>.</a:t>
            </a:r>
            <a:endParaRPr lang="en-GB" sz="2000" i="1" dirty="0" smtClean="0"/>
          </a:p>
          <a:p>
            <a:r>
              <a:rPr lang="en-GB" sz="2000" dirty="0" smtClean="0"/>
              <a:t>Basically this is the technique already used in the fitting method for calculating the resolution.</a:t>
            </a:r>
          </a:p>
          <a:p>
            <a:r>
              <a:rPr lang="en-GB" sz="2000" dirty="0" smtClean="0"/>
              <a:t>Instead of going to the trouble of implementing all the statistical tests in Octave, why not use a dedicated statistics package? Colin recommended SPSS (</a:t>
            </a:r>
            <a:r>
              <a:rPr lang="en-GB" sz="2000" u="sng" dirty="0" smtClean="0"/>
              <a:t>S</a:t>
            </a:r>
            <a:r>
              <a:rPr lang="en-GB" sz="2000" dirty="0" smtClean="0"/>
              <a:t>tatistical </a:t>
            </a:r>
            <a:r>
              <a:rPr lang="en-GB" sz="2000" u="sng" dirty="0" smtClean="0"/>
              <a:t>P</a:t>
            </a:r>
            <a:r>
              <a:rPr lang="en-GB" sz="2000" dirty="0" smtClean="0"/>
              <a:t>ackage for the </a:t>
            </a:r>
            <a:r>
              <a:rPr lang="en-GB" sz="2000" u="sng" dirty="0" smtClean="0"/>
              <a:t>S</a:t>
            </a:r>
            <a:r>
              <a:rPr lang="en-GB" sz="2000" dirty="0" smtClean="0"/>
              <a:t>ocial </a:t>
            </a:r>
            <a:r>
              <a:rPr lang="en-GB" sz="2000" u="sng" dirty="0" smtClean="0"/>
              <a:t>S</a:t>
            </a:r>
            <a:r>
              <a:rPr lang="en-GB" sz="2000" dirty="0" smtClean="0"/>
              <a:t>ciences) but the IT Services website isn’t very user friendly so I went with R instead.</a:t>
            </a:r>
          </a:p>
          <a:p>
            <a:r>
              <a:rPr lang="en-GB" sz="2000" dirty="0" smtClean="0"/>
              <a:t>R is a programming language and free software environment for statistical computing and graphics.</a:t>
            </a:r>
            <a:endParaRPr lang="en-GB" sz="2000" i="1" dirty="0" smtClean="0"/>
          </a:p>
          <a:p>
            <a:r>
              <a:rPr lang="en-GB" sz="2000" dirty="0" smtClean="0"/>
              <a:t>I downloaded R version 3.5.1 for Windows. It features a command line interface very similar to MATLAB/Octave.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 on resolution calculation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1800" dirty="0" smtClean="0"/>
                  <a:t>Recall the expression for the geometric resolution:  </a:t>
                </a:r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smtClean="0"/>
                  <a:t>     </a:t>
                </a:r>
              </a:p>
              <a:p>
                <a:r>
                  <a:rPr lang="en-GB" sz="1800" dirty="0" smtClean="0"/>
                  <a:t>No fitting is required in the geometric method. When fitting is introduced, it can be difficult to keep track of exactly what is going on. Here I will describe the simple “fit scale” method.</a:t>
                </a:r>
              </a:p>
              <a:p>
                <a:r>
                  <a:rPr lang="en-GB" sz="1800" dirty="0" smtClean="0"/>
                  <a:t>Instead of using the fixed geometric definition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𝜅𝜆</m:t>
                        </m:r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𝝀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GB" sz="2000" dirty="0" smtClean="0"/>
                  <a:t> </a:t>
                </a:r>
                <a:br>
                  <a:rPr lang="en-GB" sz="2000" dirty="0" smtClean="0"/>
                </a:br>
                <a:r>
                  <a:rPr lang="en-GB" sz="2000" dirty="0" smtClean="0"/>
                  <a:t>					 </a:t>
                </a:r>
                <a:r>
                  <a:rPr lang="en-GB" sz="1800" dirty="0" smtClean="0"/>
                  <a:t>let </a:t>
                </a:r>
                <a:r>
                  <a:rPr lang="en-GB" sz="20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𝜿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𝜅𝜆</m:t>
                        </m:r>
                      </m:sub>
                    </m:sSub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𝝀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𝜅𝜇</m:t>
                        </m:r>
                      </m:sub>
                    </m:sSub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GB" sz="2000" dirty="0" smtClean="0"/>
                  <a:t> </a:t>
                </a:r>
                <a:br>
                  <a:rPr lang="en-GB" sz="2000" dirty="0" smtClean="0"/>
                </a:br>
                <a:r>
                  <a:rPr lang="en-GB" sz="1800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𝜅𝜆</m:t>
                        </m:r>
                      </m:sub>
                    </m:sSub>
                  </m:oMath>
                </a14:m>
                <a:r>
                  <a:rPr lang="en-GB" sz="1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𝜅𝜇</m:t>
                        </m:r>
                      </m:sub>
                    </m:sSub>
                  </m:oMath>
                </a14:m>
                <a:r>
                  <a:rPr lang="en-GB" sz="1800" dirty="0" smtClean="0"/>
                  <a:t> are determined by fitting to the data. Now the resolution is expressed as:</a:t>
                </a:r>
              </a:p>
              <a:p>
                <a:endParaRPr lang="en-GB" sz="2000" dirty="0"/>
              </a:p>
              <a:p>
                <a:pPr marL="0" indent="0">
                  <a:buNone/>
                </a:pPr>
                <a:endParaRPr lang="en-GB" sz="1000" dirty="0" smtClean="0"/>
              </a:p>
              <a:p>
                <a:pPr marL="0" indent="0">
                  <a:buNone/>
                </a:pPr>
                <a:endParaRPr lang="en-GB" sz="1000" dirty="0"/>
              </a:p>
              <a:p>
                <a:pPr marL="0" indent="0">
                  <a:buNone/>
                </a:pPr>
                <a:endParaRPr lang="en-GB" sz="800" dirty="0"/>
              </a:p>
              <a:p>
                <a:pPr marL="0" indent="0">
                  <a:buNone/>
                </a:pPr>
                <a:endParaRPr lang="en-GB" sz="800" dirty="0" smtClean="0"/>
              </a:p>
              <a:p>
                <a:pPr marL="0" indent="0">
                  <a:buNone/>
                </a:pPr>
                <a:endParaRPr lang="en-GB" sz="800" dirty="0"/>
              </a:p>
              <a:p>
                <a:r>
                  <a:rPr lang="en-GB" sz="1800" dirty="0" smtClean="0"/>
                  <a:t>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𝝀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8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1" i="1"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GB" sz="1800" b="1" i="1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  <m:func>
                          <m:func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8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GB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sub>
                            </m:sSub>
                          </m:e>
                        </m:func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8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  <m:sub>
                                <m:r>
                                  <a:rPr lang="en-GB" sz="1800" b="1" i="1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  <m:func>
                          <m:func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8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GB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sub>
                            </m:sSub>
                          </m:e>
                        </m:func>
                      </m:e>
                    </m:d>
                  </m:oMath>
                </a14:m>
                <a:r>
                  <a:rPr lang="en-GB" sz="1800" dirty="0" smtClean="0"/>
                  <a:t>, it is clear that this “fit scale” method amounts to simply fitting the calibration constants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GB" sz="1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sz="1800" dirty="0" smtClean="0"/>
                  <a:t> (for more complex definitions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GB" sz="1800" dirty="0" smtClean="0"/>
                  <a:t>, it is not so clear what is being fit).</a:t>
                </a:r>
                <a:endParaRPr lang="en-GB" sz="1800" dirty="0"/>
              </a:p>
              <a:p>
                <a:pPr marL="0" indent="0">
                  <a:buNone/>
                </a:pPr>
                <a:endParaRPr lang="en-GB" sz="2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333" t="-809" r="-389" b="-57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Right Brace 4"/>
          <p:cNvSpPr/>
          <p:nvPr/>
        </p:nvSpPr>
        <p:spPr>
          <a:xfrm rot="16200000">
            <a:off x="8917385" y="610316"/>
            <a:ext cx="222796" cy="205531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631613" y="117163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</a:t>
            </a:r>
            <a:r>
              <a:rPr lang="en-GB" dirty="0" smtClean="0"/>
              <a:t>ector of residual position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442852" y="2134597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geometric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constants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696400" y="2495133"/>
            <a:ext cx="710006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9789323" y="2135094"/>
            <a:ext cx="617082" cy="35378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6744072" y="1734253"/>
                <a:ext cx="3598614" cy="10150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std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𝜿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𝜅𝜆</m:t>
                                  </m:r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𝝀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𝜅𝜆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𝜅𝜇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1734253"/>
                <a:ext cx="3598614" cy="10150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911424" y="4502146"/>
                <a:ext cx="3538212" cy="10150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std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𝜿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𝝀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𝜅𝜆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𝜅𝜇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24" y="4502146"/>
                <a:ext cx="3538212" cy="10150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861162" y="4502146"/>
                <a:ext cx="4723857" cy="10150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std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𝜿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𝜅𝜆</m:t>
                                  </m:r>
                                </m:sub>
                              </m:sSub>
                              <m:r>
                                <a:rPr lang="en-GB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𝝀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</a:rPr>
                                    <m:t>𝝁</m:t>
                                  </m:r>
                                </m:sub>
                              </m:sSub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𝜅𝜆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𝜅𝜇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1162" y="4502146"/>
                <a:ext cx="4723857" cy="10150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4756731" y="4682749"/>
                <a:ext cx="1801519" cy="5009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efine</a:t>
                </a:r>
                <a:r>
                  <a:rPr lang="en-GB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𝜅𝜆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𝜅𝜆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𝜅𝜆</m:t>
                            </m:r>
                            <m:r>
                              <a:rPr lang="en-GB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6731" y="4682749"/>
                <a:ext cx="1801519" cy="500971"/>
              </a:xfrm>
              <a:prstGeom prst="rect">
                <a:avLst/>
              </a:prstGeom>
              <a:blipFill>
                <a:blip r:embed="rId7"/>
                <a:stretch>
                  <a:fillRect l="-2703" b="-12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047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method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000" dirty="0" smtClean="0"/>
                  <a:t>The procedure for analysis was as follows:</a:t>
                </a:r>
              </a:p>
              <a:p>
                <a:pPr lvl="1"/>
                <a:r>
                  <a:rPr lang="en-GB" sz="1800" dirty="0" smtClean="0"/>
                  <a:t>Use Octave to generate a .txt file containing the dependent and independent variables.</a:t>
                </a:r>
              </a:p>
              <a:p>
                <a:pPr lvl="1"/>
                <a:r>
                  <a:rPr lang="en-GB" sz="1800" dirty="0" smtClean="0"/>
                  <a:t>Load this file into R and perform the multiple linear regression.</a:t>
                </a:r>
                <a:endParaRPr lang="en-GB" sz="2000" dirty="0" smtClean="0"/>
              </a:p>
              <a:p>
                <a:r>
                  <a:rPr lang="en-GB" sz="2000" dirty="0" smtClean="0"/>
                  <a:t>Dependent variable: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endParaRPr lang="en-GB" sz="2000" b="1" dirty="0" smtClean="0"/>
              </a:p>
              <a:p>
                <a:r>
                  <a:rPr lang="en-GB" sz="2000" dirty="0" smtClean="0"/>
                  <a:t>Independent variables: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GB" sz="20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</m:oMath>
                </a14:m>
                <a:r>
                  <a:rPr lang="en-GB" sz="2000" dirty="0" smtClean="0"/>
                  <a:t>,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𝒒</m:t>
                    </m:r>
                  </m:oMath>
                </a14:m>
                <a:r>
                  <a:rPr lang="en-GB" sz="2000" dirty="0" smtClean="0"/>
                  <a:t>	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sSub>
                      <m:sSubPr>
                        <m:ctrlPr>
                          <a:rPr lang="en-GB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GB" sz="20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𝒒</m:t>
                    </m:r>
                  </m:oMath>
                </a14:m>
                <a:endParaRPr lang="en-GB" sz="2000" b="1" dirty="0"/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Look at jitter runs from first half of shift on 15</a:t>
                </a:r>
                <a:r>
                  <a:rPr lang="en-GB" sz="2000" baseline="30000" dirty="0" smtClean="0"/>
                  <a:t>th</a:t>
                </a:r>
                <a:r>
                  <a:rPr lang="en-GB" sz="2000" dirty="0" smtClean="0"/>
                  <a:t> June 2018 (jitRun1-8)</a:t>
                </a:r>
              </a:p>
              <a:p>
                <a:r>
                  <a:rPr lang="en-GB" sz="2000" dirty="0" smtClean="0"/>
                  <a:t>Analysis parameters provided by Rebecca (calibration from AQD0FFyScan1)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00" t="-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395577"/>
              </p:ext>
            </p:extLst>
          </p:nvPr>
        </p:nvGraphicFramePr>
        <p:xfrm>
          <a:off x="983432" y="4653136"/>
          <a:ext cx="453650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20552687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519445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Sample index</a:t>
                      </a:r>
                      <a:endParaRPr lang="en-GB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63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Sample</a:t>
                      </a:r>
                      <a:r>
                        <a:rPr lang="en-GB" baseline="0" dirty="0" smtClean="0"/>
                        <a:t> for reference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432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Sample range for I, 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59</a:t>
                      </a:r>
                      <a:r>
                        <a:rPr lang="en-GB" baseline="0" dirty="0" smtClean="0"/>
                        <a:t> : 64 (6 samples)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151035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8563253"/>
                  </p:ext>
                </p:extLst>
              </p:nvPr>
            </p:nvGraphicFramePr>
            <p:xfrm>
              <a:off x="6074441" y="4653136"/>
              <a:ext cx="3981999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97623">
                      <a:extLst>
                        <a:ext uri="{9D8B030D-6E8A-4147-A177-3AD203B41FA5}">
                          <a16:colId xmlns:a16="http://schemas.microsoft.com/office/drawing/2014/main" val="2205526870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519445579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419459285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dirty="0" smtClean="0">
                              <a:latin typeface="Arial Body"/>
                              <a:cs typeface="Courier New" panose="02070309020205020404" pitchFamily="49" charset="0"/>
                            </a:rPr>
                            <a:t>Scale factor </a:t>
                          </a:r>
                          <a14:m>
                            <m:oMath xmlns:m="http://schemas.openxmlformats.org/officeDocument/2006/math">
                              <m:r>
                                <a:rPr lang="en-GB" b="1" i="1" smtClean="0">
                                  <a:latin typeface="Arial Body"/>
                                </a:rPr>
                                <m:t>𝒌</m:t>
                              </m:r>
                            </m:oMath>
                          </a14:m>
                          <a:endParaRPr lang="en-GB" dirty="0">
                            <a:latin typeface="Arial Body"/>
                            <a:cs typeface="Courier New" panose="02070309020205020404" pitchFamily="49" charset="0"/>
                          </a:endParaRPr>
                        </a:p>
                      </a:txBody>
                      <a:tcP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b="1" dirty="0" smtClean="0">
                              <a:latin typeface="Arial Body"/>
                              <a:cs typeface="Courier New" panose="02070309020205020404" pitchFamily="49" charset="0"/>
                            </a:rPr>
                            <a:t>IQ rotation </a:t>
                          </a:r>
                          <a14:m>
                            <m:oMath xmlns:m="http://schemas.openxmlformats.org/officeDocument/2006/math">
                              <m:r>
                                <a:rPr lang="en-GB" b="1" i="1" smtClean="0">
                                  <a:latin typeface="Arial Body"/>
                                </a:rPr>
                                <m:t>𝜽</m:t>
                              </m:r>
                              <m:r>
                                <a:rPr lang="en-GB" b="1" i="1" smtClean="0">
                                  <a:latin typeface="Arial Body"/>
                                </a:rPr>
                                <m:t> </m:t>
                              </m:r>
                            </m:oMath>
                          </a14:m>
                          <a:endParaRPr lang="en-GB" dirty="0">
                            <a:latin typeface="Arial Body"/>
                            <a:cs typeface="Courier New" panose="02070309020205020404" pitchFamily="49" charset="0"/>
                          </a:endParaRPr>
                        </a:p>
                      </a:txBody>
                      <a:tcPr>
                        <a:solidFill>
                          <a:schemeClr val="accent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9463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1.2716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0.6697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25432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1.1305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0.9876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01510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IPC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-0.6956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0.6530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361764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8563253"/>
                  </p:ext>
                </p:extLst>
              </p:nvPr>
            </p:nvGraphicFramePr>
            <p:xfrm>
              <a:off x="6074441" y="4653136"/>
              <a:ext cx="3981999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97623">
                      <a:extLst>
                        <a:ext uri="{9D8B030D-6E8A-4147-A177-3AD203B41FA5}">
                          <a16:colId xmlns:a16="http://schemas.microsoft.com/office/drawing/2014/main" val="2205526870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519445579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419459285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4859" t="-8197" r="-97183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0809" t="-8197" r="-1471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9463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1.2716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0.6697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25432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 1.1305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0.9876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01510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IPC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-0.6956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dirty="0" smtClean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0.6530</a:t>
                          </a:r>
                          <a:endParaRPr lang="en-GB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361764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3450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" t="5273" r="8654"/>
          <a:stretch/>
        </p:blipFill>
        <p:spPr>
          <a:xfrm>
            <a:off x="2126769" y="243064"/>
            <a:ext cx="7708749" cy="6033600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73001" y="443828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upstream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006021" y="4798324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x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005049" y="5158364"/>
            <a:ext cx="719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 - y</a:t>
            </a:r>
            <a:endParaRPr lang="en-GB" dirty="0"/>
          </a:p>
        </p:txBody>
      </p:sp>
      <p:sp>
        <p:nvSpPr>
          <p:cNvPr id="80" name="TextBox 79"/>
          <p:cNvSpPr txBox="1"/>
          <p:nvPr/>
        </p:nvSpPr>
        <p:spPr>
          <a:xfrm>
            <a:off x="1698460" y="-4022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/>
              <a:t>2</a:t>
            </a:r>
            <a:endParaRPr lang="en-GB" sz="9600" dirty="0"/>
          </a:p>
        </p:txBody>
      </p:sp>
      <p:sp>
        <p:nvSpPr>
          <p:cNvPr id="2" name="TextBox 1"/>
          <p:cNvSpPr txBox="1"/>
          <p:nvPr/>
        </p:nvSpPr>
        <p:spPr>
          <a:xfrm>
            <a:off x="907218" y="126876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 June 2018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177580" y="4365104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181772" y="4114031"/>
            <a:ext cx="9700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172247" y="3909814"/>
            <a:ext cx="12146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172247" y="2892177"/>
            <a:ext cx="21316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75649" y="4184898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jitRun1</a:t>
            </a:r>
            <a:endParaRPr lang="en-GB" dirty="0"/>
          </a:p>
        </p:txBody>
      </p:sp>
      <p:sp>
        <p:nvSpPr>
          <p:cNvPr id="72" name="TextBox 71"/>
          <p:cNvSpPr txBox="1"/>
          <p:nvPr/>
        </p:nvSpPr>
        <p:spPr>
          <a:xfrm>
            <a:off x="4204742" y="394791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jitRun2</a:t>
            </a:r>
            <a:endParaRPr lang="en-GB" dirty="0"/>
          </a:p>
        </p:txBody>
      </p:sp>
      <p:sp>
        <p:nvSpPr>
          <p:cNvPr id="73" name="TextBox 72"/>
          <p:cNvSpPr txBox="1"/>
          <p:nvPr/>
        </p:nvSpPr>
        <p:spPr>
          <a:xfrm>
            <a:off x="4458866" y="37265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jitRun3-6</a:t>
            </a:r>
            <a:endParaRPr lang="en-GB" dirty="0"/>
          </a:p>
        </p:txBody>
      </p:sp>
      <p:sp>
        <p:nvSpPr>
          <p:cNvPr id="74" name="TextBox 73"/>
          <p:cNvSpPr txBox="1"/>
          <p:nvPr/>
        </p:nvSpPr>
        <p:spPr>
          <a:xfrm>
            <a:off x="5420052" y="270892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jitRun7-8</a:t>
            </a:r>
            <a:endParaRPr lang="en-GB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3181772" y="2992760"/>
            <a:ext cx="19257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167491" y="292494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AQD0FFyScan1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93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jitRun1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29" y="1268760"/>
            <a:ext cx="5858782" cy="4248472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6816080" y="1700808"/>
            <a:ext cx="1656184" cy="1460143"/>
            <a:chOff x="5519936" y="1739479"/>
            <a:chExt cx="1656184" cy="1460143"/>
          </a:xfrm>
        </p:grpSpPr>
        <p:sp>
          <p:nvSpPr>
            <p:cNvPr id="6" name="TextBox 5"/>
            <p:cNvSpPr txBox="1"/>
            <p:nvPr/>
          </p:nvSpPr>
          <p:spPr>
            <a:xfrm>
              <a:off x="5519936" y="1817529"/>
              <a:ext cx="1656184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Coefficients:</a:t>
              </a:r>
            </a:p>
            <a:p>
              <a:r>
                <a:rPr lang="en-GB" sz="1200" dirty="0" smtClean="0"/>
                <a:t>c.f. </a:t>
              </a:r>
              <a:r>
                <a:rPr lang="en-GB" sz="1200" dirty="0"/>
                <a:t>r</a:t>
              </a:r>
              <a:r>
                <a:rPr lang="en-GB" sz="1200" dirty="0" smtClean="0"/>
                <a:t>esults from </a:t>
              </a:r>
              <a:br>
                <a:rPr lang="en-GB" sz="1200" dirty="0" smtClean="0"/>
              </a:br>
              <a:r>
                <a:rPr lang="en-GB" sz="12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GB" sz="1200" dirty="0" smtClean="0"/>
                <a:t> operator in Octave:</a:t>
              </a:r>
            </a:p>
            <a:p>
              <a:r>
                <a:rPr lang="en-GB" sz="11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8.4545e-01</a:t>
              </a:r>
            </a:p>
            <a:p>
              <a:r>
                <a:rPr lang="en-GB" sz="11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1.4153e+00</a:t>
              </a:r>
            </a:p>
            <a:p>
              <a:r>
                <a:rPr lang="en-GB" sz="11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-4.3137e-01</a:t>
              </a:r>
            </a:p>
            <a:p>
              <a:r>
                <a:rPr lang="en-GB" sz="11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5.8890e-05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519936" y="1739479"/>
              <a:ext cx="1583318" cy="146014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1726957" y="3429000"/>
            <a:ext cx="1008112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Elbow Connector 9"/>
          <p:cNvCxnSpPr>
            <a:stCxn id="8" idx="0"/>
            <a:endCxn id="7" idx="2"/>
          </p:cNvCxnSpPr>
          <p:nvPr/>
        </p:nvCxnSpPr>
        <p:spPr>
          <a:xfrm rot="5400000" flipH="1" flipV="1">
            <a:off x="4785352" y="606613"/>
            <a:ext cx="268049" cy="5376726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3503712" y="5085184"/>
            <a:ext cx="2592288" cy="21602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7496769" y="5229200"/>
            <a:ext cx="4359871" cy="954107"/>
            <a:chOff x="6848697" y="3328786"/>
            <a:chExt cx="4359871" cy="954107"/>
          </a:xfrm>
        </p:grpSpPr>
        <p:sp>
          <p:nvSpPr>
            <p:cNvPr id="13" name="TextBox 12"/>
            <p:cNvSpPr txBox="1"/>
            <p:nvPr/>
          </p:nvSpPr>
          <p:spPr>
            <a:xfrm>
              <a:off x="6848697" y="3328786"/>
              <a:ext cx="435987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Adjusted R-squared: 0.9744</a:t>
              </a:r>
            </a:p>
            <a:p>
              <a:r>
                <a:rPr lang="en-GB" sz="1400" dirty="0" smtClean="0"/>
                <a:t>% of variance of the dependent variable explained by the independent variables (adjusted for the number of independent variables)</a:t>
              </a:r>
              <a:endParaRPr lang="en-GB" sz="14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848697" y="3328786"/>
              <a:ext cx="4287863" cy="954107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Elbow Connector 15"/>
          <p:cNvCxnSpPr>
            <a:stCxn id="12" idx="3"/>
            <a:endCxn id="14" idx="1"/>
          </p:cNvCxnSpPr>
          <p:nvPr/>
        </p:nvCxnSpPr>
        <p:spPr>
          <a:xfrm>
            <a:off x="6096000" y="5193196"/>
            <a:ext cx="1400769" cy="513058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605729" y="2558226"/>
            <a:ext cx="4554167" cy="56938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" name="Group 46"/>
          <p:cNvGrpSpPr/>
          <p:nvPr/>
        </p:nvGrpSpPr>
        <p:grpSpPr>
          <a:xfrm>
            <a:off x="9165686" y="274638"/>
            <a:ext cx="2618946" cy="2722314"/>
            <a:chOff x="7388486" y="274638"/>
            <a:chExt cx="2618946" cy="272231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7536160" y="286791"/>
                  <a:ext cx="2266967" cy="7552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smtClean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Residuals: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−(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b>
                        <m:sSubPr>
                          <m:ctrlPr>
                            <a:rPr lang="en-GB" sz="1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sSub>
                        <m:sSubPr>
                          <m:ctrlPr>
                            <a:rPr lang="en-GB" sz="1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GB" sz="1400" b="1" i="1">
                          <a:latin typeface="Cambria Math" panose="02040503050406030204" pitchFamily="18" charset="0"/>
                        </a:rPr>
                        <m:t>𝒒</m:t>
                      </m:r>
                    </m:oMath>
                  </a14:m>
                  <a:r>
                    <a:rPr lang="en-GB" sz="1400" dirty="0" smtClean="0"/>
                    <a:t>)</a:t>
                  </a:r>
                  <a:endParaRPr lang="en-GB" sz="1400" dirty="0"/>
                </a:p>
                <a:p>
                  <a:endParaRPr lang="en-GB" sz="140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6160" y="286791"/>
                  <a:ext cx="2266967" cy="755271"/>
                </a:xfrm>
                <a:prstGeom prst="rect">
                  <a:avLst/>
                </a:prstGeom>
                <a:blipFill>
                  <a:blip r:embed="rId4"/>
                  <a:stretch>
                    <a:fillRect l="-806" t="-806" r="-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0" t="6588" r="7669" b="2641"/>
            <a:stretch/>
          </p:blipFill>
          <p:spPr>
            <a:xfrm>
              <a:off x="7490938" y="845336"/>
              <a:ext cx="2280111" cy="1787814"/>
            </a:xfrm>
            <a:prstGeom prst="rect">
              <a:avLst/>
            </a:prstGeom>
          </p:spPr>
        </p:pic>
        <p:cxnSp>
          <p:nvCxnSpPr>
            <p:cNvPr id="23" name="Straight Connector 22"/>
            <p:cNvCxnSpPr/>
            <p:nvPr/>
          </p:nvCxnSpPr>
          <p:spPr>
            <a:xfrm flipV="1">
              <a:off x="8702574" y="1667471"/>
              <a:ext cx="0" cy="7920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682557" y="1668067"/>
              <a:ext cx="1022398" cy="0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8193756" y="1819871"/>
              <a:ext cx="0" cy="6396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9213776" y="1513929"/>
              <a:ext cx="0" cy="94324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682557" y="1518691"/>
              <a:ext cx="1528837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7682557" y="1820467"/>
              <a:ext cx="508818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389928" y="2514382"/>
              <a:ext cx="55496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Min</a:t>
              </a:r>
              <a:endPara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965346" y="2514382"/>
              <a:ext cx="4315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1Q</a:t>
              </a:r>
              <a:endParaRPr lang="en-GB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001223" y="2514382"/>
              <a:ext cx="4315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GB" sz="1600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</a:t>
              </a:r>
              <a:endParaRPr lang="en-GB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434839" y="2514382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</a:t>
              </a:r>
              <a:endPara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244961" y="2514382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Median</a:t>
              </a:r>
              <a:endParaRPr lang="en-GB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7388486" y="274638"/>
              <a:ext cx="2590372" cy="2722314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5" name="Elbow Connector 44"/>
          <p:cNvCxnSpPr>
            <a:stCxn id="42" idx="0"/>
            <a:endCxn id="43" idx="1"/>
          </p:cNvCxnSpPr>
          <p:nvPr/>
        </p:nvCxnSpPr>
        <p:spPr>
          <a:xfrm rot="5400000" flipH="1" flipV="1">
            <a:off x="5563034" y="-1044425"/>
            <a:ext cx="922431" cy="6282873"/>
          </a:xfrm>
          <a:prstGeom prst="bentConnector2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3719736" y="3429000"/>
            <a:ext cx="720080" cy="100811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5" name="Group 64"/>
          <p:cNvGrpSpPr/>
          <p:nvPr/>
        </p:nvGrpSpPr>
        <p:grpSpPr>
          <a:xfrm>
            <a:off x="7479837" y="4149080"/>
            <a:ext cx="3384376" cy="738664"/>
            <a:chOff x="7479837" y="4149080"/>
            <a:chExt cx="3384376" cy="738664"/>
          </a:xfrm>
        </p:grpSpPr>
        <p:sp>
          <p:nvSpPr>
            <p:cNvPr id="52" name="TextBox 51"/>
            <p:cNvSpPr txBox="1"/>
            <p:nvPr/>
          </p:nvSpPr>
          <p:spPr>
            <a:xfrm>
              <a:off x="7479837" y="4149080"/>
              <a:ext cx="33843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GB" sz="14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value</a:t>
              </a:r>
            </a:p>
            <a:p>
              <a:r>
                <a:rPr lang="en-GB" sz="1400" dirty="0" smtClean="0"/>
                <a:t>A measure of how many standard errors the parameter estimate is from zero</a:t>
              </a:r>
              <a:endParaRPr lang="en-GB" sz="1400" dirty="0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7490938" y="4149080"/>
              <a:ext cx="3312368" cy="720366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5" name="Elbow Connector 54"/>
          <p:cNvCxnSpPr>
            <a:stCxn id="49" idx="2"/>
            <a:endCxn id="53" idx="1"/>
          </p:cNvCxnSpPr>
          <p:nvPr/>
        </p:nvCxnSpPr>
        <p:spPr>
          <a:xfrm rot="16200000" flipH="1">
            <a:off x="5749282" y="2767606"/>
            <a:ext cx="72151" cy="3411162"/>
          </a:xfrm>
          <a:prstGeom prst="bentConnector2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602753" y="5551606"/>
            <a:ext cx="5608719" cy="766773"/>
            <a:chOff x="621803" y="5561131"/>
            <a:chExt cx="5608719" cy="766773"/>
          </a:xfrm>
        </p:grpSpPr>
        <p:sp>
          <p:nvSpPr>
            <p:cNvPr id="60" name="TextBox 59"/>
            <p:cNvSpPr txBox="1"/>
            <p:nvPr/>
          </p:nvSpPr>
          <p:spPr>
            <a:xfrm>
              <a:off x="621803" y="5589240"/>
              <a:ext cx="5608719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F-statistic: 4979</a:t>
              </a:r>
            </a:p>
            <a:p>
              <a:r>
                <a:rPr lang="en-GB" sz="1400" dirty="0" smtClean="0"/>
                <a:t>F &gt;&gt; 1 </a:t>
              </a:r>
              <a:r>
                <a:rPr lang="en-GB" sz="1400" dirty="0" smtClean="0">
                  <a:sym typeface="Wingdings" panose="05000000000000000000" pitchFamily="2" charset="2"/>
                </a:rPr>
                <a:t> can reject the null hypothesis that there is no relationship between dependent variable and independent variables</a:t>
              </a:r>
              <a:r>
                <a:rPr lang="en-GB" sz="1400" dirty="0" smtClean="0"/>
                <a:t> </a:t>
              </a:r>
              <a:endParaRPr lang="en-GB" sz="1400" dirty="0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632917" y="5561131"/>
              <a:ext cx="5393124" cy="733379"/>
            </a:xfrm>
            <a:prstGeom prst="roundRect">
              <a:avLst/>
            </a:prstGeom>
            <a:noFill/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3" name="Rounded Rectangle 62"/>
          <p:cNvSpPr/>
          <p:nvPr/>
        </p:nvSpPr>
        <p:spPr>
          <a:xfrm>
            <a:off x="605729" y="5272633"/>
            <a:ext cx="1745855" cy="206965"/>
          </a:xfrm>
          <a:prstGeom prst="round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602753" y="1268760"/>
            <a:ext cx="5853287" cy="4238947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4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392" y="260648"/>
            <a:ext cx="10949164" cy="60486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0413" y="188640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plots: residuals against fitted values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2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41" y="260648"/>
            <a:ext cx="10949167" cy="60486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0413" y="188640"/>
            <a:ext cx="6574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plots: Scale-Location plot (</a:t>
            </a:r>
            <a:r>
              <a:rPr lang="en-GB" dirty="0" smtClean="0">
                <a:latin typeface="Calibri" panose="020F0502020204030204" pitchFamily="34" charset="0"/>
              </a:rPr>
              <a:t>√</a:t>
            </a:r>
            <a:r>
              <a:rPr lang="en-GB" dirty="0" smtClean="0"/>
              <a:t>|residuals| against fitted values)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06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1901</TotalTime>
  <Words>539</Words>
  <Application>Microsoft Office PowerPoint</Application>
  <PresentationFormat>Widescreen</PresentationFormat>
  <Paragraphs>134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Body</vt:lpstr>
      <vt:lpstr>Calibri</vt:lpstr>
      <vt:lpstr>Cambria Math</vt:lpstr>
      <vt:lpstr>Courier New</vt:lpstr>
      <vt:lpstr>Wingdings</vt:lpstr>
      <vt:lpstr>Default Design</vt:lpstr>
      <vt:lpstr>FONT Meeting Friday 28th September 2018</vt:lpstr>
      <vt:lpstr>Contents</vt:lpstr>
      <vt:lpstr>Multiple linear regression</vt:lpstr>
      <vt:lpstr>Note on resolution calculation</vt:lpstr>
      <vt:lpstr>Analysis method</vt:lpstr>
      <vt:lpstr>PowerPoint Presentation</vt:lpstr>
      <vt:lpstr>jitRun1</vt:lpstr>
      <vt:lpstr>PowerPoint Presentation</vt:lpstr>
      <vt:lpstr>PowerPoint Presentation</vt:lpstr>
      <vt:lpstr>PowerPoint Presentation</vt:lpstr>
      <vt:lpstr>PowerPoint Presentation</vt:lpstr>
      <vt:lpstr>Coefficients (IPB and IPC)</vt:lpstr>
      <vt:lpstr>Coefficients (charge)</vt:lpstr>
      <vt:lpstr>R squared</vt:lpstr>
      <vt:lpstr>Conclusions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Douglas Bett</cp:lastModifiedBy>
  <cp:revision>75</cp:revision>
  <dcterms:created xsi:type="dcterms:W3CDTF">2009-05-21T13:39:04Z</dcterms:created>
  <dcterms:modified xsi:type="dcterms:W3CDTF">2018-09-27T17:05:40Z</dcterms:modified>
</cp:coreProperties>
</file>