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80" r:id="rId2"/>
    <p:sldId id="279" r:id="rId3"/>
    <p:sldId id="281"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5319"/>
    <a:srgbClr val="9A5DA7"/>
    <a:srgbClr val="F4CF74"/>
    <a:srgbClr val="2DE196"/>
    <a:srgbClr val="AD7CF2"/>
    <a:srgbClr val="9900CC"/>
    <a:srgbClr val="FF33CC"/>
    <a:srgbClr val="FF8C19"/>
    <a:srgbClr val="CF1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5948" autoAdjust="0"/>
  </p:normalViewPr>
  <p:slideViewPr>
    <p:cSldViewPr snapToGrid="0">
      <p:cViewPr varScale="1">
        <p:scale>
          <a:sx n="76" d="100"/>
          <a:sy n="76" d="100"/>
        </p:scale>
        <p:origin x="126" y="6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C24E4B-26C8-4B45-8E77-48983AB42F64}" type="datetimeFigureOut">
              <a:rPr lang="en-GB" smtClean="0"/>
              <a:t>11/10/2018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9392B8-3A6D-4B90-BFA0-3436D69EA280}" type="slidenum">
              <a:rPr lang="en-GB" smtClean="0"/>
              <a:t>‹#›</a:t>
            </a:fld>
            <a:endParaRPr lang="en-GB"/>
          </a:p>
        </p:txBody>
      </p:sp>
    </p:spTree>
    <p:extLst>
      <p:ext uri="{BB962C8B-B14F-4D97-AF65-F5344CB8AC3E}">
        <p14:creationId xmlns:p14="http://schemas.microsoft.com/office/powerpoint/2010/main" val="1215184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5A3B021-D169-437C-82F4-DE5249449C9F}" type="datetime1">
              <a:rPr lang="en-GB" smtClean="0"/>
              <a:t>11/10/2018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84812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E80AAEB-7B0A-4734-B939-452B8F643D52}" type="datetime1">
              <a:rPr lang="en-GB" smtClean="0"/>
              <a:t>11/10/2018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605032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F3113A5-D8AF-4A6F-9095-DBFBA26B85EF}" type="datetime1">
              <a:rPr lang="en-GB" smtClean="0"/>
              <a:t>11/10/2018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617238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fld id="{BA3E6D89-A81D-42E2-9A52-E759E874ABC6}" type="datetime1">
              <a:rPr lang="en-GB" smtClean="0"/>
              <a:t>11/10/2018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
        <p:nvSpPr>
          <p:cNvPr id="10" name="Flowchart: Document 9"/>
          <p:cNvSpPr/>
          <p:nvPr/>
        </p:nvSpPr>
        <p:spPr>
          <a:xfrm flipH="1">
            <a:off x="-1" y="122011"/>
            <a:ext cx="12191999" cy="1156022"/>
          </a:xfrm>
          <a:prstGeom prst="flowChartDocument">
            <a:avLst/>
          </a:prstGeom>
          <a:gradFill>
            <a:gsLst>
              <a:gs pos="0">
                <a:schemeClr val="bg1">
                  <a:lumMod val="65000"/>
                </a:schemeClr>
              </a:gs>
              <a:gs pos="50000">
                <a:srgbClr val="CCCCFF"/>
              </a:gs>
              <a:gs pos="100000">
                <a:schemeClr val="bg1">
                  <a:lumMod val="75000"/>
                </a:schemeClr>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sp>
        <p:nvSpPr>
          <p:cNvPr id="12" name="Flowchart: Document 11"/>
          <p:cNvSpPr/>
          <p:nvPr/>
        </p:nvSpPr>
        <p:spPr>
          <a:xfrm>
            <a:off x="-4" y="103656"/>
            <a:ext cx="12192002" cy="1096915"/>
          </a:xfrm>
          <a:prstGeom prst="flowChartDocument">
            <a:avLst/>
          </a:prstGeom>
          <a:gradFill>
            <a:gsLst>
              <a:gs pos="0">
                <a:srgbClr val="8A00D6"/>
              </a:gs>
              <a:gs pos="50000">
                <a:srgbClr val="460046"/>
              </a:gs>
              <a:gs pos="100000">
                <a:srgbClr val="9900CC"/>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sp>
        <p:nvSpPr>
          <p:cNvPr id="13" name="Rectangle 12"/>
          <p:cNvSpPr/>
          <p:nvPr/>
        </p:nvSpPr>
        <p:spPr>
          <a:xfrm>
            <a:off x="10692882" y="0"/>
            <a:ext cx="748844" cy="1475232"/>
          </a:xfrm>
          <a:prstGeom prst="rect">
            <a:avLst/>
          </a:prstGeom>
          <a:gradFill flip="none" rotWithShape="1">
            <a:gsLst>
              <a:gs pos="0">
                <a:schemeClr val="accent5">
                  <a:lumMod val="20000"/>
                  <a:lumOff val="80000"/>
                </a:schemeClr>
              </a:gs>
              <a:gs pos="50000">
                <a:schemeClr val="accent1">
                  <a:lumMod val="75000"/>
                </a:schemeClr>
              </a:gs>
              <a:gs pos="100000">
                <a:srgbClr val="CC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p:cNvSpPr>
            <a:spLocks noGrp="1"/>
          </p:cNvSpPr>
          <p:nvPr>
            <p:ph type="title" hasCustomPrompt="1"/>
          </p:nvPr>
        </p:nvSpPr>
        <p:spPr>
          <a:xfrm>
            <a:off x="463063" y="108152"/>
            <a:ext cx="10515600" cy="1061729"/>
          </a:xfrm>
        </p:spPr>
        <p:txBody>
          <a:bodyPr/>
          <a:lstStyle>
            <a:lvl1pPr>
              <a:defRPr>
                <a:solidFill>
                  <a:schemeClr val="bg1"/>
                </a:solidFill>
                <a:latin typeface="Century Gothic" panose="020B0502020202020204" pitchFamily="34" charset="0"/>
              </a:defRPr>
            </a:lvl1pPr>
          </a:lstStyle>
          <a:p>
            <a:r>
              <a:rPr lang="en-GB" dirty="0" smtClean="0"/>
              <a:t>Template Title</a:t>
            </a:r>
            <a:endParaRPr lang="en-GB"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93684" y="792527"/>
            <a:ext cx="971013" cy="971013"/>
          </a:xfrm>
          <a:prstGeom prst="rect">
            <a:avLst/>
          </a:prstGeom>
        </p:spPr>
      </p:pic>
    </p:spTree>
    <p:extLst>
      <p:ext uri="{BB962C8B-B14F-4D97-AF65-F5344CB8AC3E}">
        <p14:creationId xmlns:p14="http://schemas.microsoft.com/office/powerpoint/2010/main" val="16054359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064604F-698B-400E-94F3-A44C70BB00AE}" type="datetime1">
              <a:rPr lang="en-GB" smtClean="0"/>
              <a:t>11/10/2018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067323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FF1EC11-826E-42EB-B9BD-8F230088B7CD}" type="datetime1">
              <a:rPr lang="en-GB" smtClean="0"/>
              <a:t>11/10/2018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876670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2FF6A31-ED98-41E9-8BF0-970FC5A9DB8E}" type="datetime1">
              <a:rPr lang="en-GB" smtClean="0"/>
              <a:t>11/10/2018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1813501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19676F5-4DFB-4CB9-A907-D2BC84016BAF}" type="datetime1">
              <a:rPr lang="en-GB" smtClean="0"/>
              <a:t>11/10/2018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90191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5ED4C-DFF4-42C1-9148-CBFF33159560}" type="datetime1">
              <a:rPr lang="en-GB" smtClean="0"/>
              <a:t>11/10/2018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978203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4085EA6-44DC-4AE4-BF8D-D1A2C2448F83}" type="datetime1">
              <a:rPr lang="en-GB" smtClean="0"/>
              <a:t>11/10/2018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2272163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D597B48-82BD-4A1D-B82F-0B138B809AE8}" type="datetime1">
              <a:rPr lang="en-GB" smtClean="0"/>
              <a:t>11/10/2018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418954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31C4AA-76EE-4D3A-854B-E01FD48F78F1}" type="datetime1">
              <a:rPr lang="en-GB" smtClean="0"/>
              <a:t>11/10/2018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B8A33A-F403-483D-8688-71578FF382AD}" type="slidenum">
              <a:rPr lang="en-GB" smtClean="0"/>
              <a:t>‹#›</a:t>
            </a:fld>
            <a:endParaRPr lang="en-GB"/>
          </a:p>
        </p:txBody>
      </p:sp>
    </p:spTree>
    <p:extLst>
      <p:ext uri="{BB962C8B-B14F-4D97-AF65-F5344CB8AC3E}">
        <p14:creationId xmlns:p14="http://schemas.microsoft.com/office/powerpoint/2010/main" val="22636280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GB" sz="1800" dirty="0" smtClean="0">
                <a:latin typeface="Calibri" panose="020F0502020204030204" pitchFamily="34" charset="0"/>
              </a:rPr>
              <a:t>The FONT group would look to come to KEK for two weeks within the Nov/Dec beam running – as yet unsure as to which. </a:t>
            </a:r>
          </a:p>
          <a:p>
            <a:pPr marL="0" indent="0">
              <a:buNone/>
            </a:pPr>
            <a:r>
              <a:rPr lang="en-GB" sz="1800" dirty="0" smtClean="0">
                <a:latin typeface="Calibri" panose="020F0502020204030204" pitchFamily="34" charset="0"/>
              </a:rPr>
              <a:t>Could we please request:</a:t>
            </a:r>
          </a:p>
          <a:p>
            <a:r>
              <a:rPr lang="en-GB" sz="1800" b="1" dirty="0" smtClean="0">
                <a:latin typeface="Calibri" panose="020F0502020204030204" pitchFamily="34" charset="0"/>
              </a:rPr>
              <a:t>First week: </a:t>
            </a:r>
            <a:r>
              <a:rPr lang="en-GB" sz="1800" dirty="0" smtClean="0">
                <a:latin typeface="Calibri" panose="020F0502020204030204" pitchFamily="34" charset="0"/>
              </a:rPr>
              <a:t>3 singles shifts - with nominal optics for all shifts</a:t>
            </a:r>
          </a:p>
          <a:p>
            <a:r>
              <a:rPr lang="en-GB" sz="1800" b="1" dirty="0" smtClean="0">
                <a:latin typeface="Calibri" panose="020F0502020204030204" pitchFamily="34" charset="0"/>
              </a:rPr>
              <a:t>Second week</a:t>
            </a:r>
            <a:r>
              <a:rPr lang="en-GB" sz="1800" dirty="0" smtClean="0">
                <a:latin typeface="Calibri" panose="020F0502020204030204" pitchFamily="34" charset="0"/>
              </a:rPr>
              <a:t>: 1 single &amp; 1 double shift -</a:t>
            </a:r>
            <a:r>
              <a:rPr lang="en-GB" sz="1800" b="1" dirty="0" smtClean="0">
                <a:latin typeface="Calibri" panose="020F0502020204030204" pitchFamily="34" charset="0"/>
              </a:rPr>
              <a:t> </a:t>
            </a:r>
            <a:r>
              <a:rPr lang="en-GB" sz="1800" dirty="0" smtClean="0">
                <a:latin typeface="Calibri" panose="020F0502020204030204" pitchFamily="34" charset="0"/>
              </a:rPr>
              <a:t>a nominal optics single shift and a high-beta optics double shift. </a:t>
            </a:r>
            <a:endParaRPr lang="en-GB" sz="1800" dirty="0">
              <a:latin typeface="Calibri" panose="020F0502020204030204" pitchFamily="34" charset="0"/>
            </a:endParaRPr>
          </a:p>
        </p:txBody>
      </p:sp>
      <p:sp>
        <p:nvSpPr>
          <p:cNvPr id="3" name="Slide Number Placeholder 2"/>
          <p:cNvSpPr>
            <a:spLocks noGrp="1"/>
          </p:cNvSpPr>
          <p:nvPr>
            <p:ph type="sldNum" sz="quarter" idx="12"/>
          </p:nvPr>
        </p:nvSpPr>
        <p:spPr/>
        <p:txBody>
          <a:bodyPr/>
          <a:lstStyle/>
          <a:p>
            <a:fld id="{C4B8A33A-F403-483D-8688-71578FF382AD}" type="slidenum">
              <a:rPr lang="en-GB" smtClean="0"/>
              <a:t>1</a:t>
            </a:fld>
            <a:endParaRPr lang="en-GB"/>
          </a:p>
        </p:txBody>
      </p:sp>
      <p:sp>
        <p:nvSpPr>
          <p:cNvPr id="4" name="Title 3"/>
          <p:cNvSpPr>
            <a:spLocks noGrp="1"/>
          </p:cNvSpPr>
          <p:nvPr>
            <p:ph type="title"/>
          </p:nvPr>
        </p:nvSpPr>
        <p:spPr/>
        <p:txBody>
          <a:bodyPr/>
          <a:lstStyle/>
          <a:p>
            <a:r>
              <a:rPr lang="en-GB" dirty="0" smtClean="0"/>
              <a:t>FONT provisional shift request</a:t>
            </a:r>
            <a:endParaRPr lang="en-GB" dirty="0"/>
          </a:p>
        </p:txBody>
      </p:sp>
    </p:spTree>
    <p:extLst>
      <p:ext uri="{BB962C8B-B14F-4D97-AF65-F5344CB8AC3E}">
        <p14:creationId xmlns:p14="http://schemas.microsoft.com/office/powerpoint/2010/main" val="3880428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1500" y="1765246"/>
            <a:ext cx="10591800" cy="4351338"/>
          </a:xfrm>
        </p:spPr>
        <p:txBody>
          <a:bodyPr>
            <a:noAutofit/>
          </a:bodyPr>
          <a:lstStyle/>
          <a:p>
            <a:r>
              <a:rPr lang="en-GB" sz="1800" b="1" dirty="0" smtClean="0">
                <a:latin typeface="Calibri" panose="020F0502020204030204" pitchFamily="34" charset="0"/>
              </a:rPr>
              <a:t>Preferably: Three single shifts – nominal optics</a:t>
            </a:r>
          </a:p>
          <a:p>
            <a:r>
              <a:rPr lang="en-GB" sz="1800" dirty="0" smtClean="0">
                <a:latin typeface="Calibri" panose="020F0502020204030204" pitchFamily="34" charset="0"/>
              </a:rPr>
              <a:t>Aims for this week: </a:t>
            </a:r>
          </a:p>
          <a:p>
            <a:pPr lvl="1"/>
            <a:r>
              <a:rPr lang="en-GB" sz="1600" dirty="0" smtClean="0">
                <a:latin typeface="Calibri" panose="020F0502020204030204" pitchFamily="34" charset="0"/>
              </a:rPr>
              <a:t>Use the upstream system to stabilise the angular jitter of the beam at the IP, thus allowing us to make resolution measurements in nominal optics configuration. Typically we are unable to do this as the angular jitter exceeds makes it impossible to align the beam within the dynamic range of all three BPMs. </a:t>
            </a:r>
          </a:p>
          <a:p>
            <a:pPr lvl="1"/>
            <a:r>
              <a:rPr lang="en-GB" sz="1600" dirty="0" smtClean="0">
                <a:latin typeface="Calibri" panose="020F0502020204030204" pitchFamily="34" charset="0"/>
              </a:rPr>
              <a:t>If possible, we would then look to perform IP feedback with a BPM on the beam waist, so that we were using the upstream feedback system to stabilise the angular jitter and the IP feedback system for position stabilisation of the beam waist. </a:t>
            </a:r>
          </a:p>
          <a:p>
            <a:r>
              <a:rPr lang="en-GB" sz="1800" dirty="0" smtClean="0">
                <a:latin typeface="Calibri" panose="020F0502020204030204" pitchFamily="34" charset="0"/>
              </a:rPr>
              <a:t>Operational notes:</a:t>
            </a:r>
          </a:p>
          <a:p>
            <a:pPr lvl="1"/>
            <a:r>
              <a:rPr lang="en-GB" sz="1600" dirty="0" smtClean="0">
                <a:latin typeface="Calibri" panose="020F0502020204030204" pitchFamily="34" charset="0"/>
              </a:rPr>
              <a:t>Upstream system used for angular stabilisation (up to a factor of 4 – thesis, N. </a:t>
            </a:r>
            <a:r>
              <a:rPr lang="en-GB" sz="1600" dirty="0" err="1" smtClean="0">
                <a:latin typeface="Calibri" panose="020F0502020204030204" pitchFamily="34" charset="0"/>
              </a:rPr>
              <a:t>Blaskovic</a:t>
            </a:r>
            <a:r>
              <a:rPr lang="en-GB" sz="1600" dirty="0" smtClean="0">
                <a:latin typeface="Calibri" panose="020F0502020204030204" pitchFamily="34" charset="0"/>
              </a:rPr>
              <a:t> </a:t>
            </a:r>
            <a:r>
              <a:rPr lang="en-GB" sz="1600" dirty="0" err="1" smtClean="0">
                <a:latin typeface="Calibri" panose="020F0502020204030204" pitchFamily="34" charset="0"/>
              </a:rPr>
              <a:t>Kraljevic</a:t>
            </a:r>
            <a:r>
              <a:rPr lang="en-GB" sz="1600" dirty="0" smtClean="0">
                <a:latin typeface="Calibri" panose="020F0502020204030204" pitchFamily="34" charset="0"/>
              </a:rPr>
              <a:t>)</a:t>
            </a:r>
          </a:p>
          <a:p>
            <a:pPr lvl="1"/>
            <a:r>
              <a:rPr lang="en-GB" sz="1600" dirty="0" smtClean="0">
                <a:latin typeface="Calibri" panose="020F0502020204030204" pitchFamily="34" charset="0"/>
              </a:rPr>
              <a:t>Resolution measurement for second bunch, for comparison with the resolution measurement achieved in high-beta optics. </a:t>
            </a:r>
          </a:p>
          <a:p>
            <a:pPr lvl="1"/>
            <a:r>
              <a:rPr lang="en-GB" sz="1600" dirty="0" smtClean="0">
                <a:latin typeface="Calibri" panose="020F0502020204030204" pitchFamily="34" charset="0"/>
              </a:rPr>
              <a:t>Perform waist scan, by looking at bunch-to-bunch correlation across waist scan - a reduction in bunch-to-bunch correlation should be seen when off waist due to the reduction of angular jitter by the upstream FB system. </a:t>
            </a:r>
          </a:p>
          <a:p>
            <a:pPr lvl="1"/>
            <a:r>
              <a:rPr lang="en-GB" sz="1600" dirty="0" smtClean="0">
                <a:latin typeface="Calibri" panose="020F0502020204030204" pitchFamily="34" charset="0"/>
              </a:rPr>
              <a:t>Use the IP feedback to stabilise the beam waist, with the upstream system stabilising the angular jitter. Compare resolution measurements with IP feedback performance – test whether the feedback performance matches what we would expect given the resolution?</a:t>
            </a:r>
          </a:p>
        </p:txBody>
      </p:sp>
      <p:sp>
        <p:nvSpPr>
          <p:cNvPr id="3" name="Slide Number Placeholder 2"/>
          <p:cNvSpPr>
            <a:spLocks noGrp="1"/>
          </p:cNvSpPr>
          <p:nvPr>
            <p:ph type="sldNum" sz="quarter" idx="12"/>
          </p:nvPr>
        </p:nvSpPr>
        <p:spPr/>
        <p:txBody>
          <a:bodyPr/>
          <a:lstStyle/>
          <a:p>
            <a:fld id="{C4B8A33A-F403-483D-8688-71578FF382AD}" type="slidenum">
              <a:rPr lang="en-GB" smtClean="0"/>
              <a:t>2</a:t>
            </a:fld>
            <a:endParaRPr lang="en-GB"/>
          </a:p>
        </p:txBody>
      </p:sp>
      <p:sp>
        <p:nvSpPr>
          <p:cNvPr id="4" name="Title 3"/>
          <p:cNvSpPr>
            <a:spLocks noGrp="1"/>
          </p:cNvSpPr>
          <p:nvPr>
            <p:ph type="title"/>
          </p:nvPr>
        </p:nvSpPr>
        <p:spPr/>
        <p:txBody>
          <a:bodyPr/>
          <a:lstStyle/>
          <a:p>
            <a:r>
              <a:rPr lang="en-GB" dirty="0" smtClean="0"/>
              <a:t>ATF Plans – week one</a:t>
            </a:r>
            <a:endParaRPr lang="en-GB" dirty="0"/>
          </a:p>
        </p:txBody>
      </p:sp>
    </p:spTree>
    <p:extLst>
      <p:ext uri="{BB962C8B-B14F-4D97-AF65-F5344CB8AC3E}">
        <p14:creationId xmlns:p14="http://schemas.microsoft.com/office/powerpoint/2010/main" val="1117782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16112"/>
            <a:ext cx="10515600" cy="4351338"/>
          </a:xfrm>
        </p:spPr>
        <p:txBody>
          <a:bodyPr>
            <a:normAutofit/>
          </a:bodyPr>
          <a:lstStyle/>
          <a:p>
            <a:r>
              <a:rPr lang="en-GB" sz="1800" b="1" dirty="0" smtClean="0">
                <a:latin typeface="Calibri" panose="020F0502020204030204" pitchFamily="34" charset="0"/>
              </a:rPr>
              <a:t>Preferably: A single shift (nominal optics) and a double shift (high-beta optics)</a:t>
            </a:r>
          </a:p>
          <a:p>
            <a:r>
              <a:rPr lang="en-GB" sz="1800" dirty="0" smtClean="0">
                <a:latin typeface="Calibri" panose="020F0502020204030204" pitchFamily="34" charset="0"/>
              </a:rPr>
              <a:t>Aims for this week: Perform further studies of the phase jitter introduced onto the reference signal by the limiting amplifier and its impact on the BPM resolution. We aim to characterise how the phase jitter introduced by the limiter varies as a function of the input level to the limiter by scanning through a range of attenuations on the reference signal at the input to the limiter module. </a:t>
            </a:r>
            <a:endParaRPr lang="en-GB" sz="1800" dirty="0">
              <a:latin typeface="Calibri" panose="020F0502020204030204" pitchFamily="34" charset="0"/>
            </a:endParaRPr>
          </a:p>
          <a:p>
            <a:r>
              <a:rPr lang="en-GB" sz="1800" dirty="0" smtClean="0">
                <a:latin typeface="Calibri" panose="020F0502020204030204" pitchFamily="34" charset="0"/>
              </a:rPr>
              <a:t>We would like to determine how much the limiter jitter is correlated sample to sample?</a:t>
            </a:r>
          </a:p>
          <a:p>
            <a:r>
              <a:rPr lang="en-GB" sz="1800" dirty="0" smtClean="0">
                <a:latin typeface="Calibri" panose="020F0502020204030204" pitchFamily="34" charset="0"/>
              </a:rPr>
              <a:t>If possible, we plan to performed this study with </a:t>
            </a:r>
            <a:r>
              <a:rPr lang="en-GB" sz="1800" b="1" dirty="0" smtClean="0">
                <a:latin typeface="Calibri" panose="020F0502020204030204" pitchFamily="34" charset="0"/>
              </a:rPr>
              <a:t>high-beta optics </a:t>
            </a:r>
            <a:r>
              <a:rPr lang="en-GB" sz="1800" dirty="0" smtClean="0">
                <a:latin typeface="Calibri" panose="020F0502020204030204" pitchFamily="34" charset="0"/>
              </a:rPr>
              <a:t>so we would also be able to make resolution measurements, and could study how the resolution depends on the limiter phase jitter. </a:t>
            </a:r>
          </a:p>
        </p:txBody>
      </p:sp>
      <p:sp>
        <p:nvSpPr>
          <p:cNvPr id="3" name="Slide Number Placeholder 2"/>
          <p:cNvSpPr>
            <a:spLocks noGrp="1"/>
          </p:cNvSpPr>
          <p:nvPr>
            <p:ph type="sldNum" sz="quarter" idx="12"/>
          </p:nvPr>
        </p:nvSpPr>
        <p:spPr/>
        <p:txBody>
          <a:bodyPr/>
          <a:lstStyle/>
          <a:p>
            <a:fld id="{C4B8A33A-F403-483D-8688-71578FF382AD}" type="slidenum">
              <a:rPr lang="en-GB" smtClean="0"/>
              <a:t>3</a:t>
            </a:fld>
            <a:endParaRPr lang="en-GB"/>
          </a:p>
        </p:txBody>
      </p:sp>
      <p:sp>
        <p:nvSpPr>
          <p:cNvPr id="4" name="Title 3"/>
          <p:cNvSpPr>
            <a:spLocks noGrp="1"/>
          </p:cNvSpPr>
          <p:nvPr>
            <p:ph type="title"/>
          </p:nvPr>
        </p:nvSpPr>
        <p:spPr/>
        <p:txBody>
          <a:bodyPr/>
          <a:lstStyle/>
          <a:p>
            <a:r>
              <a:rPr lang="en-GB" dirty="0" smtClean="0"/>
              <a:t>ATF Plans – week two</a:t>
            </a:r>
            <a:endParaRPr lang="en-GB" dirty="0"/>
          </a:p>
        </p:txBody>
      </p:sp>
    </p:spTree>
    <p:extLst>
      <p:ext uri="{BB962C8B-B14F-4D97-AF65-F5344CB8AC3E}">
        <p14:creationId xmlns:p14="http://schemas.microsoft.com/office/powerpoint/2010/main" val="146047878"/>
      </p:ext>
    </p:extLst>
  </p:cSld>
  <p:clrMapOvr>
    <a:masterClrMapping/>
  </p:clrMapOvr>
</p:sld>
</file>

<file path=ppt/theme/theme1.xml><?xml version="1.0" encoding="utf-8"?>
<a:theme xmlns:a="http://schemas.openxmlformats.org/drawingml/2006/main" name="PurpleFONT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urpleFONTTheme" id="{05D09BFF-E074-4E6C-98BA-4749B8434592}" vid="{56FDDDC0-EBBA-450C-8777-CA6B208E8D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PurpleFONTTheme.thmx</Template>
  <TotalTime>15133</TotalTime>
  <Words>456</Words>
  <Application>Microsoft Office PowerPoint</Application>
  <PresentationFormat>Widescreen</PresentationFormat>
  <Paragraphs>23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Century Gothic</vt:lpstr>
      <vt:lpstr>PurpleFONTTheme</vt:lpstr>
      <vt:lpstr>FONT provisional shift request</vt:lpstr>
      <vt:lpstr>ATF Plans – week one</vt:lpstr>
      <vt:lpstr>ATF Plans – week two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Ramjiawan</dc:creator>
  <cp:lastModifiedBy>Rebecca Ramjiawan</cp:lastModifiedBy>
  <cp:revision>342</cp:revision>
  <dcterms:created xsi:type="dcterms:W3CDTF">2018-09-12T14:22:04Z</dcterms:created>
  <dcterms:modified xsi:type="dcterms:W3CDTF">2018-10-11T16:07:36Z</dcterms:modified>
</cp:coreProperties>
</file>