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B123"/>
    <a:srgbClr val="DF6E3D"/>
    <a:srgbClr val="5DA5D5"/>
    <a:srgbClr val="FF0000"/>
    <a:srgbClr val="EDB222"/>
    <a:srgbClr val="D95217"/>
    <a:srgbClr val="1C81C4"/>
    <a:srgbClr val="EBA909"/>
    <a:srgbClr val="0065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90" autoAdjust="0"/>
  </p:normalViewPr>
  <p:slideViewPr>
    <p:cSldViewPr>
      <p:cViewPr varScale="1">
        <p:scale>
          <a:sx n="104" d="100"/>
          <a:sy n="104" d="100"/>
        </p:scale>
        <p:origin x="132" y="5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421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8475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899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316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2107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5721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111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602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3933" y="6467475"/>
            <a:ext cx="249568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71134" y="6453189"/>
            <a:ext cx="825711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279718" y="6453189"/>
            <a:ext cx="67098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239185" y="188914"/>
            <a:ext cx="11713633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11.png"/><Relationship Id="rId10" Type="http://schemas.openxmlformats.org/officeDocument/2006/relationships/image" Target="../media/image27.png"/><Relationship Id="rId4" Type="http://schemas.openxmlformats.org/officeDocument/2006/relationships/image" Target="../media/image22.png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8000" y="1332001"/>
            <a:ext cx="7772400" cy="1296839"/>
          </a:xfrm>
        </p:spPr>
        <p:txBody>
          <a:bodyPr/>
          <a:lstStyle/>
          <a:p>
            <a:pPr eaLnBrk="1" hangingPunct="1"/>
            <a:r>
              <a:rPr lang="en-US" dirty="0" smtClean="0"/>
              <a:t>FONT Meeting</a:t>
            </a:r>
            <a:br>
              <a:rPr lang="en-US" dirty="0" smtClean="0"/>
            </a:br>
            <a:r>
              <a:rPr lang="en-US" sz="3200" i="1" dirty="0" smtClean="0"/>
              <a:t>Friday 12</a:t>
            </a:r>
            <a:r>
              <a:rPr lang="en-US" sz="3200" i="1" baseline="30000" dirty="0" smtClean="0"/>
              <a:t>th</a:t>
            </a:r>
            <a:r>
              <a:rPr lang="en-US" sz="3200" i="1" dirty="0" smtClean="0"/>
              <a:t> October 2018</a:t>
            </a:r>
            <a:endParaRPr lang="en-US" sz="3200" b="1" i="1" dirty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95600" y="4174232"/>
            <a:ext cx="6400800" cy="550912"/>
          </a:xfrm>
        </p:spPr>
        <p:txBody>
          <a:bodyPr/>
          <a:lstStyle/>
          <a:p>
            <a:pPr eaLnBrk="1" hangingPunct="1"/>
            <a:r>
              <a:rPr lang="en-GB" dirty="0" smtClean="0"/>
              <a:t>Douglas BETT</a:t>
            </a:r>
            <a:endParaRPr lang="en-US" dirty="0" smtClean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212032" y="2708921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kern="0" dirty="0" smtClean="0"/>
              <a:t>Calibration by iteration</a:t>
            </a:r>
            <a:endParaRPr lang="en-US" b="1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Calibration results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5" t="6630" r="16505" b="2609"/>
          <a:stretch/>
        </p:blipFill>
        <p:spPr>
          <a:xfrm>
            <a:off x="336468" y="1854116"/>
            <a:ext cx="3477600" cy="34776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1" t="6149" r="16322" b="1765"/>
          <a:stretch/>
        </p:blipFill>
        <p:spPr>
          <a:xfrm>
            <a:off x="8256240" y="1885839"/>
            <a:ext cx="3478010" cy="35283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45" t="6588" r="16529" b="2641"/>
          <a:stretch/>
        </p:blipFill>
        <p:spPr>
          <a:xfrm>
            <a:off x="4285056" y="1884026"/>
            <a:ext cx="3477958" cy="347800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47528" y="1484784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Run 1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807968" y="1514694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Run 2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768408" y="1524774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Run 3</a:t>
            </a:r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514554" y="5538754"/>
            <a:ext cx="72008" cy="72008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90583" y="5379483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</a:t>
            </a:r>
            <a:r>
              <a:rPr lang="en-GB" dirty="0" smtClean="0"/>
              <a:t>nitial calibration</a:t>
            </a:r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514554" y="5808486"/>
            <a:ext cx="72008" cy="83866"/>
            <a:chOff x="3647728" y="6084385"/>
            <a:chExt cx="72008" cy="83866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3647728" y="6084385"/>
              <a:ext cx="72008" cy="809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647728" y="6087333"/>
              <a:ext cx="72008" cy="8091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586562" y="5651956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after two iterations</a:t>
            </a:r>
            <a:endParaRPr lang="en-GB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3431381" y="5566147"/>
            <a:ext cx="288032" cy="0"/>
          </a:xfrm>
          <a:prstGeom prst="line">
            <a:avLst/>
          </a:prstGeom>
          <a:ln>
            <a:solidFill>
              <a:srgbClr val="5DA5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438381" y="5842208"/>
            <a:ext cx="288032" cy="0"/>
          </a:xfrm>
          <a:prstGeom prst="line">
            <a:avLst/>
          </a:prstGeom>
          <a:ln>
            <a:solidFill>
              <a:srgbClr val="DF6E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438381" y="6109888"/>
            <a:ext cx="288032" cy="0"/>
          </a:xfrm>
          <a:prstGeom prst="line">
            <a:avLst/>
          </a:prstGeom>
          <a:ln>
            <a:solidFill>
              <a:srgbClr val="EBB1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800657" y="5393568"/>
            <a:ext cx="539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5DA5D5"/>
                </a:solidFill>
              </a:rPr>
              <a:t>IPA</a:t>
            </a:r>
            <a:endParaRPr lang="en-GB" dirty="0">
              <a:solidFill>
                <a:srgbClr val="5DA5D5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98421" y="5670428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DF6E3D"/>
                </a:solidFill>
              </a:rPr>
              <a:t>IPB</a:t>
            </a:r>
            <a:endParaRPr lang="en-GB" dirty="0">
              <a:solidFill>
                <a:srgbClr val="DF6E3D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798421" y="593080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EBB123"/>
                </a:solidFill>
              </a:rPr>
              <a:t>IPC</a:t>
            </a:r>
            <a:endParaRPr lang="en-GB" dirty="0">
              <a:solidFill>
                <a:srgbClr val="EBB123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488612" y="6111768"/>
            <a:ext cx="10718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586448" y="5912280"/>
                <a:ext cx="23346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c</a:t>
                </a:r>
                <a:r>
                  <a:rPr lang="en-GB" dirty="0" smtClean="0"/>
                  <a:t>onverged value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448" y="5912280"/>
                <a:ext cx="2334613" cy="369332"/>
              </a:xfrm>
              <a:prstGeom prst="rect">
                <a:avLst/>
              </a:prstGeom>
              <a:blipFill>
                <a:blip r:embed="rId6"/>
                <a:stretch>
                  <a:fillRect l="-2089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6253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 results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75" y="1417638"/>
            <a:ext cx="6048057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718" y="1414353"/>
            <a:ext cx="6058930" cy="4534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724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sz="2400" dirty="0" smtClean="0"/>
                  <a:t>Iterative fit method rapidly “converges” in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GB" sz="2400" dirty="0" smtClean="0"/>
                  <a:t> (for sensible initial scale factors)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GB" sz="2000" dirty="0" smtClean="0"/>
                  <a:t> switches between two possible values with each iteration</a:t>
                </a:r>
              </a:p>
              <a:p>
                <a:pPr lvl="1"/>
                <a:r>
                  <a:rPr lang="en-GB" sz="2000" dirty="0" smtClean="0"/>
                  <a:t>variability of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GB" sz="2000" dirty="0" smtClean="0"/>
                  <a:t> from run to run (i.e. range) varies from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GB" sz="2000" dirty="0" smtClean="0"/>
                  <a:t> for IPA to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GB" sz="2000" dirty="0" smtClean="0"/>
                  <a:t> for IPC</a:t>
                </a:r>
              </a:p>
              <a:p>
                <a:pPr marL="0" indent="0">
                  <a:buNone/>
                </a:pPr>
                <a:endParaRPr lang="en-GB" sz="2400" dirty="0" smtClean="0"/>
              </a:p>
              <a:p>
                <a:r>
                  <a:rPr lang="en-GB" sz="2400" dirty="0" smtClean="0"/>
                  <a:t>Scale parameter minimized after two iterations</a:t>
                </a:r>
              </a:p>
              <a:p>
                <a:pPr lvl="1"/>
                <a:r>
                  <a:rPr lang="en-GB" sz="2000" dirty="0" smtClean="0"/>
                  <a:t>Grows exponentially after this, doubling every ~20 iterations</a:t>
                </a:r>
              </a:p>
              <a:p>
                <a:endParaRPr lang="en-GB" sz="2400" dirty="0" smtClean="0"/>
              </a:p>
              <a:p>
                <a:r>
                  <a:rPr lang="en-GB" sz="2400" dirty="0" smtClean="0"/>
                  <a:t>After two iterations resolution ~30% smaller than initial</a:t>
                </a:r>
              </a:p>
              <a:p>
                <a:pPr lvl="1"/>
                <a:r>
                  <a:rPr lang="en-GB" sz="2000" dirty="0" smtClean="0"/>
                  <a:t>Second iteration improves resolution by ~9% compared to first iteration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22" t="-9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196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Description of “fit calibration” method</a:t>
                </a:r>
                <a:endParaRPr lang="en-GB" dirty="0"/>
              </a:p>
              <a:p>
                <a:pPr lvl="1"/>
                <a:r>
                  <a:rPr lang="en-GB" dirty="0" smtClean="0"/>
                  <a:t>Method for iterative fit of calibration constants</a:t>
                </a:r>
                <a:endParaRPr lang="en-GB" dirty="0"/>
              </a:p>
              <a:p>
                <a:endParaRPr lang="en-GB" dirty="0" smtClean="0"/>
              </a:p>
              <a:p>
                <a:r>
                  <a:rPr lang="en-GB" dirty="0" smtClean="0"/>
                  <a:t>Results</a:t>
                </a:r>
              </a:p>
              <a:p>
                <a:pPr lvl="1"/>
                <a:r>
                  <a:rPr lang="en-GB" dirty="0" smtClean="0"/>
                  <a:t>From ColinRun3, nominal position and tilt</a:t>
                </a:r>
              </a:p>
              <a:p>
                <a:pPr lvl="1"/>
                <a:r>
                  <a:rPr lang="en-GB" dirty="0" smtClean="0"/>
                  <a:t>Calibration, resolution and “scale” i.e.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e>
                    </m:d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78" t="-1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88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09600" y="1600201"/>
                <a:ext cx="10972800" cy="4525963"/>
              </a:xfrm>
            </p:spPr>
            <p:txBody>
              <a:bodyPr/>
              <a:lstStyle/>
              <a:p>
                <a:r>
                  <a:rPr lang="en-GB" sz="2000" dirty="0" smtClean="0"/>
                  <a:t>In the “fit scale” method, the position at the BPM of interest is described as a linear combination of the positions at the other two BPMs: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𝜿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𝜅𝜆</m:t>
                        </m:r>
                      </m:sub>
                    </m:sSub>
                    <m:sSub>
                      <m:sSubPr>
                        <m:ctrlPr>
                          <a:rPr lang="en-GB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𝝀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𝜅𝜇</m:t>
                        </m:r>
                      </m:sub>
                    </m:sSub>
                    <m:sSub>
                      <m:sSubPr>
                        <m:ctrlPr>
                          <a:rPr lang="en-GB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</m:oMath>
                </a14:m>
                <a:r>
                  <a:rPr lang="en-GB" sz="2000" dirty="0" smtClean="0"/>
                  <a:t> </a:t>
                </a:r>
                <a:endParaRPr lang="en-GB" sz="2000" dirty="0"/>
              </a:p>
              <a:p>
                <a:pPr lvl="1"/>
                <a:r>
                  <a:rPr lang="en-GB" sz="1600" dirty="0" smtClean="0"/>
                  <a:t>This is equivalent to fitting the calibration scale factors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GB" sz="16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GB" sz="1600" dirty="0" smtClean="0"/>
                  <a:t> (for fixed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𝜅</m:t>
                        </m:r>
                      </m:sub>
                    </m:sSub>
                  </m:oMath>
                </a14:m>
                <a:r>
                  <a:rPr lang="en-GB" sz="1600" dirty="0" smtClean="0"/>
                  <a:t>)</a:t>
                </a:r>
              </a:p>
              <a:p>
                <a:r>
                  <a:rPr lang="en-GB" sz="2000" dirty="0" smtClean="0"/>
                  <a:t>The fit can be improved by increasing the number of degrees of freedom: </a:t>
                </a:r>
                <a:br>
                  <a:rPr lang="en-GB" sz="20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𝜿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𝜅</m:t>
                        </m:r>
                        <m:sSub>
                          <m:sSubPr>
                            <m:ctrlPr>
                              <a:rPr lang="en-GB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sub>
                        </m:sSub>
                      </m:sub>
                    </m:sSub>
                    <m:box>
                      <m:boxPr>
                        <m:ctrlPr>
                          <a:rPr lang="en-GB" sz="2000" b="1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f>
                          <m:fPr>
                            <m:ctrlPr>
                              <a:rPr lang="en-GB" sz="20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20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1" i="1">
                                    <a:latin typeface="Cambria Math" panose="02040503050406030204" pitchFamily="18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en-GB" sz="2000" b="1" i="1">
                                    <a:latin typeface="Cambria Math" panose="02040503050406030204" pitchFamily="18" charset="0"/>
                                  </a:rPr>
                                  <m:t>𝝀</m:t>
                                </m:r>
                              </m:sub>
                            </m:sSub>
                          </m:num>
                          <m:den>
                            <m:r>
                              <a:rPr lang="en-GB" sz="2000" b="1" i="1" smtClean="0">
                                <a:latin typeface="Cambria Math" panose="02040503050406030204" pitchFamily="18" charset="0"/>
                              </a:rPr>
                              <m:t>𝒒</m:t>
                            </m:r>
                          </m:den>
                        </m:f>
                      </m:e>
                    </m:box>
                    <m:r>
                      <a:rPr lang="en-GB" sz="2000" i="1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𝜅</m:t>
                        </m:r>
                        <m:sSub>
                          <m:sSubPr>
                            <m:ctrlPr>
                              <a:rPr lang="en-GB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sub>
                        </m:sSub>
                      </m:sub>
                    </m:sSub>
                    <m:f>
                      <m:f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GB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𝝀</m:t>
                            </m:r>
                          </m:sub>
                        </m:sSub>
                      </m:num>
                      <m:den>
                        <m:r>
                          <a:rPr lang="en-GB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den>
                    </m:f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𝜅</m:t>
                        </m:r>
                        <m:sSub>
                          <m:sSubPr>
                            <m:ctrlPr>
                              <a:rPr lang="en-GB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sub>
                    </m:sSub>
                    <m:f>
                      <m:f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GB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𝝁</m:t>
                            </m:r>
                          </m:sub>
                        </m:sSub>
                      </m:num>
                      <m:den>
                        <m:r>
                          <a:rPr lang="en-GB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den>
                    </m:f>
                    <m:r>
                      <a:rPr lang="en-GB" sz="20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𝜅</m:t>
                        </m:r>
                        <m:sSub>
                          <m:sSubPr>
                            <m:ctrlPr>
                              <a:rPr lang="en-GB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sub>
                    </m:sSub>
                    <m:f>
                      <m:fPr>
                        <m:ctrlPr>
                          <a:rPr lang="en-GB" sz="2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1" i="1"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GB" sz="2000" b="1" i="1">
                                <a:latin typeface="Cambria Math" panose="02040503050406030204" pitchFamily="18" charset="0"/>
                              </a:rPr>
                              <m:t>𝝁</m:t>
                            </m:r>
                          </m:sub>
                        </m:sSub>
                      </m:num>
                      <m:den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𝒒</m:t>
                        </m:r>
                      </m:den>
                    </m:f>
                  </m:oMath>
                </a14:m>
                <a:endParaRPr lang="en-GB" sz="2000" dirty="0" smtClean="0"/>
              </a:p>
              <a:p>
                <a:r>
                  <a:rPr lang="en-GB" sz="2000" dirty="0" smtClean="0"/>
                  <a:t>The corresponding geometric expression is: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GB" sz="2000" b="1" i="1">
                              <a:latin typeface="Cambria Math" panose="02040503050406030204" pitchFamily="18" charset="0"/>
                            </a:rPr>
                            <m:t>𝜿</m:t>
                          </m:r>
                        </m:sub>
                      </m:sSub>
                      <m:r>
                        <a:rPr lang="en-GB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GB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𝜅𝜆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20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200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GB" sz="200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sub>
                              </m:sSub>
                            </m:e>
                          </m:func>
                          <m:f>
                            <m:f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b="1" i="1">
                                      <a:latin typeface="Cambria Math" panose="02040503050406030204" pitchFamily="18" charset="0"/>
                                    </a:rPr>
                                    <m:t>𝑰</m:t>
                                  </m:r>
                                </m:e>
                                <m:sub>
                                  <m:r>
                                    <a:rPr lang="en-GB" sz="2000" b="1" i="1">
                                      <a:latin typeface="Cambria Math" panose="02040503050406030204" pitchFamily="18" charset="0"/>
                                    </a:rPr>
                                    <m:t>𝝀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000" b="1" i="1" smtClean="0"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den>
                          </m:f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200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GB" sz="200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sub>
                              </m:sSub>
                            </m:e>
                          </m:func>
                          <m:f>
                            <m:f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b="1" i="1" smtClean="0"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  <m:sub>
                                  <m:r>
                                    <a:rPr lang="en-GB" sz="2000" b="1" i="1" smtClean="0">
                                      <a:latin typeface="Cambria Math" panose="02040503050406030204" pitchFamily="18" charset="0"/>
                                    </a:rPr>
                                    <m:t>𝝀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000" b="1" i="1"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den>
                          </m:f>
                        </m:e>
                      </m:d>
                      <m:r>
                        <a:rPr lang="en-GB" sz="2000" b="1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GB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𝜅</m:t>
                              </m:r>
                              <m:r>
                                <a:rPr lang="en-GB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20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200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GB" sz="200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</m:e>
                          </m:func>
                          <m:f>
                            <m:f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b="1" i="1">
                                      <a:latin typeface="Cambria Math" panose="02040503050406030204" pitchFamily="18" charset="0"/>
                                    </a:rPr>
                                    <m:t>𝑰</m:t>
                                  </m:r>
                                </m:e>
                                <m:sub>
                                  <m:r>
                                    <a:rPr lang="en-GB" sz="2000" b="1" i="1" smtClean="0">
                                      <a:latin typeface="Cambria Math" panose="02040503050406030204" pitchFamily="18" charset="0"/>
                                    </a:rPr>
                                    <m:t>𝝁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000" b="1" i="1"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den>
                          </m:f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200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GB" sz="200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</m:e>
                          </m:func>
                          <m:f>
                            <m:f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b="1" i="1" smtClean="0"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  <m:sub>
                                  <m:r>
                                    <a:rPr lang="en-GB" sz="2000" b="1" i="1" smtClean="0">
                                      <a:latin typeface="Cambria Math" panose="02040503050406030204" pitchFamily="18" charset="0"/>
                                    </a:rPr>
                                    <m:t>𝝁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000" b="1" i="1"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2000" dirty="0" smtClean="0"/>
              </a:p>
              <a:p>
                <a:r>
                  <a:rPr lang="en-GB" sz="2000" dirty="0" smtClean="0"/>
                  <a:t>So the calibration constants can be expressed in terms of the fit parameters as follows:</a:t>
                </a:r>
                <a:br>
                  <a:rPr lang="en-GB" sz="2000" dirty="0" smtClean="0"/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GB" sz="20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sub>
                        </m:sSub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GB" sz="200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GB" sz="2000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𝜅𝜆</m:t>
                                </m:r>
                              </m:sub>
                            </m:sSub>
                          </m:e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GB" sz="20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GB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  <m:sSub>
                                  <m:sSubPr>
                                    <m:ctrlPr>
                                      <a:rPr lang="en-GB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GB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sub>
                                </m:sSub>
                              </m:sub>
                            </m:sSub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GB" sz="20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GB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  <m:sSub>
                                  <m:sSubPr>
                                    <m:ctrlPr>
                                      <a:rPr lang="en-GB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GB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sub>
                                </m:sSub>
                              </m:sub>
                            </m:sSub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GB" sz="2000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00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GB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GB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sub>
                        </m:sSub>
                      </m:e>
                    </m:func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0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GB" sz="20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𝜅𝜆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𝜅</m:t>
                        </m:r>
                        <m:sSub>
                          <m:sSubPr>
                            <m:ctrlPr>
                              <a:rPr lang="en-GB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sub>
                        </m:sSub>
                      </m:sub>
                    </m:sSub>
                  </m:oMath>
                </a14:m>
                <a:endParaRPr lang="en-GB" sz="2000" dirty="0" smtClean="0"/>
              </a:p>
              <a:p>
                <a:r>
                  <a:rPr lang="en-GB" sz="2000" dirty="0" smtClean="0"/>
                  <a:t>i.e. the fit calibration method fits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GB" sz="20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GB" sz="20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GB" sz="20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GB" sz="2000" dirty="0" smtClean="0"/>
                  <a:t> (for fixed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𝜅</m:t>
                        </m:r>
                      </m:sub>
                    </m:sSub>
                  </m:oMath>
                </a14:m>
                <a:r>
                  <a:rPr lang="en-GB" sz="20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𝜅</m:t>
                        </m:r>
                      </m:sub>
                    </m:sSub>
                  </m:oMath>
                </a14:m>
                <a:r>
                  <a:rPr lang="en-GB" sz="2000" dirty="0" smtClean="0"/>
                  <a:t>)</a:t>
                </a:r>
                <a:endParaRPr lang="en-GB" sz="2000" dirty="0"/>
              </a:p>
              <a:p>
                <a:endParaRPr lang="en-GB" sz="2000" dirty="0" smtClean="0"/>
              </a:p>
            </p:txBody>
          </p:sp>
        </mc:Choice>
        <mc:Fallback>
          <p:sp>
            <p:nvSpPr>
              <p:cNvPr id="10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600201"/>
                <a:ext cx="10972800" cy="4525963"/>
              </a:xfrm>
              <a:blipFill>
                <a:blip r:embed="rId2"/>
                <a:stretch>
                  <a:fillRect l="-500" t="-6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“Fit calibration” method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1384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Constraint on calibration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sz="2000" dirty="0" smtClean="0"/>
                  <a:t>The calculation is typically performed three times using a different BPM as the one with a fixed calibration each time and three different estimates for the resolution are obtained</a:t>
                </a:r>
                <a:br>
                  <a:rPr lang="en-GB" sz="2000" dirty="0" smtClean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𝜅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GB" sz="2000" b="1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b="1" i="1"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GB" sz="2000" b="1" i="1">
                                <a:latin typeface="Cambria Math" panose="02040503050406030204" pitchFamily="18" charset="0"/>
                              </a:rPr>
                              <m:t>𝜿</m:t>
                            </m:r>
                          </m:sub>
                          <m:sup>
                            <m:r>
                              <a:rPr lang="en-GB" sz="2000" b="1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num>
                      <m:den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𝒒</m:t>
                        </m:r>
                      </m:den>
                    </m:f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𝜅𝜆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GB" sz="2000" b="1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b="1" i="1"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GB" sz="2000" b="1" i="1">
                                <a:latin typeface="Cambria Math" panose="02040503050406030204" pitchFamily="18" charset="0"/>
                              </a:rPr>
                              <m:t>𝝀</m:t>
                            </m:r>
                          </m:sub>
                          <m:sup>
                            <m:r>
                              <a:rPr lang="en-GB" sz="2000" b="1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num>
                      <m:den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𝒒</m:t>
                        </m:r>
                      </m:den>
                    </m:f>
                    <m:r>
                      <a:rPr lang="en-GB" sz="2000" b="1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𝜅𝜇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GB" sz="2000" b="1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b="1" i="1"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GB" sz="2000" b="1" i="1">
                                <a:latin typeface="Cambria Math" panose="02040503050406030204" pitchFamily="18" charset="0"/>
                              </a:rPr>
                              <m:t>𝝁</m:t>
                            </m:r>
                          </m:sub>
                          <m:sup>
                            <m:r>
                              <a:rPr lang="en-GB" sz="2000" b="1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num>
                      <m:den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𝒒</m:t>
                        </m:r>
                      </m:den>
                    </m:f>
                  </m:oMath>
                </a14:m>
                <a:endParaRPr lang="en-GB" sz="2000" dirty="0" smtClean="0"/>
              </a:p>
              <a:p>
                <a:r>
                  <a:rPr lang="en-GB" sz="2000" dirty="0" smtClean="0"/>
                  <a:t>Not possible to allow three scale factors to vary freely due to trivial solution to above </a:t>
                </a:r>
                <a:r>
                  <a:rPr lang="en-GB" sz="2000" dirty="0" err="1" smtClean="0"/>
                  <a:t>eqn</a:t>
                </a:r>
                <a:r>
                  <a:rPr lang="en-GB" sz="2000" dirty="0" smtClean="0"/>
                  <a:t>:</a:t>
                </a:r>
                <a:br>
                  <a:rPr lang="en-GB" sz="20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𝜅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GB" sz="2000" dirty="0" smtClean="0"/>
                  <a:t/>
                </a:r>
                <a:br>
                  <a:rPr lang="en-GB" sz="2000" dirty="0" smtClean="0"/>
                </a:br>
                <a:endParaRPr lang="en-GB" sz="2000" dirty="0" smtClean="0"/>
              </a:p>
              <a:p>
                <a:r>
                  <a:rPr lang="en-GB" sz="2000" dirty="0" smtClean="0"/>
                  <a:t>Possible to impose a constraint on the scale factors such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𝜅</m:t>
                        </m:r>
                      </m:sub>
                    </m:sSub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000" dirty="0" smtClean="0"/>
                  <a:t> constant</a:t>
                </a:r>
              </a:p>
              <a:p>
                <a:r>
                  <a:rPr lang="en-GB" sz="2000" dirty="0"/>
                  <a:t>F</a:t>
                </a:r>
                <a:r>
                  <a:rPr lang="en-GB" sz="2000" dirty="0" smtClean="0"/>
                  <a:t>or this study, the procedure was as follows:</a:t>
                </a:r>
              </a:p>
              <a:p>
                <a:pPr lvl="1"/>
                <a:r>
                  <a:rPr lang="en-GB" sz="1600" dirty="0" smtClean="0"/>
                  <a:t>Start with the calibration parameters from an actual calibration: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GB" sz="1600" dirty="0" smtClean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GB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GB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GB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GB" sz="16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endParaRPr lang="en-GB" sz="1600" dirty="0" smtClean="0"/>
              </a:p>
              <a:p>
                <a:pPr lvl="1"/>
                <a:r>
                  <a:rPr lang="en-GB" sz="1600" dirty="0" smtClean="0"/>
                  <a:t>Obtain new estimates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GB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GB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GB" sz="16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GB" sz="1600" dirty="0" smtClean="0"/>
                  <a:t> by fitting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GB" sz="1600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</m:sSub>
                  </m:oMath>
                </a14:m>
                <a:r>
                  <a:rPr lang="en-GB" sz="1600" dirty="0" smtClean="0"/>
                  <a:t> calculated using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GB" sz="16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endParaRPr lang="en-GB" sz="1600" dirty="0" smtClean="0"/>
              </a:p>
              <a:p>
                <a:pPr lvl="1"/>
                <a:r>
                  <a:rPr lang="en-GB" sz="1600" dirty="0" smtClean="0"/>
                  <a:t>Recalculate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1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GB" sz="1600" b="1" i="1">
                            <a:latin typeface="Cambria Math" panose="02040503050406030204" pitchFamily="18" charset="0"/>
                          </a:rPr>
                          <m:t>𝑩</m:t>
                        </m:r>
                      </m:sub>
                    </m:sSub>
                  </m:oMath>
                </a14:m>
                <a:r>
                  <a:rPr lang="en-GB" sz="1600" dirty="0" smtClean="0"/>
                  <a:t> and </a:t>
                </a:r>
                <a:r>
                  <a:rPr lang="en-GB" sz="1600" dirty="0"/>
                  <a:t>o</a:t>
                </a:r>
                <a:r>
                  <a:rPr lang="en-GB" sz="1600" dirty="0" smtClean="0"/>
                  <a:t>btain </a:t>
                </a:r>
                <a:r>
                  <a:rPr lang="en-GB" sz="1600" dirty="0"/>
                  <a:t>new estimates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GB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GB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GB" sz="16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GB" sz="1600" dirty="0"/>
                  <a:t> by fitting </a:t>
                </a:r>
                <a:r>
                  <a:rPr lang="en-GB" sz="1600" dirty="0" smtClean="0"/>
                  <a:t>to it</a:t>
                </a:r>
              </a:p>
              <a:p>
                <a:pPr lvl="1"/>
                <a:r>
                  <a:rPr lang="en-GB" sz="1600" dirty="0"/>
                  <a:t>Recalculate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1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GB" sz="16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sub>
                    </m:sSub>
                  </m:oMath>
                </a14:m>
                <a:r>
                  <a:rPr lang="en-GB" sz="1600" dirty="0"/>
                  <a:t> and </a:t>
                </a:r>
                <a:r>
                  <a:rPr lang="en-GB" sz="1600" dirty="0"/>
                  <a:t>o</a:t>
                </a:r>
                <a:r>
                  <a:rPr lang="en-GB" sz="1600" dirty="0"/>
                  <a:t>btain </a:t>
                </a:r>
                <a:r>
                  <a:rPr lang="en-GB" sz="1600" dirty="0"/>
                  <a:t>new estimates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GB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GB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GB" sz="16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GB" sz="1600" dirty="0"/>
                  <a:t> by fitting </a:t>
                </a:r>
                <a:r>
                  <a:rPr lang="en-GB" sz="1600" dirty="0"/>
                  <a:t>to it</a:t>
                </a:r>
              </a:p>
              <a:p>
                <a:pPr lvl="1"/>
                <a:r>
                  <a:rPr lang="en-GB" sz="1600" dirty="0" smtClean="0"/>
                  <a:t>Repeat</a:t>
                </a:r>
              </a:p>
              <a:p>
                <a:r>
                  <a:rPr lang="en-GB" sz="2000" dirty="0" smtClean="0"/>
                  <a:t>Ultimately expect to converge on trivial solution</a:t>
                </a:r>
                <a:endParaRPr lang="en-GB" sz="2000" dirty="0"/>
              </a:p>
              <a:p>
                <a:pPr lvl="1"/>
                <a:endParaRPr lang="en-GB" sz="16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500" t="-674" b="-5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977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Colin3_posNomTiltNom1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75" y="1556792"/>
            <a:ext cx="6048057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3432319" y="3186148"/>
            <a:ext cx="792088" cy="576064"/>
          </a:xfrm>
          <a:prstGeom prst="line">
            <a:avLst/>
          </a:prstGeom>
          <a:ln>
            <a:solidFill>
              <a:srgbClr val="EBA90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3657229" y="3515813"/>
                <a:ext cx="237757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solidFill>
                                <a:srgbClr val="EBA90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solidFill>
                                <a:srgbClr val="EBA909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rgbClr val="EBA909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</m:oMath>
                  </m:oMathPara>
                </a14:m>
                <a:endParaRPr lang="en-GB" sz="1400" dirty="0">
                  <a:solidFill>
                    <a:srgbClr val="EBA909"/>
                  </a:solidFill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229" y="3515813"/>
                <a:ext cx="237757" cy="215444"/>
              </a:xfrm>
              <a:prstGeom prst="rect">
                <a:avLst/>
              </a:prstGeom>
              <a:blipFill>
                <a:blip r:embed="rId4"/>
                <a:stretch>
                  <a:fillRect l="-17949" b="-1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Isosceles Triangle 9"/>
          <p:cNvSpPr/>
          <p:nvPr/>
        </p:nvSpPr>
        <p:spPr>
          <a:xfrm rot="15159822">
            <a:off x="3487054" y="3649019"/>
            <a:ext cx="88363" cy="144016"/>
          </a:xfrm>
          <a:prstGeom prst="triangle">
            <a:avLst/>
          </a:prstGeom>
          <a:solidFill>
            <a:srgbClr val="EBA909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>
            <a:off x="3576335" y="3186148"/>
            <a:ext cx="648072" cy="93610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225824" y="3392075"/>
            <a:ext cx="648072" cy="93610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3670346" y="3815162"/>
            <a:ext cx="360039" cy="261847"/>
          </a:xfrm>
          <a:prstGeom prst="line">
            <a:avLst/>
          </a:prstGeom>
          <a:ln>
            <a:solidFill>
              <a:srgbClr val="EBA909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3842634" y="3906808"/>
                <a:ext cx="242439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solidFill>
                                <a:srgbClr val="EBA90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solidFill>
                                <a:srgbClr val="EBA909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rgbClr val="EBA909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</m:oMath>
                  </m:oMathPara>
                </a14:m>
                <a:endParaRPr lang="en-GB" sz="1400" dirty="0">
                  <a:solidFill>
                    <a:srgbClr val="EBA909"/>
                  </a:solidFill>
                </a:endParaRP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2634" y="3906808"/>
                <a:ext cx="242439" cy="215444"/>
              </a:xfrm>
              <a:prstGeom prst="rect">
                <a:avLst/>
              </a:prstGeom>
              <a:blipFill>
                <a:blip r:embed="rId5"/>
                <a:stretch>
                  <a:fillRect l="-15000" r="-2500" b="-1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Connector 17"/>
          <p:cNvCxnSpPr/>
          <p:nvPr/>
        </p:nvCxnSpPr>
        <p:spPr>
          <a:xfrm flipH="1">
            <a:off x="3432319" y="3186148"/>
            <a:ext cx="792088" cy="576064"/>
          </a:xfrm>
          <a:prstGeom prst="line">
            <a:avLst/>
          </a:prstGeom>
          <a:ln>
            <a:solidFill>
              <a:srgbClr val="EBA90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960" y="1597145"/>
            <a:ext cx="6048057" cy="4525963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207538" y="1515955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Calibration parameters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1567311" y="1909051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1C81C4"/>
                </a:solidFill>
              </a:rPr>
              <a:t>IPA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olidFill>
                  <a:srgbClr val="D95217"/>
                </a:solidFill>
              </a:rPr>
              <a:t>IPB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olidFill>
                  <a:srgbClr val="EDB222"/>
                </a:solidFill>
              </a:rPr>
              <a:t>IPC</a:t>
            </a:r>
            <a:endParaRPr lang="en-GB" dirty="0">
              <a:solidFill>
                <a:srgbClr val="EDB22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6752117" y="2047550"/>
                <a:ext cx="268535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0065B7"/>
                    </a:solidFill>
                  </a:rPr>
                  <a:t>resolution 	[</a:t>
                </a:r>
                <a:r>
                  <a:rPr lang="el-GR" dirty="0" smtClean="0">
                    <a:solidFill>
                      <a:srgbClr val="0065B7"/>
                    </a:solidFill>
                  </a:rPr>
                  <a:t>μ</a:t>
                </a:r>
                <a:r>
                  <a:rPr lang="en-GB" dirty="0" smtClean="0">
                    <a:solidFill>
                      <a:srgbClr val="0065B7"/>
                    </a:solidFill>
                  </a:rPr>
                  <a:t>m]</a:t>
                </a:r>
              </a:p>
              <a:p>
                <a:r>
                  <a:rPr lang="en-GB" dirty="0" smtClean="0">
                    <a:solidFill>
                      <a:srgbClr val="D95217"/>
                    </a:solidFill>
                  </a:rPr>
                  <a:t>scale =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i="1" smtClean="0">
                            <a:solidFill>
                              <a:srgbClr val="D9521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GB" i="1" smtClean="0">
                                <a:solidFill>
                                  <a:srgbClr val="D9521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solidFill>
                                  <a:srgbClr val="D95217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e>
                    </m:d>
                  </m:oMath>
                </a14:m>
                <a:r>
                  <a:rPr lang="en-GB" dirty="0" smtClean="0">
                    <a:solidFill>
                      <a:srgbClr val="D95217"/>
                    </a:solidFill>
                  </a:rPr>
                  <a:t>	[</a:t>
                </a:r>
                <a:r>
                  <a:rPr lang="el-GR" dirty="0">
                    <a:solidFill>
                      <a:srgbClr val="D95217"/>
                    </a:solidFill>
                  </a:rPr>
                  <a:t>μ</a:t>
                </a:r>
                <a:r>
                  <a:rPr lang="en-GB" dirty="0" smtClean="0">
                    <a:solidFill>
                      <a:srgbClr val="D95217"/>
                    </a:solidFill>
                  </a:rPr>
                  <a:t>m</a:t>
                </a:r>
                <a:r>
                  <a:rPr lang="en-GB" baseline="30000" dirty="0" smtClean="0">
                    <a:solidFill>
                      <a:srgbClr val="D95217"/>
                    </a:solidFill>
                  </a:rPr>
                  <a:t>-1</a:t>
                </a:r>
                <a:r>
                  <a:rPr lang="en-GB" dirty="0" smtClean="0">
                    <a:solidFill>
                      <a:srgbClr val="D95217"/>
                    </a:solidFill>
                  </a:rPr>
                  <a:t>]</a:t>
                </a:r>
                <a:endParaRPr lang="en-GB" dirty="0">
                  <a:solidFill>
                    <a:srgbClr val="D95217"/>
                  </a:solidFill>
                </a:endParaRPr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2117" y="2047550"/>
                <a:ext cx="2685351" cy="646331"/>
              </a:xfrm>
              <a:prstGeom prst="rect">
                <a:avLst/>
              </a:prstGeom>
              <a:blipFill>
                <a:blip r:embed="rId7"/>
                <a:stretch>
                  <a:fillRect l="-2045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7" name="Table 2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51314782"/>
                  </p:ext>
                </p:extLst>
              </p:nvPr>
            </p:nvGraphicFramePr>
            <p:xfrm>
              <a:off x="9912424" y="260990"/>
              <a:ext cx="1944216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76064">
                      <a:extLst>
                        <a:ext uri="{9D8B030D-6E8A-4147-A177-3AD203B41FA5}">
                          <a16:colId xmlns:a16="http://schemas.microsoft.com/office/drawing/2014/main" val="3518468960"/>
                        </a:ext>
                      </a:extLst>
                    </a:gridCol>
                    <a:gridCol w="720080">
                      <a:extLst>
                        <a:ext uri="{9D8B030D-6E8A-4147-A177-3AD203B41FA5}">
                          <a16:colId xmlns:a16="http://schemas.microsoft.com/office/drawing/2014/main" val="435923064"/>
                        </a:ext>
                      </a:extLst>
                    </a:gridCol>
                    <a:gridCol w="648072">
                      <a:extLst>
                        <a:ext uri="{9D8B030D-6E8A-4147-A177-3AD203B41FA5}">
                          <a16:colId xmlns:a16="http://schemas.microsoft.com/office/drawing/2014/main" val="158330869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1" i="1" smtClean="0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GB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 smtClean="0"/>
                            <a:t> 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𝜽</m:t>
                                    </m:r>
                                  </m:e>
                                  <m:sub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215988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IPA</a:t>
                          </a:r>
                          <a:endParaRPr lang="en-GB" dirty="0"/>
                        </a:p>
                      </a:txBody>
                      <a:tcPr>
                        <a:solidFill>
                          <a:srgbClr val="1C81C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-1.13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0.63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815874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IPB</a:t>
                          </a:r>
                          <a:endParaRPr lang="en-GB" dirty="0"/>
                        </a:p>
                      </a:txBody>
                      <a:tcPr>
                        <a:solidFill>
                          <a:srgbClr val="D952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-1.03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0.97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699053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IPC</a:t>
                          </a:r>
                          <a:endParaRPr lang="en-GB" dirty="0"/>
                        </a:p>
                      </a:txBody>
                      <a:tcPr>
                        <a:solidFill>
                          <a:srgbClr val="EDB22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0.66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0.66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0990101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7" name="Table 2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51314782"/>
                  </p:ext>
                </p:extLst>
              </p:nvPr>
            </p:nvGraphicFramePr>
            <p:xfrm>
              <a:off x="9912424" y="260990"/>
              <a:ext cx="1944216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76064">
                      <a:extLst>
                        <a:ext uri="{9D8B030D-6E8A-4147-A177-3AD203B41FA5}">
                          <a16:colId xmlns:a16="http://schemas.microsoft.com/office/drawing/2014/main" val="3518468960"/>
                        </a:ext>
                      </a:extLst>
                    </a:gridCol>
                    <a:gridCol w="720080">
                      <a:extLst>
                        <a:ext uri="{9D8B030D-6E8A-4147-A177-3AD203B41FA5}">
                          <a16:colId xmlns:a16="http://schemas.microsoft.com/office/drawing/2014/main" val="435923064"/>
                        </a:ext>
                      </a:extLst>
                    </a:gridCol>
                    <a:gridCol w="648072">
                      <a:extLst>
                        <a:ext uri="{9D8B030D-6E8A-4147-A177-3AD203B41FA5}">
                          <a16:colId xmlns:a16="http://schemas.microsoft.com/office/drawing/2014/main" val="158330869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81356" t="-1639" r="-94068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01887" t="-1639" r="-4717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215988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IPA</a:t>
                          </a:r>
                          <a:endParaRPr lang="en-GB" dirty="0"/>
                        </a:p>
                      </a:txBody>
                      <a:tcPr>
                        <a:solidFill>
                          <a:srgbClr val="1C81C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-1.13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0.63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815874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IPB</a:t>
                          </a:r>
                          <a:endParaRPr lang="en-GB" dirty="0"/>
                        </a:p>
                      </a:txBody>
                      <a:tcPr>
                        <a:solidFill>
                          <a:srgbClr val="D952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-1.03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0.97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699053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IPC</a:t>
                          </a:r>
                          <a:endParaRPr lang="en-GB" dirty="0"/>
                        </a:p>
                      </a:txBody>
                      <a:tcPr>
                        <a:solidFill>
                          <a:srgbClr val="EDB22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0.66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0.66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0990101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550558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94" y="1178509"/>
            <a:ext cx="2990338" cy="223777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 smtClean="0"/>
                  <a:t>Consistency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b="-79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475" y="3429000"/>
            <a:ext cx="3816424" cy="285595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824" y="1153068"/>
            <a:ext cx="3024336" cy="226321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455203"/>
            <a:ext cx="3745785" cy="280309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90" y="1191400"/>
            <a:ext cx="3014178" cy="225561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441" y="3473499"/>
            <a:ext cx="3756959" cy="281145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/>
              <p:cNvSpPr txBox="1"/>
              <p:nvPr/>
            </p:nvSpPr>
            <p:spPr>
              <a:xfrm>
                <a:off x="3215680" y="3717032"/>
                <a:ext cx="72276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5680" y="3717032"/>
                <a:ext cx="722762" cy="276999"/>
              </a:xfrm>
              <a:prstGeom prst="rect">
                <a:avLst/>
              </a:prstGeom>
              <a:blipFill>
                <a:blip r:embed="rId10"/>
                <a:stretch>
                  <a:fillRect l="-6780" r="-6780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>
                <a:off x="6528048" y="3717032"/>
                <a:ext cx="97776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8048" y="3717032"/>
                <a:ext cx="977768" cy="276999"/>
              </a:xfrm>
              <a:prstGeom prst="rect">
                <a:avLst/>
              </a:prstGeom>
              <a:blipFill>
                <a:blip r:embed="rId11"/>
                <a:stretch>
                  <a:fillRect l="-5000" r="-5000" b="-3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/>
              <p:cNvSpPr txBox="1"/>
              <p:nvPr/>
            </p:nvSpPr>
            <p:spPr>
              <a:xfrm>
                <a:off x="10416480" y="3717032"/>
                <a:ext cx="73571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16480" y="3717032"/>
                <a:ext cx="735714" cy="276999"/>
              </a:xfrm>
              <a:prstGeom prst="rect">
                <a:avLst/>
              </a:prstGeom>
              <a:blipFill>
                <a:blip r:embed="rId12"/>
                <a:stretch>
                  <a:fillRect l="-6667" r="-4167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343041" y="297481"/>
                <a:ext cx="2223622" cy="276999"/>
              </a:xfrm>
              <a:prstGeom prst="rect">
                <a:avLst/>
              </a:prstGeom>
              <a:solidFill>
                <a:srgbClr val="00B050">
                  <a:alpha val="20000"/>
                </a:srgb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=1, 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041" y="297481"/>
                <a:ext cx="2223622" cy="276999"/>
              </a:xfrm>
              <a:prstGeom prst="rect">
                <a:avLst/>
              </a:prstGeom>
              <a:blipFill>
                <a:blip r:embed="rId13"/>
                <a:stretch>
                  <a:fillRect l="-1918" r="-1918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6102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441" y="3473499"/>
            <a:ext cx="3756959" cy="28114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94" y="1178509"/>
            <a:ext cx="2990338" cy="223776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 smtClean="0"/>
                  <a:t>Consistency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5"/>
                <a:stretch>
                  <a:fillRect b="-79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475" y="3429000"/>
            <a:ext cx="3816423" cy="285595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824" y="1153068"/>
            <a:ext cx="3024335" cy="226321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455203"/>
            <a:ext cx="3745784" cy="280309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90" y="1191400"/>
            <a:ext cx="3014178" cy="225560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/>
              <p:cNvSpPr txBox="1"/>
              <p:nvPr/>
            </p:nvSpPr>
            <p:spPr>
              <a:xfrm>
                <a:off x="3215680" y="5589240"/>
                <a:ext cx="72276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5680" y="5589240"/>
                <a:ext cx="722762" cy="276999"/>
              </a:xfrm>
              <a:prstGeom prst="rect">
                <a:avLst/>
              </a:prstGeom>
              <a:blipFill>
                <a:blip r:embed="rId10"/>
                <a:stretch>
                  <a:fillRect l="-6780" r="-6780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>
                <a:off x="6528048" y="5589240"/>
                <a:ext cx="97776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8048" y="5589240"/>
                <a:ext cx="977768" cy="276999"/>
              </a:xfrm>
              <a:prstGeom prst="rect">
                <a:avLst/>
              </a:prstGeom>
              <a:blipFill>
                <a:blip r:embed="rId11"/>
                <a:stretch>
                  <a:fillRect l="-5000" r="-5000" b="-3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/>
              <p:cNvSpPr txBox="1"/>
              <p:nvPr/>
            </p:nvSpPr>
            <p:spPr>
              <a:xfrm>
                <a:off x="10416480" y="5600273"/>
                <a:ext cx="73571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16480" y="5600273"/>
                <a:ext cx="735714" cy="276999"/>
              </a:xfrm>
              <a:prstGeom prst="rect">
                <a:avLst/>
              </a:prstGeom>
              <a:blipFill>
                <a:blip r:embed="rId12"/>
                <a:stretch>
                  <a:fillRect l="-6667" r="-4167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343041" y="297481"/>
                <a:ext cx="1835695" cy="276999"/>
              </a:xfrm>
              <a:prstGeom prst="rect">
                <a:avLst/>
              </a:prstGeom>
              <a:solidFill>
                <a:srgbClr val="FF0000">
                  <a:alpha val="20000"/>
                </a:srgb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041" y="297481"/>
                <a:ext cx="1835695" cy="276999"/>
              </a:xfrm>
              <a:prstGeom prst="rect">
                <a:avLst/>
              </a:prstGeom>
              <a:blipFill>
                <a:blip r:embed="rId13"/>
                <a:stretch>
                  <a:fillRect l="-2326" r="-2658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2217753" y="251314"/>
            <a:ext cx="310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not consistent with geometry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9730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Colin3_posNomTiltNom2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75" y="1556792"/>
            <a:ext cx="6048057" cy="452596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960" y="1597145"/>
            <a:ext cx="6048057" cy="4525963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207538" y="1515955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Calibration parameters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1567311" y="1909051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1C81C4"/>
                </a:solidFill>
              </a:rPr>
              <a:t>IPA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olidFill>
                  <a:srgbClr val="D95217"/>
                </a:solidFill>
              </a:rPr>
              <a:t>IPB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olidFill>
                  <a:srgbClr val="EDB222"/>
                </a:solidFill>
              </a:rPr>
              <a:t>IPC</a:t>
            </a:r>
            <a:endParaRPr lang="en-GB" dirty="0">
              <a:solidFill>
                <a:srgbClr val="EDB22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6752117" y="2047550"/>
                <a:ext cx="268535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0065B7"/>
                    </a:solidFill>
                  </a:rPr>
                  <a:t>resolution 	[</a:t>
                </a:r>
                <a:r>
                  <a:rPr lang="el-GR" dirty="0" smtClean="0">
                    <a:solidFill>
                      <a:srgbClr val="0065B7"/>
                    </a:solidFill>
                  </a:rPr>
                  <a:t>μ</a:t>
                </a:r>
                <a:r>
                  <a:rPr lang="en-GB" dirty="0" smtClean="0">
                    <a:solidFill>
                      <a:srgbClr val="0065B7"/>
                    </a:solidFill>
                  </a:rPr>
                  <a:t>m]</a:t>
                </a:r>
              </a:p>
              <a:p>
                <a:r>
                  <a:rPr lang="en-GB" dirty="0" smtClean="0">
                    <a:solidFill>
                      <a:srgbClr val="D95217"/>
                    </a:solidFill>
                  </a:rPr>
                  <a:t>scale =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i="1" smtClean="0">
                            <a:solidFill>
                              <a:srgbClr val="D9521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GB" i="1" smtClean="0">
                                <a:solidFill>
                                  <a:srgbClr val="D9521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solidFill>
                                  <a:srgbClr val="D95217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e>
                    </m:d>
                  </m:oMath>
                </a14:m>
                <a:r>
                  <a:rPr lang="en-GB" dirty="0" smtClean="0">
                    <a:solidFill>
                      <a:srgbClr val="D95217"/>
                    </a:solidFill>
                  </a:rPr>
                  <a:t>	[</a:t>
                </a:r>
                <a:r>
                  <a:rPr lang="el-GR" dirty="0">
                    <a:solidFill>
                      <a:srgbClr val="D95217"/>
                    </a:solidFill>
                  </a:rPr>
                  <a:t>μ</a:t>
                </a:r>
                <a:r>
                  <a:rPr lang="en-GB" dirty="0" smtClean="0">
                    <a:solidFill>
                      <a:srgbClr val="D95217"/>
                    </a:solidFill>
                  </a:rPr>
                  <a:t>m</a:t>
                </a:r>
                <a:r>
                  <a:rPr lang="en-GB" baseline="30000" dirty="0" smtClean="0">
                    <a:solidFill>
                      <a:srgbClr val="D95217"/>
                    </a:solidFill>
                  </a:rPr>
                  <a:t>-1</a:t>
                </a:r>
                <a:r>
                  <a:rPr lang="en-GB" dirty="0" smtClean="0">
                    <a:solidFill>
                      <a:srgbClr val="D95217"/>
                    </a:solidFill>
                  </a:rPr>
                  <a:t>]</a:t>
                </a:r>
                <a:endParaRPr lang="en-GB" dirty="0">
                  <a:solidFill>
                    <a:srgbClr val="D95217"/>
                  </a:solidFill>
                </a:endParaRPr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2117" y="2047550"/>
                <a:ext cx="2685351" cy="646331"/>
              </a:xfrm>
              <a:prstGeom prst="rect">
                <a:avLst/>
              </a:prstGeom>
              <a:blipFill>
                <a:blip r:embed="rId5"/>
                <a:stretch>
                  <a:fillRect l="-2045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2632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Colin3_posNomTiltNom3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75" y="1556792"/>
            <a:ext cx="6048056" cy="452596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960" y="1597145"/>
            <a:ext cx="6048057" cy="452596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207538" y="1515955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Calibration parameters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1567311" y="1909051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1C81C4"/>
                </a:solidFill>
              </a:rPr>
              <a:t>IPA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olidFill>
                  <a:srgbClr val="D95217"/>
                </a:solidFill>
              </a:rPr>
              <a:t>IPB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olidFill>
                  <a:srgbClr val="EDB222"/>
                </a:solidFill>
              </a:rPr>
              <a:t>IPC</a:t>
            </a:r>
            <a:endParaRPr lang="en-GB" dirty="0">
              <a:solidFill>
                <a:srgbClr val="EDB22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6752117" y="2047550"/>
                <a:ext cx="268535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0065B7"/>
                    </a:solidFill>
                  </a:rPr>
                  <a:t>resolution 	[</a:t>
                </a:r>
                <a:r>
                  <a:rPr lang="el-GR" dirty="0" smtClean="0">
                    <a:solidFill>
                      <a:srgbClr val="0065B7"/>
                    </a:solidFill>
                  </a:rPr>
                  <a:t>μ</a:t>
                </a:r>
                <a:r>
                  <a:rPr lang="en-GB" dirty="0" smtClean="0">
                    <a:solidFill>
                      <a:srgbClr val="0065B7"/>
                    </a:solidFill>
                  </a:rPr>
                  <a:t>m]</a:t>
                </a:r>
              </a:p>
              <a:p>
                <a:r>
                  <a:rPr lang="en-GB" dirty="0" smtClean="0">
                    <a:solidFill>
                      <a:srgbClr val="D95217"/>
                    </a:solidFill>
                  </a:rPr>
                  <a:t>scale =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i="1" smtClean="0">
                            <a:solidFill>
                              <a:srgbClr val="D9521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GB" i="1" smtClean="0">
                                <a:solidFill>
                                  <a:srgbClr val="D9521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solidFill>
                                  <a:srgbClr val="D95217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e>
                    </m:d>
                  </m:oMath>
                </a14:m>
                <a:r>
                  <a:rPr lang="en-GB" dirty="0" smtClean="0">
                    <a:solidFill>
                      <a:srgbClr val="D95217"/>
                    </a:solidFill>
                  </a:rPr>
                  <a:t>	[</a:t>
                </a:r>
                <a:r>
                  <a:rPr lang="el-GR" dirty="0">
                    <a:solidFill>
                      <a:srgbClr val="D95217"/>
                    </a:solidFill>
                  </a:rPr>
                  <a:t>μ</a:t>
                </a:r>
                <a:r>
                  <a:rPr lang="en-GB" dirty="0" smtClean="0">
                    <a:solidFill>
                      <a:srgbClr val="D95217"/>
                    </a:solidFill>
                  </a:rPr>
                  <a:t>m</a:t>
                </a:r>
                <a:r>
                  <a:rPr lang="en-GB" baseline="30000" dirty="0" smtClean="0">
                    <a:solidFill>
                      <a:srgbClr val="D95217"/>
                    </a:solidFill>
                  </a:rPr>
                  <a:t>-1</a:t>
                </a:r>
                <a:r>
                  <a:rPr lang="en-GB" dirty="0" smtClean="0">
                    <a:solidFill>
                      <a:srgbClr val="D95217"/>
                    </a:solidFill>
                  </a:rPr>
                  <a:t>]</a:t>
                </a:r>
                <a:endParaRPr lang="en-GB" dirty="0">
                  <a:solidFill>
                    <a:srgbClr val="D95217"/>
                  </a:solidFill>
                </a:endParaRPr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2117" y="2047550"/>
                <a:ext cx="2685351" cy="646331"/>
              </a:xfrm>
              <a:prstGeom prst="rect">
                <a:avLst/>
              </a:prstGeom>
              <a:blipFill>
                <a:blip r:embed="rId5"/>
                <a:stretch>
                  <a:fillRect l="-2045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424596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6289</TotalTime>
  <Words>269</Words>
  <Application>Microsoft Office PowerPoint</Application>
  <PresentationFormat>Widescreen</PresentationFormat>
  <Paragraphs>107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Cambria Math</vt:lpstr>
      <vt:lpstr>Default Design</vt:lpstr>
      <vt:lpstr>FONT Meeting Friday 12th October 2018</vt:lpstr>
      <vt:lpstr>Contents</vt:lpstr>
      <vt:lpstr>“Fit calibration” method</vt:lpstr>
      <vt:lpstr>Constraint on calibration</vt:lpstr>
      <vt:lpstr>Colin3_posNomTiltNom1</vt:lpstr>
      <vt:lpstr>Consistency of θ</vt:lpstr>
      <vt:lpstr>Consistency of θ</vt:lpstr>
      <vt:lpstr>Colin3_posNomTiltNom2</vt:lpstr>
      <vt:lpstr>Colin3_posNomTiltNom3</vt:lpstr>
      <vt:lpstr>Calibration results</vt:lpstr>
      <vt:lpstr>Resolution results</vt:lpstr>
      <vt:lpstr>Conclusion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Douglas Bett</cp:lastModifiedBy>
  <cp:revision>89</cp:revision>
  <dcterms:created xsi:type="dcterms:W3CDTF">2009-05-21T13:39:04Z</dcterms:created>
  <dcterms:modified xsi:type="dcterms:W3CDTF">2018-10-09T14:32:26Z</dcterms:modified>
</cp:coreProperties>
</file>