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1" r:id="rId5"/>
    <p:sldId id="260" r:id="rId6"/>
    <p:sldId id="259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>
      <p:cViewPr varScale="1">
        <p:scale>
          <a:sx n="131" d="100"/>
          <a:sy n="131" d="100"/>
        </p:scale>
        <p:origin x="41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68E01-793F-44B1-97F3-96FBB3A72D44}" type="datetimeFigureOut">
              <a:rPr lang="fr-FR" smtClean="0"/>
              <a:t>17/10/2018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060A6-8270-44F3-9130-56ED4C811214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498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68E01-793F-44B1-97F3-96FBB3A72D44}" type="datetimeFigureOut">
              <a:rPr lang="fr-FR" smtClean="0"/>
              <a:t>17/10/2018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060A6-8270-44F3-9130-56ED4C811214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4724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68E01-793F-44B1-97F3-96FBB3A72D44}" type="datetimeFigureOut">
              <a:rPr lang="fr-FR" smtClean="0"/>
              <a:t>17/10/2018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060A6-8270-44F3-9130-56ED4C811214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1260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68E01-793F-44B1-97F3-96FBB3A72D44}" type="datetimeFigureOut">
              <a:rPr lang="fr-FR" smtClean="0"/>
              <a:t>17/10/2018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060A6-8270-44F3-9130-56ED4C811214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8284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68E01-793F-44B1-97F3-96FBB3A72D44}" type="datetimeFigureOut">
              <a:rPr lang="fr-FR" smtClean="0"/>
              <a:t>17/10/2018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060A6-8270-44F3-9130-56ED4C811214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6102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68E01-793F-44B1-97F3-96FBB3A72D44}" type="datetimeFigureOut">
              <a:rPr lang="fr-FR" smtClean="0"/>
              <a:t>17/10/2018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060A6-8270-44F3-9130-56ED4C811214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2354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68E01-793F-44B1-97F3-96FBB3A72D44}" type="datetimeFigureOut">
              <a:rPr lang="fr-FR" smtClean="0"/>
              <a:t>17/10/2018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060A6-8270-44F3-9130-56ED4C811214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5141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68E01-793F-44B1-97F3-96FBB3A72D44}" type="datetimeFigureOut">
              <a:rPr lang="fr-FR" smtClean="0"/>
              <a:t>17/10/2018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060A6-8270-44F3-9130-56ED4C811214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5356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68E01-793F-44B1-97F3-96FBB3A72D44}" type="datetimeFigureOut">
              <a:rPr lang="fr-FR" smtClean="0"/>
              <a:t>17/10/2018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060A6-8270-44F3-9130-56ED4C811214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0146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68E01-793F-44B1-97F3-96FBB3A72D44}" type="datetimeFigureOut">
              <a:rPr lang="fr-FR" smtClean="0"/>
              <a:t>17/10/2018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060A6-8270-44F3-9130-56ED4C811214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7877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68E01-793F-44B1-97F3-96FBB3A72D44}" type="datetimeFigureOut">
              <a:rPr lang="fr-FR" smtClean="0"/>
              <a:t>17/10/2018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060A6-8270-44F3-9130-56ED4C811214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2770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68E01-793F-44B1-97F3-96FBB3A72D44}" type="datetimeFigureOut">
              <a:rPr lang="fr-FR" smtClean="0"/>
              <a:t>17/10/2018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2060A6-8270-44F3-9130-56ED4C811214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9255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TPC </a:t>
            </a:r>
            <a:r>
              <a:rPr lang="fr-FR" dirty="0" err="1"/>
              <a:t>mechanics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P.C., Julie </a:t>
            </a:r>
            <a:r>
              <a:rPr lang="fr-FR" dirty="0" err="1"/>
              <a:t>Elman</a:t>
            </a:r>
            <a:r>
              <a:rPr lang="fr-FR" dirty="0"/>
              <a:t>, Zhihong Sun</a:t>
            </a:r>
          </a:p>
        </p:txBody>
      </p:sp>
    </p:spTree>
    <p:extLst>
      <p:ext uri="{BB962C8B-B14F-4D97-AF65-F5344CB8AC3E}">
        <p14:creationId xmlns:p14="http://schemas.microsoft.com/office/powerpoint/2010/main" val="357939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645676" cy="1325563"/>
          </a:xfrm>
        </p:spPr>
        <p:txBody>
          <a:bodyPr/>
          <a:lstStyle/>
          <a:p>
            <a:r>
              <a:rPr lang="fr-FR" dirty="0" err="1"/>
              <a:t>Proposal</a:t>
            </a:r>
            <a:r>
              <a:rPr lang="fr-FR" dirty="0"/>
              <a:t> : support </a:t>
            </a:r>
            <a:r>
              <a:rPr lang="fr-FR" dirty="0" err="1"/>
              <a:t>laterally</a:t>
            </a:r>
            <a:endParaRPr lang="fr-FR" dirty="0"/>
          </a:p>
        </p:txBody>
      </p:sp>
      <p:pic>
        <p:nvPicPr>
          <p:cNvPr id="2050" name="Imag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6970" y="2082138"/>
            <a:ext cx="3908425" cy="404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Image 2" descr="image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009" y="2082138"/>
            <a:ext cx="4313237" cy="403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Ellipse 5"/>
          <p:cNvSpPr/>
          <p:nvPr/>
        </p:nvSpPr>
        <p:spPr>
          <a:xfrm>
            <a:off x="7463118" y="357297"/>
            <a:ext cx="1558835" cy="14978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7221455" y="1014794"/>
            <a:ext cx="483325" cy="18288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8780290" y="1007174"/>
            <a:ext cx="483325" cy="18288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1305017" y="1526959"/>
            <a:ext cx="56018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Gain a factor of 2.5 on the maximal </a:t>
            </a:r>
            <a:r>
              <a:rPr lang="fr-FR" dirty="0" err="1"/>
              <a:t>scalar</a:t>
            </a:r>
            <a:r>
              <a:rPr lang="fr-FR" dirty="0"/>
              <a:t> </a:t>
            </a:r>
            <a:r>
              <a:rPr lang="fr-FR" dirty="0" err="1"/>
              <a:t>deformation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66445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New </a:t>
            </a:r>
            <a:r>
              <a:rPr lang="fr-FR" dirty="0" err="1"/>
              <a:t>proposals</a:t>
            </a:r>
            <a:r>
              <a:rPr lang="fr-FR" dirty="0"/>
              <a:t> and </a:t>
            </a:r>
            <a:r>
              <a:rPr lang="fr-FR" dirty="0" err="1"/>
              <a:t>recent</a:t>
            </a:r>
            <a:r>
              <a:rPr lang="fr-FR" dirty="0"/>
              <a:t> </a:t>
            </a:r>
            <a:r>
              <a:rPr lang="fr-FR" dirty="0" err="1"/>
              <a:t>deformation</a:t>
            </a:r>
            <a:r>
              <a:rPr lang="fr-FR" dirty="0"/>
              <a:t> </a:t>
            </a:r>
            <a:r>
              <a:rPr lang="fr-FR" dirty="0" err="1"/>
              <a:t>calculations</a:t>
            </a:r>
            <a:endParaRPr lang="fr-FR" dirty="0"/>
          </a:p>
        </p:txBody>
      </p:sp>
      <p:pic>
        <p:nvPicPr>
          <p:cNvPr id="1026" name="Image 3" descr="image0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8425" y="1281560"/>
            <a:ext cx="3398837" cy="284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838200" y="1806046"/>
            <a:ext cx="53887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Radial </a:t>
            </a:r>
            <a:r>
              <a:rPr lang="fr-FR" dirty="0" err="1"/>
              <a:t>enplate</a:t>
            </a:r>
            <a:r>
              <a:rPr lang="fr-FR" dirty="0"/>
              <a:t> support : </a:t>
            </a:r>
            <a:r>
              <a:rPr lang="fr-FR" dirty="0" err="1"/>
              <a:t>was</a:t>
            </a:r>
            <a:r>
              <a:rPr lang="fr-FR" dirty="0"/>
              <a:t> not </a:t>
            </a:r>
            <a:r>
              <a:rPr lang="fr-FR" dirty="0" err="1"/>
              <a:t>considered</a:t>
            </a:r>
            <a:r>
              <a:rPr lang="fr-FR" dirty="0"/>
              <a:t> </a:t>
            </a:r>
            <a:r>
              <a:rPr lang="fr-FR" dirty="0" err="1"/>
              <a:t>so</a:t>
            </a:r>
            <a:r>
              <a:rPr lang="fr-FR" dirty="0"/>
              <a:t> far, </a:t>
            </a:r>
            <a:r>
              <a:rPr lang="fr-FR" dirty="0" err="1"/>
              <a:t>because</a:t>
            </a:r>
            <a:r>
              <a:rPr lang="fr-FR" dirty="0"/>
              <a:t> of </a:t>
            </a:r>
            <a:r>
              <a:rPr lang="fr-FR" dirty="0" err="1"/>
              <a:t>fear</a:t>
            </a:r>
            <a:r>
              <a:rPr lang="fr-FR" dirty="0"/>
              <a:t> for projective cracks. But </a:t>
            </a:r>
            <a:r>
              <a:rPr lang="fr-FR" dirty="0" err="1"/>
              <a:t>maybe</a:t>
            </a:r>
            <a:r>
              <a:rPr lang="fr-FR" dirty="0"/>
              <a:t> cracks </a:t>
            </a:r>
            <a:r>
              <a:rPr lang="fr-FR" dirty="0" err="1"/>
              <a:t>can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avoided</a:t>
            </a:r>
            <a:r>
              <a:rPr lang="fr-FR" dirty="0"/>
              <a:t> by </a:t>
            </a:r>
            <a:r>
              <a:rPr lang="fr-FR" dirty="0" err="1"/>
              <a:t>staggering</a:t>
            </a:r>
            <a:r>
              <a:rPr lang="fr-FR" dirty="0"/>
              <a:t> at the PCB </a:t>
            </a:r>
            <a:r>
              <a:rPr lang="fr-FR" dirty="0" err="1"/>
              <a:t>level</a:t>
            </a:r>
            <a:r>
              <a:rPr lang="fr-FR" dirty="0"/>
              <a:t>. </a:t>
            </a:r>
          </a:p>
        </p:txBody>
      </p:sp>
      <p:pic>
        <p:nvPicPr>
          <p:cNvPr id="1028" name="Picture 4" descr="image0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844734"/>
            <a:ext cx="4106863" cy="349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5681705" y="4935984"/>
            <a:ext cx="5467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Gain </a:t>
            </a:r>
            <a:r>
              <a:rPr lang="fr-FR" dirty="0" err="1"/>
              <a:t>another</a:t>
            </a:r>
            <a:r>
              <a:rPr lang="fr-FR" dirty="0"/>
              <a:t> 30% on the maximal </a:t>
            </a:r>
            <a:r>
              <a:rPr lang="fr-FR" dirty="0" err="1"/>
              <a:t>deformation</a:t>
            </a:r>
            <a:r>
              <a:rPr lang="fr-FR" dirty="0"/>
              <a:t> : 105 µm</a:t>
            </a:r>
          </a:p>
        </p:txBody>
      </p:sp>
    </p:spTree>
    <p:extLst>
      <p:ext uri="{BB962C8B-B14F-4D97-AF65-F5344CB8AC3E}">
        <p14:creationId xmlns:p14="http://schemas.microsoft.com/office/powerpoint/2010/main" val="438943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Progress on the WBS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/>
              <a:t>Also</a:t>
            </a:r>
            <a:r>
              <a:rPr lang="fr-FR" dirty="0"/>
              <a:t> </a:t>
            </a:r>
            <a:r>
              <a:rPr lang="fr-FR" dirty="0" err="1"/>
              <a:t>preparing</a:t>
            </a:r>
            <a:r>
              <a:rPr lang="fr-FR" dirty="0"/>
              <a:t> a </a:t>
            </a:r>
            <a:r>
              <a:rPr lang="fr-FR" dirty="0" err="1"/>
              <a:t>mounting</a:t>
            </a:r>
            <a:r>
              <a:rPr lang="fr-FR" dirty="0"/>
              <a:t> </a:t>
            </a:r>
            <a:r>
              <a:rPr lang="fr-FR" dirty="0" err="1"/>
              <a:t>scheme</a:t>
            </a:r>
            <a:r>
              <a:rPr lang="fr-FR" dirty="0"/>
              <a:t>. Will </a:t>
            </a:r>
            <a:r>
              <a:rPr lang="fr-FR" dirty="0" err="1"/>
              <a:t>require</a:t>
            </a:r>
            <a:r>
              <a:rPr lang="fr-FR" dirty="0"/>
              <a:t> a support </a:t>
            </a:r>
            <a:r>
              <a:rPr lang="fr-FR" dirty="0" err="1"/>
              <a:t>tool</a:t>
            </a:r>
            <a:r>
              <a:rPr lang="fr-FR" dirty="0"/>
              <a:t> (</a:t>
            </a:r>
            <a:r>
              <a:rPr lang="fr-FR" dirty="0" err="1"/>
              <a:t>stiffeners</a:t>
            </a:r>
            <a:r>
              <a:rPr lang="fr-FR" dirty="0"/>
              <a:t>) to </a:t>
            </a:r>
            <a:r>
              <a:rPr lang="fr-FR" dirty="0" err="1"/>
              <a:t>hold</a:t>
            </a:r>
            <a:r>
              <a:rPr lang="fr-FR" dirty="0"/>
              <a:t> the </a:t>
            </a:r>
            <a:r>
              <a:rPr lang="fr-FR" dirty="0" err="1"/>
              <a:t>shape</a:t>
            </a:r>
            <a:r>
              <a:rPr lang="fr-FR" dirty="0"/>
              <a:t> of the </a:t>
            </a:r>
            <a:r>
              <a:rPr lang="fr-FR" dirty="0" err="1"/>
              <a:t>field</a:t>
            </a:r>
            <a:r>
              <a:rPr lang="fr-FR" dirty="0"/>
              <a:t> cage to </a:t>
            </a:r>
            <a:r>
              <a:rPr lang="fr-FR" dirty="0" err="1"/>
              <a:t>include</a:t>
            </a:r>
            <a:r>
              <a:rPr lang="fr-FR" dirty="0"/>
              <a:t> the </a:t>
            </a:r>
            <a:r>
              <a:rPr lang="fr-FR" dirty="0" err="1"/>
              <a:t>two</a:t>
            </a:r>
            <a:r>
              <a:rPr lang="fr-FR" dirty="0"/>
              <a:t> </a:t>
            </a:r>
            <a:r>
              <a:rPr lang="fr-FR" dirty="0" err="1"/>
              <a:t>endplates</a:t>
            </a:r>
            <a:r>
              <a:rPr lang="fr-FR" dirty="0"/>
              <a:t>. </a:t>
            </a:r>
          </a:p>
          <a:p>
            <a:r>
              <a:rPr lang="fr-FR" dirty="0"/>
              <a:t>The modules </a:t>
            </a:r>
            <a:r>
              <a:rPr lang="fr-FR" dirty="0" err="1"/>
              <a:t>cannot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mounted</a:t>
            </a:r>
            <a:r>
              <a:rPr lang="fr-FR" dirty="0"/>
              <a:t> </a:t>
            </a:r>
            <a:r>
              <a:rPr lang="fr-FR" dirty="0" err="1"/>
              <a:t>horizontally</a:t>
            </a:r>
            <a:r>
              <a:rPr lang="fr-FR" dirty="0"/>
              <a:t>. So </a:t>
            </a:r>
            <a:r>
              <a:rPr lang="fr-FR" dirty="0" err="1"/>
              <a:t>jigs</a:t>
            </a:r>
            <a:r>
              <a:rPr lang="fr-FR" dirty="0"/>
              <a:t> have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placed</a:t>
            </a:r>
            <a:r>
              <a:rPr lang="fr-FR" dirty="0"/>
              <a:t> in place of the modules to </a:t>
            </a:r>
            <a:r>
              <a:rPr lang="fr-FR" dirty="0" err="1"/>
              <a:t>stiffen</a:t>
            </a:r>
            <a:r>
              <a:rPr lang="fr-FR" dirty="0"/>
              <a:t> the structure </a:t>
            </a:r>
            <a:r>
              <a:rPr lang="fr-FR" dirty="0" err="1"/>
              <a:t>during</a:t>
            </a:r>
            <a:r>
              <a:rPr lang="fr-FR" dirty="0"/>
              <a:t> the </a:t>
            </a:r>
            <a:r>
              <a:rPr lang="fr-FR" dirty="0" err="1"/>
              <a:t>endplate</a:t>
            </a:r>
            <a:r>
              <a:rPr lang="fr-FR" dirty="0"/>
              <a:t> </a:t>
            </a:r>
            <a:r>
              <a:rPr lang="fr-FR" dirty="0" err="1"/>
              <a:t>mounting</a:t>
            </a:r>
            <a:r>
              <a:rPr lang="fr-FR" dirty="0"/>
              <a:t>, and </a:t>
            </a:r>
            <a:r>
              <a:rPr lang="fr-FR" dirty="0" err="1"/>
              <a:t>exchanged</a:t>
            </a:r>
            <a:r>
              <a:rPr lang="fr-FR" dirty="0"/>
              <a:t> one by one </a:t>
            </a:r>
            <a:r>
              <a:rPr lang="fr-FR" dirty="0" err="1"/>
              <a:t>with</a:t>
            </a:r>
            <a:r>
              <a:rPr lang="fr-FR" dirty="0"/>
              <a:t> real modules (or </a:t>
            </a:r>
            <a:r>
              <a:rPr lang="fr-FR" dirty="0" err="1"/>
              <a:t>supermodules</a:t>
            </a:r>
            <a:r>
              <a:rPr lang="fr-FR" dirty="0"/>
              <a:t>) once the </a:t>
            </a:r>
            <a:r>
              <a:rPr lang="fr-FR" dirty="0" err="1"/>
              <a:t>endplates</a:t>
            </a:r>
            <a:r>
              <a:rPr lang="fr-FR" dirty="0"/>
              <a:t> are </a:t>
            </a:r>
            <a:r>
              <a:rPr lang="fr-FR" dirty="0" err="1"/>
              <a:t>integrated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the cage.</a:t>
            </a:r>
          </a:p>
        </p:txBody>
      </p:sp>
    </p:spTree>
    <p:extLst>
      <p:ext uri="{BB962C8B-B14F-4D97-AF65-F5344CB8AC3E}">
        <p14:creationId xmlns:p14="http://schemas.microsoft.com/office/powerpoint/2010/main" val="21343467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LC-TPC </a:t>
            </a:r>
            <a:r>
              <a:rPr lang="fr-FR" dirty="0" err="1"/>
              <a:t>beam</a:t>
            </a:r>
            <a:r>
              <a:rPr lang="fr-FR" dirty="0"/>
              <a:t> test </a:t>
            </a:r>
            <a:r>
              <a:rPr lang="fr-FR" dirty="0" err="1"/>
              <a:t>preparation</a:t>
            </a:r>
            <a:r>
              <a:rPr lang="fr-FR" dirty="0"/>
              <a:t>              Nov. 2018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Paul Colas</a:t>
            </a:r>
          </a:p>
        </p:txBody>
      </p:sp>
    </p:spTree>
    <p:extLst>
      <p:ext uri="{BB962C8B-B14F-4D97-AF65-F5344CB8AC3E}">
        <p14:creationId xmlns:p14="http://schemas.microsoft.com/office/powerpoint/2010/main" val="3317893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New </a:t>
            </a:r>
            <a:r>
              <a:rPr lang="fr-FR" dirty="0" err="1"/>
              <a:t>Micromegas</a:t>
            </a:r>
            <a:r>
              <a:rPr lang="fr-FR" dirty="0"/>
              <a:t> modules (4 in </a:t>
            </a:r>
            <a:r>
              <a:rPr lang="fr-FR" dirty="0" err="1"/>
              <a:t>preparation</a:t>
            </a:r>
            <a:r>
              <a:rPr lang="fr-FR" dirty="0"/>
              <a:t>)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621437"/>
            <a:ext cx="10515600" cy="2835152"/>
          </a:xfrm>
        </p:spPr>
        <p:txBody>
          <a:bodyPr>
            <a:normAutofit lnSpcReduction="10000"/>
          </a:bodyPr>
          <a:lstStyle/>
          <a:p>
            <a:r>
              <a:rPr lang="fr-FR" dirty="0" err="1"/>
              <a:t>Inverted</a:t>
            </a:r>
            <a:r>
              <a:rPr lang="fr-FR" dirty="0"/>
              <a:t> </a:t>
            </a:r>
            <a:r>
              <a:rPr lang="fr-FR" dirty="0" err="1"/>
              <a:t>grounding</a:t>
            </a:r>
            <a:r>
              <a:rPr lang="fr-FR" dirty="0"/>
              <a:t> : </a:t>
            </a:r>
            <a:r>
              <a:rPr lang="fr-FR" dirty="0" err="1"/>
              <a:t>mesh</a:t>
            </a:r>
            <a:r>
              <a:rPr lang="fr-FR" dirty="0"/>
              <a:t> at </a:t>
            </a:r>
            <a:r>
              <a:rPr lang="fr-FR" dirty="0" err="1"/>
              <a:t>ground</a:t>
            </a:r>
            <a:r>
              <a:rPr lang="fr-FR" dirty="0"/>
              <a:t> and </a:t>
            </a:r>
            <a:r>
              <a:rPr lang="fr-FR" dirty="0" err="1"/>
              <a:t>encapsulated</a:t>
            </a:r>
            <a:r>
              <a:rPr lang="fr-FR" dirty="0"/>
              <a:t> </a:t>
            </a:r>
            <a:r>
              <a:rPr lang="fr-FR" dirty="0" err="1"/>
              <a:t>resistive</a:t>
            </a:r>
            <a:r>
              <a:rPr lang="fr-FR" dirty="0"/>
              <a:t> anode.  </a:t>
            </a:r>
            <a:r>
              <a:rPr lang="fr-FR" dirty="0" err="1"/>
              <a:t>Advantages</a:t>
            </a:r>
            <a:r>
              <a:rPr lang="fr-FR" dirty="0"/>
              <a:t> (</a:t>
            </a:r>
            <a:r>
              <a:rPr lang="fr-FR" dirty="0" err="1"/>
              <a:t>better</a:t>
            </a:r>
            <a:r>
              <a:rPr lang="fr-FR" dirty="0"/>
              <a:t> </a:t>
            </a:r>
            <a:r>
              <a:rPr lang="fr-FR" dirty="0" err="1"/>
              <a:t>shielding</a:t>
            </a:r>
            <a:r>
              <a:rPr lang="fr-FR" dirty="0"/>
              <a:t>, </a:t>
            </a:r>
            <a:r>
              <a:rPr lang="fr-FR" dirty="0" err="1"/>
              <a:t>less</a:t>
            </a:r>
            <a:r>
              <a:rPr lang="fr-FR" dirty="0"/>
              <a:t> </a:t>
            </a:r>
            <a:r>
              <a:rPr lang="fr-FR" dirty="0" err="1"/>
              <a:t>distortions</a:t>
            </a:r>
            <a:r>
              <a:rPr lang="fr-FR" dirty="0"/>
              <a:t>, </a:t>
            </a:r>
            <a:r>
              <a:rPr lang="fr-FR" dirty="0" err="1"/>
              <a:t>better</a:t>
            </a:r>
            <a:r>
              <a:rPr lang="fr-FR" dirty="0"/>
              <a:t> voltage </a:t>
            </a:r>
            <a:r>
              <a:rPr lang="fr-FR" dirty="0" err="1"/>
              <a:t>flexibility</a:t>
            </a:r>
            <a:r>
              <a:rPr lang="fr-FR" dirty="0"/>
              <a:t>)</a:t>
            </a:r>
          </a:p>
          <a:p>
            <a:r>
              <a:rPr lang="fr-FR" dirty="0"/>
              <a:t>New modules </a:t>
            </a:r>
            <a:r>
              <a:rPr lang="fr-FR" dirty="0" err="1"/>
              <a:t>status</a:t>
            </a:r>
            <a:r>
              <a:rPr lang="fr-FR" dirty="0"/>
              <a:t> : 4 </a:t>
            </a:r>
            <a:r>
              <a:rPr lang="fr-FR" dirty="0" err="1"/>
              <a:t>manufactured</a:t>
            </a:r>
            <a:r>
              <a:rPr lang="fr-FR" dirty="0"/>
              <a:t>, 3 </a:t>
            </a:r>
            <a:r>
              <a:rPr lang="fr-FR" dirty="0" err="1"/>
              <a:t>delivered</a:t>
            </a:r>
            <a:r>
              <a:rPr lang="fr-FR" dirty="0"/>
              <a:t> and </a:t>
            </a:r>
            <a:r>
              <a:rPr lang="fr-FR" dirty="0" err="1"/>
              <a:t>tested</a:t>
            </a:r>
            <a:r>
              <a:rPr lang="fr-FR" dirty="0"/>
              <a:t> for connections and HV. </a:t>
            </a:r>
          </a:p>
          <a:p>
            <a:r>
              <a:rPr lang="fr-FR" dirty="0"/>
              <a:t>HV </a:t>
            </a:r>
            <a:r>
              <a:rPr lang="fr-FR" dirty="0" err="1"/>
              <a:t>stability</a:t>
            </a:r>
            <a:r>
              <a:rPr lang="fr-FR" dirty="0"/>
              <a:t>: one excellent, one medium (250 </a:t>
            </a:r>
            <a:r>
              <a:rPr lang="fr-FR" dirty="0" err="1"/>
              <a:t>nA</a:t>
            </a:r>
            <a:r>
              <a:rPr lang="fr-FR" dirty="0"/>
              <a:t>) </a:t>
            </a:r>
            <a:r>
              <a:rPr lang="fr-FR" dirty="0" err="1"/>
              <a:t>current</a:t>
            </a:r>
            <a:r>
              <a:rPr lang="fr-FR" dirty="0"/>
              <a:t>, one </a:t>
            </a:r>
            <a:r>
              <a:rPr lang="fr-FR" dirty="0" err="1"/>
              <a:t>problematic</a:t>
            </a:r>
            <a:r>
              <a:rPr lang="fr-FR" dirty="0"/>
              <a:t>,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cleaned</a:t>
            </a:r>
            <a:r>
              <a:rPr lang="fr-FR" dirty="0"/>
              <a:t> up.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9850" y="3994063"/>
            <a:ext cx="3967337" cy="263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3507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230</Words>
  <Application>Microsoft Macintosh PowerPoint</Application>
  <PresentationFormat>Breitbild</PresentationFormat>
  <Paragraphs>16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Thème Office</vt:lpstr>
      <vt:lpstr>TPC mechanics</vt:lpstr>
      <vt:lpstr>Proposal : support laterally</vt:lpstr>
      <vt:lpstr>New proposals and recent deformation calculations</vt:lpstr>
      <vt:lpstr>Progress on the WBS</vt:lpstr>
      <vt:lpstr>LC-TPC beam test preparation              Nov. 2018</vt:lpstr>
      <vt:lpstr>New Micromegas modules (4 in preparation) </vt:lpstr>
    </vt:vector>
  </TitlesOfParts>
  <Company>CEA Saclay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TPC mechanics</dc:title>
  <dc:creator>Colas Paul</dc:creator>
  <cp:lastModifiedBy>Karsten Buesser</cp:lastModifiedBy>
  <cp:revision>6</cp:revision>
  <dcterms:created xsi:type="dcterms:W3CDTF">2018-10-16T13:57:21Z</dcterms:created>
  <dcterms:modified xsi:type="dcterms:W3CDTF">2018-10-17T11:46:24Z</dcterms:modified>
</cp:coreProperties>
</file>