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7" r:id="rId3"/>
    <p:sldId id="268" r:id="rId4"/>
    <p:sldId id="278" r:id="rId5"/>
    <p:sldId id="280" r:id="rId6"/>
    <p:sldId id="281" r:id="rId7"/>
    <p:sldId id="279" r:id="rId8"/>
    <p:sldId id="276" r:id="rId9"/>
    <p:sldId id="272" r:id="rId10"/>
    <p:sldId id="275" r:id="rId11"/>
    <p:sldId id="274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4668" autoAdjust="0"/>
  </p:normalViewPr>
  <p:slideViewPr>
    <p:cSldViewPr snapToGrid="0">
      <p:cViewPr varScale="1">
        <p:scale>
          <a:sx n="94" d="100"/>
          <a:sy n="94" d="100"/>
        </p:scale>
        <p:origin x="6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AF70BD-7174-4A27-B7C8-48FD1F175C27}" type="datetimeFigureOut">
              <a:rPr lang="fr-FR" smtClean="0"/>
              <a:t>09/01/2019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BE3B1A-D743-4F8C-8F01-0B10E2FE9D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3938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2PCO2 cooling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4408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2PCO2 cooling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9111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2PCO2 cooling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658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2PCO2 cooling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19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2PCO2 cooling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7777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2PCO2 cooling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73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2PCO2 cooling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9176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2PCO2 cooling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7401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2PCO2 cooling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9720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2PCO2 cooling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797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2PCO2 cooling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4552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2PCO2 cooling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888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681904" y="371568"/>
            <a:ext cx="8446017" cy="795922"/>
          </a:xfr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fr-FR" sz="4800" dirty="0" err="1" smtClean="0"/>
              <a:t>Two</a:t>
            </a:r>
            <a:r>
              <a:rPr lang="fr-FR" sz="4800" dirty="0" smtClean="0"/>
              <a:t>-phase CO</a:t>
            </a:r>
            <a:r>
              <a:rPr lang="fr-FR" sz="4800" baseline="-25000" dirty="0" smtClean="0"/>
              <a:t>2</a:t>
            </a:r>
            <a:r>
              <a:rPr lang="fr-FR" sz="4800" dirty="0" smtClean="0"/>
              <a:t> </a:t>
            </a:r>
            <a:r>
              <a:rPr lang="fr-FR" sz="4800" dirty="0" err="1" smtClean="0"/>
              <a:t>cooling</a:t>
            </a:r>
            <a:endParaRPr lang="fr-FR" sz="4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60797" y="1241427"/>
            <a:ext cx="4176794" cy="481237"/>
          </a:xfrm>
        </p:spPr>
        <p:txBody>
          <a:bodyPr>
            <a:normAutofit/>
          </a:bodyPr>
          <a:lstStyle/>
          <a:p>
            <a:r>
              <a:rPr lang="fr-FR" dirty="0" smtClean="0"/>
              <a:t>P. Colas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4234543" y="6289674"/>
            <a:ext cx="4114800" cy="365125"/>
          </a:xfrm>
        </p:spPr>
        <p:txBody>
          <a:bodyPr/>
          <a:lstStyle/>
          <a:p>
            <a:r>
              <a:rPr lang="fr-FR" smtClean="0"/>
              <a:t>2PCO2 cooling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1</a:t>
            </a:fld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421820" y="1412425"/>
            <a:ext cx="1551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C000"/>
                </a:solidFill>
              </a:rPr>
              <a:t>Collaboration Meeting</a:t>
            </a:r>
            <a:endParaRPr lang="fr-FR" b="1" dirty="0">
              <a:solidFill>
                <a:srgbClr val="FFC000"/>
              </a:solidFill>
            </a:endParaRPr>
          </a:p>
        </p:txBody>
      </p:sp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035" y="150761"/>
            <a:ext cx="2133600" cy="1217613"/>
          </a:xfrm>
          <a:prstGeom prst="rect">
            <a:avLst/>
          </a:prstGeom>
          <a:noFill/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3126" y="2117083"/>
            <a:ext cx="6772146" cy="4014296"/>
          </a:xfrm>
          <a:prstGeom prst="rect">
            <a:avLst/>
          </a:prstGeom>
        </p:spPr>
      </p:pic>
      <p:cxnSp>
        <p:nvCxnSpPr>
          <p:cNvPr id="14" name="Connecteur droit 13"/>
          <p:cNvCxnSpPr/>
          <p:nvPr/>
        </p:nvCxnSpPr>
        <p:spPr>
          <a:xfrm>
            <a:off x="6800850" y="2697067"/>
            <a:ext cx="24493" cy="203821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6825343" y="4735286"/>
            <a:ext cx="255542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>
            <a:off x="9402537" y="4748897"/>
            <a:ext cx="761999" cy="53339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571500" y="2637064"/>
            <a:ext cx="44216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CO2 has a large latent </a:t>
            </a:r>
            <a:r>
              <a:rPr lang="fr-FR" dirty="0" err="1" smtClean="0"/>
              <a:t>heat</a:t>
            </a:r>
            <a:r>
              <a:rPr lang="fr-FR" dirty="0" smtClean="0"/>
              <a:t> in vaporisation, a large </a:t>
            </a:r>
            <a:r>
              <a:rPr lang="fr-FR" dirty="0" err="1" smtClean="0"/>
              <a:t>specific</a:t>
            </a:r>
            <a:r>
              <a:rPr lang="fr-FR" dirty="0" smtClean="0"/>
              <a:t> </a:t>
            </a:r>
            <a:r>
              <a:rPr lang="fr-FR" dirty="0" err="1" smtClean="0"/>
              <a:t>heat</a:t>
            </a:r>
            <a:r>
              <a:rPr lang="fr-FR" dirty="0" smtClean="0"/>
              <a:t>, and a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viscosity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At 50 bar the </a:t>
            </a:r>
            <a:r>
              <a:rPr lang="fr-FR" dirty="0" err="1" smtClean="0"/>
              <a:t>two</a:t>
            </a:r>
            <a:r>
              <a:rPr lang="fr-FR" dirty="0" smtClean="0"/>
              <a:t>-phase </a:t>
            </a:r>
            <a:r>
              <a:rPr lang="fr-FR" dirty="0" err="1" smtClean="0"/>
              <a:t>fluid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at </a:t>
            </a:r>
            <a:r>
              <a:rPr lang="fr-FR" dirty="0" err="1" smtClean="0"/>
              <a:t>almost</a:t>
            </a:r>
            <a:r>
              <a:rPr lang="fr-FR" dirty="0" smtClean="0"/>
              <a:t> 10°C, </a:t>
            </a:r>
            <a:r>
              <a:rPr lang="fr-FR" dirty="0" err="1" smtClean="0"/>
              <a:t>avoiding</a:t>
            </a:r>
            <a:r>
              <a:rPr lang="fr-FR" dirty="0" smtClean="0"/>
              <a:t> condensation. At 65 bar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take</a:t>
            </a:r>
            <a:r>
              <a:rPr lang="fr-FR" dirty="0" smtClean="0"/>
              <a:t> out </a:t>
            </a:r>
            <a:r>
              <a:rPr lang="fr-FR" dirty="0" err="1" smtClean="0"/>
              <a:t>heat</a:t>
            </a:r>
            <a:r>
              <a:rPr lang="fr-FR" dirty="0" smtClean="0"/>
              <a:t> at room </a:t>
            </a:r>
            <a:r>
              <a:rPr lang="fr-FR" dirty="0" err="1" smtClean="0"/>
              <a:t>temperature</a:t>
            </a:r>
            <a:r>
              <a:rPr lang="fr-FR" dirty="0" smtClean="0"/>
              <a:t>.</a:t>
            </a:r>
          </a:p>
          <a:p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8610600" y="2637064"/>
            <a:ext cx="210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CO2 phase </a:t>
            </a:r>
            <a:r>
              <a:rPr lang="fr-FR" dirty="0" err="1" smtClean="0"/>
              <a:t>diagram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443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8696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fr-FR" dirty="0" err="1" smtClean="0"/>
              <a:t>Monolithic</a:t>
            </a:r>
            <a:r>
              <a:rPr lang="fr-FR" dirty="0" smtClean="0"/>
              <a:t> </a:t>
            </a:r>
            <a:r>
              <a:rPr lang="fr-FR" dirty="0" err="1"/>
              <a:t>c</a:t>
            </a:r>
            <a:r>
              <a:rPr lang="fr-FR" dirty="0" err="1" smtClean="0"/>
              <a:t>ooling</a:t>
            </a:r>
            <a:r>
              <a:rPr lang="fr-FR" dirty="0" smtClean="0"/>
              <a:t> plate in 3D printing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2PCO2 cooling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10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/>
          <a:srcRect l="28761" t="16862" r="24337" b="4963"/>
          <a:stretch/>
        </p:blipFill>
        <p:spPr>
          <a:xfrm>
            <a:off x="2087652" y="1210680"/>
            <a:ext cx="5211221" cy="514567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719926" y="2012593"/>
            <a:ext cx="273545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Connectors</a:t>
            </a:r>
            <a:r>
              <a:rPr lang="fr-FR" dirty="0" smtClean="0"/>
              <a:t> to 2P CO2 </a:t>
            </a:r>
            <a:r>
              <a:rPr lang="fr-FR" dirty="0" err="1" smtClean="0"/>
              <a:t>loop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6141850" y="2381925"/>
            <a:ext cx="273545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fr-FR" dirty="0" smtClean="0"/>
              <a:t>Fins for backup air-</a:t>
            </a:r>
            <a:r>
              <a:rPr lang="fr-FR" dirty="0" err="1" smtClean="0"/>
              <a:t>cooling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272067" y="5660551"/>
            <a:ext cx="227308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Integrated serpentine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9626390" y="4874915"/>
            <a:ext cx="1726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M. </a:t>
            </a:r>
            <a:r>
              <a:rPr lang="fr-FR" i="1" dirty="0" err="1" smtClean="0"/>
              <a:t>Riallot</a:t>
            </a:r>
            <a:r>
              <a:rPr lang="fr-FR" i="1" dirty="0" smtClean="0"/>
              <a:t>, Y. Jan</a:t>
            </a:r>
            <a:endParaRPr lang="fr-FR" i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9107892" y="2566591"/>
            <a:ext cx="22451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b="1" dirty="0" err="1" smtClean="0"/>
              <a:t>Being</a:t>
            </a:r>
            <a:r>
              <a:rPr lang="fr-FR" b="1" dirty="0" smtClean="0"/>
              <a:t> </a:t>
            </a:r>
            <a:r>
              <a:rPr lang="fr-FR" b="1" dirty="0" err="1" smtClean="0"/>
              <a:t>realized</a:t>
            </a:r>
            <a:r>
              <a:rPr lang="fr-FR" b="1" dirty="0" smtClean="0"/>
              <a:t> at Saclay </a:t>
            </a:r>
            <a:r>
              <a:rPr lang="fr-FR" b="1" dirty="0" err="1" smtClean="0"/>
              <a:t>within</a:t>
            </a:r>
            <a:r>
              <a:rPr lang="fr-FR" b="1" dirty="0" smtClean="0"/>
              <a:t> a R&amp;D project on </a:t>
            </a:r>
            <a:r>
              <a:rPr lang="fr-FR" b="1" dirty="0" err="1" smtClean="0"/>
              <a:t>metallic</a:t>
            </a:r>
            <a:r>
              <a:rPr lang="fr-FR" b="1" dirty="0" smtClean="0"/>
              <a:t> additive </a:t>
            </a:r>
            <a:r>
              <a:rPr lang="fr-FR" b="1" dirty="0" err="1" smtClean="0"/>
              <a:t>manufacturing</a:t>
            </a:r>
            <a:r>
              <a:rPr lang="fr-FR" b="1" dirty="0" smtClean="0"/>
              <a:t> (COSTARD)</a:t>
            </a:r>
          </a:p>
          <a:p>
            <a:pPr algn="r"/>
            <a:r>
              <a:rPr lang="fr-FR" b="1" dirty="0" err="1" smtClean="0"/>
              <a:t>Could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tested</a:t>
            </a:r>
            <a:r>
              <a:rPr lang="fr-FR" b="1" dirty="0" smtClean="0"/>
              <a:t> in a future </a:t>
            </a:r>
            <a:r>
              <a:rPr lang="fr-FR" b="1" dirty="0" err="1" smtClean="0"/>
              <a:t>beam</a:t>
            </a:r>
            <a:r>
              <a:rPr lang="fr-FR" b="1" dirty="0" smtClean="0"/>
              <a:t> test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971363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97324"/>
            <a:ext cx="10515600" cy="86315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838200" y="1419225"/>
            <a:ext cx="10515600" cy="4769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/>
              <a:t>2-phase CO2 </a:t>
            </a:r>
            <a:r>
              <a:rPr lang="fr-FR" dirty="0" err="1" smtClean="0"/>
              <a:t>cooling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mature </a:t>
            </a:r>
            <a:r>
              <a:rPr lang="fr-FR" dirty="0" err="1" smtClean="0"/>
              <a:t>technology</a:t>
            </a:r>
            <a:r>
              <a:rPr lang="fr-FR" dirty="0" smtClean="0"/>
              <a:t> </a:t>
            </a:r>
            <a:r>
              <a:rPr lang="fr-FR" dirty="0" err="1" smtClean="0"/>
              <a:t>suited</a:t>
            </a:r>
            <a:r>
              <a:rPr lang="fr-FR" dirty="0" smtClean="0"/>
              <a:t> for ILD TPC modules. It has been </a:t>
            </a:r>
            <a:r>
              <a:rPr lang="fr-FR" dirty="0" err="1" smtClean="0"/>
              <a:t>demonstrated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stable and efficient in </a:t>
            </a:r>
            <a:r>
              <a:rPr lang="fr-FR" dirty="0" err="1" smtClean="0"/>
              <a:t>Micromegas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tests.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3-D printing </a:t>
            </a:r>
            <a:r>
              <a:rPr lang="fr-FR" dirty="0" err="1" smtClean="0"/>
              <a:t>might</a:t>
            </a:r>
            <a:r>
              <a:rPr lang="fr-FR" dirty="0" smtClean="0"/>
              <a:t> help to </a:t>
            </a:r>
            <a:r>
              <a:rPr lang="fr-FR" dirty="0" err="1" smtClean="0"/>
              <a:t>optimize</a:t>
            </a:r>
            <a:r>
              <a:rPr lang="fr-FR" dirty="0" smtClean="0"/>
              <a:t> the performance and </a:t>
            </a:r>
            <a:r>
              <a:rPr lang="fr-FR" dirty="0" err="1" smtClean="0"/>
              <a:t>simplify</a:t>
            </a:r>
            <a:r>
              <a:rPr lang="fr-FR" dirty="0" smtClean="0"/>
              <a:t> the </a:t>
            </a:r>
            <a:r>
              <a:rPr lang="fr-FR" dirty="0" err="1" smtClean="0"/>
              <a:t>manufacturing</a:t>
            </a:r>
            <a:r>
              <a:rPr lang="fr-FR" dirty="0" smtClean="0"/>
              <a:t> of a </a:t>
            </a:r>
            <a:r>
              <a:rPr lang="fr-FR" dirty="0" err="1" smtClean="0"/>
              <a:t>cooling</a:t>
            </a:r>
            <a:r>
              <a:rPr lang="fr-FR" dirty="0" smtClean="0"/>
              <a:t> plate.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On the longer </a:t>
            </a:r>
            <a:r>
              <a:rPr lang="fr-FR" dirty="0" err="1" smtClean="0"/>
              <a:t>term</a:t>
            </a:r>
            <a:r>
              <a:rPr lang="fr-FR" dirty="0" smtClean="0"/>
              <a:t>, </a:t>
            </a:r>
            <a:r>
              <a:rPr lang="fr-FR" dirty="0" err="1" smtClean="0"/>
              <a:t>other</a:t>
            </a:r>
            <a:r>
              <a:rPr lang="fr-FR" dirty="0" smtClean="0"/>
              <a:t> options are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study</a:t>
            </a:r>
            <a:r>
              <a:rPr lang="fr-FR" dirty="0" smtClean="0"/>
              <a:t> (</a:t>
            </a:r>
            <a:r>
              <a:rPr lang="fr-FR" dirty="0" err="1" smtClean="0"/>
              <a:t>channels</a:t>
            </a:r>
            <a:r>
              <a:rPr lang="fr-FR" dirty="0" smtClean="0"/>
              <a:t> in the </a:t>
            </a:r>
            <a:r>
              <a:rPr lang="fr-FR" dirty="0" err="1" smtClean="0"/>
              <a:t>bulk</a:t>
            </a:r>
            <a:r>
              <a:rPr lang="fr-FR" dirty="0" smtClean="0"/>
              <a:t> of the PCB, </a:t>
            </a:r>
            <a:r>
              <a:rPr lang="fr-FR" dirty="0" err="1" smtClean="0"/>
              <a:t>microchannels</a:t>
            </a:r>
            <a:r>
              <a:rPr lang="fr-FR" dirty="0" smtClean="0"/>
              <a:t>, new </a:t>
            </a:r>
            <a:r>
              <a:rPr lang="fr-FR" dirty="0" err="1" smtClean="0"/>
              <a:t>materials</a:t>
            </a:r>
            <a:r>
              <a:rPr lang="fr-FR" dirty="0" smtClean="0"/>
              <a:t>).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2PCO2 cooling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921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6668"/>
          </a:xfrm>
        </p:spPr>
        <p:txBody>
          <a:bodyPr/>
          <a:lstStyle/>
          <a:p>
            <a:r>
              <a:rPr lang="fr-FR" dirty="0" smtClean="0"/>
              <a:t>Thermal simulation of the TPC</a:t>
            </a:r>
            <a:endParaRPr lang="fr-FR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54580" y="2554708"/>
            <a:ext cx="5075326" cy="3252400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2PCO2 cooling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2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699" y="2273721"/>
            <a:ext cx="4119280" cy="375152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947057" y="1477736"/>
            <a:ext cx="4939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Without</a:t>
            </a:r>
            <a:r>
              <a:rPr lang="fr-FR" dirty="0" smtClean="0"/>
              <a:t> power </a:t>
            </a:r>
            <a:r>
              <a:rPr lang="fr-FR" dirty="0" err="1" smtClean="0"/>
              <a:t>pulsing</a:t>
            </a:r>
            <a:r>
              <a:rPr lang="fr-FR" dirty="0" smtClean="0"/>
              <a:t>: 32 to 68 </a:t>
            </a:r>
            <a:r>
              <a:rPr lang="fr-FR" dirty="0" err="1" smtClean="0"/>
              <a:t>degree</a:t>
            </a:r>
            <a:endParaRPr lang="fr-FR" dirty="0" smtClean="0"/>
          </a:p>
          <a:p>
            <a:r>
              <a:rPr lang="fr-FR" dirty="0" err="1" smtClean="0"/>
              <a:t>With</a:t>
            </a:r>
            <a:r>
              <a:rPr lang="fr-FR" dirty="0" smtClean="0"/>
              <a:t> power </a:t>
            </a:r>
            <a:r>
              <a:rPr lang="fr-FR" dirty="0" err="1" smtClean="0"/>
              <a:t>pulsing</a:t>
            </a:r>
            <a:r>
              <a:rPr lang="fr-FR" dirty="0" smtClean="0"/>
              <a:t>: 26 to 29 </a:t>
            </a:r>
            <a:r>
              <a:rPr lang="fr-FR" dirty="0" err="1" smtClean="0"/>
              <a:t>degree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7h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67917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2-phase CO2 </a:t>
            </a:r>
            <a:r>
              <a:rPr lang="fr-FR" dirty="0" err="1" smtClean="0"/>
              <a:t>cooling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9408" y="2572972"/>
            <a:ext cx="10758854" cy="3695944"/>
          </a:xfrm>
        </p:spPr>
        <p:txBody>
          <a:bodyPr/>
          <a:lstStyle/>
          <a:p>
            <a:r>
              <a:rPr lang="fr-FR" dirty="0" err="1" smtClean="0"/>
              <a:t>Pioneered</a:t>
            </a:r>
            <a:r>
              <a:rPr lang="fr-FR" dirty="0" smtClean="0"/>
              <a:t> at </a:t>
            </a:r>
            <a:r>
              <a:rPr lang="fr-FR" dirty="0" err="1" smtClean="0"/>
              <a:t>Nikhef</a:t>
            </a:r>
            <a:r>
              <a:rPr lang="fr-FR" dirty="0" smtClean="0"/>
              <a:t> and CERN, </a:t>
            </a:r>
            <a:r>
              <a:rPr lang="fr-FR" dirty="0" err="1" smtClean="0"/>
              <a:t>studied</a:t>
            </a:r>
            <a:r>
              <a:rPr lang="fr-FR" dirty="0" smtClean="0"/>
              <a:t> at KEK. </a:t>
            </a:r>
          </a:p>
          <a:p>
            <a:r>
              <a:rPr lang="fr-FR" dirty="0" smtClean="0"/>
              <a:t>KEK </a:t>
            </a:r>
            <a:r>
              <a:rPr lang="fr-FR" dirty="0" err="1" smtClean="0"/>
              <a:t>bought</a:t>
            </a:r>
            <a:r>
              <a:rPr lang="fr-FR" dirty="0" smtClean="0"/>
              <a:t> a </a:t>
            </a:r>
            <a:r>
              <a:rPr lang="fr-FR" dirty="0" err="1" smtClean="0"/>
              <a:t>compressor</a:t>
            </a:r>
            <a:r>
              <a:rPr lang="fr-FR" dirty="0" smtClean="0"/>
              <a:t> (« TRACI ») for ILC and Belle II, </a:t>
            </a:r>
            <a:r>
              <a:rPr lang="fr-FR" dirty="0" err="1" smtClean="0"/>
              <a:t>installed</a:t>
            </a:r>
            <a:r>
              <a:rPr lang="fr-FR" dirty="0" smtClean="0"/>
              <a:t> at DESY Test </a:t>
            </a:r>
            <a:r>
              <a:rPr lang="fr-FR" dirty="0" err="1" smtClean="0"/>
              <a:t>Beam</a:t>
            </a:r>
            <a:r>
              <a:rPr lang="fr-FR" dirty="0" smtClean="0"/>
              <a:t> T24.</a:t>
            </a:r>
          </a:p>
          <a:p>
            <a:r>
              <a:rPr lang="fr-FR" dirty="0" err="1" smtClean="0"/>
              <a:t>Tested</a:t>
            </a:r>
            <a:r>
              <a:rPr lang="fr-FR" dirty="0" smtClean="0"/>
              <a:t> in 2014 and 2015 </a:t>
            </a:r>
            <a:r>
              <a:rPr lang="fr-FR" dirty="0" err="1" smtClean="0"/>
              <a:t>with</a:t>
            </a:r>
            <a:r>
              <a:rPr lang="fr-FR" dirty="0" smtClean="0"/>
              <a:t> 7 </a:t>
            </a:r>
            <a:r>
              <a:rPr lang="fr-FR" dirty="0" err="1" smtClean="0"/>
              <a:t>independent</a:t>
            </a:r>
            <a:r>
              <a:rPr lang="fr-FR" dirty="0" smtClean="0"/>
              <a:t> modules </a:t>
            </a:r>
            <a:r>
              <a:rPr lang="fr-FR" dirty="0" err="1" smtClean="0"/>
              <a:t>with</a:t>
            </a:r>
            <a:r>
              <a:rPr lang="fr-FR" dirty="0" smtClean="0"/>
              <a:t> a distribution by a manifold (« clarinette »). 0.8 mm </a:t>
            </a:r>
            <a:r>
              <a:rPr lang="fr-FR" dirty="0" err="1" smtClean="0"/>
              <a:t>inner</a:t>
            </a:r>
            <a:r>
              <a:rPr lang="fr-FR" dirty="0" smtClean="0"/>
              <a:t> </a:t>
            </a:r>
            <a:r>
              <a:rPr lang="fr-FR" dirty="0" err="1" smtClean="0"/>
              <a:t>diameter</a:t>
            </a:r>
            <a:r>
              <a:rPr lang="fr-FR" dirty="0" smtClean="0"/>
              <a:t> pipe</a:t>
            </a:r>
          </a:p>
          <a:p>
            <a:r>
              <a:rPr lang="fr-FR" dirty="0" smtClean="0"/>
              <a:t>This time (2018) </a:t>
            </a:r>
            <a:r>
              <a:rPr lang="fr-FR" dirty="0" err="1" smtClean="0"/>
              <a:t>tested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4 modules in one </a:t>
            </a:r>
            <a:r>
              <a:rPr lang="fr-FR" dirty="0" err="1" smtClean="0"/>
              <a:t>loop</a:t>
            </a:r>
            <a:r>
              <a:rPr lang="fr-FR" dirty="0" smtClean="0"/>
              <a:t>. </a:t>
            </a:r>
            <a:r>
              <a:rPr lang="fr-FR" dirty="0" err="1" smtClean="0"/>
              <a:t>Very</a:t>
            </a:r>
            <a:r>
              <a:rPr lang="fr-FR" dirty="0" smtClean="0"/>
              <a:t> stable </a:t>
            </a:r>
            <a:r>
              <a:rPr lang="fr-FR" dirty="0" err="1" smtClean="0"/>
              <a:t>operation</a:t>
            </a:r>
            <a:r>
              <a:rPr lang="fr-FR" dirty="0" smtClean="0"/>
              <a:t> at 50 bar. 28-31°C on the FECS: </a:t>
            </a:r>
            <a:r>
              <a:rPr lang="fr-FR" dirty="0" err="1" smtClean="0"/>
              <a:t>continuous</a:t>
            </a:r>
            <a:r>
              <a:rPr lang="fr-FR" dirty="0" smtClean="0"/>
              <a:t> </a:t>
            </a:r>
            <a:r>
              <a:rPr lang="fr-FR" dirty="0" err="1" smtClean="0"/>
              <a:t>operation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11 </a:t>
            </a:r>
            <a:r>
              <a:rPr lang="fr-FR" dirty="0" err="1" smtClean="0"/>
              <a:t>days</a:t>
            </a:r>
            <a:r>
              <a:rPr lang="fr-FR" dirty="0" smtClean="0"/>
              <a:t> </a:t>
            </a:r>
            <a:r>
              <a:rPr lang="fr-FR" dirty="0" err="1" smtClean="0"/>
              <a:t>without</a:t>
            </a:r>
            <a:r>
              <a:rPr lang="fr-FR" dirty="0" smtClean="0"/>
              <a:t> </a:t>
            </a:r>
            <a:r>
              <a:rPr lang="fr-FR" dirty="0" err="1" smtClean="0"/>
              <a:t>any</a:t>
            </a:r>
            <a:r>
              <a:rPr lang="fr-FR" dirty="0" smtClean="0"/>
              <a:t> incident.  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1955" y="365125"/>
            <a:ext cx="1689471" cy="2612445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2PCO2 cooling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641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83486"/>
            <a:ext cx="10515600" cy="112077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First test in 2014 at </a:t>
            </a:r>
            <a:r>
              <a:rPr lang="fr-FR" sz="3600" dirty="0" err="1" smtClean="0"/>
              <a:t>Nikhef</a:t>
            </a:r>
            <a:r>
              <a:rPr lang="fr-FR" sz="3600" dirty="0" smtClean="0"/>
              <a:t> </a:t>
            </a:r>
            <a:r>
              <a:rPr lang="fr-FR" sz="3600" dirty="0" err="1" smtClean="0"/>
              <a:t>with</a:t>
            </a:r>
            <a:r>
              <a:rPr lang="fr-FR" sz="3600" dirty="0" smtClean="0"/>
              <a:t> a </a:t>
            </a:r>
            <a:r>
              <a:rPr lang="fr-FR" sz="3600" dirty="0" err="1" smtClean="0"/>
              <a:t>Micromegas</a:t>
            </a:r>
            <a:r>
              <a:rPr lang="fr-FR" sz="3600" dirty="0" smtClean="0"/>
              <a:t> module</a:t>
            </a:r>
            <a:endParaRPr lang="fr-FR" sz="3600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33628" y="1215107"/>
            <a:ext cx="5636995" cy="4189649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2PCO2 cooling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4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725" y="2514601"/>
            <a:ext cx="3897110" cy="289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846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83486"/>
            <a:ext cx="10515600" cy="1120774"/>
          </a:xfrm>
        </p:spPr>
        <p:txBody>
          <a:bodyPr>
            <a:normAutofit/>
          </a:bodyPr>
          <a:lstStyle/>
          <a:p>
            <a:r>
              <a:rPr lang="fr-FR" sz="2800" dirty="0" smtClean="0"/>
              <a:t>Tests in 2014 and 2015 at DESY Test </a:t>
            </a:r>
            <a:r>
              <a:rPr lang="fr-FR" sz="2800" dirty="0" err="1" smtClean="0"/>
              <a:t>beam</a:t>
            </a:r>
            <a:r>
              <a:rPr lang="fr-FR" sz="2800" dirty="0" smtClean="0"/>
              <a:t> </a:t>
            </a:r>
            <a:r>
              <a:rPr lang="fr-FR" sz="2800" dirty="0" err="1" smtClean="0"/>
              <a:t>with</a:t>
            </a:r>
            <a:r>
              <a:rPr lang="fr-FR" sz="2800" dirty="0" smtClean="0"/>
              <a:t> 7 </a:t>
            </a:r>
            <a:r>
              <a:rPr lang="fr-FR" sz="2800" dirty="0" err="1" smtClean="0"/>
              <a:t>Micromegas</a:t>
            </a:r>
            <a:r>
              <a:rPr lang="fr-FR" sz="2800" dirty="0" smtClean="0"/>
              <a:t> modules</a:t>
            </a:r>
            <a:endParaRPr lang="fr-FR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2PCO2 cooling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5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325" y="1216478"/>
            <a:ext cx="5327707" cy="4825093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057" y="1240971"/>
            <a:ext cx="4449535" cy="332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57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83486"/>
            <a:ext cx="10515600" cy="1120774"/>
          </a:xfrm>
        </p:spPr>
        <p:txBody>
          <a:bodyPr>
            <a:normAutofit/>
          </a:bodyPr>
          <a:lstStyle/>
          <a:p>
            <a:r>
              <a:rPr lang="fr-FR" sz="2800" dirty="0" smtClean="0"/>
              <a:t>Tests in 2014 and 2015 at DESY Test </a:t>
            </a:r>
            <a:r>
              <a:rPr lang="fr-FR" sz="2800" dirty="0" err="1" smtClean="0"/>
              <a:t>beam</a:t>
            </a:r>
            <a:r>
              <a:rPr lang="fr-FR" sz="2800" dirty="0" smtClean="0"/>
              <a:t> </a:t>
            </a:r>
            <a:r>
              <a:rPr lang="fr-FR" sz="2800" dirty="0" err="1" smtClean="0"/>
              <a:t>with</a:t>
            </a:r>
            <a:r>
              <a:rPr lang="fr-FR" sz="2800" dirty="0" smtClean="0"/>
              <a:t> 7 </a:t>
            </a:r>
            <a:r>
              <a:rPr lang="fr-FR" sz="2800" dirty="0" err="1" smtClean="0"/>
              <a:t>Micromegas</a:t>
            </a:r>
            <a:r>
              <a:rPr lang="fr-FR" sz="2800" dirty="0" smtClean="0"/>
              <a:t> modules</a:t>
            </a:r>
            <a:endParaRPr lang="fr-FR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2PCO2 cooling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6</a:t>
            </a:fld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4195" y="1117459"/>
            <a:ext cx="7043720" cy="525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543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2PCO2 cooling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7</a:t>
            </a:fld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838200" y="283486"/>
            <a:ext cx="10812236" cy="1120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dirty="0" smtClean="0"/>
              <a:t>Tests in 2018 at DESY Test </a:t>
            </a:r>
            <a:r>
              <a:rPr lang="fr-FR" sz="2800" dirty="0" err="1" smtClean="0"/>
              <a:t>beam</a:t>
            </a:r>
            <a:r>
              <a:rPr lang="fr-FR" sz="2800" dirty="0" smtClean="0"/>
              <a:t> </a:t>
            </a:r>
            <a:r>
              <a:rPr lang="fr-FR" sz="2800" dirty="0" err="1" smtClean="0"/>
              <a:t>with</a:t>
            </a:r>
            <a:r>
              <a:rPr lang="fr-FR" sz="2800" dirty="0" smtClean="0"/>
              <a:t> 4 </a:t>
            </a:r>
            <a:r>
              <a:rPr lang="fr-FR" sz="2800" dirty="0" err="1" smtClean="0"/>
              <a:t>Micromegas</a:t>
            </a:r>
            <a:r>
              <a:rPr lang="fr-FR" sz="2800" dirty="0" smtClean="0"/>
              <a:t> modules in one </a:t>
            </a:r>
            <a:r>
              <a:rPr lang="fr-FR" sz="2800" dirty="0" err="1" smtClean="0"/>
              <a:t>loop</a:t>
            </a:r>
            <a:endParaRPr lang="fr-FR" sz="28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0550" y="1203481"/>
            <a:ext cx="3925570" cy="515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352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3-D printing (=additive </a:t>
            </a:r>
            <a:r>
              <a:rPr lang="fr-FR" dirty="0" err="1" smtClean="0"/>
              <a:t>manufacturing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easy</a:t>
            </a:r>
            <a:r>
              <a:rPr lang="fr-FR" dirty="0" smtClean="0"/>
              <a:t> </a:t>
            </a:r>
            <a:r>
              <a:rPr lang="fr-FR" dirty="0" err="1" smtClean="0"/>
              <a:t>way</a:t>
            </a:r>
            <a:r>
              <a:rPr lang="fr-FR" dirty="0" smtClean="0"/>
              <a:t> to manufacture </a:t>
            </a:r>
            <a:r>
              <a:rPr lang="fr-FR" dirty="0" err="1" smtClean="0"/>
              <a:t>complicated</a:t>
            </a:r>
            <a:r>
              <a:rPr lang="fr-FR" dirty="0" smtClean="0"/>
              <a:t> structures, </a:t>
            </a:r>
            <a:r>
              <a:rPr lang="fr-FR" dirty="0" err="1" smtClean="0"/>
              <a:t>including</a:t>
            </a:r>
            <a:r>
              <a:rPr lang="fr-FR" dirty="0" smtClean="0"/>
              <a:t> </a:t>
            </a:r>
            <a:r>
              <a:rPr lang="fr-FR" dirty="0" err="1" smtClean="0"/>
              <a:t>shapes</a:t>
            </a:r>
            <a:r>
              <a:rPr lang="fr-FR" dirty="0" smtClean="0"/>
              <a:t> </a:t>
            </a:r>
            <a:r>
              <a:rPr lang="fr-FR" dirty="0" err="1" smtClean="0"/>
              <a:t>like</a:t>
            </a:r>
            <a:r>
              <a:rPr lang="fr-FR" dirty="0" smtClean="0"/>
              <a:t> an </a:t>
            </a:r>
            <a:r>
              <a:rPr lang="fr-FR" dirty="0" err="1" smtClean="0"/>
              <a:t>integrated</a:t>
            </a:r>
            <a:r>
              <a:rPr lang="fr-FR" dirty="0" smtClean="0"/>
              <a:t> serpentine </a:t>
            </a:r>
            <a:r>
              <a:rPr lang="fr-FR" dirty="0" err="1" smtClean="0"/>
              <a:t>where</a:t>
            </a:r>
            <a:r>
              <a:rPr lang="fr-FR" dirty="0" smtClean="0"/>
              <a:t> no </a:t>
            </a:r>
            <a:r>
              <a:rPr lang="fr-FR" dirty="0" err="1" smtClean="0"/>
              <a:t>drilling</a:t>
            </a:r>
            <a:r>
              <a:rPr lang="fr-FR" dirty="0" smtClean="0"/>
              <a:t> </a:t>
            </a:r>
            <a:r>
              <a:rPr lang="fr-FR" dirty="0" err="1" smtClean="0"/>
              <a:t>tool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endParaRPr lang="fr-FR" dirty="0" smtClean="0"/>
          </a:p>
          <a:p>
            <a:r>
              <a:rPr lang="fr-FR" dirty="0" err="1" smtClean="0"/>
              <a:t>However</a:t>
            </a:r>
            <a:r>
              <a:rPr lang="fr-FR" dirty="0" smtClean="0"/>
              <a:t> </a:t>
            </a:r>
            <a:r>
              <a:rPr lang="fr-FR" dirty="0" err="1" smtClean="0"/>
              <a:t>every</a:t>
            </a:r>
            <a:r>
              <a:rPr lang="fr-FR" dirty="0" smtClean="0"/>
              <a:t> layer must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almost</a:t>
            </a:r>
            <a:r>
              <a:rPr lang="fr-FR" dirty="0" smtClean="0"/>
              <a:t> </a:t>
            </a:r>
            <a:r>
              <a:rPr lang="fr-FR" dirty="0" err="1" smtClean="0"/>
              <a:t>totally</a:t>
            </a:r>
            <a:r>
              <a:rPr lang="fr-FR" dirty="0" smtClean="0"/>
              <a:t> </a:t>
            </a:r>
            <a:r>
              <a:rPr lang="fr-FR" dirty="0" err="1" smtClean="0"/>
              <a:t>supported</a:t>
            </a:r>
            <a:endParaRPr lang="fr-FR" dirty="0" smtClean="0"/>
          </a:p>
          <a:p>
            <a:r>
              <a:rPr lang="fr-FR" dirty="0" err="1" smtClean="0"/>
              <a:t>Material</a:t>
            </a:r>
            <a:r>
              <a:rPr lang="fr-FR" dirty="0" smtClean="0"/>
              <a:t> </a:t>
            </a:r>
            <a:r>
              <a:rPr lang="fr-FR" dirty="0" err="1" smtClean="0"/>
              <a:t>availability</a:t>
            </a:r>
            <a:r>
              <a:rPr lang="fr-FR" dirty="0" smtClean="0"/>
              <a:t> </a:t>
            </a:r>
            <a:r>
              <a:rPr lang="fr-FR" dirty="0" err="1" smtClean="0"/>
              <a:t>still</a:t>
            </a:r>
            <a:r>
              <a:rPr lang="fr-FR" dirty="0" smtClean="0"/>
              <a:t> </a:t>
            </a:r>
            <a:r>
              <a:rPr lang="fr-FR" dirty="0" err="1" smtClean="0"/>
              <a:t>reduced</a:t>
            </a:r>
            <a:r>
              <a:rPr lang="fr-FR" dirty="0" smtClean="0"/>
              <a:t>, but </a:t>
            </a:r>
            <a:r>
              <a:rPr lang="fr-FR" dirty="0" err="1" smtClean="0"/>
              <a:t>evolving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2PCO2 cooling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87512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09/01/2019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2PCO2 cooling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9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574" y="865414"/>
            <a:ext cx="107930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64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349</Words>
  <Application>Microsoft Office PowerPoint</Application>
  <PresentationFormat>Grand écran</PresentationFormat>
  <Paragraphs>69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Two-phase CO2 cooling</vt:lpstr>
      <vt:lpstr>Thermal simulation of the TPC</vt:lpstr>
      <vt:lpstr>2-phase CO2 cooling</vt:lpstr>
      <vt:lpstr>First test in 2014 at Nikhef with a Micromegas module</vt:lpstr>
      <vt:lpstr>Tests in 2014 and 2015 at DESY Test beam with 7 Micromegas modules</vt:lpstr>
      <vt:lpstr>Tests in 2014 and 2015 at DESY Test beam with 7 Micromegas modules</vt:lpstr>
      <vt:lpstr>Présentation PowerPoint</vt:lpstr>
      <vt:lpstr>3-D printing (=additive manufacturing)</vt:lpstr>
      <vt:lpstr>Présentation PowerPoint</vt:lpstr>
      <vt:lpstr>Monolithic cooling plate in 3D printing</vt:lpstr>
      <vt:lpstr>Conclusion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Micromegas 2018 beam test</dc:title>
  <dc:creator>Colas Paul</dc:creator>
  <cp:lastModifiedBy>Colas Paul</cp:lastModifiedBy>
  <cp:revision>59</cp:revision>
  <dcterms:created xsi:type="dcterms:W3CDTF">2018-11-15T10:33:09Z</dcterms:created>
  <dcterms:modified xsi:type="dcterms:W3CDTF">2019-01-09T11:49:07Z</dcterms:modified>
</cp:coreProperties>
</file>