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71" r:id="rId15"/>
    <p:sldId id="268" r:id="rId16"/>
    <p:sldId id="272" r:id="rId17"/>
    <p:sldId id="269" r:id="rId18"/>
    <p:sldId id="273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7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796C8-B367-42EB-BFF6-406A0880C760}" type="datetimeFigureOut">
              <a:rPr lang="en-US" smtClean="0"/>
              <a:pPr/>
              <a:t>12/21/2018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D1594-A8CB-4053-90E4-5E544C0FBB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44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D1594-A8CB-4053-90E4-5E544C0FBB7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51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6F59-689C-4B74-97C0-D565BC1BB3A5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1C5F-D9C7-40F3-96B5-F024902968BE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981D-E48A-4036-861F-AF1166184FEA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59C2-1FDE-48D1-9383-911DBF1E5E70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6B59-3BEC-4DD0-9F34-A6BE8877EF87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F0D0-4634-4476-96B0-586C12C229B9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1E3F0-9196-4378-BEE5-2DE9B8501568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65CF-236C-4DF6-AA97-D819820182C7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46F2-454B-4272-A1F6-58548565559C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16D5-6509-491F-8351-49EE89F26D11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9737-7B7C-4512-B62A-DF9DCA6071FC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0DE96-F0F4-4C72-AF2E-23FA30F89428}" type="datetime1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Mini-workshop on ILC Infrastructure and CFS for Physics &amp; Detectors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59632" y="3933056"/>
            <a:ext cx="6400800" cy="1752600"/>
          </a:xfrm>
        </p:spPr>
        <p:txBody>
          <a:bodyPr/>
          <a:lstStyle/>
          <a:p>
            <a:r>
              <a:rPr lang="en-US" altLang="ja-JP" dirty="0" smtClean="0"/>
              <a:t>2018/12/21</a:t>
            </a:r>
          </a:p>
          <a:p>
            <a:r>
              <a:rPr lang="en-US" altLang="ja-JP" dirty="0" smtClean="0"/>
              <a:t>Yasuhiro Sugimoto</a:t>
            </a:r>
            <a:endParaRPr 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516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Fire drill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330" y="1600200"/>
            <a:ext cx="6033340" cy="4525963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544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Gantry crane considerations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66249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Some of SCJ sub-committee members expressed doubt about feasibility of the &gt;4000t gantry crane for detector lowering</a:t>
            </a:r>
          </a:p>
          <a:p>
            <a:r>
              <a:rPr lang="en-US" altLang="ja-JP" dirty="0" smtClean="0"/>
              <a:t>Y.S. listed up risks of &gt;4000t GC to be addressed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866450"/>
            <a:ext cx="5328592" cy="397699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98207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Gantry crane considerations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07411"/>
            <a:ext cx="7632848" cy="551406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49808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Arguments for surface versus underground assembly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79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err="1" smtClean="0"/>
              <a:t>Karsten</a:t>
            </a:r>
            <a:r>
              <a:rPr kumimoji="1" lang="en-US" altLang="ja-JP" dirty="0" smtClean="0"/>
              <a:t> discussed pros and cons of surface assembly and underground assembly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80" y="2421441"/>
            <a:ext cx="7715439" cy="430003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882112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Arguments for surface versus underground assembly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92" y="1699832"/>
            <a:ext cx="8352928" cy="468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873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ILD utilities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58092"/>
            <a:ext cx="8229600" cy="1108720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Second round survey of requirements for detector utility has been made</a:t>
            </a:r>
          </a:p>
          <a:p>
            <a:r>
              <a:rPr lang="en-US" altLang="ja-JP" dirty="0" smtClean="0"/>
              <a:t>Unfortunately, only a few sub-detector groups has responded so far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192202"/>
            <a:ext cx="6336704" cy="452927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正方形/長方形 5"/>
          <p:cNvSpPr/>
          <p:nvPr/>
        </p:nvSpPr>
        <p:spPr>
          <a:xfrm>
            <a:off x="7308304" y="2708920"/>
            <a:ext cx="17281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Survey of electric power and cooling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4424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utilities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7" y="1528189"/>
            <a:ext cx="6438257" cy="4828161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7308304" y="2708920"/>
            <a:ext cx="17281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Survey of utility space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6976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Update of coil design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1044" y="1268760"/>
            <a:ext cx="8229600" cy="820688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Design study of ILD solenoid with </a:t>
            </a:r>
            <a:r>
              <a:rPr kumimoji="1" lang="en-US" altLang="ja-JP" dirty="0" err="1" smtClean="0"/>
              <a:t>Hitach</a:t>
            </a:r>
            <a:r>
              <a:rPr kumimoji="1" lang="en-US" altLang="ja-JP" dirty="0" smtClean="0"/>
              <a:t> and Toshiba has been reported by </a:t>
            </a:r>
            <a:r>
              <a:rPr kumimoji="1" lang="en-US" altLang="ja-JP" dirty="0" err="1" smtClean="0"/>
              <a:t>Makida</a:t>
            </a:r>
            <a:r>
              <a:rPr kumimoji="1" lang="en-US" altLang="ja-JP" dirty="0" smtClean="0"/>
              <a:t>-san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452" y="2053082"/>
            <a:ext cx="7056784" cy="477929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074987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Update of coil design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196" y="1275165"/>
            <a:ext cx="8229600" cy="604031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Maximum stress in the coil ~ 105 MPa &lt; 150 MPa (CMS criteria)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650773"/>
            <a:ext cx="6890215" cy="508518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28967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History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Series of mini-workshops</a:t>
            </a:r>
          </a:p>
          <a:p>
            <a:pPr lvl="1"/>
            <a:r>
              <a:rPr kumimoji="1" lang="en-US" altLang="ja-JP" dirty="0" smtClean="0"/>
              <a:t>2015/8/31-9/1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2016/3/15-16</a:t>
            </a:r>
          </a:p>
          <a:p>
            <a:pPr lvl="1"/>
            <a:r>
              <a:rPr kumimoji="1" lang="en-US" altLang="ja-JP" dirty="0" smtClean="0"/>
              <a:t>2016/9/30</a:t>
            </a:r>
          </a:p>
          <a:p>
            <a:pPr lvl="1"/>
            <a:r>
              <a:rPr lang="en-US" altLang="ja-JP" dirty="0" smtClean="0"/>
              <a:t>2017/5/16</a:t>
            </a:r>
          </a:p>
          <a:p>
            <a:pPr lvl="1"/>
            <a:r>
              <a:rPr kumimoji="1" lang="en-US" altLang="ja-JP" dirty="0" smtClean="0"/>
              <a:t>2017/9/28-29 (excursion to </a:t>
            </a:r>
            <a:r>
              <a:rPr kumimoji="1" lang="en-US" altLang="ja-JP" dirty="0" err="1" smtClean="0"/>
              <a:t>Kannagawa</a:t>
            </a:r>
            <a:r>
              <a:rPr kumimoji="1" lang="en-US" altLang="ja-JP" dirty="0" smtClean="0"/>
              <a:t> power plant)</a:t>
            </a:r>
          </a:p>
          <a:p>
            <a:pPr lvl="1"/>
            <a:r>
              <a:rPr lang="en-US" altLang="ja-JP" dirty="0" smtClean="0"/>
              <a:t>2018/2/23</a:t>
            </a:r>
          </a:p>
          <a:p>
            <a:pPr lvl="1"/>
            <a:r>
              <a:rPr kumimoji="1" lang="en-US" altLang="ja-JP" dirty="0" smtClean="0"/>
              <a:t>2018/11/29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today’s report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2019/2/28</a:t>
            </a:r>
          </a:p>
          <a:p>
            <a:r>
              <a:rPr kumimoji="1" lang="en-US" altLang="ja-JP" dirty="0" smtClean="0"/>
              <a:t>All held at KEK</a:t>
            </a:r>
          </a:p>
          <a:p>
            <a:r>
              <a:rPr lang="en-US" altLang="ja-JP" dirty="0" smtClean="0"/>
              <a:t>Supported by E-JADE program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105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Agenda of WS in 2018 Nov.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News from Japan: Shinichiro </a:t>
            </a:r>
            <a:r>
              <a:rPr kumimoji="1" lang="en-US" altLang="ja-JP" dirty="0" err="1" smtClean="0"/>
              <a:t>Michizono</a:t>
            </a:r>
            <a:endParaRPr kumimoji="1" lang="en-US" altLang="ja-JP" dirty="0" smtClean="0"/>
          </a:p>
          <a:p>
            <a:r>
              <a:rPr lang="en-US" altLang="ja-JP" dirty="0" smtClean="0"/>
              <a:t>CFS schedule and risks: </a:t>
            </a:r>
            <a:r>
              <a:rPr kumimoji="1" lang="en-US" altLang="ja-JP" dirty="0" err="1" smtClean="0"/>
              <a:t>Nobuhiro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Terunuma</a:t>
            </a:r>
            <a:endParaRPr kumimoji="1" lang="en-US" altLang="ja-JP" dirty="0" smtClean="0"/>
          </a:p>
          <a:p>
            <a:r>
              <a:rPr lang="en-US" altLang="ja-JP" dirty="0" smtClean="0"/>
              <a:t>European developments: </a:t>
            </a:r>
            <a:r>
              <a:rPr kumimoji="1" lang="en-US" altLang="ja-JP" dirty="0" err="1" smtClean="0"/>
              <a:t>Karsten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Buesser</a:t>
            </a:r>
            <a:endParaRPr kumimoji="1" lang="en-US" altLang="ja-JP" dirty="0" smtClean="0"/>
          </a:p>
          <a:p>
            <a:r>
              <a:rPr lang="en-US" altLang="ja-JP" dirty="0" smtClean="0"/>
              <a:t>Update on seismic isolation: Tomoyuki </a:t>
            </a:r>
            <a:r>
              <a:rPr lang="en-US" altLang="ja-JP" dirty="0" err="1" smtClean="0"/>
              <a:t>Sanuki</a:t>
            </a:r>
            <a:endParaRPr lang="en-US" altLang="ja-JP" dirty="0" smtClean="0"/>
          </a:p>
          <a:p>
            <a:r>
              <a:rPr kumimoji="1" lang="en-US" altLang="ja-JP" dirty="0" smtClean="0"/>
              <a:t>Update on AHCAL earthquake simulation studies: Felix </a:t>
            </a:r>
            <a:r>
              <a:rPr kumimoji="1" lang="en-US" altLang="ja-JP" dirty="0" err="1" smtClean="0"/>
              <a:t>Sefkow</a:t>
            </a:r>
            <a:endParaRPr kumimoji="1" lang="en-US" altLang="ja-JP" dirty="0" smtClean="0"/>
          </a:p>
          <a:p>
            <a:r>
              <a:rPr lang="en-US" altLang="ja-JP" dirty="0" smtClean="0"/>
              <a:t>(Fire drill)</a:t>
            </a:r>
            <a:endParaRPr kumimoji="1" lang="en-US" altLang="ja-JP" dirty="0" smtClean="0"/>
          </a:p>
          <a:p>
            <a:r>
              <a:rPr lang="en-US" altLang="ja-JP" dirty="0" smtClean="0"/>
              <a:t>Gantry crane considerations: Yasuhiro Sugimoto</a:t>
            </a:r>
          </a:p>
          <a:p>
            <a:r>
              <a:rPr kumimoji="1" lang="en-US" altLang="ja-JP" dirty="0" smtClean="0"/>
              <a:t>Arguments for surface versus underground assembly: </a:t>
            </a:r>
            <a:r>
              <a:rPr kumimoji="1" lang="en-US" altLang="ja-JP" dirty="0" err="1" smtClean="0"/>
              <a:t>Karsten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Buesser</a:t>
            </a:r>
            <a:endParaRPr kumimoji="1" lang="en-US" altLang="ja-JP" dirty="0" smtClean="0"/>
          </a:p>
          <a:p>
            <a:r>
              <a:rPr lang="en-US" altLang="ja-JP" dirty="0" smtClean="0"/>
              <a:t>ILD utilities: Yasuhiro Sugimoto</a:t>
            </a:r>
          </a:p>
          <a:p>
            <a:r>
              <a:rPr kumimoji="1" lang="en-US" altLang="ja-JP" dirty="0" smtClean="0"/>
              <a:t>Update of coil design: Yasuhiro </a:t>
            </a:r>
            <a:r>
              <a:rPr kumimoji="1" lang="en-US" altLang="ja-JP" dirty="0" err="1" smtClean="0"/>
              <a:t>Makida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770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News from Japan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417" y="1277432"/>
            <a:ext cx="7171166" cy="542481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18322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CFS schedule and risks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err="1" smtClean="0"/>
              <a:t>Terunuma</a:t>
            </a:r>
            <a:r>
              <a:rPr kumimoji="1" lang="en-US" altLang="ja-JP" dirty="0" smtClean="0"/>
              <a:t>-san explained CFS schedule in preparation phase and CFS risks discussed at SCJ committee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432349"/>
            <a:ext cx="5760640" cy="429860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966244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CFS schedule and risks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4883" y="4293096"/>
            <a:ext cx="3659605" cy="1008111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We need a ground water reservoir near the detector hall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7" y="1370013"/>
            <a:ext cx="4116417" cy="237640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27" y="2708921"/>
            <a:ext cx="5221256" cy="394378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68748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European developments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208" y="1628800"/>
            <a:ext cx="3963856" cy="472755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err="1" smtClean="0"/>
              <a:t>Karsten</a:t>
            </a:r>
            <a:r>
              <a:rPr kumimoji="1" lang="en-US" altLang="ja-JP" dirty="0" smtClean="0"/>
              <a:t> reported on update on LC activities in Europe</a:t>
            </a:r>
          </a:p>
          <a:p>
            <a:pPr lvl="1"/>
            <a:r>
              <a:rPr lang="en-US" altLang="ja-JP" dirty="0" smtClean="0"/>
              <a:t>European strategy</a:t>
            </a:r>
          </a:p>
          <a:p>
            <a:pPr lvl="1"/>
            <a:r>
              <a:rPr kumimoji="1" lang="en-US" altLang="ja-JP" dirty="0" smtClean="0"/>
              <a:t>European preparation plan for ILC</a:t>
            </a:r>
          </a:p>
          <a:p>
            <a:pPr lvl="1"/>
            <a:r>
              <a:rPr lang="en-US" altLang="ja-JP" dirty="0" smtClean="0"/>
              <a:t>EU-funded projects</a:t>
            </a:r>
          </a:p>
          <a:p>
            <a:pPr lvl="2"/>
            <a:r>
              <a:rPr kumimoji="1" lang="en-US" altLang="ja-JP" dirty="0" smtClean="0"/>
              <a:t>AIDA2020: extended until 4/2020</a:t>
            </a:r>
          </a:p>
          <a:p>
            <a:pPr lvl="2"/>
            <a:r>
              <a:rPr lang="en-US" altLang="ja-JP" dirty="0" smtClean="0"/>
              <a:t>E-JADE under Horizon2020: expires in this year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1064" y="1772816"/>
            <a:ext cx="5126831" cy="365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09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Update on seismic isolation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52736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err="1" smtClean="0"/>
              <a:t>Sanuki</a:t>
            </a:r>
            <a:r>
              <a:rPr kumimoji="1" lang="en-US" altLang="ja-JP" dirty="0" smtClean="0"/>
              <a:t>-san reported on the study of seismic isolation of detectors</a:t>
            </a:r>
          </a:p>
          <a:p>
            <a:r>
              <a:rPr lang="en-US" altLang="ja-JP" dirty="0" smtClean="0"/>
              <a:t>Combination of rubber bearing + rigid sliding bearing + oil damper shows good properties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796147"/>
            <a:ext cx="7032499" cy="406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970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Update on AHCAL earthquake simulation studies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68165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New design of AHCAL structure and its properties were presented by Felix</a:t>
            </a:r>
          </a:p>
          <a:p>
            <a:r>
              <a:rPr lang="en-US" altLang="ja-JP" dirty="0" smtClean="0"/>
              <a:t>Rigidity is improved, and the maximum displacement is reduced to &lt;2mm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631365"/>
            <a:ext cx="5472608" cy="408963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601870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395</Words>
  <Application>Microsoft Office PowerPoint</Application>
  <PresentationFormat>画面に合わせる (4:3)</PresentationFormat>
  <Paragraphs>81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ＭＳ Ｐゴシック</vt:lpstr>
      <vt:lpstr>Arial</vt:lpstr>
      <vt:lpstr>Calibri</vt:lpstr>
      <vt:lpstr>Wingdings</vt:lpstr>
      <vt:lpstr>Office テーマ</vt:lpstr>
      <vt:lpstr>Mini-workshop on ILC Infrastructure and CFS for Physics &amp; Detectors</vt:lpstr>
      <vt:lpstr>History</vt:lpstr>
      <vt:lpstr>Agenda of WS in 2018 Nov.</vt:lpstr>
      <vt:lpstr>News from Japan</vt:lpstr>
      <vt:lpstr>CFS schedule and risks</vt:lpstr>
      <vt:lpstr>CFS schedule and risks</vt:lpstr>
      <vt:lpstr>European developments</vt:lpstr>
      <vt:lpstr>Update on seismic isolation</vt:lpstr>
      <vt:lpstr>Update on AHCAL earthquake simulation studies</vt:lpstr>
      <vt:lpstr>Fire drill</vt:lpstr>
      <vt:lpstr>Gantry crane considerations</vt:lpstr>
      <vt:lpstr>Gantry crane considerations</vt:lpstr>
      <vt:lpstr>Arguments for surface versus underground assembly</vt:lpstr>
      <vt:lpstr>Arguments for surface versus underground assembly</vt:lpstr>
      <vt:lpstr>ILD utilities</vt:lpstr>
      <vt:lpstr>ILD utilities </vt:lpstr>
      <vt:lpstr>Update of coil design</vt:lpstr>
      <vt:lpstr>Update of coil design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review committees</dc:title>
  <dc:creator>sugimoto</dc:creator>
  <cp:lastModifiedBy>sugimoto</cp:lastModifiedBy>
  <cp:revision>152</cp:revision>
  <dcterms:created xsi:type="dcterms:W3CDTF">2014-07-02T01:30:57Z</dcterms:created>
  <dcterms:modified xsi:type="dcterms:W3CDTF">2018-12-21T00:30:42Z</dcterms:modified>
</cp:coreProperties>
</file>