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329" r:id="rId2"/>
    <p:sldId id="330" r:id="rId3"/>
    <p:sldId id="376" r:id="rId4"/>
    <p:sldId id="382" r:id="rId5"/>
    <p:sldId id="379" r:id="rId6"/>
    <p:sldId id="343" r:id="rId7"/>
    <p:sldId id="342" r:id="rId8"/>
    <p:sldId id="391" r:id="rId9"/>
    <p:sldId id="288" r:id="rId10"/>
    <p:sldId id="297" r:id="rId11"/>
    <p:sldId id="292" r:id="rId12"/>
    <p:sldId id="388" r:id="rId13"/>
    <p:sldId id="345" r:id="rId14"/>
    <p:sldId id="385" r:id="rId15"/>
    <p:sldId id="393" r:id="rId16"/>
    <p:sldId id="394" r:id="rId17"/>
    <p:sldId id="386" r:id="rId18"/>
    <p:sldId id="347" r:id="rId19"/>
    <p:sldId id="384" r:id="rId20"/>
    <p:sldId id="392" r:id="rId2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008"/>
    <a:srgbClr val="21FF06"/>
    <a:srgbClr val="108001"/>
    <a:srgbClr val="66FF66"/>
    <a:srgbClr val="6666FF"/>
    <a:srgbClr val="80FF07"/>
    <a:srgbClr val="FECC66"/>
    <a:srgbClr val="FFFF0A"/>
    <a:srgbClr val="FD66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テーマ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淡色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中間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5270" autoAdjust="0"/>
  </p:normalViewPr>
  <p:slideViewPr>
    <p:cSldViewPr snapToGrid="0" snapToObjects="1">
      <p:cViewPr>
        <p:scale>
          <a:sx n="100" d="100"/>
          <a:sy n="100" d="100"/>
        </p:scale>
        <p:origin x="-1344" y="-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099B3-058F-3E49-AE2C-7C3320AEB530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21DA1-1B5D-864D-BB0A-CD7EB9BFFB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91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21DA1-1B5D-864D-BB0A-CD7EB9BFFB9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691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21DA1-1B5D-864D-BB0A-CD7EB9BFFB9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337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21DA1-1B5D-864D-BB0A-CD7EB9BFFB9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337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688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724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06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748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014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455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783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66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136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955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28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79089-14C7-2443-9F73-CC931944588C}" type="datetimeFigureOut">
              <a:rPr kumimoji="1" lang="ja-JP" altLang="en-US" smtClean="0"/>
              <a:t>18/11/13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8CF5C-C3C3-644F-82BD-86E387815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05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emf"/><Relationship Id="rId1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9" Type="http://schemas.openxmlformats.org/officeDocument/2006/relationships/image" Target="../media/image13.emf"/><Relationship Id="rId10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lang="en-US" altLang="ja-JP" sz="5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Measurement of A</a:t>
            </a:r>
            <a:r>
              <a:rPr lang="en-US" altLang="ja-JP" sz="5400" baseline="-25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LR</a:t>
            </a:r>
            <a:r>
              <a:rPr lang="en-US" altLang="ja-JP" sz="5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br>
              <a:rPr lang="en-US" altLang="ja-JP" sz="5400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en-US" altLang="ja-JP" sz="5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in the e</a:t>
            </a:r>
            <a:r>
              <a:rPr lang="en-US" altLang="ja-JP" sz="5400" baseline="30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+</a:t>
            </a:r>
            <a:r>
              <a:rPr lang="en-US" altLang="ja-JP" sz="5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lang="en-US" altLang="ja-JP" sz="5400" baseline="30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lang="en-US" altLang="ja-JP" sz="5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-&gt; Zγ</a:t>
            </a:r>
            <a:br>
              <a:rPr lang="en-US" altLang="ja-JP" sz="5400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en-US" altLang="ja-JP" sz="5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at the 250 GeV ILC</a:t>
            </a:r>
            <a:r>
              <a:rPr lang="en-US" altLang="ja-JP" dirty="0">
                <a:solidFill>
                  <a:srgbClr val="FFFFFF"/>
                </a:solidFill>
                <a:latin typeface="Century Gothic"/>
                <a:cs typeface="Century Gothic"/>
              </a:rPr>
              <a:t/>
            </a:r>
            <a:br>
              <a:rPr lang="en-US" altLang="ja-JP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US" altLang="ja-JP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/>
            </a:r>
            <a:br>
              <a:rPr lang="en-US" altLang="ja-JP" sz="2000" dirty="0" smtClean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TOHOKU UNIVERSITY</a:t>
            </a:r>
            <a:b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Experimental Particle Physics Labo. </a:t>
            </a:r>
            <a:b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/>
            </a:r>
            <a:b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M2 Takayuki Ueno</a:t>
            </a:r>
            <a:b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Tim Barklow, Hitoshi Yamamoto, Ryo Yonamine, Jan Strube</a:t>
            </a:r>
            <a:r>
              <a:rPr lang="en-US" altLang="ja-JP" sz="2000" dirty="0">
                <a:solidFill>
                  <a:srgbClr val="FFFFFF"/>
                </a:solidFill>
                <a:latin typeface="Times New Roman"/>
                <a:cs typeface="Times New Roman"/>
              </a:rPr>
              <a:t/>
            </a:r>
            <a:br>
              <a:rPr lang="en-US" altLang="ja-JP" sz="2000" dirty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/>
            </a:r>
            <a:br>
              <a:rPr lang="en-US" altLang="ja-JP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endParaRPr kumimoji="1" lang="ja-JP" altLang="en-US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5" name="図 4" descr="スクリーンショット 2018-08-09 0.44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934" y="5350933"/>
            <a:ext cx="2296366" cy="125200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074" y="3388571"/>
            <a:ext cx="1269492" cy="1244600"/>
          </a:xfrm>
          <a:prstGeom prst="rect">
            <a:avLst/>
          </a:prstGeom>
        </p:spPr>
      </p:pic>
      <p:pic>
        <p:nvPicPr>
          <p:cNvPr id="8" name="図 7" descr="logo_blue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25" y="5350933"/>
            <a:ext cx="1889823" cy="125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347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3201425" y="3362515"/>
            <a:ext cx="2460144" cy="3358960"/>
          </a:xfrm>
          <a:prstGeom prst="roundRect">
            <a:avLst>
              <a:gd name="adj" fmla="val 134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Rest frame of Z boson</a:t>
            </a:r>
            <a:endParaRPr lang="en-US" altLang="ja-JP" dirty="0">
              <a:solidFill>
                <a:srgbClr val="000000"/>
              </a:solidFill>
            </a:endParaRPr>
          </a:p>
          <a:p>
            <a:pPr algn="ctr"/>
            <a:endParaRPr lang="en-US" altLang="ja-JP" u="sng" dirty="0">
              <a:solidFill>
                <a:srgbClr val="000000"/>
              </a:solidFill>
            </a:endParaRPr>
          </a:p>
          <a:p>
            <a:pPr algn="ctr"/>
            <a:r>
              <a:rPr lang="en-US" altLang="ja-JP" u="sng" dirty="0">
                <a:solidFill>
                  <a:srgbClr val="000000"/>
                </a:solidFill>
              </a:rPr>
              <a:t>Particle1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’ = γE</a:t>
            </a:r>
            <a:r>
              <a:rPr lang="ja-JP" altLang="en-US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+ ηPcosθ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1x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’ = ηE + γPcosθ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1y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’ = Psinθ</a:t>
            </a:r>
          </a:p>
          <a:p>
            <a:pPr algn="ctr"/>
            <a:endParaRPr lang="en-US" altLang="ja-JP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en-US" altLang="ja-JP" u="sng" dirty="0">
                <a:solidFill>
                  <a:srgbClr val="000000"/>
                </a:solidFill>
              </a:rPr>
              <a:t>Particle2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’ = γE</a:t>
            </a:r>
            <a:r>
              <a:rPr lang="ja-JP" altLang="en-US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- ηPcosθ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1x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’ = ηE - γPcosθ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1y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’ = -</a:t>
            </a:r>
            <a:r>
              <a:rPr lang="en-US" altLang="ja-JP" dirty="0" smtClean="0">
                <a:solidFill>
                  <a:srgbClr val="000000"/>
                </a:solidFill>
                <a:latin typeface="Times New Roman"/>
                <a:cs typeface="Times New Roman"/>
              </a:rPr>
              <a:t>Psinθ</a:t>
            </a:r>
            <a:endParaRPr lang="en-US" altLang="ja-JP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63789" y="3362515"/>
            <a:ext cx="1484880" cy="3358960"/>
          </a:xfrm>
          <a:prstGeom prst="roundRect">
            <a:avLst>
              <a:gd name="adj" fmla="val 12319"/>
            </a:avLst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 smtClean="0">
                <a:solidFill>
                  <a:srgbClr val="000000"/>
                </a:solidFill>
              </a:rPr>
              <a:t>COM frame</a:t>
            </a:r>
            <a:endParaRPr lang="ja-JP" altLang="en-US" dirty="0">
              <a:solidFill>
                <a:srgbClr val="000000"/>
              </a:solidFill>
            </a:endParaRPr>
          </a:p>
          <a:p>
            <a:pPr algn="ctr"/>
            <a:endParaRPr lang="en-US" altLang="ja-JP" u="sng" dirty="0">
              <a:solidFill>
                <a:srgbClr val="000000"/>
              </a:solidFill>
            </a:endParaRPr>
          </a:p>
          <a:p>
            <a:pPr algn="ctr"/>
            <a:r>
              <a:rPr lang="en-US" altLang="ja-JP" u="sng" dirty="0">
                <a:solidFill>
                  <a:srgbClr val="000000"/>
                </a:solidFill>
              </a:rPr>
              <a:t>Particle1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 = E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1x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 = Pcosθ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1y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 = Psinθ</a:t>
            </a:r>
          </a:p>
          <a:p>
            <a:pPr algn="ctr"/>
            <a:endParaRPr lang="en-US" altLang="ja-JP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en-US" altLang="ja-JP" u="sng" dirty="0">
                <a:solidFill>
                  <a:srgbClr val="000000"/>
                </a:solidFill>
              </a:rPr>
              <a:t>Particle2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 = E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2x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 = Pcosθ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altLang="ja-JP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2y</a:t>
            </a:r>
            <a:r>
              <a:rPr lang="en-US" altLang="ja-JP" dirty="0">
                <a:solidFill>
                  <a:srgbClr val="000000"/>
                </a:solidFill>
                <a:latin typeface="Times New Roman"/>
                <a:cs typeface="Times New Roman"/>
              </a:rPr>
              <a:t> = </a:t>
            </a:r>
            <a:r>
              <a:rPr lang="en-US" altLang="ja-JP" dirty="0" smtClean="0">
                <a:solidFill>
                  <a:srgbClr val="000000"/>
                </a:solidFill>
                <a:latin typeface="Times New Roman"/>
                <a:cs typeface="Times New Roman"/>
              </a:rPr>
              <a:t>Psinθ</a:t>
            </a:r>
            <a:endParaRPr lang="en-US" altLang="ja-JP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Method</a:t>
            </a:r>
            <a:endParaRPr kumimoji="1" lang="ja-JP" altLang="en-US" baseline="3000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1521741" y="2326797"/>
            <a:ext cx="27646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4739964" y="2316320"/>
            <a:ext cx="291020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524676" y="2128896"/>
            <a:ext cx="100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Particle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712048" y="2128896"/>
            <a:ext cx="100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Particle</a:t>
            </a:r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4" name="右矢印 3"/>
          <p:cNvSpPr/>
          <p:nvPr/>
        </p:nvSpPr>
        <p:spPr>
          <a:xfrm>
            <a:off x="1753386" y="4849086"/>
            <a:ext cx="1319781" cy="540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48669" y="4184806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/>
                <a:cs typeface="Times New Roman"/>
              </a:rPr>
              <a:t>Lorentz</a:t>
            </a:r>
          </a:p>
          <a:p>
            <a:pPr algn="ctr"/>
            <a:r>
              <a:rPr lang="en-US" altLang="ja-JP" dirty="0" smtClean="0">
                <a:latin typeface="Times New Roman"/>
                <a:cs typeface="Times New Roman"/>
              </a:rPr>
              <a:t>transformation</a:t>
            </a:r>
          </a:p>
        </p:txBody>
      </p:sp>
      <p:cxnSp>
        <p:nvCxnSpPr>
          <p:cNvPr id="43" name="直線矢印コネクタ 42"/>
          <p:cNvCxnSpPr/>
          <p:nvPr/>
        </p:nvCxnSpPr>
        <p:spPr>
          <a:xfrm flipV="1">
            <a:off x="3242706" y="1837019"/>
            <a:ext cx="2527585" cy="9309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星 7 28"/>
          <p:cNvSpPr/>
          <p:nvPr/>
        </p:nvSpPr>
        <p:spPr>
          <a:xfrm>
            <a:off x="4396031" y="2155907"/>
            <a:ext cx="343933" cy="265699"/>
          </a:xfrm>
          <a:prstGeom prst="star7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290915" y="2326245"/>
            <a:ext cx="29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θ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395404" y="1971243"/>
            <a:ext cx="29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θ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cxnSp>
        <p:nvCxnSpPr>
          <p:cNvPr id="51" name="直線矢印コネクタ 50"/>
          <p:cNvCxnSpPr/>
          <p:nvPr/>
        </p:nvCxnSpPr>
        <p:spPr>
          <a:xfrm>
            <a:off x="276881" y="2952651"/>
            <a:ext cx="45155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flipV="1">
            <a:off x="276881" y="2498228"/>
            <a:ext cx="0" cy="437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728436" y="2767985"/>
            <a:ext cx="4011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x</a:t>
            </a:r>
            <a:r>
              <a:rPr kumimoji="1" lang="ja-JP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dirty="0" smtClean="0">
                <a:latin typeface="Times New Roman"/>
                <a:cs typeface="Times New Roman"/>
              </a:rPr>
              <a:t>(the</a:t>
            </a:r>
            <a:r>
              <a:rPr kumimoji="1" lang="ja-JP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dirty="0" smtClean="0">
                <a:latin typeface="Times New Roman"/>
                <a:cs typeface="Times New Roman"/>
              </a:rPr>
              <a:t>direction</a:t>
            </a:r>
            <a:r>
              <a:rPr kumimoji="1" lang="ja-JP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dirty="0" smtClean="0">
                <a:latin typeface="Times New Roman"/>
                <a:cs typeface="Times New Roman"/>
              </a:rPr>
              <a:t>of</a:t>
            </a:r>
            <a:r>
              <a:rPr kumimoji="1"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the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Z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boson’s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velocity</a:t>
            </a:r>
            <a:r>
              <a:rPr kumimoji="1" lang="en-US" altLang="ja-JP" dirty="0" smtClean="0">
                <a:latin typeface="Times New Roman"/>
                <a:cs typeface="Times New Roman"/>
              </a:rPr>
              <a:t>)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4913" y="2128896"/>
            <a:ext cx="223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y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7238881" y="5171466"/>
            <a:ext cx="473167" cy="3835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249" y="5645935"/>
            <a:ext cx="3041083" cy="52454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580" y="3644814"/>
            <a:ext cx="2505220" cy="1327874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766688" y="1601911"/>
            <a:ext cx="13064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COM frame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7899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Method</a:t>
            </a:r>
            <a:endParaRPr kumimoji="1" lang="ja-JP" altLang="en-US" baseline="3000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1525286" y="2315768"/>
            <a:ext cx="27646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4841525" y="2316320"/>
            <a:ext cx="291020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163113" y="1924780"/>
            <a:ext cx="942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E</a:t>
            </a:r>
            <a:r>
              <a:rPr kumimoji="1" lang="en-US" altLang="ja-JP" baseline="-25000" dirty="0" smtClean="0">
                <a:latin typeface="Times New Roman"/>
                <a:cs typeface="Times New Roman"/>
              </a:rPr>
              <a:t>1</a:t>
            </a:r>
            <a:r>
              <a:rPr kumimoji="1" lang="en-US" altLang="ja-JP" dirty="0" smtClean="0">
                <a:latin typeface="Times New Roman"/>
                <a:cs typeface="Times New Roman"/>
              </a:rPr>
              <a:t> (= E)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cxnSp>
        <p:nvCxnSpPr>
          <p:cNvPr id="23" name="曲線コネクタ 22"/>
          <p:cNvCxnSpPr/>
          <p:nvPr/>
        </p:nvCxnSpPr>
        <p:spPr>
          <a:xfrm rot="16200000" flipV="1">
            <a:off x="5516126" y="1838958"/>
            <a:ext cx="635031" cy="264566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4902432" y="191942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E - xE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29" name="星 7 28"/>
          <p:cNvSpPr/>
          <p:nvPr/>
        </p:nvSpPr>
        <p:spPr>
          <a:xfrm>
            <a:off x="4395111" y="2161262"/>
            <a:ext cx="343933" cy="265699"/>
          </a:xfrm>
          <a:prstGeom prst="star7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785963" y="1667822"/>
            <a:ext cx="104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xE (= E</a:t>
            </a:r>
            <a:r>
              <a:rPr kumimoji="1" lang="en-US" altLang="ja-JP" baseline="-25000" dirty="0" smtClean="0">
                <a:latin typeface="Times New Roman"/>
                <a:cs typeface="Times New Roman"/>
              </a:rPr>
              <a:t>γ</a:t>
            </a:r>
            <a:r>
              <a:rPr lang="en-US" altLang="ja-JP" dirty="0">
                <a:latin typeface="Times New Roman"/>
                <a:cs typeface="Times New Roman"/>
              </a:rPr>
              <a:t>)</a:t>
            </a:r>
            <a:endParaRPr kumimoji="1" lang="ja-JP" altLang="en-US" baseline="-25000" dirty="0">
              <a:latin typeface="Times New Roman"/>
              <a:cs typeface="Times New Roman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244984" y="1363772"/>
            <a:ext cx="121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ISR Photon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8248" y="2131654"/>
            <a:ext cx="83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Beam1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760682" y="2128896"/>
            <a:ext cx="83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Beam2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88248" y="5019892"/>
            <a:ext cx="1479892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Times New Roman"/>
                <a:cs typeface="Times New Roman"/>
              </a:rPr>
              <a:t>No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en-US" sz="2000" dirty="0" smtClean="0">
                <a:latin typeface="Times New Roman"/>
                <a:cs typeface="Times New Roman"/>
              </a:rPr>
              <a:t>ISR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case</a:t>
            </a:r>
            <a:r>
              <a:rPr lang="en-US" altLang="ja-JP" sz="2000" dirty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 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 </a:t>
            </a:r>
          </a:p>
          <a:p>
            <a:r>
              <a:rPr lang="en-US" altLang="en-US" sz="2000" dirty="0" smtClean="0">
                <a:latin typeface="Times New Roman"/>
                <a:cs typeface="Times New Roman"/>
              </a:rPr>
              <a:t>ISR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case</a:t>
            </a:r>
            <a:r>
              <a:rPr lang="en-US" altLang="ja-JP" sz="2000" dirty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         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866901" y="2788905"/>
            <a:ext cx="5259655" cy="15696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baseline="-25000" dirty="0" smtClean="0"/>
          </a:p>
          <a:p>
            <a:pPr algn="ctr"/>
            <a:endParaRPr lang="en-US" altLang="ja-JP" baseline="-25000" dirty="0">
              <a:solidFill>
                <a:srgbClr val="0000FF"/>
              </a:solidFill>
            </a:endParaRPr>
          </a:p>
          <a:p>
            <a:pPr algn="ctr"/>
            <a:endParaRPr lang="en-US" altLang="ja-JP" baseline="-25000" dirty="0" smtClean="0">
              <a:solidFill>
                <a:srgbClr val="0000FF"/>
              </a:solidFill>
            </a:endParaRPr>
          </a:p>
          <a:p>
            <a:pPr algn="ctr"/>
            <a:endParaRPr lang="en-US" altLang="ja-JP" baseline="-25000" dirty="0">
              <a:solidFill>
                <a:srgbClr val="0000FF"/>
              </a:solidFill>
            </a:endParaRPr>
          </a:p>
          <a:p>
            <a:pPr algn="ctr"/>
            <a:endParaRPr lang="en-US" altLang="ja-JP" baseline="-25000" dirty="0" smtClean="0">
              <a:solidFill>
                <a:srgbClr val="0000FF"/>
              </a:solidFill>
            </a:endParaRPr>
          </a:p>
          <a:p>
            <a:pPr algn="ctr"/>
            <a:endParaRPr lang="en-US" altLang="ja-JP" dirty="0" smtClean="0">
              <a:solidFill>
                <a:srgbClr val="0000FF"/>
              </a:solidFill>
            </a:endParaRPr>
          </a:p>
          <a:p>
            <a:pPr algn="ctr"/>
            <a:endParaRPr lang="en-US" altLang="ja-JP" dirty="0">
              <a:solidFill>
                <a:srgbClr val="0000FF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808781" y="1919425"/>
            <a:ext cx="942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E</a:t>
            </a:r>
            <a:r>
              <a:rPr lang="en-US" altLang="ja-JP" baseline="-25000" dirty="0">
                <a:latin typeface="Times New Roman"/>
                <a:cs typeface="Times New Roman"/>
              </a:rPr>
              <a:t>2</a:t>
            </a:r>
            <a:r>
              <a:rPr kumimoji="1" lang="en-US" altLang="ja-JP" dirty="0" smtClean="0">
                <a:latin typeface="Times New Roman"/>
                <a:cs typeface="Times New Roman"/>
              </a:rPr>
              <a:t> (= E)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4" name="右矢印 3"/>
          <p:cNvSpPr/>
          <p:nvPr/>
        </p:nvSpPr>
        <p:spPr>
          <a:xfrm>
            <a:off x="3452162" y="3803748"/>
            <a:ext cx="451857" cy="3651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490" y="2906480"/>
            <a:ext cx="4191892" cy="46576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062" y="3675144"/>
            <a:ext cx="1933157" cy="585393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1766688" y="1601911"/>
            <a:ext cx="13064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COM frame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9476" y="5019892"/>
            <a:ext cx="6482402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29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-1"/>
            <a:ext cx="9144000" cy="1422401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Event Selection</a:t>
            </a:r>
            <a:endParaRPr kumimoji="1"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5207" y="2314632"/>
            <a:ext cx="10370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Signal</a:t>
            </a:r>
            <a:endParaRPr lang="en-US" altLang="ja-JP" sz="1400" dirty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(quark</a:t>
            </a:r>
            <a:r>
              <a:rPr lang="ja-JP" altLang="en-US" sz="1400" dirty="0" smtClean="0">
                <a:latin typeface="Times New Roman"/>
                <a:cs typeface="Times New Roman"/>
              </a:rPr>
              <a:t> </a:t>
            </a:r>
            <a:r>
              <a:rPr lang="en-US" altLang="ja-JP" sz="1400" dirty="0" smtClean="0">
                <a:latin typeface="Times New Roman"/>
                <a:cs typeface="Times New Roman"/>
              </a:rPr>
              <a:t>pair)</a:t>
            </a:r>
            <a:endParaRPr kumimoji="1" lang="ja-JP" altLang="en-US" sz="1400" dirty="0">
              <a:latin typeface="Times New Roman"/>
              <a:cs typeface="Times New Roman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70714" y="2321590"/>
            <a:ext cx="1062185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Background</a:t>
            </a:r>
          </a:p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(</a:t>
            </a:r>
            <a:r>
              <a:rPr lang="en-US" altLang="ja-JP" sz="1400" dirty="0" smtClean="0">
                <a:latin typeface="Times New Roman"/>
                <a:cs typeface="Times New Roman"/>
              </a:rPr>
              <a:t>o</a:t>
            </a:r>
            <a:r>
              <a:rPr kumimoji="1" lang="en-US" altLang="ja-JP" sz="1400" dirty="0" smtClean="0">
                <a:latin typeface="Times New Roman"/>
                <a:cs typeface="Times New Roman"/>
              </a:rPr>
              <a:t>thers)</a:t>
            </a:r>
            <a:endParaRPr kumimoji="1" lang="ja-JP" altLang="en-US" sz="1400" dirty="0"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>
            <a:endCxn id="9" idx="2"/>
          </p:cNvCxnSpPr>
          <p:nvPr/>
        </p:nvCxnSpPr>
        <p:spPr>
          <a:xfrm flipH="1" flipV="1">
            <a:off x="723720" y="2837852"/>
            <a:ext cx="4" cy="68335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65000" y="3519408"/>
            <a:ext cx="2514599" cy="1477328"/>
          </a:xfrm>
          <a:prstGeom prst="rect">
            <a:avLst/>
          </a:prstGeom>
          <a:solidFill>
            <a:srgbClr val="FFFF00"/>
          </a:solidFill>
          <a:ln w="1905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en-US" sz="2000" b="1" dirty="0" smtClean="0">
                <a:latin typeface="Times New Roman"/>
                <a:cs typeface="Times New Roman"/>
              </a:rPr>
              <a:t>quark </a:t>
            </a:r>
            <a:r>
              <a:rPr lang="en-US" altLang="ja-JP" sz="2000" b="1" dirty="0" smtClean="0">
                <a:latin typeface="Times New Roman"/>
                <a:cs typeface="Times New Roman"/>
              </a:rPr>
              <a:t>selection</a:t>
            </a:r>
            <a:endParaRPr lang="en-US" altLang="en-US" sz="2000" b="1" dirty="0" smtClean="0">
              <a:latin typeface="Times New Roman"/>
              <a:cs typeface="Times New Roman"/>
            </a:endParaRPr>
          </a:p>
          <a:p>
            <a:pPr algn="ctr"/>
            <a:r>
              <a:rPr lang="en-US" altLang="en-US" sz="1400" dirty="0" smtClean="0">
                <a:latin typeface="Times New Roman"/>
                <a:cs typeface="Times New Roman"/>
              </a:rPr>
              <a:t>Njet = 2</a:t>
            </a: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0.</a:t>
            </a:r>
            <a:r>
              <a:rPr lang="en-US" altLang="ja-JP" sz="1400" dirty="0">
                <a:latin typeface="Times New Roman"/>
                <a:cs typeface="Times New Roman"/>
              </a:rPr>
              <a:t>8</a:t>
            </a:r>
            <a:r>
              <a:rPr lang="en-US" altLang="ja-JP" sz="1400" dirty="0" smtClean="0">
                <a:latin typeface="Times New Roman"/>
                <a:cs typeface="Times New Roman"/>
              </a:rPr>
              <a:t> &lt; x</a:t>
            </a:r>
            <a:r>
              <a:rPr lang="en-US" altLang="ja-JP" sz="1400" baseline="30000" dirty="0" smtClean="0">
                <a:latin typeface="Times New Roman"/>
                <a:cs typeface="Times New Roman"/>
              </a:rPr>
              <a:t> </a:t>
            </a:r>
            <a:r>
              <a:rPr lang="en-US" altLang="ja-JP" sz="1400" dirty="0" smtClean="0">
                <a:latin typeface="Times New Roman"/>
                <a:cs typeface="Times New Roman"/>
              </a:rPr>
              <a:t>&lt; 0.917</a:t>
            </a:r>
            <a:endParaRPr lang="en-US" altLang="ja-JP" sz="1400" dirty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Nchargedtrack ≧ 7</a:t>
            </a: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70GeV &lt; M</a:t>
            </a:r>
            <a:r>
              <a:rPr lang="en-US" altLang="ja-JP" sz="1400" baseline="-25000" dirty="0" smtClean="0">
                <a:latin typeface="Times New Roman"/>
                <a:cs typeface="Times New Roman"/>
              </a:rPr>
              <a:t>2jet</a:t>
            </a:r>
            <a:r>
              <a:rPr lang="ja-JP" altLang="en-US" sz="1400" baseline="-25000" dirty="0" smtClean="0">
                <a:latin typeface="Times New Roman"/>
                <a:cs typeface="Times New Roman"/>
              </a:rPr>
              <a:t> </a:t>
            </a:r>
            <a:r>
              <a:rPr lang="en-US" altLang="ja-JP" sz="1400" dirty="0" smtClean="0">
                <a:latin typeface="Times New Roman"/>
                <a:cs typeface="Times New Roman"/>
              </a:rPr>
              <a:t>(reco) &lt; 94GeV</a:t>
            </a:r>
            <a:endParaRPr lang="en-US" altLang="ja-JP" sz="1400" dirty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ρ</a:t>
            </a:r>
            <a:r>
              <a:rPr lang="en-US" altLang="en-US" sz="1400" dirty="0">
                <a:latin typeface="Times New Roman"/>
                <a:cs typeface="Times New Roman"/>
              </a:rPr>
              <a:t> </a:t>
            </a:r>
            <a:r>
              <a:rPr lang="en-US" altLang="en-US" sz="1400" dirty="0" smtClean="0">
                <a:latin typeface="Times New Roman"/>
                <a:cs typeface="Times New Roman"/>
              </a:rPr>
              <a:t>&lt; 2</a:t>
            </a:r>
            <a:r>
              <a:rPr lang="ja-JP" altLang="en-US" sz="1400" dirty="0" smtClean="0">
                <a:latin typeface="Times New Roman"/>
                <a:cs typeface="Times New Roman"/>
              </a:rPr>
              <a:t> </a:t>
            </a:r>
            <a:endParaRPr lang="en-US" altLang="ja-JP" sz="1400" dirty="0" smtClean="0">
              <a:latin typeface="Times New Roman"/>
              <a:cs typeface="Times New Roman"/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723724" y="5007158"/>
            <a:ext cx="2" cy="43992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265000" y="5450978"/>
            <a:ext cx="917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selected</a:t>
            </a:r>
          </a:p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quark pair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2201807" y="4996736"/>
            <a:ext cx="0" cy="45424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テキスト ボックス 167"/>
          <p:cNvSpPr txBox="1"/>
          <p:nvPr/>
        </p:nvSpPr>
        <p:spPr>
          <a:xfrm>
            <a:off x="1370869" y="5447082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selected</a:t>
            </a:r>
            <a:r>
              <a:rPr lang="en-US" altLang="ja-JP" sz="1400" dirty="0">
                <a:latin typeface="Times New Roman"/>
                <a:cs typeface="Times New Roman"/>
              </a:rPr>
              <a:t> </a:t>
            </a:r>
            <a:r>
              <a:rPr kumimoji="1" lang="en-US" altLang="ja-JP" sz="1400" dirty="0" smtClean="0">
                <a:latin typeface="Times New Roman"/>
                <a:cs typeface="Times New Roman"/>
              </a:rPr>
              <a:t>background</a:t>
            </a:r>
          </a:p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for quark pair</a:t>
            </a:r>
          </a:p>
        </p:txBody>
      </p:sp>
      <p:cxnSp>
        <p:nvCxnSpPr>
          <p:cNvPr id="60" name="直線コネクタ 59"/>
          <p:cNvCxnSpPr>
            <a:endCxn id="10" idx="2"/>
          </p:cNvCxnSpPr>
          <p:nvPr/>
        </p:nvCxnSpPr>
        <p:spPr>
          <a:xfrm flipV="1">
            <a:off x="2201807" y="2844810"/>
            <a:ext cx="0" cy="6607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" name="テキスト ボックス 164"/>
          <p:cNvSpPr txBox="1"/>
          <p:nvPr/>
        </p:nvSpPr>
        <p:spPr>
          <a:xfrm>
            <a:off x="3364048" y="2314632"/>
            <a:ext cx="65779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Signal</a:t>
            </a:r>
            <a:endParaRPr lang="en-US" altLang="ja-JP" sz="1400" dirty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(</a:t>
            </a:r>
            <a:r>
              <a:rPr lang="en-US" altLang="ja-JP" sz="1400" dirty="0">
                <a:latin typeface="Times New Roman"/>
                <a:cs typeface="Times New Roman"/>
              </a:rPr>
              <a:t>μ+μ</a:t>
            </a:r>
            <a:r>
              <a:rPr lang="en-US" altLang="ja-JP" sz="1400" dirty="0" smtClean="0">
                <a:latin typeface="Times New Roman"/>
                <a:cs typeface="Times New Roman"/>
              </a:rPr>
              <a:t>-)</a:t>
            </a:r>
            <a:endParaRPr kumimoji="1" lang="ja-JP" altLang="en-US" sz="1400" dirty="0">
              <a:latin typeface="Times New Roman"/>
              <a:cs typeface="Times New Roman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4419954" y="2316495"/>
            <a:ext cx="1062185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Background</a:t>
            </a:r>
          </a:p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(</a:t>
            </a:r>
            <a:r>
              <a:rPr lang="en-US" altLang="ja-JP" sz="1400" dirty="0" smtClean="0">
                <a:latin typeface="Times New Roman"/>
                <a:cs typeface="Times New Roman"/>
              </a:rPr>
              <a:t>o</a:t>
            </a:r>
            <a:r>
              <a:rPr kumimoji="1" lang="en-US" altLang="ja-JP" sz="1400" dirty="0" smtClean="0">
                <a:latin typeface="Times New Roman"/>
                <a:cs typeface="Times New Roman"/>
              </a:rPr>
              <a:t>thers)</a:t>
            </a:r>
            <a:endParaRPr kumimoji="1" lang="ja-JP" altLang="en-US" sz="1400" dirty="0">
              <a:latin typeface="Times New Roman"/>
              <a:cs typeface="Times New Roman"/>
            </a:endParaRPr>
          </a:p>
        </p:txBody>
      </p:sp>
      <p:cxnSp>
        <p:nvCxnSpPr>
          <p:cNvPr id="167" name="直線コネクタ 166"/>
          <p:cNvCxnSpPr/>
          <p:nvPr/>
        </p:nvCxnSpPr>
        <p:spPr>
          <a:xfrm flipH="1" flipV="1">
            <a:off x="3692935" y="2844810"/>
            <a:ext cx="8" cy="683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直線矢印コネクタ 170"/>
          <p:cNvCxnSpPr/>
          <p:nvPr/>
        </p:nvCxnSpPr>
        <p:spPr>
          <a:xfrm>
            <a:off x="3692943" y="4574608"/>
            <a:ext cx="0" cy="87637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テキスト ボックス 172"/>
          <p:cNvSpPr txBox="1"/>
          <p:nvPr/>
        </p:nvSpPr>
        <p:spPr>
          <a:xfrm>
            <a:off x="3311537" y="5450978"/>
            <a:ext cx="76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selected</a:t>
            </a: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μ</a:t>
            </a:r>
            <a:r>
              <a:rPr lang="en-US" altLang="ja-JP" sz="1400" dirty="0">
                <a:latin typeface="Times New Roman"/>
                <a:cs typeface="Times New Roman"/>
              </a:rPr>
              <a:t>+μ-</a:t>
            </a:r>
            <a:endParaRPr kumimoji="1" lang="en-US" altLang="ja-JP" sz="1400" dirty="0" smtClean="0">
              <a:latin typeface="Times New Roman"/>
              <a:cs typeface="Times New Roman"/>
            </a:endParaRPr>
          </a:p>
        </p:txBody>
      </p:sp>
      <p:cxnSp>
        <p:nvCxnSpPr>
          <p:cNvPr id="174" name="直線矢印コネクタ 173"/>
          <p:cNvCxnSpPr/>
          <p:nvPr/>
        </p:nvCxnSpPr>
        <p:spPr>
          <a:xfrm>
            <a:off x="4987842" y="4574608"/>
            <a:ext cx="0" cy="87247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/>
          <p:cNvCxnSpPr>
            <a:endCxn id="166" idx="2"/>
          </p:cNvCxnSpPr>
          <p:nvPr/>
        </p:nvCxnSpPr>
        <p:spPr>
          <a:xfrm flipV="1">
            <a:off x="4951047" y="2839715"/>
            <a:ext cx="0" cy="683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テキスト ボックス 175"/>
          <p:cNvSpPr txBox="1"/>
          <p:nvPr/>
        </p:nvSpPr>
        <p:spPr>
          <a:xfrm>
            <a:off x="3030298" y="3528168"/>
            <a:ext cx="2578841" cy="10464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latin typeface="Times New Roman"/>
                <a:cs typeface="Times New Roman"/>
              </a:rPr>
              <a:t>μ</a:t>
            </a:r>
            <a:r>
              <a:rPr lang="en-US" altLang="en-US" sz="2000" b="1" dirty="0" smtClean="0">
                <a:latin typeface="Times New Roman"/>
                <a:cs typeface="Times New Roman"/>
              </a:rPr>
              <a:t> </a:t>
            </a:r>
            <a:r>
              <a:rPr lang="en-US" altLang="ja-JP" sz="2000" b="1" dirty="0" smtClean="0">
                <a:latin typeface="Times New Roman"/>
                <a:cs typeface="Times New Roman"/>
              </a:rPr>
              <a:t>selection</a:t>
            </a:r>
            <a:endParaRPr lang="en-US" altLang="ja-JP" sz="1400" dirty="0" smtClean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Nchargedtrack </a:t>
            </a:r>
            <a:r>
              <a:rPr lang="en-US" altLang="ja-JP" sz="1400" dirty="0">
                <a:latin typeface="Times New Roman"/>
                <a:cs typeface="Times New Roman"/>
              </a:rPr>
              <a:t>=</a:t>
            </a:r>
            <a:r>
              <a:rPr lang="en-US" altLang="ja-JP" sz="1400" dirty="0" smtClean="0">
                <a:latin typeface="Times New Roman"/>
                <a:cs typeface="Times New Roman"/>
              </a:rPr>
              <a:t> </a:t>
            </a:r>
            <a:r>
              <a:rPr lang="en-US" altLang="ja-JP" sz="1400" dirty="0">
                <a:latin typeface="Times New Roman"/>
                <a:cs typeface="Times New Roman"/>
              </a:rPr>
              <a:t>2</a:t>
            </a:r>
            <a:endParaRPr lang="en-US" altLang="ja-JP" sz="1400" dirty="0" smtClean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Nmuon = 2</a:t>
            </a: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87.7GeV </a:t>
            </a:r>
            <a:r>
              <a:rPr lang="en-US" altLang="ja-JP" sz="1400" dirty="0" smtClean="0">
                <a:latin typeface="Times New Roman"/>
                <a:cs typeface="Times New Roman"/>
              </a:rPr>
              <a:t>&lt; M</a:t>
            </a:r>
            <a:r>
              <a:rPr lang="en-US" altLang="ja-JP" sz="1400" baseline="-25000" dirty="0" smtClean="0">
                <a:latin typeface="Times New Roman"/>
                <a:cs typeface="Times New Roman"/>
              </a:rPr>
              <a:t>μμ </a:t>
            </a:r>
            <a:r>
              <a:rPr lang="en-US" altLang="ja-JP" sz="1400" dirty="0" smtClean="0">
                <a:latin typeface="Times New Roman"/>
                <a:cs typeface="Times New Roman"/>
              </a:rPr>
              <a:t>(reco) &lt;</a:t>
            </a:r>
            <a:r>
              <a:rPr lang="ja-JP" altLang="en-US" sz="1400" baseline="-25000" dirty="0" smtClean="0">
                <a:latin typeface="Times New Roman"/>
                <a:cs typeface="Times New Roman"/>
              </a:rPr>
              <a:t> </a:t>
            </a:r>
            <a:r>
              <a:rPr lang="en-US" altLang="ja-JP" sz="1400" dirty="0" smtClean="0">
                <a:latin typeface="Times New Roman"/>
                <a:cs typeface="Times New Roman"/>
              </a:rPr>
              <a:t>9</a:t>
            </a:r>
            <a:r>
              <a:rPr lang="ja-JP" altLang="ja-JP" sz="1400" dirty="0">
                <a:latin typeface="Times New Roman"/>
                <a:cs typeface="Times New Roman"/>
              </a:rPr>
              <a:t>4</a:t>
            </a:r>
            <a:r>
              <a:rPr lang="en-US" altLang="ja-JP" sz="1400" dirty="0" smtClean="0">
                <a:latin typeface="Times New Roman"/>
                <a:cs typeface="Times New Roman"/>
              </a:rPr>
              <a:t>.7GeV</a:t>
            </a:r>
            <a:endParaRPr lang="en-US" altLang="ja-JP" sz="1400" baseline="-25000" dirty="0" smtClean="0">
              <a:latin typeface="Times New Roman"/>
              <a:cs typeface="Times New Roman"/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5899322" y="3529220"/>
            <a:ext cx="3009900" cy="1477328"/>
          </a:xfrm>
          <a:prstGeom prst="rect">
            <a:avLst/>
          </a:prstGeom>
          <a:solidFill>
            <a:srgbClr val="66FF66"/>
          </a:solidFill>
          <a:ln w="1905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latin typeface="Times New Roman"/>
                <a:cs typeface="Times New Roman"/>
              </a:rPr>
              <a:t>τ</a:t>
            </a:r>
            <a:r>
              <a:rPr lang="ja-JP" altLang="en-US" sz="2000" b="1" dirty="0" smtClean="0">
                <a:latin typeface="Times New Roman"/>
                <a:cs typeface="Times New Roman"/>
              </a:rPr>
              <a:t> </a:t>
            </a:r>
            <a:r>
              <a:rPr lang="en-US" altLang="ja-JP" sz="2000" b="1" dirty="0" smtClean="0">
                <a:latin typeface="Times New Roman"/>
                <a:cs typeface="Times New Roman"/>
              </a:rPr>
              <a:t>selection</a:t>
            </a:r>
            <a:r>
              <a:rPr lang="ja-JP" altLang="en-US" sz="2000" b="1" dirty="0" smtClean="0">
                <a:latin typeface="Times New Roman"/>
                <a:cs typeface="Times New Roman"/>
              </a:rPr>
              <a:t> </a:t>
            </a:r>
            <a:endParaRPr lang="en-US" altLang="en-US" sz="2000" b="1" dirty="0" smtClean="0">
              <a:latin typeface="Times New Roman"/>
              <a:cs typeface="Times New Roman"/>
            </a:endParaRPr>
          </a:p>
          <a:p>
            <a:pPr algn="ctr"/>
            <a:r>
              <a:rPr lang="en-US" altLang="en-US" sz="1400" dirty="0" smtClean="0">
                <a:latin typeface="Times New Roman"/>
                <a:cs typeface="Times New Roman"/>
              </a:rPr>
              <a:t>Njet </a:t>
            </a:r>
            <a:r>
              <a:rPr lang="en-US" altLang="en-US" sz="1400" dirty="0">
                <a:latin typeface="Times New Roman"/>
                <a:cs typeface="Times New Roman"/>
              </a:rPr>
              <a:t>= </a:t>
            </a:r>
            <a:r>
              <a:rPr lang="en-US" altLang="en-US" sz="1400" dirty="0" smtClean="0">
                <a:latin typeface="Times New Roman"/>
                <a:cs typeface="Times New Roman"/>
              </a:rPr>
              <a:t>2</a:t>
            </a:r>
            <a:endParaRPr lang="en-US" altLang="ja-JP" sz="1400" dirty="0" smtClean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Nchargedtrack </a:t>
            </a:r>
            <a:r>
              <a:rPr lang="en-US" altLang="ja-JP" sz="1400" dirty="0">
                <a:latin typeface="Times New Roman"/>
                <a:cs typeface="Times New Roman"/>
              </a:rPr>
              <a:t>=</a:t>
            </a:r>
            <a:r>
              <a:rPr lang="en-US" altLang="ja-JP" sz="1400" dirty="0" smtClean="0">
                <a:latin typeface="Times New Roman"/>
                <a:cs typeface="Times New Roman"/>
              </a:rPr>
              <a:t> 2 or 4</a:t>
            </a:r>
          </a:p>
          <a:p>
            <a:pPr algn="ctr"/>
            <a:r>
              <a:rPr lang="en-US" altLang="ja-JP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20GeV </a:t>
            </a:r>
            <a:r>
              <a:rPr lang="en-US" altLang="en-US" sz="1400" dirty="0">
                <a:solidFill>
                  <a:srgbClr val="000000"/>
                </a:solidFill>
                <a:latin typeface="Times New Roman"/>
                <a:cs typeface="Times New Roman"/>
              </a:rPr>
              <a:t>&lt;</a:t>
            </a:r>
            <a:r>
              <a:rPr lang="ja-JP" altLang="en-U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M</a:t>
            </a:r>
            <a:r>
              <a:rPr lang="en-US" altLang="ja-JP" sz="1400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2jet</a:t>
            </a:r>
            <a:r>
              <a:rPr lang="ja-JP" altLang="en-U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(reco) &lt; </a:t>
            </a:r>
            <a:r>
              <a:rPr lang="en-US" altLang="ja-JP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85GeV</a:t>
            </a:r>
            <a:endParaRPr lang="en-US" altLang="ja-JP" sz="1400" dirty="0" smtClean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Nmuon ≦</a:t>
            </a:r>
            <a:r>
              <a:rPr lang="ja-JP" altLang="en-US" sz="1400" dirty="0" smtClean="0">
                <a:latin typeface="Times New Roman"/>
                <a:cs typeface="Times New Roman"/>
              </a:rPr>
              <a:t> </a:t>
            </a:r>
            <a:r>
              <a:rPr lang="en-US" altLang="ja-JP" sz="1400" dirty="0" smtClean="0">
                <a:latin typeface="Times New Roman"/>
                <a:cs typeface="Times New Roman"/>
              </a:rPr>
              <a:t>1</a:t>
            </a: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1 ≦ Nmuon + Nchargedhadron ≦</a:t>
            </a:r>
            <a:r>
              <a:rPr lang="en-US" altLang="en-US" sz="1400" dirty="0">
                <a:latin typeface="Times New Roman"/>
                <a:cs typeface="Times New Roman"/>
              </a:rPr>
              <a:t> </a:t>
            </a:r>
            <a:r>
              <a:rPr lang="en-US" altLang="en-US" sz="1400" dirty="0" smtClean="0">
                <a:latin typeface="Times New Roman"/>
                <a:cs typeface="Times New Roman"/>
              </a:rPr>
              <a:t>4</a:t>
            </a:r>
            <a:endParaRPr lang="en-US" altLang="ja-JP" sz="1400" baseline="-25000" dirty="0" smtClean="0">
              <a:latin typeface="Times New Roman"/>
              <a:cs typeface="Times New Roman"/>
            </a:endParaRPr>
          </a:p>
        </p:txBody>
      </p:sp>
      <p:cxnSp>
        <p:nvCxnSpPr>
          <p:cNvPr id="178" name="直線矢印コネクタ 177"/>
          <p:cNvCxnSpPr/>
          <p:nvPr/>
        </p:nvCxnSpPr>
        <p:spPr>
          <a:xfrm>
            <a:off x="7934633" y="5007158"/>
            <a:ext cx="0" cy="44793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直線矢印コネクタ 178"/>
          <p:cNvCxnSpPr/>
          <p:nvPr/>
        </p:nvCxnSpPr>
        <p:spPr>
          <a:xfrm>
            <a:off x="6675025" y="5007158"/>
            <a:ext cx="0" cy="45183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0" name="テキスト ボックス 179"/>
          <p:cNvSpPr txBox="1"/>
          <p:nvPr/>
        </p:nvSpPr>
        <p:spPr>
          <a:xfrm>
            <a:off x="6347298" y="2312769"/>
            <a:ext cx="6435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Signal</a:t>
            </a:r>
            <a:endParaRPr lang="en-US" altLang="ja-JP" sz="1400" dirty="0">
              <a:latin typeface="Times New Roman"/>
              <a:cs typeface="Times New Roman"/>
            </a:endParaRP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(</a:t>
            </a:r>
            <a:r>
              <a:rPr lang="en-US" altLang="ja-JP" sz="1400" dirty="0" err="1">
                <a:latin typeface="Times New Roman"/>
                <a:cs typeface="Times New Roman"/>
              </a:rPr>
              <a:t>τ+τ</a:t>
            </a:r>
            <a:r>
              <a:rPr lang="en-US" altLang="ja-JP" sz="1400" dirty="0">
                <a:latin typeface="Times New Roman"/>
                <a:cs typeface="Times New Roman"/>
              </a:rPr>
              <a:t>-</a:t>
            </a:r>
            <a:r>
              <a:rPr lang="en-US" altLang="ja-JP" sz="1400" dirty="0" smtClean="0">
                <a:latin typeface="Times New Roman"/>
                <a:cs typeface="Times New Roman"/>
              </a:rPr>
              <a:t>)</a:t>
            </a:r>
            <a:endParaRPr kumimoji="1" lang="ja-JP" altLang="en-US" sz="1400" dirty="0">
              <a:latin typeface="Times New Roman"/>
              <a:cs typeface="Times New Roman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7389837" y="2314632"/>
            <a:ext cx="1062185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Background</a:t>
            </a:r>
          </a:p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(</a:t>
            </a:r>
            <a:r>
              <a:rPr lang="en-US" altLang="ja-JP" sz="1400" dirty="0" smtClean="0">
                <a:latin typeface="Times New Roman"/>
                <a:cs typeface="Times New Roman"/>
              </a:rPr>
              <a:t>o</a:t>
            </a:r>
            <a:r>
              <a:rPr kumimoji="1" lang="en-US" altLang="ja-JP" sz="1400" dirty="0" smtClean="0">
                <a:latin typeface="Times New Roman"/>
                <a:cs typeface="Times New Roman"/>
              </a:rPr>
              <a:t>thers)</a:t>
            </a:r>
            <a:endParaRPr kumimoji="1" lang="ja-JP" altLang="en-US" sz="1400" dirty="0">
              <a:latin typeface="Times New Roman"/>
              <a:cs typeface="Times New Roman"/>
            </a:endParaRPr>
          </a:p>
        </p:txBody>
      </p:sp>
      <p:cxnSp>
        <p:nvCxnSpPr>
          <p:cNvPr id="182" name="直線コネクタ 181"/>
          <p:cNvCxnSpPr/>
          <p:nvPr/>
        </p:nvCxnSpPr>
        <p:spPr>
          <a:xfrm flipH="1" flipV="1">
            <a:off x="6669048" y="2847728"/>
            <a:ext cx="7" cy="68335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直線コネクタ 182"/>
          <p:cNvCxnSpPr>
            <a:endCxn id="181" idx="2"/>
          </p:cNvCxnSpPr>
          <p:nvPr/>
        </p:nvCxnSpPr>
        <p:spPr>
          <a:xfrm flipV="1">
            <a:off x="7920930" y="2837852"/>
            <a:ext cx="0" cy="683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" name="テキスト ボックス 183"/>
          <p:cNvSpPr txBox="1"/>
          <p:nvPr/>
        </p:nvSpPr>
        <p:spPr>
          <a:xfrm>
            <a:off x="4161755" y="5447082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selected</a:t>
            </a:r>
            <a:r>
              <a:rPr lang="en-US" altLang="ja-JP" sz="1400" dirty="0">
                <a:latin typeface="Times New Roman"/>
                <a:cs typeface="Times New Roman"/>
              </a:rPr>
              <a:t> </a:t>
            </a:r>
            <a:r>
              <a:rPr kumimoji="1" lang="en-US" altLang="ja-JP" sz="1400" dirty="0" smtClean="0">
                <a:latin typeface="Times New Roman"/>
                <a:cs typeface="Times New Roman"/>
              </a:rPr>
              <a:t>background</a:t>
            </a:r>
          </a:p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for </a:t>
            </a:r>
            <a:r>
              <a:rPr lang="en-US" altLang="ja-JP" sz="1400" dirty="0">
                <a:latin typeface="Times New Roman"/>
                <a:cs typeface="Times New Roman"/>
              </a:rPr>
              <a:t>μ+μ</a:t>
            </a:r>
            <a:r>
              <a:rPr lang="en-US" altLang="ja-JP" sz="1400" dirty="0" smtClean="0">
                <a:latin typeface="Times New Roman"/>
                <a:cs typeface="Times New Roman"/>
              </a:rPr>
              <a:t>-</a:t>
            </a:r>
            <a:endParaRPr lang="en-US" altLang="ja-JP" sz="1400" dirty="0">
              <a:latin typeface="Times New Roman"/>
              <a:cs typeface="Times New Roman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6293619" y="5458989"/>
            <a:ext cx="76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selected</a:t>
            </a:r>
          </a:p>
          <a:p>
            <a:pPr algn="ctr"/>
            <a:r>
              <a:rPr lang="en-US" altLang="ja-JP" sz="1400" dirty="0" err="1">
                <a:latin typeface="Times New Roman"/>
                <a:cs typeface="Times New Roman"/>
              </a:rPr>
              <a:t>τ+</a:t>
            </a:r>
            <a:r>
              <a:rPr lang="en-US" altLang="ja-JP" sz="1400" dirty="0" err="1" smtClean="0">
                <a:latin typeface="Times New Roman"/>
                <a:cs typeface="Times New Roman"/>
              </a:rPr>
              <a:t>τ</a:t>
            </a:r>
            <a:r>
              <a:rPr lang="en-US" altLang="ja-JP" sz="1400" dirty="0" smtClean="0"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7091215" y="5455093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selected</a:t>
            </a:r>
            <a:r>
              <a:rPr lang="en-US" altLang="ja-JP" sz="1400" dirty="0">
                <a:latin typeface="Times New Roman"/>
                <a:cs typeface="Times New Roman"/>
              </a:rPr>
              <a:t> </a:t>
            </a:r>
            <a:r>
              <a:rPr kumimoji="1" lang="en-US" altLang="ja-JP" sz="1400" dirty="0" smtClean="0">
                <a:latin typeface="Times New Roman"/>
                <a:cs typeface="Times New Roman"/>
              </a:rPr>
              <a:t>background</a:t>
            </a:r>
          </a:p>
          <a:p>
            <a:pPr algn="ctr"/>
            <a:r>
              <a:rPr kumimoji="1" lang="en-US" altLang="ja-JP" sz="1400" dirty="0" smtClean="0">
                <a:latin typeface="Times New Roman"/>
                <a:cs typeface="Times New Roman"/>
              </a:rPr>
              <a:t>for </a:t>
            </a:r>
            <a:r>
              <a:rPr lang="en-US" altLang="ja-JP" sz="1400" dirty="0" err="1">
                <a:latin typeface="Times New Roman"/>
                <a:cs typeface="Times New Roman"/>
              </a:rPr>
              <a:t>τ+τ</a:t>
            </a:r>
            <a:r>
              <a:rPr lang="en-US" altLang="ja-JP" sz="1400" dirty="0">
                <a:latin typeface="Times New Roman"/>
                <a:cs typeface="Times New Roman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45689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13</a:t>
            </a:fld>
            <a:endParaRPr kumimoji="1" lang="ja-JP" altLang="en-US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833191"/>
              </p:ext>
            </p:extLst>
          </p:nvPr>
        </p:nvGraphicFramePr>
        <p:xfrm>
          <a:off x="0" y="1986172"/>
          <a:ext cx="9143999" cy="342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1700"/>
                <a:gridCol w="1016000"/>
                <a:gridCol w="736600"/>
                <a:gridCol w="774700"/>
                <a:gridCol w="835219"/>
                <a:gridCol w="900089"/>
                <a:gridCol w="900090"/>
                <a:gridCol w="18096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quark channel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 quark pair</a:t>
                      </a:r>
                    </a:p>
                    <a:p>
                      <a:pPr algn="ctr"/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(Signal)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e+e-</a:t>
                      </a:r>
                      <a:endParaRPr kumimoji="1" lang="ja-JP" altLang="en-US" sz="1200" b="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μ+μ-</a:t>
                      </a:r>
                      <a:endParaRPr kumimoji="1" lang="ja-JP" altLang="en-US" sz="1200" b="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τ+τ-</a:t>
                      </a:r>
                      <a:endParaRPr kumimoji="1" lang="ja-JP" altLang="en-US" sz="1200" b="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 fermions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γγ,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eγ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 fermions</a:t>
                      </a:r>
                    </a:p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(outside 86GeV~96GeV)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All Events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11231604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309825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560775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564725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9973613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683678308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16390759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Njet = 2</a:t>
                      </a:r>
                      <a:r>
                        <a:rPr kumimoji="1" lang="ja-JP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(FastJet)</a:t>
                      </a:r>
                      <a:endParaRPr kumimoji="1" lang="ja-JP" alt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6684573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ja-JP" sz="1200" b="0" dirty="0" smtClean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59725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444425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293275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3088438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19553477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8205156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0.8 &lt; x &lt; 0.917</a:t>
                      </a:r>
                      <a:endParaRPr kumimoji="1" lang="ja-JP" alt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5372922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121625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99075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33163</a:t>
                      </a: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1152063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2673250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1373289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Nchargedtrack ≧ 7</a:t>
                      </a:r>
                      <a:endParaRPr kumimoji="1" lang="ja-JP" alt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5161634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150</a:t>
                      </a: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1023450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425750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1000579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70 GeV &lt; M</a:t>
                      </a:r>
                      <a:r>
                        <a:rPr kumimoji="1" lang="en-US" altLang="ja-JP" sz="1200" baseline="-250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2jet</a:t>
                      </a: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(reco) &lt; 94 GeV</a:t>
                      </a:r>
                      <a:endParaRPr kumimoji="1" lang="ja-JP" altLang="en-US" sz="1200" baseline="-250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4185979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kumimoji="1" lang="ja-JP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585463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138500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553972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ρ</a:t>
                      </a:r>
                      <a:r>
                        <a:rPr kumimoji="1" lang="ja-JP" alt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kumimoji="1" lang="ja-JP" alt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baseline="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4181347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100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491688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107625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540974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Efficiency</a:t>
                      </a:r>
                      <a:endParaRPr kumimoji="1" lang="ja-JP" altLang="en-US" sz="1200" baseline="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37.23%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0%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0%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kumimoji="1" lang="ja-JP" altLang="en-US" sz="12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4.93%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0.02%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3.30%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Selected</a:t>
                      </a:r>
                      <a:r>
                        <a:rPr kumimoji="1" lang="ja-JP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Event</a:t>
                      </a:r>
                      <a:r>
                        <a:rPr kumimoji="1" lang="ja-JP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Total</a:t>
                      </a:r>
                      <a:endParaRPr kumimoji="1" lang="ja-JP" alt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4181347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1140387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ECC66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1" y="-1"/>
            <a:ext cx="9144000" cy="1422401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Cut</a:t>
            </a:r>
            <a:r>
              <a:rPr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Table</a:t>
            </a:r>
          </a:p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250fb</a:t>
            </a:r>
            <a:r>
              <a:rPr lang="en-US" altLang="ja-JP" baseline="30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 80L30R -</a:t>
            </a:r>
            <a:endParaRPr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408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790464"/>
              </p:ext>
            </p:extLst>
          </p:nvPr>
        </p:nvGraphicFramePr>
        <p:xfrm>
          <a:off x="2" y="2294229"/>
          <a:ext cx="9143999" cy="268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9002"/>
                <a:gridCol w="712121"/>
                <a:gridCol w="712121"/>
                <a:gridCol w="712121"/>
                <a:gridCol w="946600"/>
                <a:gridCol w="868441"/>
                <a:gridCol w="937916"/>
                <a:gridCol w="18056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μ channel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μ+μ-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(Signal)</a:t>
                      </a:r>
                      <a:endParaRPr kumimoji="1" lang="ja-JP" altLang="en-US" sz="1200" b="0" dirty="0" smtClean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e+e-</a:t>
                      </a:r>
                      <a:endParaRPr kumimoji="1" lang="ja-JP" altLang="en-US" sz="1200" b="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τ+τ-</a:t>
                      </a:r>
                      <a:endParaRPr kumimoji="1" lang="ja-JP" altLang="en-US" sz="1200" b="0" dirty="0" smtClean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a quark pair</a:t>
                      </a:r>
                      <a:endParaRPr kumimoji="1" lang="ja-JP" altLang="en-US" sz="1200" b="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4 fermions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γγ,</a:t>
                      </a:r>
                      <a:r>
                        <a:rPr kumimoji="1" lang="ja-JP" altLang="en-US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eγ</a:t>
                      </a:r>
                      <a:r>
                        <a:rPr kumimoji="1" lang="ja-JP" altLang="en-US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kumimoji="1" lang="ja-JP" altLang="en-US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2 fermions</a:t>
                      </a:r>
                    </a:p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(outside 86GeV~96GeV)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All Events</a:t>
                      </a:r>
                      <a:endParaRPr kumimoji="1" lang="ja-JP" altLang="en-US" sz="12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560775</a:t>
                      </a:r>
                      <a:endParaRPr kumimoji="1" lang="ja-JP" altLang="en-US" sz="1200" b="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309825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564725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11231604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9973613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683678308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16390759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Nchargedtrack = 2</a:t>
                      </a:r>
                      <a:endParaRPr kumimoji="1" lang="ja-JP" altLang="en-US" sz="12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477463</a:t>
                      </a:r>
                      <a:endParaRPr kumimoji="1" lang="ja-JP" altLang="en-US" sz="1200" b="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211663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333413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48701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808738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127384064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4794373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Nmuon = 2</a:t>
                      </a:r>
                      <a:endParaRPr kumimoji="1" lang="ja-JP" altLang="en-US" sz="12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459000</a:t>
                      </a:r>
                      <a:endParaRPr kumimoji="1" lang="ja-JP" altLang="en-US" sz="1200" b="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12850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62750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46700356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820293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87.7GeV</a:t>
                      </a:r>
                      <a:r>
                        <a:rPr kumimoji="1" lang="ja-JP" altLang="en-US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&lt; M</a:t>
                      </a:r>
                      <a:r>
                        <a:rPr kumimoji="1" lang="en-US" altLang="ja-JP" sz="1200" baseline="-250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μμ</a:t>
                      </a:r>
                      <a:r>
                        <a:rPr kumimoji="1" lang="ja-JP" altLang="en-US" sz="1200" baseline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baseline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(reco)</a:t>
                      </a: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&lt;</a:t>
                      </a:r>
                      <a:r>
                        <a:rPr kumimoji="1" lang="ja-JP" altLang="en-US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94.7GeV</a:t>
                      </a:r>
                      <a:endParaRPr kumimoji="1" lang="ja-JP" altLang="en-US" sz="12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375425</a:t>
                      </a:r>
                      <a:endParaRPr kumimoji="1" lang="ja-JP" altLang="en-US" sz="1200" b="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5875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4875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4063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Efficiency</a:t>
                      </a:r>
                      <a:endParaRPr kumimoji="1" lang="ja-JP" altLang="en-US" sz="12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66.95%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0.06%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0.0007%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0.02%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Selected</a:t>
                      </a:r>
                      <a:r>
                        <a:rPr kumimoji="1" lang="ja-JP" altLang="en-US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Event</a:t>
                      </a:r>
                      <a:r>
                        <a:rPr kumimoji="1" lang="ja-JP" altLang="en-US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Total</a:t>
                      </a:r>
                      <a:endParaRPr kumimoji="1" lang="ja-JP" altLang="en-US" sz="12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375425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14813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1" y="-1"/>
            <a:ext cx="9144000" cy="1422401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Cut</a:t>
            </a:r>
            <a:r>
              <a:rPr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Table</a:t>
            </a:r>
          </a:p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250fb</a:t>
            </a:r>
            <a:r>
              <a:rPr lang="en-US" altLang="ja-JP" baseline="30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 80L30R -</a:t>
            </a:r>
            <a:endParaRPr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0887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76501"/>
              </p:ext>
            </p:extLst>
          </p:nvPr>
        </p:nvGraphicFramePr>
        <p:xfrm>
          <a:off x="0" y="2139961"/>
          <a:ext cx="9143997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7711"/>
                <a:gridCol w="729172"/>
                <a:gridCol w="729172"/>
                <a:gridCol w="789221"/>
                <a:gridCol w="917899"/>
                <a:gridCol w="857849"/>
                <a:gridCol w="935054"/>
                <a:gridCol w="17579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τ channel</a:t>
                      </a:r>
                      <a:endParaRPr kumimoji="1" lang="ja-JP" altLang="en-US" sz="24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τ+τ-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(Signal)</a:t>
                      </a:r>
                      <a:endParaRPr kumimoji="1" lang="ja-JP" altLang="en-US" sz="1200" b="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e+e-</a:t>
                      </a:r>
                      <a:endParaRPr kumimoji="1" lang="ja-JP" altLang="en-US" sz="1200" b="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μ+μ-</a:t>
                      </a: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 quark pair</a:t>
                      </a:r>
                      <a:endParaRPr kumimoji="1" lang="ja-JP" altLang="en-US" sz="1200" b="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 fermions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γγ,</a:t>
                      </a:r>
                      <a:r>
                        <a:rPr kumimoji="1" lang="ja-JP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eγ</a:t>
                      </a:r>
                      <a:r>
                        <a:rPr kumimoji="1" lang="ja-JP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kumimoji="1" lang="ja-JP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 fermions</a:t>
                      </a:r>
                    </a:p>
                    <a:p>
                      <a:pPr algn="ctr"/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(outside 86GeV~96GeV)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All Events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564725</a:t>
                      </a:r>
                      <a:endParaRPr kumimoji="1" lang="ja-JP" altLang="en-US" sz="1200" b="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309825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560775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11231604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9973613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683678308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16390759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Njet = 2</a:t>
                      </a:r>
                      <a:r>
                        <a:rPr kumimoji="1" lang="ja-JP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(FastJet)</a:t>
                      </a:r>
                      <a:endParaRPr kumimoji="1" lang="ja-JP" alt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293275</a:t>
                      </a:r>
                      <a:endParaRPr kumimoji="1" lang="ja-JP" altLang="en-US" sz="1200" b="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159725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444425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6684573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3088438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19553477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8205156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Nchargedtrack = 2 or 4</a:t>
                      </a:r>
                      <a:endParaRPr kumimoji="1" lang="ja-JP" alt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266300</a:t>
                      </a:r>
                      <a:endParaRPr kumimoji="1" lang="ja-JP" altLang="en-US" sz="1200" b="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147488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440613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43990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748350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4144375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3715344</a:t>
                      </a:r>
                      <a:r>
                        <a:rPr kumimoji="1" lang="ja-JP" altLang="en-US" sz="1200" b="0" dirty="0" smtClean="0">
                          <a:latin typeface="Times New Roman"/>
                          <a:cs typeface="Times New Roman"/>
                        </a:rPr>
                        <a:t> 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 GeV </a:t>
                      </a:r>
                      <a:r>
                        <a:rPr kumimoji="1" lang="en-US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kumimoji="1" lang="ja-JP" altLang="en-US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kumimoji="1" lang="en-US" altLang="ja-JP" sz="1200" baseline="-250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2jet</a:t>
                      </a:r>
                      <a:r>
                        <a:rPr kumimoji="1" lang="ja-JP" alt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(reco) &lt; 85 GeV</a:t>
                      </a:r>
                      <a:endParaRPr kumimoji="1" lang="ja-JP" altLang="en-US" sz="1200" baseline="-250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249075</a:t>
                      </a:r>
                      <a:endParaRPr kumimoji="1" lang="ja-JP" altLang="en-US" sz="1200" b="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2088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3463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29008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175775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3990125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latin typeface="Times New Roman"/>
                          <a:cs typeface="Times New Roman"/>
                        </a:rPr>
                        <a:t>376505</a:t>
                      </a:r>
                      <a:endParaRPr kumimoji="1" lang="ja-JP" altLang="en-US" sz="1200" b="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Nmuon ≦1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 ≦ Nmuon + Nchargedhadron ≦ 4</a:t>
                      </a:r>
                      <a:endParaRPr kumimoji="1" lang="ja-JP" alt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 smtClean="0">
                          <a:latin typeface="Times New Roman"/>
                          <a:cs typeface="Times New Roman"/>
                        </a:rPr>
                        <a:t>238913</a:t>
                      </a:r>
                      <a:endParaRPr lang="ja-JP" altLang="en-US" sz="120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20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200" dirty="0" smtClean="0">
                          <a:latin typeface="Times New Roman"/>
                          <a:cs typeface="Times New Roman"/>
                        </a:rPr>
                        <a:t>150</a:t>
                      </a:r>
                      <a:endParaRPr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200" dirty="0" smtClean="0">
                          <a:latin typeface="Times New Roman"/>
                          <a:cs typeface="Times New Roman"/>
                        </a:rPr>
                        <a:t>28965</a:t>
                      </a:r>
                      <a:endParaRPr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200" dirty="0" smtClean="0">
                          <a:latin typeface="Times New Roman"/>
                          <a:cs typeface="Times New Roman"/>
                        </a:rPr>
                        <a:t>128800</a:t>
                      </a:r>
                      <a:endParaRPr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200" dirty="0" smtClean="0">
                          <a:latin typeface="Times New Roman"/>
                          <a:cs typeface="Times New Roman"/>
                        </a:rPr>
                        <a:t>412500</a:t>
                      </a:r>
                      <a:endParaRPr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200" dirty="0" smtClean="0">
                          <a:latin typeface="Times New Roman"/>
                          <a:cs typeface="Times New Roman"/>
                        </a:rPr>
                        <a:t>161346</a:t>
                      </a:r>
                      <a:endParaRPr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Efficiency</a:t>
                      </a:r>
                      <a:endParaRPr kumimoji="1" lang="ja-JP" altLang="en-US" sz="12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42.31%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0.03%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0.26%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1.29%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0.06%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0.98%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Selected</a:t>
                      </a:r>
                      <a:r>
                        <a:rPr kumimoji="1" lang="ja-JP" altLang="en-US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Event</a:t>
                      </a:r>
                      <a:r>
                        <a:rPr kumimoji="1" lang="ja-JP" altLang="en-US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Total</a:t>
                      </a:r>
                      <a:endParaRPr kumimoji="1" lang="ja-JP" altLang="en-US" sz="12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238913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731761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1200" b="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1" y="-1"/>
            <a:ext cx="9144000" cy="1422401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Cut</a:t>
            </a:r>
            <a:r>
              <a:rPr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Table</a:t>
            </a:r>
          </a:p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250fb</a:t>
            </a:r>
            <a:r>
              <a:rPr lang="en-US" altLang="ja-JP" baseline="30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 80L30R -</a:t>
            </a:r>
            <a:endParaRPr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1597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3956"/>
            <a:ext cx="9144000" cy="624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800" dirty="0" smtClean="0">
              <a:latin typeface="Times New Roman"/>
              <a:cs typeface="Times New Roman"/>
            </a:endParaRPr>
          </a:p>
          <a:p>
            <a:r>
              <a:rPr lang="en-US" altLang="ja-JP" sz="3600" b="1" dirty="0">
                <a:latin typeface="Times New Roman"/>
                <a:cs typeface="Times New Roman"/>
              </a:rPr>
              <a:t>	</a:t>
            </a:r>
            <a:r>
              <a:rPr kumimoji="1" lang="en-US" altLang="ja-JP" sz="3600" b="1" dirty="0" smtClean="0">
                <a:latin typeface="Times New Roman"/>
                <a:cs typeface="Times New Roman"/>
              </a:rPr>
              <a:t>tau decay branching ratio</a:t>
            </a:r>
          </a:p>
          <a:p>
            <a:endParaRPr kumimoji="1" lang="en-US" altLang="ja-JP" sz="2800" dirty="0" smtClean="0">
              <a:latin typeface="Times New Roman"/>
              <a:cs typeface="Times New Roman"/>
            </a:endParaRPr>
          </a:p>
          <a:p>
            <a:r>
              <a:rPr lang="en-US" altLang="ja-JP" sz="2800" dirty="0">
                <a:latin typeface="Times New Roman"/>
                <a:cs typeface="Times New Roman"/>
              </a:rPr>
              <a:t>		</a:t>
            </a:r>
            <a:r>
              <a:rPr lang="en-US" altLang="ja-JP" sz="2800" dirty="0" smtClean="0">
                <a:latin typeface="Times New Roman"/>
                <a:cs typeface="Times New Roman"/>
              </a:rPr>
              <a:t>leptonic decay : 35.21%</a:t>
            </a:r>
          </a:p>
          <a:p>
            <a:r>
              <a:rPr kumimoji="1" lang="en-US" altLang="ja-JP" sz="2800" dirty="0">
                <a:latin typeface="Times New Roman"/>
                <a:cs typeface="Times New Roman"/>
              </a:rPr>
              <a:t>	</a:t>
            </a:r>
            <a:r>
              <a:rPr kumimoji="1" lang="en-US" altLang="ja-JP" sz="2800" dirty="0" smtClean="0">
                <a:latin typeface="Times New Roman"/>
                <a:cs typeface="Times New Roman"/>
              </a:rPr>
              <a:t>		τ</a:t>
            </a:r>
            <a:r>
              <a:rPr kumimoji="1" lang="ja-JP" altLang="en-US" sz="2800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2800" dirty="0" smtClean="0">
                <a:latin typeface="Times New Roman"/>
                <a:cs typeface="Times New Roman"/>
              </a:rPr>
              <a:t>→ e + ν</a:t>
            </a:r>
            <a:r>
              <a:rPr kumimoji="1" lang="en-US" altLang="ja-JP" sz="2800" baseline="-25000" dirty="0" smtClean="0">
                <a:latin typeface="Times New Roman"/>
                <a:cs typeface="Times New Roman"/>
              </a:rPr>
              <a:t>e</a:t>
            </a:r>
            <a:r>
              <a:rPr lang="en-US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+ </a:t>
            </a:r>
            <a:r>
              <a:rPr lang="en-US" altLang="ja-JP" sz="2800" dirty="0" smtClean="0">
                <a:latin typeface="Times New Roman"/>
                <a:cs typeface="Times New Roman"/>
              </a:rPr>
              <a:t>ν</a:t>
            </a:r>
            <a:r>
              <a:rPr lang="en-US" altLang="ja-JP" sz="2800" baseline="-25000" dirty="0" smtClean="0">
                <a:latin typeface="Times New Roman"/>
                <a:cs typeface="Times New Roman"/>
              </a:rPr>
              <a:t>τ</a:t>
            </a:r>
            <a:r>
              <a:rPr lang="en-US" altLang="en-US" sz="2800" dirty="0" smtClean="0">
                <a:latin typeface="Times New Roman"/>
                <a:cs typeface="Times New Roman"/>
              </a:rPr>
              <a:t> : 17.82%</a:t>
            </a:r>
            <a:endParaRPr kumimoji="1" lang="en-US" altLang="ja-JP" sz="2800" baseline="-25000" dirty="0" smtClean="0">
              <a:latin typeface="Times New Roman"/>
              <a:cs typeface="Times New Roman"/>
            </a:endParaRPr>
          </a:p>
          <a:p>
            <a:r>
              <a:rPr lang="en-US" altLang="ja-JP" sz="2800" baseline="-25000" dirty="0">
                <a:latin typeface="Times New Roman"/>
                <a:cs typeface="Times New Roman"/>
              </a:rPr>
              <a:t>	</a:t>
            </a:r>
            <a:r>
              <a:rPr lang="en-US" altLang="ja-JP" sz="2800" baseline="-25000" dirty="0" smtClean="0">
                <a:latin typeface="Times New Roman"/>
                <a:cs typeface="Times New Roman"/>
              </a:rPr>
              <a:t>				</a:t>
            </a:r>
            <a:r>
              <a:rPr lang="en-US" altLang="ja-JP" sz="2800" dirty="0" smtClean="0">
                <a:latin typeface="Times New Roman"/>
                <a:cs typeface="Times New Roman"/>
              </a:rPr>
              <a:t>τ</a:t>
            </a:r>
            <a:r>
              <a:rPr lang="ja-JP" altLang="en-US" sz="2800" dirty="0" smtClean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→ </a:t>
            </a:r>
            <a:r>
              <a:rPr lang="en-US" altLang="ja-JP" sz="2800" dirty="0" smtClean="0">
                <a:latin typeface="Times New Roman"/>
                <a:cs typeface="Times New Roman"/>
              </a:rPr>
              <a:t>μ </a:t>
            </a:r>
            <a:r>
              <a:rPr lang="en-US" altLang="ja-JP" sz="2800" dirty="0">
                <a:latin typeface="Times New Roman"/>
                <a:cs typeface="Times New Roman"/>
              </a:rPr>
              <a:t>+ </a:t>
            </a:r>
            <a:r>
              <a:rPr lang="en-US" altLang="ja-JP" sz="2800" dirty="0" smtClean="0">
                <a:latin typeface="Times New Roman"/>
                <a:cs typeface="Times New Roman"/>
              </a:rPr>
              <a:t>ν</a:t>
            </a:r>
            <a:r>
              <a:rPr lang="en-US" altLang="ja-JP" sz="2800" baseline="-25000" dirty="0" smtClean="0">
                <a:latin typeface="Times New Roman"/>
                <a:cs typeface="Times New Roman"/>
              </a:rPr>
              <a:t>μ</a:t>
            </a:r>
            <a:r>
              <a:rPr lang="en-US" altLang="ja-JP" sz="2800" dirty="0" smtClean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+ ν</a:t>
            </a:r>
            <a:r>
              <a:rPr lang="en-US" altLang="ja-JP" sz="2800" baseline="-25000" dirty="0">
                <a:latin typeface="Times New Roman"/>
                <a:cs typeface="Times New Roman"/>
              </a:rPr>
              <a:t>τ</a:t>
            </a:r>
            <a:r>
              <a:rPr lang="en-US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 smtClean="0">
                <a:latin typeface="Times New Roman"/>
                <a:cs typeface="Times New Roman"/>
              </a:rPr>
              <a:t>: 17.39%</a:t>
            </a:r>
          </a:p>
          <a:p>
            <a:endParaRPr kumimoji="1" lang="en-US" altLang="ja-JP" sz="2800" dirty="0" smtClean="0">
              <a:latin typeface="Times New Roman"/>
              <a:cs typeface="Times New Roman"/>
            </a:endParaRPr>
          </a:p>
          <a:p>
            <a:r>
              <a:rPr kumimoji="1" lang="en-US" altLang="ja-JP" sz="2800" dirty="0" smtClean="0">
                <a:latin typeface="Times New Roman"/>
                <a:cs typeface="Times New Roman"/>
              </a:rPr>
              <a:t>		hadronic decay : 64.79%</a:t>
            </a:r>
          </a:p>
          <a:p>
            <a:r>
              <a:rPr lang="en-US" altLang="ja-JP" sz="2800" dirty="0">
                <a:latin typeface="Times New Roman"/>
                <a:cs typeface="Times New Roman"/>
              </a:rPr>
              <a:t>	</a:t>
            </a:r>
            <a:r>
              <a:rPr lang="en-US" altLang="ja-JP" sz="2800" dirty="0" smtClean="0">
                <a:latin typeface="Times New Roman"/>
                <a:cs typeface="Times New Roman"/>
              </a:rPr>
              <a:t>		τ</a:t>
            </a:r>
            <a:r>
              <a:rPr lang="ja-JP" altLang="en-US" sz="2800" dirty="0" smtClean="0">
                <a:latin typeface="Times New Roman"/>
                <a:cs typeface="Times New Roman"/>
              </a:rPr>
              <a:t> </a:t>
            </a:r>
            <a:r>
              <a:rPr lang="en-US" altLang="ja-JP" sz="2800" dirty="0" smtClean="0">
                <a:latin typeface="Times New Roman"/>
                <a:cs typeface="Times New Roman"/>
              </a:rPr>
              <a:t>→ π</a:t>
            </a:r>
            <a:r>
              <a:rPr lang="en-US" altLang="ja-JP" sz="2800" baseline="30000" dirty="0" smtClean="0">
                <a:latin typeface="Times New Roman"/>
                <a:cs typeface="Times New Roman"/>
              </a:rPr>
              <a:t>±</a:t>
            </a:r>
            <a:r>
              <a:rPr lang="ja-JP" altLang="en-US" sz="2800" dirty="0" smtClean="0">
                <a:latin typeface="Times New Roman"/>
                <a:cs typeface="Times New Roman"/>
              </a:rPr>
              <a:t> </a:t>
            </a:r>
            <a:r>
              <a:rPr lang="en-US" altLang="en-US" sz="2800" dirty="0" smtClean="0">
                <a:latin typeface="Times New Roman"/>
                <a:cs typeface="Times New Roman"/>
              </a:rPr>
              <a:t>+ </a:t>
            </a:r>
            <a:r>
              <a:rPr lang="en-US" altLang="ja-JP" sz="2800" dirty="0" smtClean="0">
                <a:latin typeface="Times New Roman"/>
                <a:cs typeface="Times New Roman"/>
              </a:rPr>
              <a:t>π</a:t>
            </a:r>
            <a:r>
              <a:rPr lang="en-US" altLang="ja-JP" sz="2800" baseline="30000" dirty="0" smtClean="0">
                <a:latin typeface="Times New Roman"/>
                <a:cs typeface="Times New Roman"/>
              </a:rPr>
              <a:t>0</a:t>
            </a:r>
            <a:r>
              <a:rPr lang="en-US" altLang="ja-JP" sz="2800" dirty="0" smtClean="0">
                <a:latin typeface="Times New Roman"/>
                <a:cs typeface="Times New Roman"/>
              </a:rPr>
              <a:t> + ν</a:t>
            </a:r>
            <a:r>
              <a:rPr lang="en-US" altLang="ja-JP" sz="2800" baseline="-25000" dirty="0" smtClean="0">
                <a:latin typeface="Times New Roman"/>
                <a:cs typeface="Times New Roman"/>
              </a:rPr>
              <a:t>τ</a:t>
            </a:r>
            <a:r>
              <a:rPr lang="en-US" altLang="en-US" sz="2800" dirty="0">
                <a:latin typeface="Times New Roman"/>
                <a:cs typeface="Times New Roman"/>
              </a:rPr>
              <a:t> </a:t>
            </a:r>
            <a:r>
              <a:rPr lang="en-US" altLang="en-US" sz="2800" dirty="0" smtClean="0">
                <a:latin typeface="Times New Roman"/>
                <a:cs typeface="Times New Roman"/>
              </a:rPr>
              <a:t>: 25.52%</a:t>
            </a:r>
          </a:p>
          <a:p>
            <a:r>
              <a:rPr lang="en-US" altLang="ja-JP" sz="2800" dirty="0">
                <a:latin typeface="Times New Roman"/>
                <a:cs typeface="Times New Roman"/>
              </a:rPr>
              <a:t>			τ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→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 smtClean="0">
                <a:latin typeface="Times New Roman"/>
                <a:cs typeface="Times New Roman"/>
              </a:rPr>
              <a:t>+ </a:t>
            </a:r>
            <a:r>
              <a:rPr lang="en-US" altLang="ja-JP" sz="2800" dirty="0">
                <a:latin typeface="Times New Roman"/>
                <a:cs typeface="Times New Roman"/>
              </a:rPr>
              <a:t>ν</a:t>
            </a:r>
            <a:r>
              <a:rPr lang="en-US" altLang="ja-JP" sz="2800" baseline="-25000" dirty="0">
                <a:latin typeface="Times New Roman"/>
                <a:cs typeface="Times New Roman"/>
              </a:rPr>
              <a:t>τ</a:t>
            </a:r>
            <a:r>
              <a:rPr lang="en-US" altLang="en-US" sz="2800" dirty="0">
                <a:latin typeface="Times New Roman"/>
                <a:cs typeface="Times New Roman"/>
              </a:rPr>
              <a:t> : </a:t>
            </a:r>
            <a:r>
              <a:rPr lang="en-US" altLang="en-US" sz="2800" dirty="0" smtClean="0">
                <a:latin typeface="Times New Roman"/>
                <a:cs typeface="Times New Roman"/>
              </a:rPr>
              <a:t>10.83%</a:t>
            </a:r>
            <a:endParaRPr lang="ja-JP" altLang="en-US" sz="2800" dirty="0">
              <a:latin typeface="Times New Roman"/>
              <a:cs typeface="Times New Roman"/>
            </a:endParaRPr>
          </a:p>
          <a:p>
            <a:r>
              <a:rPr lang="en-US" altLang="ja-JP" sz="2800" dirty="0">
                <a:latin typeface="Times New Roman"/>
                <a:cs typeface="Times New Roman"/>
              </a:rPr>
              <a:t>			τ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→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+ </a:t>
            </a:r>
            <a:r>
              <a:rPr lang="en-US" altLang="ja-JP" sz="2800" dirty="0" smtClean="0">
                <a:latin typeface="Times New Roman"/>
                <a:cs typeface="Times New Roman"/>
              </a:rPr>
              <a:t>π</a:t>
            </a:r>
            <a:r>
              <a:rPr lang="en-US" altLang="ja-JP" sz="2800" baseline="30000" dirty="0" smtClean="0">
                <a:latin typeface="Times New Roman"/>
                <a:cs typeface="Times New Roman"/>
              </a:rPr>
              <a:t>0</a:t>
            </a:r>
            <a:r>
              <a:rPr lang="en-US" altLang="ja-JP" sz="2800" dirty="0" smtClean="0">
                <a:latin typeface="Times New Roman"/>
                <a:cs typeface="Times New Roman"/>
              </a:rPr>
              <a:t> </a:t>
            </a:r>
            <a:r>
              <a:rPr lang="en-US" altLang="en-US" sz="2800" dirty="0">
                <a:latin typeface="Times New Roman"/>
                <a:cs typeface="Times New Roman"/>
              </a:rPr>
              <a:t>+ </a:t>
            </a:r>
            <a:r>
              <a:rPr lang="en-US" altLang="ja-JP" sz="2800" dirty="0">
                <a:latin typeface="Times New Roman"/>
                <a:cs typeface="Times New Roman"/>
              </a:rPr>
              <a:t>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0</a:t>
            </a:r>
            <a:r>
              <a:rPr lang="en-US" altLang="ja-JP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 smtClean="0">
                <a:latin typeface="Times New Roman"/>
                <a:cs typeface="Times New Roman"/>
              </a:rPr>
              <a:t>+ ν</a:t>
            </a:r>
            <a:r>
              <a:rPr lang="en-US" altLang="ja-JP" sz="2800" baseline="-25000" dirty="0" smtClean="0">
                <a:latin typeface="Times New Roman"/>
                <a:cs typeface="Times New Roman"/>
              </a:rPr>
              <a:t>τ</a:t>
            </a:r>
            <a:r>
              <a:rPr lang="en-US" altLang="en-US" sz="2800" dirty="0" smtClean="0">
                <a:latin typeface="Times New Roman"/>
                <a:cs typeface="Times New Roman"/>
              </a:rPr>
              <a:t> </a:t>
            </a:r>
            <a:r>
              <a:rPr lang="en-US" altLang="en-US" sz="2800" dirty="0">
                <a:latin typeface="Times New Roman"/>
                <a:cs typeface="Times New Roman"/>
              </a:rPr>
              <a:t>: </a:t>
            </a:r>
            <a:r>
              <a:rPr lang="en-US" altLang="en-US" sz="2800" dirty="0" smtClean="0">
                <a:latin typeface="Times New Roman"/>
                <a:cs typeface="Times New Roman"/>
              </a:rPr>
              <a:t>9.30%</a:t>
            </a:r>
            <a:endParaRPr lang="ja-JP" altLang="en-US" sz="2800" dirty="0">
              <a:latin typeface="Times New Roman"/>
              <a:cs typeface="Times New Roman"/>
            </a:endParaRPr>
          </a:p>
          <a:p>
            <a:r>
              <a:rPr kumimoji="1" lang="en-US" altLang="ja-JP" sz="2800" dirty="0" smtClean="0">
                <a:latin typeface="Times New Roman"/>
                <a:cs typeface="Times New Roman"/>
              </a:rPr>
              <a:t>			</a:t>
            </a:r>
            <a:r>
              <a:rPr lang="en-US" altLang="ja-JP" sz="2800" dirty="0">
                <a:latin typeface="Times New Roman"/>
                <a:cs typeface="Times New Roman"/>
              </a:rPr>
              <a:t>τ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→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+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0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en-US" sz="2800" dirty="0">
                <a:latin typeface="Times New Roman"/>
                <a:cs typeface="Times New Roman"/>
              </a:rPr>
              <a:t>+ </a:t>
            </a:r>
            <a:r>
              <a:rPr lang="en-US" altLang="ja-JP" sz="2800" dirty="0">
                <a:latin typeface="Times New Roman"/>
                <a:cs typeface="Times New Roman"/>
              </a:rPr>
              <a:t>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0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+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0 </a:t>
            </a:r>
            <a:r>
              <a:rPr lang="en-US" altLang="ja-JP" sz="2800" dirty="0">
                <a:latin typeface="Times New Roman"/>
                <a:cs typeface="Times New Roman"/>
              </a:rPr>
              <a:t>+ ν</a:t>
            </a:r>
            <a:r>
              <a:rPr lang="en-US" altLang="ja-JP" sz="2800" baseline="-25000" dirty="0">
                <a:latin typeface="Times New Roman"/>
                <a:cs typeface="Times New Roman"/>
              </a:rPr>
              <a:t>τ</a:t>
            </a:r>
            <a:r>
              <a:rPr lang="en-US" altLang="en-US" sz="2800" dirty="0">
                <a:latin typeface="Times New Roman"/>
                <a:cs typeface="Times New Roman"/>
              </a:rPr>
              <a:t> : 1.05</a:t>
            </a:r>
            <a:r>
              <a:rPr lang="en-US" altLang="en-US" sz="2800" dirty="0" smtClean="0">
                <a:latin typeface="Times New Roman"/>
                <a:cs typeface="Times New Roman"/>
              </a:rPr>
              <a:t>%</a:t>
            </a:r>
            <a:endParaRPr kumimoji="1" lang="en-US" altLang="ja-JP" sz="2800" dirty="0" smtClean="0">
              <a:latin typeface="Times New Roman"/>
              <a:cs typeface="Times New Roman"/>
            </a:endParaRPr>
          </a:p>
          <a:p>
            <a:r>
              <a:rPr lang="en-US" altLang="ja-JP" sz="2800" dirty="0">
                <a:latin typeface="Times New Roman"/>
                <a:cs typeface="Times New Roman"/>
              </a:rPr>
              <a:t>	</a:t>
            </a:r>
            <a:r>
              <a:rPr lang="en-US" altLang="ja-JP" sz="2800" dirty="0" smtClean="0">
                <a:latin typeface="Times New Roman"/>
                <a:cs typeface="Times New Roman"/>
              </a:rPr>
              <a:t>		</a:t>
            </a:r>
            <a:r>
              <a:rPr lang="en-US" altLang="ja-JP" sz="2800" dirty="0" smtClean="0">
                <a:latin typeface="Times New Roman"/>
                <a:cs typeface="Times New Roman"/>
              </a:rPr>
              <a:t>τ</a:t>
            </a:r>
            <a:r>
              <a:rPr lang="ja-JP" altLang="en-US" sz="2800" dirty="0" smtClean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→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+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en-US" sz="2800" dirty="0" smtClean="0">
                <a:latin typeface="Times New Roman"/>
                <a:cs typeface="Times New Roman"/>
              </a:rPr>
              <a:t>+ </a:t>
            </a:r>
            <a:r>
              <a:rPr lang="en-US" altLang="ja-JP" sz="2800" dirty="0">
                <a:latin typeface="Times New Roman"/>
                <a:cs typeface="Times New Roman"/>
              </a:rPr>
              <a:t>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 smtClean="0">
                <a:latin typeface="Times New Roman"/>
                <a:cs typeface="Times New Roman"/>
              </a:rPr>
              <a:t>+ </a:t>
            </a:r>
            <a:r>
              <a:rPr lang="en-US" altLang="ja-JP" sz="2800" dirty="0">
                <a:latin typeface="Times New Roman"/>
                <a:cs typeface="Times New Roman"/>
              </a:rPr>
              <a:t>ν</a:t>
            </a:r>
            <a:r>
              <a:rPr lang="en-US" altLang="ja-JP" sz="2800" baseline="-25000" dirty="0">
                <a:latin typeface="Times New Roman"/>
                <a:cs typeface="Times New Roman"/>
              </a:rPr>
              <a:t>τ</a:t>
            </a:r>
            <a:r>
              <a:rPr lang="en-US" altLang="en-US" sz="2800" dirty="0">
                <a:latin typeface="Times New Roman"/>
                <a:cs typeface="Times New Roman"/>
              </a:rPr>
              <a:t> : </a:t>
            </a:r>
            <a:r>
              <a:rPr lang="en-US" altLang="en-US" sz="2800" dirty="0" smtClean="0">
                <a:latin typeface="Times New Roman"/>
                <a:cs typeface="Times New Roman"/>
              </a:rPr>
              <a:t>8.99</a:t>
            </a:r>
            <a:r>
              <a:rPr lang="en-US" altLang="en-US" sz="2800" dirty="0" smtClean="0">
                <a:latin typeface="Times New Roman"/>
                <a:cs typeface="Times New Roman"/>
              </a:rPr>
              <a:t>%</a:t>
            </a:r>
          </a:p>
          <a:p>
            <a:r>
              <a:rPr lang="en-US" altLang="ja-JP" sz="2800" dirty="0">
                <a:latin typeface="Times New Roman"/>
                <a:cs typeface="Times New Roman"/>
              </a:rPr>
              <a:t>	</a:t>
            </a:r>
            <a:r>
              <a:rPr lang="en-US" altLang="ja-JP" sz="2800" dirty="0" smtClean="0">
                <a:latin typeface="Times New Roman"/>
                <a:cs typeface="Times New Roman"/>
              </a:rPr>
              <a:t>		</a:t>
            </a:r>
            <a:r>
              <a:rPr lang="en-US" altLang="ja-JP" sz="2800" dirty="0" smtClean="0">
                <a:latin typeface="Times New Roman"/>
                <a:cs typeface="Times New Roman"/>
              </a:rPr>
              <a:t>τ</a:t>
            </a:r>
            <a:r>
              <a:rPr lang="ja-JP" altLang="en-US" sz="2800" dirty="0" smtClean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→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>
                <a:latin typeface="Times New Roman"/>
                <a:cs typeface="Times New Roman"/>
              </a:rPr>
              <a:t>+ 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en-US" sz="2800" dirty="0">
                <a:latin typeface="Times New Roman"/>
                <a:cs typeface="Times New Roman"/>
              </a:rPr>
              <a:t>+ </a:t>
            </a:r>
            <a:r>
              <a:rPr lang="en-US" altLang="ja-JP" sz="2800" dirty="0">
                <a:latin typeface="Times New Roman"/>
                <a:cs typeface="Times New Roman"/>
              </a:rPr>
              <a:t>π</a:t>
            </a:r>
            <a:r>
              <a:rPr lang="en-US" altLang="ja-JP" sz="2800" baseline="30000" dirty="0">
                <a:latin typeface="Times New Roman"/>
                <a:cs typeface="Times New Roman"/>
              </a:rPr>
              <a:t>±</a:t>
            </a:r>
            <a:r>
              <a:rPr lang="ja-JP" altLang="en-US" sz="2800" dirty="0">
                <a:latin typeface="Times New Roman"/>
                <a:cs typeface="Times New Roman"/>
              </a:rPr>
              <a:t> </a:t>
            </a:r>
            <a:r>
              <a:rPr lang="en-US" altLang="ja-JP" sz="2800" dirty="0" smtClean="0">
                <a:latin typeface="Times New Roman"/>
                <a:cs typeface="Times New Roman"/>
              </a:rPr>
              <a:t>+ π</a:t>
            </a:r>
            <a:r>
              <a:rPr lang="en-US" altLang="ja-JP" sz="2800" baseline="30000" dirty="0" smtClean="0">
                <a:latin typeface="Times New Roman"/>
                <a:cs typeface="Times New Roman"/>
              </a:rPr>
              <a:t>0 </a:t>
            </a:r>
            <a:r>
              <a:rPr lang="en-US" altLang="ja-JP" sz="2800" dirty="0" smtClean="0">
                <a:latin typeface="Times New Roman"/>
                <a:cs typeface="Times New Roman"/>
              </a:rPr>
              <a:t>+ </a:t>
            </a:r>
            <a:r>
              <a:rPr lang="en-US" altLang="ja-JP" sz="2800" dirty="0">
                <a:latin typeface="Times New Roman"/>
                <a:cs typeface="Times New Roman"/>
              </a:rPr>
              <a:t>ν</a:t>
            </a:r>
            <a:r>
              <a:rPr lang="en-US" altLang="ja-JP" sz="2800" baseline="-25000" dirty="0">
                <a:latin typeface="Times New Roman"/>
                <a:cs typeface="Times New Roman"/>
              </a:rPr>
              <a:t>τ</a:t>
            </a:r>
            <a:r>
              <a:rPr lang="en-US" altLang="en-US" sz="2800" dirty="0">
                <a:latin typeface="Times New Roman"/>
                <a:cs typeface="Times New Roman"/>
              </a:rPr>
              <a:t> : </a:t>
            </a:r>
            <a:r>
              <a:rPr lang="en-US" altLang="en-US" sz="2800" dirty="0" smtClean="0">
                <a:latin typeface="Times New Roman"/>
                <a:cs typeface="Times New Roman"/>
              </a:rPr>
              <a:t>2.70</a:t>
            </a:r>
            <a:r>
              <a:rPr lang="en-US" altLang="en-US" sz="2800" dirty="0" smtClean="0">
                <a:latin typeface="Times New Roman"/>
                <a:cs typeface="Times New Roman"/>
              </a:rPr>
              <a:t>%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1637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234202"/>
              </p:ext>
            </p:extLst>
          </p:nvPr>
        </p:nvGraphicFramePr>
        <p:xfrm>
          <a:off x="135466" y="1558578"/>
          <a:ext cx="8890000" cy="370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1086"/>
                <a:gridCol w="1424775"/>
                <a:gridCol w="1519759"/>
                <a:gridCol w="1448521"/>
                <a:gridCol w="2006558"/>
                <a:gridCol w="1469301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kumimoji="1" lang="en-US" altLang="ja-JP" sz="18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r>
                        <a:rPr kumimoji="1" lang="en-US" altLang="ja-JP" sz="18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(250fb</a:t>
                      </a:r>
                      <a:r>
                        <a:rPr kumimoji="1" lang="en-US" altLang="ja-JP" sz="1800" b="1" baseline="30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r>
                        <a:rPr kumimoji="1" lang="en-US" altLang="ja-JP" sz="18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kumimoji="1" lang="en-US" altLang="ja-JP" sz="18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RL</a:t>
                      </a:r>
                      <a:r>
                        <a:rPr kumimoji="1" lang="en-US" altLang="ja-JP" sz="18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(250fb</a:t>
                      </a:r>
                      <a:r>
                        <a:rPr kumimoji="1" lang="en-US" altLang="ja-JP" sz="1800" b="1" baseline="30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r>
                        <a:rPr kumimoji="1" lang="en-US" altLang="ja-JP" sz="18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kumimoji="1" lang="ja-JP" altLang="en-US" sz="1800" b="1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kumimoji="1" lang="en-US" altLang="ja-JP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r>
                        <a:rPr kumimoji="1" lang="en-US" altLang="ja-JP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-N</a:t>
                      </a:r>
                      <a:r>
                        <a:rPr kumimoji="1" lang="en-US" altLang="ja-JP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RL</a:t>
                      </a:r>
                      <a:r>
                        <a:rPr kumimoji="1" lang="en-US" altLang="ja-JP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/N</a:t>
                      </a:r>
                      <a:r>
                        <a:rPr kumimoji="1" lang="en-US" altLang="ja-JP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r>
                        <a:rPr kumimoji="1" lang="en-US" altLang="ja-JP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+N</a:t>
                      </a:r>
                      <a:r>
                        <a:rPr kumimoji="1" lang="en-US" altLang="ja-JP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RL</a:t>
                      </a:r>
                      <a:endParaRPr kumimoji="1" lang="ja-JP" altLang="en-US" b="1" baseline="-250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kumimoji="1" lang="en-US" altLang="ja-JP" sz="18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endParaRPr kumimoji="1" lang="ja-JP" altLang="en-US" sz="1800" b="1" baseline="-25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All Events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6682646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4263275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0.22103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0.24916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All Signal</a:t>
                      </a:r>
                      <a:endParaRPr kumimoji="1" lang="ja-JP" altLang="en-US" sz="18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4795685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3237963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0.19390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0.21858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All Background</a:t>
                      </a:r>
                      <a:endParaRPr kumimoji="1" lang="ja-JP" altLang="en-US" sz="18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1886961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1025312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0.29587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latin typeface="Times New Roman"/>
                          <a:cs typeface="Times New Roman"/>
                        </a:rPr>
                        <a:t>0.33352</a:t>
                      </a:r>
                      <a:endParaRPr lang="ja-JP" altLang="en-US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quark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  <a:endParaRPr kumimoji="1" lang="ja-JP" altLang="en-US" sz="18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kumimoji="1" lang="ja-JP" altLang="en-US" sz="18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4181347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2819863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0.19446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0.21921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Background</a:t>
                      </a:r>
                      <a:endParaRPr kumimoji="1" lang="ja-JP" altLang="en-US" sz="18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1140387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453013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0.43139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0.48629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muon</a:t>
                      </a:r>
                    </a:p>
                    <a:p>
                      <a:pPr algn="ct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375425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256800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0.18763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0.21151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Background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4813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9613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0.21289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0.23998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tau</a:t>
                      </a:r>
                    </a:p>
                    <a:p>
                      <a:pPr algn="ct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238913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161300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0.19393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0.21861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Background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731761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562686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0.13062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0.14723</a:t>
                      </a:r>
                      <a:endParaRPr lang="ja-JP" altLang="en-US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</a:tr>
            </a:tbl>
          </a:graphicData>
        </a:graphic>
      </p:graphicFrame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564" y="6091138"/>
            <a:ext cx="3062571" cy="53042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403580" y="6009292"/>
            <a:ext cx="2150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For equal luminosity,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1" y="-1"/>
            <a:ext cx="9144000" cy="1428687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mtClean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lang="en-US" altLang="ja-JP" baseline="-25000" smtClean="0">
                <a:solidFill>
                  <a:srgbClr val="FFFFFF"/>
                </a:solidFill>
                <a:latin typeface="Times New Roman"/>
                <a:cs typeface="Times New Roman"/>
              </a:rPr>
              <a:t>LR</a:t>
            </a:r>
            <a:r>
              <a:rPr lang="ja-JP" altLang="en-US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smtClean="0">
                <a:solidFill>
                  <a:srgbClr val="FFFFFF"/>
                </a:solidFill>
                <a:latin typeface="Times New Roman"/>
                <a:cs typeface="Times New Roman"/>
              </a:rPr>
              <a:t>Table</a:t>
            </a:r>
            <a:endParaRPr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0" y="5393909"/>
            <a:ext cx="5880100" cy="25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2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-1"/>
            <a:ext cx="9144000" cy="1428687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The Statistical</a:t>
            </a:r>
            <a:r>
              <a:rPr kumimoji="1"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rror of A</a:t>
            </a:r>
            <a:r>
              <a:rPr kumimoji="1" lang="en-US" altLang="ja-JP" baseline="-25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LR</a:t>
            </a:r>
            <a:r>
              <a:rPr kumimoji="1"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endParaRPr kumimoji="1"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" y="2867747"/>
            <a:ext cx="3190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/>
                <a:cs typeface="Times New Roman"/>
              </a:rPr>
              <a:t>The propagation of</a:t>
            </a:r>
            <a:r>
              <a:rPr kumimoji="1" lang="ja-JP" altLang="en-US" sz="2000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2000" dirty="0" smtClean="0">
                <a:latin typeface="Times New Roman"/>
                <a:cs typeface="Times New Roman"/>
              </a:rPr>
              <a:t>the errors</a:t>
            </a:r>
            <a:endParaRPr kumimoji="1" lang="ja-JP" altLang="en-US" sz="2000" dirty="0">
              <a:latin typeface="Times New Roman"/>
              <a:cs typeface="Times New Roman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681" y="1584417"/>
            <a:ext cx="5546557" cy="49043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681" y="2219839"/>
            <a:ext cx="2773279" cy="47875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10" y="3356757"/>
            <a:ext cx="8496300" cy="495300"/>
          </a:xfrm>
          <a:prstGeom prst="rect">
            <a:avLst/>
          </a:prstGeom>
        </p:spPr>
      </p:pic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66936"/>
              </p:ext>
            </p:extLst>
          </p:nvPr>
        </p:nvGraphicFramePr>
        <p:xfrm>
          <a:off x="135466" y="4053840"/>
          <a:ext cx="8792644" cy="268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0819"/>
                <a:gridCol w="786381"/>
                <a:gridCol w="1202266"/>
                <a:gridCol w="1168400"/>
                <a:gridCol w="406400"/>
                <a:gridCol w="1016000"/>
                <a:gridCol w="1557867"/>
                <a:gridCol w="1714511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endParaRPr kumimoji="1" lang="en-US" altLang="ja-JP" sz="1600" b="1" baseline="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(250fb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RL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(250fb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kumimoji="1" lang="ja-JP" altLang="en-US" sz="1600" b="1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endParaRPr kumimoji="1" lang="ja-JP" altLang="en-US" sz="1600" b="1" baseline="-25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endParaRPr kumimoji="1" lang="ja-JP" altLang="en-US" sz="1600" b="1" baseline="-25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ΔA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(500fb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kumimoji="1" lang="ja-JP" altLang="en-US" sz="1600" b="1" baseline="-25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ΔA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(2000fb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kumimoji="1" lang="ja-JP" altLang="en-US" sz="1600" b="1" baseline="-250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All Signal</a:t>
                      </a:r>
                      <a:endParaRPr kumimoji="1" lang="ja-JP" altLang="en-US" sz="16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4795685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3237963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1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0.21858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0.00055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0.00028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quark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  <a:endParaRPr kumimoji="1" lang="ja-JP" altLang="en-US" sz="16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kumimoji="1" lang="ja-JP" altLang="en-US" sz="16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4181347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2819863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0.21921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0.00059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0.00030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muon</a:t>
                      </a:r>
                    </a:p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375425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256800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0.21151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0.00197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0.00099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tau</a:t>
                      </a:r>
                    </a:p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238913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161300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0.21861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0.00246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0.00123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722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71" y="2387600"/>
            <a:ext cx="8243630" cy="1086660"/>
          </a:xfrm>
          <a:prstGeom prst="rect">
            <a:avLst/>
          </a:prstGeom>
        </p:spPr>
      </p:pic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862568"/>
              </p:ext>
            </p:extLst>
          </p:nvPr>
        </p:nvGraphicFramePr>
        <p:xfrm>
          <a:off x="2273300" y="3907540"/>
          <a:ext cx="4673600" cy="25603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36162"/>
                <a:gridCol w="3837438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/>
                        <a:t>A</a:t>
                      </a:r>
                      <a:r>
                        <a:rPr kumimoji="1" lang="en-US" altLang="ja-JP" sz="1800" b="0" baseline="-25000" dirty="0" smtClean="0"/>
                        <a:t>m</a:t>
                      </a:r>
                      <a:endParaRPr kumimoji="1" lang="ja-JP" altLang="en-US" sz="1800" b="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dirty="0" smtClean="0"/>
                        <a:t>Measured left-right asymmetry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baseline="0" dirty="0" smtClean="0"/>
                        <a:t>f</a:t>
                      </a:r>
                      <a:r>
                        <a:rPr kumimoji="1" lang="en-US" altLang="ja-JP" sz="1800" b="0" baseline="-25000" dirty="0" smtClean="0"/>
                        <a:t>bkg</a:t>
                      </a:r>
                      <a:endParaRPr kumimoji="1" lang="ja-JP" altLang="en-US" sz="1800" b="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dirty="0" smtClean="0"/>
                        <a:t>Fraction of background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/>
                        <a:t>A</a:t>
                      </a:r>
                      <a:r>
                        <a:rPr kumimoji="1" lang="en-US" altLang="ja-JP" sz="1800" b="0" baseline="-25000" dirty="0" smtClean="0"/>
                        <a:t>bkg</a:t>
                      </a:r>
                      <a:endParaRPr kumimoji="1" lang="ja-JP" altLang="en-US" sz="1800" b="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dirty="0" smtClean="0"/>
                        <a:t>Background asymmetry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/>
                        <a:t>A</a:t>
                      </a:r>
                      <a:r>
                        <a:rPr kumimoji="1" lang="en-US" altLang="ja-JP" sz="1800" b="0" baseline="-25000" dirty="0" smtClean="0"/>
                        <a:t>L</a:t>
                      </a:r>
                      <a:endParaRPr kumimoji="1" lang="ja-JP" altLang="en-US" sz="1800" b="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dirty="0" smtClean="0"/>
                        <a:t>Luminosity asymmetry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/>
                        <a:t>A</a:t>
                      </a:r>
                      <a:r>
                        <a:rPr kumimoji="1" lang="en-US" altLang="ja-JP" sz="1800" b="0" baseline="-25000" dirty="0" smtClean="0"/>
                        <a:t>P</a:t>
                      </a:r>
                      <a:endParaRPr kumimoji="1" lang="ja-JP" altLang="en-US" sz="1800" b="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dirty="0" smtClean="0"/>
                        <a:t>Polarization asymmetry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/>
                        <a:t>A</a:t>
                      </a:r>
                      <a:r>
                        <a:rPr kumimoji="1" lang="en-US" altLang="ja-JP" sz="1800" b="0" baseline="-25000" dirty="0" smtClean="0"/>
                        <a:t>E</a:t>
                      </a:r>
                      <a:endParaRPr kumimoji="1" lang="ja-JP" altLang="en-US" sz="1800" b="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dirty="0" smtClean="0"/>
                        <a:t>Center-of </a:t>
                      </a:r>
                      <a:r>
                        <a:rPr lang="mr-IN" altLang="ja-JP" sz="1800" b="0" dirty="0" smtClean="0"/>
                        <a:t>–</a:t>
                      </a:r>
                      <a:r>
                        <a:rPr lang="en-US" altLang="ja-JP" sz="1800" b="0" dirty="0" smtClean="0"/>
                        <a:t>mass energy asymmetry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/>
                        <a:t>A</a:t>
                      </a:r>
                      <a:r>
                        <a:rPr kumimoji="1" lang="en-US" altLang="ja-JP" sz="1800" b="0" baseline="-25000" dirty="0" smtClean="0"/>
                        <a:t>eff</a:t>
                      </a:r>
                      <a:endParaRPr kumimoji="1" lang="ja-JP" altLang="en-US" sz="1800" b="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dirty="0" smtClean="0"/>
                        <a:t>Efficiency asymmetry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428687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kumimoji="1" lang="en-US" altLang="ja-JP" baseline="-25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LR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 correction</a:t>
            </a:r>
            <a:r>
              <a:rPr kumimoji="1"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endParaRPr kumimoji="1"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7395" y="1821934"/>
            <a:ext cx="395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Using the same scheme as SLD analysis,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151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Outline</a:t>
            </a:r>
            <a:endParaRPr kumimoji="1" lang="ja-JP" altLang="en-US" baseline="3000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1417638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cs typeface="Century Gothic"/>
              </a:rPr>
              <a:t>	●</a:t>
            </a:r>
            <a:r>
              <a:rPr lang="en-US" altLang="ja-JP" sz="2800" dirty="0" smtClean="0">
                <a:latin typeface="Times New Roman"/>
                <a:cs typeface="Times New Roman"/>
              </a:rPr>
              <a:t> Motivation</a:t>
            </a:r>
          </a:p>
          <a:p>
            <a:r>
              <a:rPr lang="en-US" altLang="ja-JP" sz="2400" dirty="0" smtClean="0">
                <a:latin typeface="Times New Roman"/>
                <a:cs typeface="Times New Roman"/>
              </a:rPr>
              <a:t>		</a:t>
            </a:r>
            <a:r>
              <a:rPr lang="ja-JP" altLang="en-US" sz="2400" dirty="0" smtClean="0">
                <a:latin typeface="Times New Roman"/>
                <a:cs typeface="Times New Roman"/>
              </a:rPr>
              <a:t>・</a:t>
            </a:r>
            <a:r>
              <a:rPr lang="en-US" altLang="ja-JP" sz="2400" dirty="0" smtClean="0">
                <a:latin typeface="Times New Roman"/>
                <a:cs typeface="Times New Roman"/>
              </a:rPr>
              <a:t>Previous studies</a:t>
            </a:r>
          </a:p>
          <a:p>
            <a:r>
              <a:rPr lang="en-US" altLang="ja-JP" sz="2400" dirty="0" smtClean="0">
                <a:latin typeface="Times New Roman"/>
                <a:cs typeface="Times New Roman"/>
              </a:rPr>
              <a:t>		</a:t>
            </a:r>
            <a:r>
              <a:rPr lang="ja-JP" altLang="en-US" sz="2400" dirty="0" smtClean="0">
                <a:latin typeface="Times New Roman"/>
                <a:cs typeface="Times New Roman"/>
              </a:rPr>
              <a:t>・</a:t>
            </a:r>
            <a:r>
              <a:rPr lang="en-US" altLang="ja-JP" sz="2400" dirty="0" smtClean="0">
                <a:latin typeface="Times New Roman"/>
                <a:cs typeface="Times New Roman"/>
              </a:rPr>
              <a:t>SiD</a:t>
            </a:r>
          </a:p>
          <a:p>
            <a:r>
              <a:rPr lang="en-US" altLang="ja-JP" sz="2400" dirty="0">
                <a:latin typeface="Times New Roman"/>
                <a:cs typeface="Times New Roman"/>
              </a:rPr>
              <a:t>	</a:t>
            </a:r>
            <a:r>
              <a:rPr lang="en-US" altLang="ja-JP" sz="2400" dirty="0" smtClean="0">
                <a:latin typeface="Times New Roman"/>
                <a:cs typeface="Times New Roman"/>
              </a:rPr>
              <a:t>	</a:t>
            </a:r>
            <a:r>
              <a:rPr lang="ja-JP" altLang="en-US" sz="2400" dirty="0" smtClean="0">
                <a:latin typeface="Times New Roman"/>
                <a:cs typeface="Times New Roman"/>
              </a:rPr>
              <a:t>・</a:t>
            </a:r>
            <a:r>
              <a:rPr lang="en-US" altLang="ja-JP" sz="2400" dirty="0" smtClean="0">
                <a:latin typeface="Times New Roman"/>
                <a:cs typeface="Times New Roman"/>
              </a:rPr>
              <a:t>Higgs Effective Field Theory</a:t>
            </a:r>
          </a:p>
          <a:p>
            <a:endParaRPr lang="en-US" altLang="ja-JP" sz="2400" dirty="0">
              <a:latin typeface="Times New Roman"/>
              <a:cs typeface="Times New Roman"/>
            </a:endParaRPr>
          </a:p>
          <a:p>
            <a:r>
              <a:rPr lang="en-US" altLang="ja-JP" sz="2800" dirty="0" smtClean="0">
                <a:latin typeface="Times New Roman"/>
                <a:cs typeface="Times New Roman"/>
              </a:rPr>
              <a:t>	● Simulation</a:t>
            </a:r>
          </a:p>
          <a:p>
            <a:r>
              <a:rPr lang="en-US" altLang="ja-JP" sz="2400" dirty="0">
                <a:latin typeface="Times New Roman"/>
                <a:cs typeface="Times New Roman"/>
              </a:rPr>
              <a:t>	</a:t>
            </a:r>
            <a:r>
              <a:rPr lang="en-US" altLang="ja-JP" sz="2400" dirty="0" smtClean="0">
                <a:latin typeface="Times New Roman"/>
                <a:cs typeface="Times New Roman"/>
              </a:rPr>
              <a:t>	</a:t>
            </a:r>
            <a:r>
              <a:rPr lang="ja-JP" altLang="en-US" sz="2400" dirty="0" smtClean="0">
                <a:latin typeface="Times New Roman"/>
                <a:cs typeface="Times New Roman"/>
              </a:rPr>
              <a:t>・</a:t>
            </a:r>
            <a:r>
              <a:rPr lang="en-US" altLang="ja-JP" sz="2400" dirty="0" smtClean="0">
                <a:latin typeface="Times New Roman"/>
                <a:cs typeface="Times New Roman"/>
              </a:rPr>
              <a:t>Set up</a:t>
            </a:r>
          </a:p>
          <a:p>
            <a:r>
              <a:rPr lang="en-US" altLang="ja-JP" sz="2400" dirty="0">
                <a:latin typeface="Times New Roman"/>
                <a:cs typeface="Times New Roman"/>
              </a:rPr>
              <a:t>	</a:t>
            </a:r>
            <a:r>
              <a:rPr lang="en-US" altLang="ja-JP" sz="2400" dirty="0" smtClean="0">
                <a:latin typeface="Times New Roman"/>
                <a:cs typeface="Times New Roman"/>
              </a:rPr>
              <a:t>	</a:t>
            </a:r>
            <a:r>
              <a:rPr lang="ja-JP" altLang="en-US" sz="2400" dirty="0" smtClean="0">
                <a:latin typeface="Times New Roman"/>
                <a:cs typeface="Times New Roman"/>
              </a:rPr>
              <a:t>・</a:t>
            </a:r>
            <a:r>
              <a:rPr lang="en-US" altLang="ja-JP" sz="2400" dirty="0" smtClean="0">
                <a:latin typeface="Times New Roman"/>
                <a:cs typeface="Times New Roman"/>
              </a:rPr>
              <a:t>Signal</a:t>
            </a:r>
            <a:r>
              <a:rPr lang="en-US" altLang="en-US" sz="2400" dirty="0" smtClean="0">
                <a:latin typeface="Times New Roman"/>
                <a:cs typeface="Times New Roman"/>
              </a:rPr>
              <a:t> Process</a:t>
            </a:r>
            <a:endParaRPr lang="en-US" altLang="ja-JP" sz="2400" dirty="0" smtClean="0">
              <a:latin typeface="Times New Roman"/>
              <a:cs typeface="Times New Roman"/>
            </a:endParaRPr>
          </a:p>
          <a:p>
            <a:r>
              <a:rPr lang="en-US" altLang="ja-JP" sz="2400" dirty="0" smtClean="0">
                <a:latin typeface="Times New Roman"/>
                <a:cs typeface="Times New Roman"/>
              </a:rPr>
              <a:t>		</a:t>
            </a:r>
            <a:r>
              <a:rPr lang="ja-JP" altLang="en-US" sz="2400" dirty="0" smtClean="0">
                <a:latin typeface="Times New Roman"/>
                <a:cs typeface="Times New Roman"/>
              </a:rPr>
              <a:t>・</a:t>
            </a:r>
            <a:r>
              <a:rPr lang="en-US" altLang="ja-JP" sz="2400" dirty="0" smtClean="0">
                <a:latin typeface="Times New Roman"/>
                <a:cs typeface="Times New Roman"/>
              </a:rPr>
              <a:t>Method</a:t>
            </a:r>
          </a:p>
          <a:p>
            <a:r>
              <a:rPr lang="en-US" altLang="ja-JP" sz="2400" dirty="0" smtClean="0">
                <a:latin typeface="Times New Roman"/>
                <a:cs typeface="Times New Roman"/>
              </a:rPr>
              <a:t>		</a:t>
            </a:r>
            <a:r>
              <a:rPr lang="ja-JP" altLang="en-US" sz="2400" dirty="0" smtClean="0">
                <a:latin typeface="Times New Roman"/>
                <a:cs typeface="Times New Roman"/>
              </a:rPr>
              <a:t>・</a:t>
            </a:r>
            <a:r>
              <a:rPr lang="en-US" altLang="ja-JP" sz="2400" dirty="0" smtClean="0">
                <a:latin typeface="Times New Roman"/>
                <a:cs typeface="Times New Roman"/>
              </a:rPr>
              <a:t>Event Selection</a:t>
            </a:r>
          </a:p>
          <a:p>
            <a:endParaRPr lang="en-US" altLang="ja-JP" sz="2400" dirty="0">
              <a:latin typeface="Times New Roman"/>
              <a:cs typeface="Times New Roman"/>
            </a:endParaRPr>
          </a:p>
          <a:p>
            <a:r>
              <a:rPr lang="en-US" altLang="ja-JP" sz="2800" dirty="0" smtClean="0">
                <a:latin typeface="Times New Roman"/>
                <a:cs typeface="Times New Roman"/>
              </a:rPr>
              <a:t>	● Results</a:t>
            </a:r>
            <a:endParaRPr lang="en-US" altLang="ja-JP" sz="2800" dirty="0">
              <a:latin typeface="Times New Roman"/>
              <a:cs typeface="Times New Roman"/>
            </a:endParaRPr>
          </a:p>
          <a:p>
            <a:r>
              <a:rPr lang="en-US" altLang="ja-JP" sz="2400" dirty="0" smtClean="0">
                <a:latin typeface="Times New Roman"/>
                <a:cs typeface="Times New Roman"/>
              </a:rPr>
              <a:t>		</a:t>
            </a:r>
            <a:endParaRPr lang="en-US" altLang="ja-JP" sz="2400" dirty="0">
              <a:latin typeface="Times New Roman"/>
              <a:cs typeface="Times New Roman"/>
            </a:endParaRPr>
          </a:p>
          <a:p>
            <a:r>
              <a:rPr lang="en-US" altLang="ja-JP" sz="2800" dirty="0">
                <a:latin typeface="Times New Roman"/>
                <a:cs typeface="Times New Roman"/>
              </a:rPr>
              <a:t>	● </a:t>
            </a:r>
            <a:r>
              <a:rPr lang="en-US" altLang="ja-JP" sz="2800" dirty="0" smtClean="0">
                <a:latin typeface="Times New Roman"/>
                <a:cs typeface="Times New Roman"/>
              </a:rPr>
              <a:t>Conclusion and Future Plan</a:t>
            </a:r>
            <a:endParaRPr lang="en-US" altLang="ja-JP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1975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5464564"/>
            <a:ext cx="2323931" cy="43828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314" y="5462636"/>
            <a:ext cx="2216424" cy="44021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3101" y="5462636"/>
            <a:ext cx="2636160" cy="440213"/>
          </a:xfrm>
          <a:prstGeom prst="rect">
            <a:avLst/>
          </a:prstGeom>
        </p:spPr>
      </p:pic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103163"/>
              </p:ext>
            </p:extLst>
          </p:nvPr>
        </p:nvGraphicFramePr>
        <p:xfrm>
          <a:off x="114299" y="1511174"/>
          <a:ext cx="88900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1"/>
                <a:gridCol w="1346200"/>
                <a:gridCol w="1511300"/>
                <a:gridCol w="1562100"/>
                <a:gridCol w="838200"/>
                <a:gridCol w="838200"/>
                <a:gridCol w="838200"/>
                <a:gridCol w="100329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(250fb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RL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(250fb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kumimoji="1" lang="ja-JP" altLang="en-US" sz="1600" b="1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endParaRPr kumimoji="1" lang="ja-JP" altLang="en-US" sz="1600" b="1" baseline="-25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bkg</a:t>
                      </a:r>
                      <a:endParaRPr kumimoji="1" lang="ja-JP" altLang="en-US" sz="1600" b="1" baseline="-25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bkg</a:t>
                      </a:r>
                      <a:endParaRPr kumimoji="1" lang="ja-JP" altLang="en-US" sz="1600" b="1" baseline="-25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LR</a:t>
                      </a:r>
                      <a:endParaRPr kumimoji="1" lang="ja-JP" altLang="en-US" sz="1600" b="1" baseline="-25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All Signal</a:t>
                      </a:r>
                      <a:endParaRPr kumimoji="1" lang="ja-JP" altLang="en-US" sz="16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4795685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3237963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0.22103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0.36251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0.29587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0.21858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All Background</a:t>
                      </a:r>
                      <a:endParaRPr kumimoji="1" lang="ja-JP" altLang="en-US" sz="16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1886963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Times New Roman"/>
                          <a:cs typeface="Times New Roman"/>
                        </a:rPr>
                        <a:t>1025312</a:t>
                      </a:r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6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quark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  <a:endParaRPr kumimoji="1" lang="ja-JP" altLang="en-US" sz="16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kumimoji="1" lang="ja-JP" altLang="en-US" sz="16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4181347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2819863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0.23839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0.22759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0.43139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0.21922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Background</a:t>
                      </a:r>
                      <a:endParaRPr kumimoji="1" lang="ja-JP" altLang="en-US" sz="1600" dirty="0" smtClean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1140387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453013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D8008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muon</a:t>
                      </a:r>
                    </a:p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375425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256800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0.18857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0.03863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0.21289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0.21151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Background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14813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9613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6666FF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tau</a:t>
                      </a:r>
                    </a:p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channel</a:t>
                      </a: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Signal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238913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161300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0.14557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3.2344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0.13062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0.21861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Background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731761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562686</a:t>
                      </a:r>
                      <a:endParaRPr lang="ja-JP" altLang="en-US" sz="16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ja-JP" altLang="en-US" sz="1800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108001"/>
                    </a:solidFill>
                  </a:tcPr>
                </a:tc>
              </a:tr>
            </a:tbl>
          </a:graphicData>
        </a:graphic>
      </p:graphicFrame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428687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kumimoji="1" lang="en-US" altLang="ja-JP" baseline="-25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LR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 correction</a:t>
            </a:r>
            <a:r>
              <a:rPr kumimoji="1"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endParaRPr kumimoji="1"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0237" y="6212683"/>
            <a:ext cx="3848100" cy="44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7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F497D"/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Motivation</a:t>
            </a:r>
            <a:b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- Previous studies -</a:t>
            </a:r>
            <a:endParaRPr kumimoji="1"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141763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cs typeface="Century Gothic"/>
              </a:rPr>
              <a:t>	</a:t>
            </a:r>
            <a:endParaRPr lang="en-US" altLang="ja-JP" sz="2800" dirty="0" smtClean="0">
              <a:latin typeface="Times New Roman"/>
              <a:cs typeface="Times New Roman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1417638"/>
            <a:ext cx="9144000" cy="5324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1600" dirty="0" smtClean="0">
              <a:latin typeface="Times New Roman"/>
              <a:cs typeface="Times New Roman"/>
            </a:endParaRPr>
          </a:p>
          <a:p>
            <a:r>
              <a:rPr lang="en-US" altLang="ja-JP" sz="2800" b="1" dirty="0" smtClean="0">
                <a:latin typeface="Times New Roman"/>
                <a:cs typeface="Times New Roman"/>
              </a:rPr>
              <a:t>Why Z boson?</a:t>
            </a:r>
          </a:p>
          <a:p>
            <a:r>
              <a:rPr lang="en-US" altLang="ja-JP" dirty="0" smtClean="0">
                <a:latin typeface="Times New Roman"/>
                <a:cs typeface="Times New Roman"/>
              </a:rPr>
              <a:t>	Z boson can be produced ‘on resonance’ in very large numbers giving low statistical errors 	and with a sensitive energy dependence</a:t>
            </a:r>
          </a:p>
          <a:p>
            <a:r>
              <a:rPr lang="en-US" altLang="ja-JP" dirty="0">
                <a:latin typeface="Times New Roman"/>
                <a:cs typeface="Times New Roman"/>
              </a:rPr>
              <a:t>	</a:t>
            </a:r>
            <a:r>
              <a:rPr lang="en-US" altLang="ja-JP" dirty="0" smtClean="0">
                <a:latin typeface="Times New Roman"/>
                <a:cs typeface="Times New Roman"/>
              </a:rPr>
              <a:t>	-&gt; That makes it much easier to fit its parameters with very high precision</a:t>
            </a:r>
          </a:p>
          <a:p>
            <a:r>
              <a:rPr lang="en-US" altLang="ja-JP" dirty="0" smtClean="0">
                <a:latin typeface="Times New Roman"/>
                <a:cs typeface="Times New Roman"/>
              </a:rPr>
              <a:t>			-&gt; It is possible to predict other physical parameters</a:t>
            </a:r>
          </a:p>
          <a:p>
            <a:endParaRPr lang="en-US" altLang="ja-JP" dirty="0" smtClean="0">
              <a:latin typeface="Times New Roman"/>
              <a:cs typeface="Times New Roman"/>
            </a:endParaRPr>
          </a:p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Z boson parameters have served as good references</a:t>
            </a:r>
            <a:endParaRPr lang="en-US" altLang="ja-JP" dirty="0" smtClean="0">
              <a:latin typeface="Times New Roman"/>
              <a:cs typeface="Times New Roman"/>
            </a:endParaRPr>
          </a:p>
          <a:p>
            <a:endParaRPr lang="en-US" altLang="ja-JP" dirty="0" smtClean="0">
              <a:latin typeface="Times New Roman"/>
              <a:cs typeface="Times New Roman"/>
            </a:endParaRPr>
          </a:p>
          <a:p>
            <a:r>
              <a:rPr lang="en-US" altLang="ja-JP" sz="2800" b="1" dirty="0" smtClean="0">
                <a:latin typeface="Times New Roman"/>
                <a:cs typeface="Times New Roman"/>
              </a:rPr>
              <a:t>SLC</a:t>
            </a:r>
            <a:endParaRPr lang="en-US" altLang="ja-JP" sz="2800" b="1" dirty="0">
              <a:latin typeface="Times New Roman"/>
              <a:cs typeface="Times New Roman"/>
            </a:endParaRPr>
          </a:p>
          <a:p>
            <a:r>
              <a:rPr lang="ja-JP" altLang="en-US" dirty="0" smtClean="0">
                <a:latin typeface="Times New Roman"/>
                <a:cs typeface="Times New Roman"/>
              </a:rPr>
              <a:t>・</a:t>
            </a:r>
            <a:r>
              <a:rPr lang="en-US" altLang="ja-JP" dirty="0" smtClean="0">
                <a:latin typeface="Times New Roman"/>
                <a:cs typeface="Times New Roman"/>
              </a:rPr>
              <a:t>longitudinal polarization </a:t>
            </a:r>
            <a:r>
              <a:rPr lang="en-US" altLang="ja-JP" dirty="0">
                <a:latin typeface="Times New Roman"/>
                <a:cs typeface="Times New Roman"/>
              </a:rPr>
              <a:t>electron beam was </a:t>
            </a:r>
            <a:r>
              <a:rPr lang="en-US" altLang="ja-JP" dirty="0" smtClean="0">
                <a:latin typeface="Times New Roman"/>
                <a:cs typeface="Times New Roman"/>
              </a:rPr>
              <a:t>established</a:t>
            </a:r>
            <a:endParaRPr lang="en-US" altLang="ja-JP" dirty="0">
              <a:latin typeface="Times New Roman"/>
              <a:cs typeface="Times New Roman"/>
            </a:endParaRPr>
          </a:p>
          <a:p>
            <a:r>
              <a:rPr lang="ja-JP" altLang="en-US" dirty="0" smtClean="0">
                <a:latin typeface="Times New Roman"/>
                <a:cs typeface="Times New Roman"/>
              </a:rPr>
              <a:t>・</a:t>
            </a:r>
            <a:r>
              <a:rPr lang="en-US" altLang="ja-JP" dirty="0" smtClean="0">
                <a:latin typeface="Times New Roman"/>
                <a:cs typeface="Times New Roman"/>
              </a:rPr>
              <a:t>the </a:t>
            </a:r>
            <a:r>
              <a:rPr lang="en-US" altLang="ja-JP" dirty="0">
                <a:latin typeface="Times New Roman"/>
                <a:cs typeface="Times New Roman"/>
              </a:rPr>
              <a:t>first e+e− linear </a:t>
            </a:r>
            <a:r>
              <a:rPr lang="en-US" altLang="ja-JP" dirty="0" smtClean="0">
                <a:latin typeface="Times New Roman"/>
                <a:cs typeface="Times New Roman"/>
              </a:rPr>
              <a:t>collider</a:t>
            </a:r>
          </a:p>
          <a:p>
            <a:r>
              <a:rPr lang="ja-JP" altLang="en-US" dirty="0" smtClean="0">
                <a:latin typeface="Times New Roman"/>
                <a:cs typeface="Times New Roman"/>
              </a:rPr>
              <a:t>・</a:t>
            </a:r>
            <a:r>
              <a:rPr lang="en-US" altLang="ja-JP" dirty="0" smtClean="0">
                <a:latin typeface="Times New Roman"/>
                <a:cs typeface="Times New Roman"/>
              </a:rPr>
              <a:t>600 </a:t>
            </a:r>
            <a:r>
              <a:rPr lang="en-US" altLang="ja-JP" dirty="0">
                <a:latin typeface="Times New Roman"/>
                <a:cs typeface="Times New Roman"/>
              </a:rPr>
              <a:t>thousand Z </a:t>
            </a:r>
            <a:r>
              <a:rPr lang="en-US" altLang="ja-JP" dirty="0" smtClean="0">
                <a:latin typeface="Times New Roman"/>
                <a:cs typeface="Times New Roman"/>
              </a:rPr>
              <a:t>decays collected by the SLD experiment</a:t>
            </a:r>
            <a:endParaRPr kumimoji="1" lang="en-US" altLang="ja-JP" dirty="0" smtClean="0">
              <a:latin typeface="Times New Roman"/>
              <a:cs typeface="Times New Roman"/>
            </a:endParaRPr>
          </a:p>
          <a:p>
            <a:endParaRPr lang="en-US" altLang="ja-JP" dirty="0">
              <a:latin typeface="Times New Roman"/>
              <a:cs typeface="Times New Roman"/>
            </a:endParaRPr>
          </a:p>
          <a:p>
            <a:r>
              <a:rPr lang="en-US" altLang="ja-JP" sz="2800" b="1" dirty="0" smtClean="0">
                <a:latin typeface="Times New Roman"/>
                <a:cs typeface="Times New Roman"/>
              </a:rPr>
              <a:t>LEP</a:t>
            </a:r>
            <a:endParaRPr lang="en-US" altLang="ja-JP" sz="2800" b="1" dirty="0">
              <a:latin typeface="Times New Roman"/>
              <a:cs typeface="Times New Roman"/>
            </a:endParaRPr>
          </a:p>
          <a:p>
            <a:r>
              <a:rPr lang="ja-JP" altLang="en-US" dirty="0" smtClean="0">
                <a:latin typeface="Times New Roman"/>
                <a:cs typeface="Times New Roman"/>
              </a:rPr>
              <a:t>・</a:t>
            </a:r>
            <a:r>
              <a:rPr lang="en-US" altLang="ja-JP" dirty="0" smtClean="0">
                <a:latin typeface="Times New Roman"/>
                <a:cs typeface="Times New Roman"/>
              </a:rPr>
              <a:t>an </a:t>
            </a:r>
            <a:r>
              <a:rPr lang="en-US" altLang="ja-JP" dirty="0">
                <a:latin typeface="Times New Roman"/>
                <a:cs typeface="Times New Roman"/>
              </a:rPr>
              <a:t>electron-positron </a:t>
            </a:r>
            <a:r>
              <a:rPr lang="en-US" altLang="ja-JP" dirty="0" smtClean="0">
                <a:latin typeface="Times New Roman"/>
                <a:cs typeface="Times New Roman"/>
              </a:rPr>
              <a:t>circular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collider with </a:t>
            </a:r>
            <a:r>
              <a:rPr lang="en-US" altLang="ja-JP" dirty="0">
                <a:latin typeface="Times New Roman"/>
                <a:cs typeface="Times New Roman"/>
              </a:rPr>
              <a:t>a circumference of approximately 27 km </a:t>
            </a:r>
          </a:p>
          <a:p>
            <a:r>
              <a:rPr lang="ja-JP" altLang="en-US" dirty="0" smtClean="0">
                <a:latin typeface="Times New Roman"/>
                <a:cs typeface="Times New Roman"/>
              </a:rPr>
              <a:t>・</a:t>
            </a:r>
            <a:r>
              <a:rPr lang="en-US" altLang="ja-JP" dirty="0" smtClean="0">
                <a:latin typeface="Times New Roman"/>
                <a:cs typeface="Times New Roman"/>
              </a:rPr>
              <a:t>17 </a:t>
            </a:r>
            <a:r>
              <a:rPr lang="en-US" altLang="ja-JP" dirty="0">
                <a:latin typeface="Times New Roman"/>
                <a:cs typeface="Times New Roman"/>
              </a:rPr>
              <a:t>million Z decays </a:t>
            </a:r>
            <a:r>
              <a:rPr lang="en-US" altLang="ja-JP" dirty="0" smtClean="0">
                <a:latin typeface="Times New Roman"/>
                <a:cs typeface="Times New Roman"/>
              </a:rPr>
              <a:t>accumulated </a:t>
            </a:r>
            <a:r>
              <a:rPr lang="en-US" altLang="ja-JP" dirty="0">
                <a:latin typeface="Times New Roman"/>
                <a:cs typeface="Times New Roman"/>
              </a:rPr>
              <a:t>by the ALEPH, DELPHI, L3 and OPAL </a:t>
            </a:r>
            <a:r>
              <a:rPr lang="en-US" altLang="ja-JP" dirty="0" smtClean="0">
                <a:latin typeface="Times New Roman"/>
                <a:cs typeface="Times New Roman"/>
              </a:rPr>
              <a:t>experiments</a:t>
            </a:r>
            <a:endParaRPr lang="en-US" altLang="ja-JP" dirty="0">
              <a:latin typeface="Times New Roman"/>
              <a:cs typeface="Times New Roman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23177" y="4747042"/>
            <a:ext cx="2382233" cy="646331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/>
                <a:cs typeface="Times New Roman"/>
              </a:rPr>
              <a:t>- Current Value -</a:t>
            </a:r>
            <a:endParaRPr lang="en-US" altLang="ja-JP" dirty="0">
              <a:latin typeface="Times New Roman"/>
              <a:cs typeface="Times New Roman"/>
            </a:endParaRPr>
          </a:p>
          <a:p>
            <a:pPr algn="ctr"/>
            <a:r>
              <a:rPr lang="nb-NO" altLang="ja-JP" dirty="0">
                <a:latin typeface="Times New Roman"/>
                <a:cs typeface="Times New Roman"/>
              </a:rPr>
              <a:t>A</a:t>
            </a:r>
            <a:r>
              <a:rPr lang="en-US" altLang="ja-JP" baseline="30000" dirty="0">
                <a:latin typeface="Times New Roman"/>
                <a:cs typeface="Times New Roman"/>
              </a:rPr>
              <a:t>0</a:t>
            </a:r>
            <a:r>
              <a:rPr lang="nb-NO" altLang="ja-JP" baseline="-25000" dirty="0">
                <a:latin typeface="Times New Roman"/>
                <a:cs typeface="Times New Roman"/>
              </a:rPr>
              <a:t>LR</a:t>
            </a:r>
            <a:r>
              <a:rPr lang="nb-NO" altLang="ja-JP" dirty="0">
                <a:latin typeface="Times New Roman"/>
                <a:cs typeface="Times New Roman"/>
              </a:rPr>
              <a:t> = 0.1514 ± </a:t>
            </a:r>
            <a:r>
              <a:rPr lang="nb-NO" altLang="ja-JP" dirty="0" smtClean="0">
                <a:latin typeface="Times New Roman"/>
                <a:cs typeface="Times New Roman"/>
              </a:rPr>
              <a:t>0.0022</a:t>
            </a:r>
          </a:p>
        </p:txBody>
      </p:sp>
      <p:sp>
        <p:nvSpPr>
          <p:cNvPr id="9" name="右矢印 8"/>
          <p:cNvSpPr/>
          <p:nvPr/>
        </p:nvSpPr>
        <p:spPr>
          <a:xfrm>
            <a:off x="5836206" y="4912254"/>
            <a:ext cx="379664" cy="3541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824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F497D"/>
          </a:solidFill>
        </p:spPr>
        <p:txBody>
          <a:bodyPr>
            <a:normAutofit fontScale="90000"/>
          </a:bodyPr>
          <a:lstStyle/>
          <a:p>
            <a:r>
              <a:rPr lang="en-US" altLang="ja-JP" dirty="0">
                <a:solidFill>
                  <a:srgbClr val="FFFFFF"/>
                </a:solidFill>
                <a:latin typeface="Times New Roman"/>
                <a:cs typeface="Times New Roman"/>
              </a:rPr>
              <a:t>Motivation</a:t>
            </a:r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/>
            </a:r>
            <a:b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- SiD overview-</a:t>
            </a:r>
            <a:endParaRPr kumimoji="1"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3" name="図 2" descr="SID30deg on platform.bm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3" r="10737"/>
          <a:stretch/>
        </p:blipFill>
        <p:spPr>
          <a:xfrm>
            <a:off x="4904154" y="1707722"/>
            <a:ext cx="4239846" cy="305563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91256" y="1565586"/>
            <a:ext cx="5018943" cy="301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u="sng" dirty="0" smtClean="0">
                <a:latin typeface="Times New Roman"/>
                <a:cs typeface="Times New Roman"/>
              </a:rPr>
              <a:t>SiD</a:t>
            </a:r>
          </a:p>
          <a:p>
            <a:r>
              <a:rPr lang="en-US" altLang="ja-JP" dirty="0" smtClean="0">
                <a:latin typeface="Times New Roman"/>
                <a:cs typeface="Times New Roman"/>
              </a:rPr>
              <a:t>provides excellent momentum and energy resolution over the broad range of particles energies </a:t>
            </a:r>
            <a:r>
              <a:rPr lang="ja-JP" altLang="en-US" dirty="0" smtClean="0">
                <a:latin typeface="Times New Roman"/>
                <a:cs typeface="Times New Roman"/>
              </a:rPr>
              <a:t>    </a:t>
            </a:r>
            <a:r>
              <a:rPr lang="en-US" altLang="ja-JP" dirty="0" smtClean="0">
                <a:latin typeface="Times New Roman"/>
                <a:cs typeface="Times New Roman"/>
              </a:rPr>
              <a:t>expected at the ILC</a:t>
            </a:r>
          </a:p>
          <a:p>
            <a:endParaRPr lang="en-US" altLang="ja-JP" dirty="0" smtClean="0">
              <a:latin typeface="Times New Roman"/>
              <a:cs typeface="Times New Roman"/>
            </a:endParaRPr>
          </a:p>
          <a:p>
            <a:r>
              <a:rPr lang="en-US" altLang="ja-JP" dirty="0" smtClean="0">
                <a:latin typeface="Times New Roman"/>
                <a:cs typeface="Times New Roman"/>
              </a:rPr>
              <a:t>due to</a:t>
            </a:r>
          </a:p>
          <a:p>
            <a:r>
              <a:rPr lang="ja-JP" altLang="en-US" dirty="0" smtClean="0">
                <a:latin typeface="Times New Roman"/>
                <a:cs typeface="Times New Roman"/>
              </a:rPr>
              <a:t>・</a:t>
            </a:r>
            <a:r>
              <a:rPr lang="en-US" altLang="ja-JP" dirty="0" smtClean="0">
                <a:latin typeface="Times New Roman"/>
                <a:cs typeface="Times New Roman"/>
              </a:rPr>
              <a:t> 5T solenoidal magnetic field, </a:t>
            </a:r>
          </a:p>
          <a:p>
            <a:r>
              <a:rPr lang="ja-JP" altLang="en-US" dirty="0" smtClean="0">
                <a:latin typeface="Times New Roman"/>
                <a:cs typeface="Times New Roman"/>
              </a:rPr>
              <a:t>・</a:t>
            </a:r>
            <a:r>
              <a:rPr lang="en-US" altLang="ja-JP" dirty="0" smtClean="0">
                <a:latin typeface="Times New Roman"/>
                <a:cs typeface="Times New Roman"/>
              </a:rPr>
              <a:t> a vertex detector with silicon pixels</a:t>
            </a:r>
          </a:p>
          <a:p>
            <a:r>
              <a:rPr lang="ja-JP" altLang="en-US" dirty="0" smtClean="0">
                <a:latin typeface="Times New Roman"/>
                <a:cs typeface="Times New Roman"/>
              </a:rPr>
              <a:t>・</a:t>
            </a:r>
            <a:r>
              <a:rPr lang="en-US" altLang="ja-JP" dirty="0" smtClean="0">
                <a:latin typeface="Times New Roman"/>
                <a:cs typeface="Times New Roman"/>
              </a:rPr>
              <a:t> a main tracker with silicon strips </a:t>
            </a:r>
          </a:p>
          <a:p>
            <a:r>
              <a:rPr lang="en-US" altLang="ja-JP" dirty="0" smtClean="0">
                <a:latin typeface="Times New Roman"/>
                <a:cs typeface="Times New Roman"/>
              </a:rPr>
              <a:t>et al.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5169753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Times New Roman"/>
                <a:cs typeface="Times New Roman"/>
              </a:rPr>
              <a:t>The ILC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baseline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design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includes 80% polarized electron and 30% polarized positron</a:t>
            </a:r>
            <a:endParaRPr lang="en-US" altLang="ja-JP" dirty="0">
              <a:latin typeface="Times New Roman"/>
              <a:cs typeface="Times New Roman"/>
            </a:endParaRPr>
          </a:p>
          <a:p>
            <a:pPr algn="ctr"/>
            <a:endParaRPr lang="en-US" altLang="ja-JP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Especially </a:t>
            </a:r>
            <a:r>
              <a:rPr lang="en-US" altLang="ja-JP" sz="2400" dirty="0">
                <a:solidFill>
                  <a:srgbClr val="FF0000"/>
                </a:solidFill>
                <a:latin typeface="Times New Roman"/>
                <a:cs typeface="Times New Roman"/>
              </a:rPr>
              <a:t>for quantities where beam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polarization </a:t>
            </a:r>
            <a:r>
              <a:rPr lang="en-US" altLang="ja-JP" sz="2400" dirty="0">
                <a:solidFill>
                  <a:srgbClr val="FF0000"/>
                </a:solidFill>
                <a:latin typeface="Times New Roman"/>
                <a:cs typeface="Times New Roman"/>
              </a:rPr>
              <a:t>is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needed,</a:t>
            </a:r>
            <a:r>
              <a:rPr lang="en-US" altLang="ja-JP" sz="24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exactly A</a:t>
            </a:r>
            <a:r>
              <a:rPr lang="en-US" altLang="ja-JP" sz="2400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LR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</a:p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Times New Roman"/>
                <a:cs typeface="Times New Roman"/>
              </a:rPr>
              <a:t>huge progress compared to the present precision can be expected </a:t>
            </a:r>
          </a:p>
        </p:txBody>
      </p:sp>
    </p:spTree>
    <p:extLst>
      <p:ext uri="{BB962C8B-B14F-4D97-AF65-F5344CB8AC3E}">
        <p14:creationId xmlns:p14="http://schemas.microsoft.com/office/powerpoint/2010/main" val="3715221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075" y="2104208"/>
            <a:ext cx="6289362" cy="2659974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561076" y="4903767"/>
            <a:ext cx="7975566" cy="9244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F497D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Motivation</a:t>
            </a:r>
            <a:b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- Higgs Effective</a:t>
            </a:r>
            <a:r>
              <a:rPr kumimoji="1"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Field</a:t>
            </a:r>
            <a:r>
              <a:rPr kumimoji="1"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Theory - </a:t>
            </a:r>
            <a:endParaRPr kumimoji="1"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61076" y="1661638"/>
            <a:ext cx="8279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Times New Roman"/>
                <a:cs typeface="Times New Roman"/>
              </a:rPr>
              <a:t>General SU(2)×U(1) gauge invariant Lagrangian with dimension-6 operators in addition to the SM</a:t>
            </a:r>
            <a:endParaRPr kumimoji="1" lang="ja-JP" altLang="en-US" sz="1600" dirty="0">
              <a:latin typeface="Times New Roman"/>
              <a:cs typeface="Times New Roman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81" y="5005367"/>
            <a:ext cx="7606765" cy="665032"/>
          </a:xfrm>
          <a:prstGeom prst="rect">
            <a:avLst/>
          </a:prstGeom>
        </p:spPr>
      </p:pic>
      <p:sp>
        <p:nvSpPr>
          <p:cNvPr id="22" name="円/楕円 21"/>
          <p:cNvSpPr/>
          <p:nvPr/>
        </p:nvSpPr>
        <p:spPr>
          <a:xfrm>
            <a:off x="4393508" y="2104208"/>
            <a:ext cx="307556" cy="207434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4956540" y="3811175"/>
            <a:ext cx="431801" cy="296331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4922675" y="2638542"/>
            <a:ext cx="495300" cy="232833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2450409" y="4331875"/>
            <a:ext cx="463550" cy="211667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2450409" y="3861975"/>
            <a:ext cx="463550" cy="2159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37887" y="6030224"/>
            <a:ext cx="6468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/>
                <a:cs typeface="Times New Roman"/>
              </a:rPr>
              <a:t>If the incoming beams can be polarized, </a:t>
            </a:r>
          </a:p>
          <a:p>
            <a:pPr algn="ctr"/>
            <a:r>
              <a:rPr kumimoji="1" lang="en-US" altLang="ja-JP" dirty="0" smtClean="0">
                <a:latin typeface="Times New Roman"/>
                <a:cs typeface="Times New Roman"/>
              </a:rPr>
              <a:t>A</a:t>
            </a:r>
            <a:r>
              <a:rPr kumimoji="1" lang="en-US" altLang="ja-JP" baseline="-25000" dirty="0" smtClean="0">
                <a:latin typeface="Times New Roman"/>
                <a:cs typeface="Times New Roman"/>
              </a:rPr>
              <a:t>LR</a:t>
            </a:r>
            <a:r>
              <a:rPr kumimoji="1" lang="en-US" altLang="ja-JP" dirty="0" smtClean="0">
                <a:latin typeface="Times New Roman"/>
                <a:cs typeface="Times New Roman"/>
              </a:rPr>
              <a:t> is the most sensitive variable to the effective weak mixing angle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7659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F497D"/>
          </a:solidFill>
          <a:ln>
            <a:solidFill>
              <a:srgbClr val="4F81BD"/>
            </a:solidFill>
          </a:ln>
        </p:spPr>
        <p:txBody>
          <a:bodyPr/>
          <a:lstStyle/>
          <a:p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Set</a:t>
            </a:r>
            <a:r>
              <a:rPr lang="ja-JP" altLang="ja-JP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up</a:t>
            </a:r>
            <a:endParaRPr kumimoji="1" lang="ja-JP" alt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b="1" dirty="0" smtClean="0">
                <a:latin typeface="Times New Roman"/>
                <a:ea typeface="Osaka"/>
                <a:cs typeface="Times New Roman"/>
              </a:rPr>
              <a:t>Simulation setup</a:t>
            </a:r>
            <a:endParaRPr lang="en-US" altLang="ja-JP" sz="2000" dirty="0" smtClean="0">
              <a:latin typeface="Times New Roman"/>
              <a:ea typeface="Osaka"/>
              <a:cs typeface="Times New Roman"/>
            </a:endParaRPr>
          </a:p>
          <a:p>
            <a:pPr marL="0" indent="0">
              <a:buNone/>
            </a:pPr>
            <a:r>
              <a:rPr lang="en-US" altLang="ja-JP" sz="2000" dirty="0">
                <a:latin typeface="Times New Roman"/>
                <a:ea typeface="Osaka"/>
                <a:cs typeface="Times New Roman"/>
              </a:rPr>
              <a:t>	</a:t>
            </a:r>
            <a:r>
              <a:rPr kumimoji="1" lang="en-US" altLang="ja-JP" sz="2600" dirty="0" smtClean="0">
                <a:latin typeface="Times New Roman"/>
                <a:ea typeface="Osaka"/>
                <a:cs typeface="Times New Roman"/>
              </a:rPr>
              <a:t>Event Generation : WHIZARD 1.95</a:t>
            </a:r>
          </a:p>
          <a:p>
            <a:pPr marL="0" indent="0">
              <a:buNone/>
            </a:pP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	-</a:t>
            </a:r>
            <a:r>
              <a:rPr lang="en-US" altLang="en-US" sz="2600" dirty="0" smtClean="0">
                <a:latin typeface="Times New Roman"/>
                <a:ea typeface="Osaka"/>
                <a:cs typeface="Times New Roman"/>
              </a:rPr>
              <a:t> Samples : Mixed DBD sample</a:t>
            </a:r>
          </a:p>
          <a:p>
            <a:pPr marL="0" indent="0">
              <a:buNone/>
            </a:pP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		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・　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Signal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Process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: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e</a:t>
            </a:r>
            <a:r>
              <a:rPr lang="en-US" altLang="ja-JP" sz="2600" baseline="30000" dirty="0" smtClean="0">
                <a:latin typeface="Times New Roman"/>
                <a:ea typeface="Osaka"/>
                <a:cs typeface="Times New Roman"/>
              </a:rPr>
              <a:t>+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e</a:t>
            </a:r>
            <a:r>
              <a:rPr lang="en-US" altLang="ja-JP" sz="2600" baseline="30000" dirty="0" smtClean="0">
                <a:latin typeface="Times New Roman"/>
                <a:ea typeface="Osaka"/>
                <a:cs typeface="Times New Roman"/>
              </a:rPr>
              <a:t>-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=&gt;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γ*/Z*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=&gt;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fermion-pair</a:t>
            </a:r>
          </a:p>
          <a:p>
            <a:pPr marL="0" indent="0">
              <a:buNone/>
            </a:pP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	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	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・　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Background Processes : </a:t>
            </a:r>
          </a:p>
          <a:p>
            <a:pPr marL="0" indent="0">
              <a:buNone/>
            </a:pP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	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		e</a:t>
            </a:r>
            <a:r>
              <a:rPr lang="en-US" altLang="ja-JP" sz="2600" baseline="30000" dirty="0" smtClean="0">
                <a:latin typeface="Times New Roman"/>
                <a:ea typeface="Osaka"/>
                <a:cs typeface="Times New Roman"/>
              </a:rPr>
              <a:t>+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e</a:t>
            </a:r>
            <a:r>
              <a:rPr lang="en-US" altLang="ja-JP" sz="2600" baseline="30000" dirty="0" smtClean="0">
                <a:latin typeface="Times New Roman"/>
                <a:ea typeface="Osaka"/>
                <a:cs typeface="Times New Roman"/>
              </a:rPr>
              <a:t>-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 =&gt; W</a:t>
            </a:r>
            <a:r>
              <a:rPr lang="en-US" altLang="ja-JP" sz="2600" baseline="30000" dirty="0" smtClean="0">
                <a:latin typeface="Times New Roman"/>
                <a:ea typeface="Osaka"/>
                <a:cs typeface="Times New Roman"/>
              </a:rPr>
              <a:t>+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W</a:t>
            </a:r>
            <a:r>
              <a:rPr lang="en-US" altLang="ja-JP" sz="2600" baseline="30000" dirty="0" smtClean="0">
                <a:latin typeface="Times New Roman"/>
                <a:ea typeface="Osaka"/>
                <a:cs typeface="Times New Roman"/>
              </a:rPr>
              <a:t>-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, ZZ, single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W, single Z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=&gt;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4f,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γγ, γe =&gt; X</a:t>
            </a:r>
          </a:p>
          <a:p>
            <a:pPr marL="0" indent="0">
              <a:buNone/>
            </a:pPr>
            <a:r>
              <a:rPr kumimoji="1" lang="en-US" altLang="ja-JP" sz="2600" dirty="0" smtClean="0">
                <a:latin typeface="Times New Roman"/>
                <a:ea typeface="Osaka"/>
                <a:cs typeface="Times New Roman"/>
              </a:rPr>
              <a:t>		</a:t>
            </a:r>
            <a:r>
              <a:rPr kumimoji="1" lang="ja-JP" altLang="en-US" sz="2600" dirty="0" smtClean="0">
                <a:latin typeface="Times New Roman"/>
                <a:ea typeface="Osaka"/>
                <a:cs typeface="Times New Roman"/>
              </a:rPr>
              <a:t>・　</a:t>
            </a:r>
            <a:r>
              <a:rPr kumimoji="1" lang="en-US" altLang="ja-JP" sz="2600" dirty="0" smtClean="0">
                <a:latin typeface="Times New Roman"/>
                <a:ea typeface="Osaka"/>
                <a:cs typeface="Times New Roman"/>
              </a:rPr>
              <a:t>ISR &amp; Beamstrahlung ON</a:t>
            </a:r>
            <a:endParaRPr lang="en-US" altLang="ja-JP" sz="2600" dirty="0" smtClean="0">
              <a:latin typeface="Times New Roman"/>
              <a:ea typeface="Osaka"/>
              <a:cs typeface="Times New Roman"/>
            </a:endParaRPr>
          </a:p>
          <a:p>
            <a:pPr marL="914400" lvl="2" indent="0">
              <a:buNone/>
            </a:pP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・　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E</a:t>
            </a:r>
            <a:r>
              <a:rPr lang="en-US" altLang="ja-JP" sz="2600" baseline="-25000" dirty="0" smtClean="0">
                <a:latin typeface="Times New Roman"/>
                <a:ea typeface="Osaka"/>
                <a:cs typeface="Times New Roman"/>
              </a:rPr>
              <a:t>CM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 = 250 GeV</a:t>
            </a:r>
            <a:endParaRPr kumimoji="1" lang="en-US" altLang="ja-JP" sz="2600" dirty="0" smtClean="0">
              <a:latin typeface="Times New Roman"/>
              <a:ea typeface="Osaka"/>
              <a:cs typeface="Times New Roman"/>
            </a:endParaRPr>
          </a:p>
          <a:p>
            <a:pPr marL="0" indent="0">
              <a:buNone/>
            </a:pP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	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	</a:t>
            </a:r>
            <a:r>
              <a:rPr lang="ja-JP" altLang="en-US" sz="2600" dirty="0" smtClean="0">
                <a:latin typeface="Times New Roman"/>
                <a:ea typeface="Osaka"/>
                <a:cs typeface="Times New Roman"/>
              </a:rPr>
              <a:t>・　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Integral luminosity</a:t>
            </a:r>
            <a:endParaRPr lang="en-US" altLang="ja-JP" sz="2600" dirty="0">
              <a:latin typeface="Times New Roman"/>
              <a:ea typeface="Osaka"/>
              <a:cs typeface="Times New Roman"/>
            </a:endParaRPr>
          </a:p>
          <a:p>
            <a:pPr marL="0" indent="0">
              <a:buNone/>
            </a:pPr>
            <a:r>
              <a:rPr kumimoji="1" lang="en-US" altLang="ja-JP" sz="2600" dirty="0" smtClean="0">
                <a:latin typeface="Times New Roman"/>
                <a:ea typeface="Osaka"/>
                <a:cs typeface="Times New Roman"/>
              </a:rPr>
              <a:t>			250 fb</a:t>
            </a:r>
            <a:r>
              <a:rPr kumimoji="1" lang="en-US" altLang="ja-JP" sz="2600" baseline="30000" dirty="0" smtClean="0">
                <a:latin typeface="Times New Roman"/>
                <a:ea typeface="Osaka"/>
                <a:cs typeface="Times New Roman"/>
              </a:rPr>
              <a:t>-1</a:t>
            </a:r>
            <a:r>
              <a:rPr kumimoji="1" lang="en-US" altLang="ja-JP" sz="2600" dirty="0" smtClean="0">
                <a:latin typeface="Times New Roman"/>
                <a:ea typeface="Osaka"/>
                <a:cs typeface="Times New Roman"/>
              </a:rPr>
              <a:t> for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80L30R / 80R30L</a:t>
            </a:r>
            <a:endParaRPr kumimoji="1" lang="en-US" altLang="ja-JP" sz="2600" dirty="0" smtClean="0">
              <a:latin typeface="Times New Roman"/>
              <a:ea typeface="Osaka"/>
              <a:cs typeface="Times New Roman"/>
            </a:endParaRPr>
          </a:p>
          <a:p>
            <a:pPr marL="0" indent="0">
              <a:buNone/>
            </a:pPr>
            <a:r>
              <a:rPr kumimoji="1" lang="en-US" altLang="ja-JP" sz="2600" dirty="0" smtClean="0">
                <a:latin typeface="Times New Roman"/>
                <a:ea typeface="Osaka"/>
                <a:cs typeface="Times New Roman"/>
              </a:rPr>
              <a:t>		</a:t>
            </a: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	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25 </a:t>
            </a: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fb</a:t>
            </a:r>
            <a:r>
              <a:rPr lang="en-US" altLang="ja-JP" sz="2600" baseline="30000" dirty="0">
                <a:latin typeface="Times New Roman"/>
                <a:ea typeface="Osaka"/>
                <a:cs typeface="Times New Roman"/>
              </a:rPr>
              <a:t>-1</a:t>
            </a: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 for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80L30L </a:t>
            </a: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/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80R30R</a:t>
            </a:r>
            <a:endParaRPr kumimoji="1" lang="en-US" altLang="ja-JP" sz="2600" dirty="0" smtClean="0">
              <a:latin typeface="Times New Roman"/>
              <a:ea typeface="Osaka"/>
              <a:cs typeface="Times New Roman"/>
            </a:endParaRPr>
          </a:p>
          <a:p>
            <a:pPr marL="0" indent="0">
              <a:buNone/>
            </a:pPr>
            <a:endParaRPr kumimoji="1" lang="en-US" altLang="ja-JP" sz="2600" dirty="0" smtClean="0">
              <a:latin typeface="Times New Roman"/>
              <a:ea typeface="Osaka"/>
              <a:cs typeface="Times New Roman"/>
            </a:endParaRPr>
          </a:p>
          <a:p>
            <a:pPr marL="0" indent="0">
              <a:buNone/>
            </a:pP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	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Detector Simulation : DSiD (a </a:t>
            </a:r>
            <a:r>
              <a:rPr lang="en-US" altLang="ja-JP" sz="2600" dirty="0">
                <a:latin typeface="Times New Roman"/>
                <a:ea typeface="Osaka"/>
                <a:cs typeface="Times New Roman"/>
              </a:rPr>
              <a:t>fast simulation Delphes </a:t>
            </a:r>
            <a:r>
              <a:rPr lang="en-US" altLang="ja-JP" sz="2600" dirty="0" smtClean="0">
                <a:latin typeface="Times New Roman"/>
                <a:ea typeface="Osaka"/>
                <a:cs typeface="Times New Roman"/>
              </a:rPr>
              <a:t>detector)</a:t>
            </a:r>
            <a:endParaRPr lang="en-US" altLang="ja-JP" sz="2600" dirty="0" smtClean="0">
              <a:solidFill>
                <a:srgbClr val="FF0000"/>
              </a:solidFill>
              <a:latin typeface="Times New Roman"/>
              <a:ea typeface="Osak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59184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図 68" descr="スクリーンショット 2018-10-19 10.26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356" y="4508277"/>
            <a:ext cx="3733954" cy="2170162"/>
          </a:xfrm>
          <a:prstGeom prst="rect">
            <a:avLst/>
          </a:prstGeom>
        </p:spPr>
      </p:pic>
      <p:sp>
        <p:nvSpPr>
          <p:cNvPr id="27" name="角丸四角形 26"/>
          <p:cNvSpPr/>
          <p:nvPr/>
        </p:nvSpPr>
        <p:spPr>
          <a:xfrm>
            <a:off x="6559174" y="2271246"/>
            <a:ext cx="2512102" cy="4468194"/>
          </a:xfrm>
          <a:prstGeom prst="round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025900" y="4588933"/>
            <a:ext cx="474133" cy="1968059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42140" y="4658378"/>
            <a:ext cx="1864619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Times New Roman"/>
                <a:cs typeface="Times New Roman"/>
              </a:rPr>
              <a:t>MC</a:t>
            </a:r>
            <a:r>
              <a:rPr kumimoji="1" lang="ja-JP" altLang="en-US" sz="1600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1600" dirty="0" smtClean="0">
                <a:latin typeface="Times New Roman"/>
                <a:cs typeface="Times New Roman"/>
              </a:rPr>
              <a:t>truth (250fb</a:t>
            </a:r>
            <a:r>
              <a:rPr kumimoji="1" lang="en-US" altLang="ja-JP" sz="1600" baseline="30000" dirty="0" smtClean="0">
                <a:latin typeface="Times New Roman"/>
                <a:cs typeface="Times New Roman"/>
              </a:rPr>
              <a:t>-1</a:t>
            </a:r>
            <a:r>
              <a:rPr kumimoji="1" lang="en-US" altLang="ja-JP" sz="1600" dirty="0" smtClean="0">
                <a:latin typeface="Times New Roman"/>
                <a:cs typeface="Times New Roman"/>
              </a:rPr>
              <a:t>)</a:t>
            </a:r>
          </a:p>
          <a:p>
            <a:pPr algn="ctr"/>
            <a:r>
              <a:rPr lang="en-US" altLang="ja-JP" sz="1600" dirty="0" smtClean="0">
                <a:latin typeface="Times New Roman"/>
                <a:cs typeface="Times New Roman"/>
              </a:rPr>
              <a:t>80L30R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981399" y="4065713"/>
            <a:ext cx="1482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Times New Roman"/>
                <a:cs typeface="Times New Roman"/>
              </a:rPr>
              <a:t>M</a:t>
            </a:r>
            <a:r>
              <a:rPr lang="en-US" altLang="ja-JP" sz="1400" baseline="-25000" dirty="0">
                <a:latin typeface="Times New Roman"/>
                <a:cs typeface="Times New Roman"/>
              </a:rPr>
              <a:t>ff </a:t>
            </a:r>
            <a:r>
              <a:rPr lang="en-US" altLang="ja-JP" sz="1400" dirty="0" smtClean="0">
                <a:latin typeface="Times New Roman"/>
                <a:cs typeface="Times New Roman"/>
              </a:rPr>
              <a:t>distribution</a:t>
            </a:r>
          </a:p>
          <a:p>
            <a:pPr algn="ctr"/>
            <a:r>
              <a:rPr lang="en-US" altLang="ja-JP" sz="1400" dirty="0" smtClean="0">
                <a:latin typeface="Times New Roman"/>
                <a:cs typeface="Times New Roman"/>
              </a:rPr>
              <a:t>DBD sample</a:t>
            </a:r>
            <a:endParaRPr lang="en-US" altLang="ja-JP" sz="1400" dirty="0">
              <a:latin typeface="Times New Roman"/>
              <a:cs typeface="Times New Roman"/>
            </a:endParaRPr>
          </a:p>
        </p:txBody>
      </p:sp>
      <p:sp>
        <p:nvSpPr>
          <p:cNvPr id="77" name="円/楕円 76"/>
          <p:cNvSpPr/>
          <p:nvPr/>
        </p:nvSpPr>
        <p:spPr>
          <a:xfrm>
            <a:off x="6079066" y="5419274"/>
            <a:ext cx="327693" cy="1073851"/>
          </a:xfrm>
          <a:prstGeom prst="ellipse">
            <a:avLst/>
          </a:prstGeom>
          <a:noFill/>
          <a:ln w="28575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1" name="図 100" descr="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164" y="4869497"/>
            <a:ext cx="1547858" cy="1585896"/>
          </a:xfrm>
          <a:prstGeom prst="rect">
            <a:avLst/>
          </a:prstGeom>
        </p:spPr>
      </p:pic>
      <p:pic>
        <p:nvPicPr>
          <p:cNvPr id="102" name="図 101" descr="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846" y="2874736"/>
            <a:ext cx="1575175" cy="1613884"/>
          </a:xfrm>
          <a:prstGeom prst="rect">
            <a:avLst/>
          </a:prstGeom>
        </p:spPr>
      </p:pic>
      <p:pic>
        <p:nvPicPr>
          <p:cNvPr id="103" name="図 1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6022" y="3652650"/>
            <a:ext cx="176338" cy="312599"/>
          </a:xfrm>
          <a:prstGeom prst="rect">
            <a:avLst/>
          </a:prstGeom>
        </p:spPr>
      </p:pic>
      <p:pic>
        <p:nvPicPr>
          <p:cNvPr id="104" name="図 10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97290" y="5469595"/>
            <a:ext cx="147845" cy="264566"/>
          </a:xfrm>
          <a:prstGeom prst="rect">
            <a:avLst/>
          </a:prstGeom>
        </p:spPr>
      </p:pic>
      <p:pic>
        <p:nvPicPr>
          <p:cNvPr id="105" name="図 1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6021" y="6299093"/>
            <a:ext cx="176338" cy="312599"/>
          </a:xfrm>
          <a:prstGeom prst="rect">
            <a:avLst/>
          </a:prstGeom>
        </p:spPr>
      </p:pic>
      <p:pic>
        <p:nvPicPr>
          <p:cNvPr id="106" name="図 10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6651" y="4754611"/>
            <a:ext cx="258494" cy="229772"/>
          </a:xfrm>
          <a:prstGeom prst="rect">
            <a:avLst/>
          </a:prstGeom>
        </p:spPr>
      </p:pic>
      <p:pic>
        <p:nvPicPr>
          <p:cNvPr id="107" name="図 10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9670" y="6380874"/>
            <a:ext cx="264179" cy="176119"/>
          </a:xfrm>
          <a:prstGeom prst="rect">
            <a:avLst/>
          </a:prstGeom>
        </p:spPr>
      </p:pic>
      <p:pic>
        <p:nvPicPr>
          <p:cNvPr id="108" name="図 10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6651" y="4332158"/>
            <a:ext cx="251513" cy="167675"/>
          </a:xfrm>
          <a:prstGeom prst="rect">
            <a:avLst/>
          </a:prstGeom>
        </p:spPr>
      </p:pic>
      <p:pic>
        <p:nvPicPr>
          <p:cNvPr id="111" name="図 1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85304" y="4842385"/>
            <a:ext cx="183818" cy="229772"/>
          </a:xfrm>
          <a:prstGeom prst="rect">
            <a:avLst/>
          </a:prstGeom>
        </p:spPr>
      </p:pic>
      <p:pic>
        <p:nvPicPr>
          <p:cNvPr id="112" name="図 1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86022" y="4287971"/>
            <a:ext cx="183818" cy="229772"/>
          </a:xfrm>
          <a:prstGeom prst="rect">
            <a:avLst/>
          </a:prstGeom>
        </p:spPr>
      </p:pic>
      <p:sp>
        <p:nvSpPr>
          <p:cNvPr id="79" name="テキスト ボックス 78"/>
          <p:cNvSpPr txBox="1"/>
          <p:nvPr/>
        </p:nvSpPr>
        <p:spPr>
          <a:xfrm>
            <a:off x="6971670" y="2289570"/>
            <a:ext cx="1688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latin typeface="Times New Roman"/>
              <a:cs typeface="Times New Roman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66690" y="2271245"/>
            <a:ext cx="2449055" cy="4474926"/>
          </a:xfrm>
          <a:prstGeom prst="round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746" y="0"/>
            <a:ext cx="9144000" cy="1244600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Signal Process</a:t>
            </a:r>
            <a:r>
              <a:rPr lang="ja-JP" alt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>
                <a:solidFill>
                  <a:srgbClr val="FFFFFF"/>
                </a:solidFill>
                <a:latin typeface="Times New Roman"/>
                <a:cs typeface="Times New Roman"/>
              </a:rPr>
              <a:t>D</a:t>
            </a:r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efinition</a:t>
            </a:r>
            <a:endParaRPr kumimoji="1" lang="ja-JP" altLang="en-US" baseline="3000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180462" y="1882970"/>
            <a:ext cx="302341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en-US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Cross section</a:t>
            </a:r>
          </a:p>
          <a:p>
            <a:r>
              <a:rPr lang="en-US" altLang="en-US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σ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80L30R</a:t>
            </a:r>
            <a:r>
              <a:rPr lang="ja-JP" altLang="en-US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=</a:t>
            </a:r>
            <a:r>
              <a:rPr lang="ja-JP" altLang="en-US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50.67</a:t>
            </a:r>
            <a:r>
              <a:rPr lang="ja-JP" altLang="en-US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pb</a:t>
            </a:r>
            <a:endParaRPr lang="en-US" altLang="ja-JP" sz="2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/>
                <a:cs typeface="Times New Roman"/>
              </a:rPr>
              <a:t>	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σ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80R30L</a:t>
            </a:r>
            <a:r>
              <a:rPr lang="ja-JP" altLang="en-US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=</a:t>
            </a:r>
            <a:r>
              <a:rPr lang="ja-JP" altLang="en-US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34.40</a:t>
            </a:r>
            <a:r>
              <a:rPr lang="ja-JP" altLang="en-US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pb </a:t>
            </a:r>
            <a:endParaRPr lang="en-US" altLang="en-US" sz="2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807285" y="2289570"/>
            <a:ext cx="971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/>
                <a:cs typeface="Times New Roman"/>
              </a:rPr>
              <a:t>Signal</a:t>
            </a:r>
            <a:endParaRPr kumimoji="1" lang="ja-JP" altLang="en-US" sz="2400" dirty="0">
              <a:latin typeface="Times New Roman"/>
              <a:cs typeface="Times New Roman"/>
            </a:endParaRPr>
          </a:p>
        </p:txBody>
      </p:sp>
      <p:pic>
        <p:nvPicPr>
          <p:cNvPr id="83" name="図 82" descr="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7" y="4869497"/>
            <a:ext cx="1547858" cy="1585896"/>
          </a:xfrm>
          <a:prstGeom prst="rect">
            <a:avLst/>
          </a:prstGeom>
        </p:spPr>
      </p:pic>
      <p:pic>
        <p:nvPicPr>
          <p:cNvPr id="84" name="図 83" descr="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79" y="2874736"/>
            <a:ext cx="1575175" cy="1613884"/>
          </a:xfrm>
          <a:prstGeom prst="rect">
            <a:avLst/>
          </a:prstGeom>
        </p:spPr>
      </p:pic>
      <p:pic>
        <p:nvPicPr>
          <p:cNvPr id="85" name="図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9355" y="3652650"/>
            <a:ext cx="176338" cy="312599"/>
          </a:xfrm>
          <a:prstGeom prst="rect">
            <a:avLst/>
          </a:prstGeom>
        </p:spPr>
      </p:pic>
      <p:pic>
        <p:nvPicPr>
          <p:cNvPr id="90" name="図 8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9354" y="2751235"/>
            <a:ext cx="147845" cy="264566"/>
          </a:xfrm>
          <a:prstGeom prst="rect">
            <a:avLst/>
          </a:prstGeom>
        </p:spPr>
      </p:pic>
      <p:pic>
        <p:nvPicPr>
          <p:cNvPr id="91" name="図 9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0623" y="5469595"/>
            <a:ext cx="147845" cy="264566"/>
          </a:xfrm>
          <a:prstGeom prst="rect">
            <a:avLst/>
          </a:prstGeom>
        </p:spPr>
      </p:pic>
      <p:pic>
        <p:nvPicPr>
          <p:cNvPr id="92" name="図 9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9354" y="6299093"/>
            <a:ext cx="176338" cy="312599"/>
          </a:xfrm>
          <a:prstGeom prst="rect">
            <a:avLst/>
          </a:prstGeom>
        </p:spPr>
      </p:pic>
      <p:pic>
        <p:nvPicPr>
          <p:cNvPr id="93" name="図 9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980" y="2716266"/>
            <a:ext cx="254498" cy="226220"/>
          </a:xfrm>
          <a:prstGeom prst="rect">
            <a:avLst/>
          </a:prstGeom>
        </p:spPr>
      </p:pic>
      <p:pic>
        <p:nvPicPr>
          <p:cNvPr id="94" name="図 9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984" y="4754611"/>
            <a:ext cx="258494" cy="229772"/>
          </a:xfrm>
          <a:prstGeom prst="rect">
            <a:avLst/>
          </a:prstGeom>
        </p:spPr>
      </p:pic>
      <p:pic>
        <p:nvPicPr>
          <p:cNvPr id="95" name="図 9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3003" y="6380874"/>
            <a:ext cx="264179" cy="176119"/>
          </a:xfrm>
          <a:prstGeom prst="rect">
            <a:avLst/>
          </a:prstGeom>
        </p:spPr>
      </p:pic>
      <p:pic>
        <p:nvPicPr>
          <p:cNvPr id="96" name="図 9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984" y="4332158"/>
            <a:ext cx="251513" cy="167675"/>
          </a:xfrm>
          <a:prstGeom prst="rect">
            <a:avLst/>
          </a:prstGeom>
        </p:spPr>
      </p:pic>
      <p:pic>
        <p:nvPicPr>
          <p:cNvPr id="97" name="図 9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92904" y="3010656"/>
            <a:ext cx="195753" cy="195753"/>
          </a:xfrm>
          <a:prstGeom prst="rect">
            <a:avLst/>
          </a:prstGeom>
        </p:spPr>
      </p:pic>
      <p:pic>
        <p:nvPicPr>
          <p:cNvPr id="98" name="図 9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92904" y="6103340"/>
            <a:ext cx="195753" cy="195753"/>
          </a:xfrm>
          <a:prstGeom prst="rect">
            <a:avLst/>
          </a:prstGeom>
        </p:spPr>
      </p:pic>
      <p:pic>
        <p:nvPicPr>
          <p:cNvPr id="99" name="図 9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8637" y="4842385"/>
            <a:ext cx="183818" cy="229772"/>
          </a:xfrm>
          <a:prstGeom prst="rect">
            <a:avLst/>
          </a:prstGeom>
        </p:spPr>
      </p:pic>
      <p:pic>
        <p:nvPicPr>
          <p:cNvPr id="100" name="図 9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9355" y="4287971"/>
            <a:ext cx="183818" cy="229772"/>
          </a:xfrm>
          <a:prstGeom prst="rect">
            <a:avLst/>
          </a:prstGeom>
        </p:spPr>
      </p:pic>
      <p:pic>
        <p:nvPicPr>
          <p:cNvPr id="113" name="図 1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6651" y="2716266"/>
            <a:ext cx="254498" cy="226220"/>
          </a:xfrm>
          <a:prstGeom prst="rect">
            <a:avLst/>
          </a:prstGeom>
        </p:spPr>
      </p:pic>
      <p:pic>
        <p:nvPicPr>
          <p:cNvPr id="114" name="図 1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97290" y="2751235"/>
            <a:ext cx="147845" cy="264566"/>
          </a:xfrm>
          <a:prstGeom prst="rect">
            <a:avLst/>
          </a:prstGeom>
        </p:spPr>
      </p:pic>
      <p:pic>
        <p:nvPicPr>
          <p:cNvPr id="117" name="図 1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04757" y="3033643"/>
            <a:ext cx="418109" cy="193375"/>
          </a:xfrm>
          <a:prstGeom prst="rect">
            <a:avLst/>
          </a:prstGeom>
        </p:spPr>
      </p:pic>
      <p:pic>
        <p:nvPicPr>
          <p:cNvPr id="118" name="図 1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04757" y="6096037"/>
            <a:ext cx="418109" cy="19337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292903" y="1810109"/>
            <a:ext cx="7122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  <a:latin typeface="Times New Roman"/>
                <a:cs typeface="Times New Roman"/>
              </a:rPr>
              <a:t>f : e, μ,</a:t>
            </a:r>
            <a:r>
              <a:rPr kumimoji="1" lang="ja-JP" alt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ja-JP" dirty="0" smtClean="0">
                <a:solidFill>
                  <a:schemeClr val="bg1"/>
                </a:solidFill>
                <a:latin typeface="Times New Roman"/>
                <a:cs typeface="Times New Roman"/>
              </a:rPr>
              <a:t>τ, u, d, c, s, b</a:t>
            </a:r>
          </a:p>
        </p:txBody>
      </p:sp>
    </p:spTree>
    <p:extLst>
      <p:ext uri="{BB962C8B-B14F-4D97-AF65-F5344CB8AC3E}">
        <p14:creationId xmlns:p14="http://schemas.microsoft.com/office/powerpoint/2010/main" val="221123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-1"/>
            <a:ext cx="9144000" cy="1428687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chemeClr val="bg1"/>
                </a:solidFill>
                <a:latin typeface="Times New Roman"/>
                <a:cs typeface="Times New Roman"/>
              </a:rPr>
              <a:t>Signal </a:t>
            </a:r>
            <a:r>
              <a:rPr lang="en-US" altLang="ja-JP" dirty="0" smtClean="0">
                <a:solidFill>
                  <a:schemeClr val="bg1"/>
                </a:solidFill>
                <a:latin typeface="Times New Roman"/>
                <a:cs typeface="Times New Roman"/>
              </a:rPr>
              <a:t>Process</a:t>
            </a:r>
            <a:r>
              <a:rPr lang="ja-JP" alt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  <a:latin typeface="Times New Roman"/>
                <a:cs typeface="Times New Roman"/>
              </a:rPr>
              <a:t>Definition</a:t>
            </a:r>
            <a:endParaRPr kumimoji="1" lang="ja-JP" alt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384542" y="3092386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Mixed</a:t>
            </a:r>
            <a:r>
              <a:rPr lang="ja-JP" altLang="en-US" dirty="0" smtClean="0"/>
              <a:t> </a:t>
            </a:r>
            <a:r>
              <a:rPr lang="en-US" altLang="ja-JP" dirty="0" smtClean="0"/>
              <a:t>DBD</a:t>
            </a:r>
            <a:r>
              <a:rPr lang="ja-JP" altLang="en-US" dirty="0" smtClean="0"/>
              <a:t> </a:t>
            </a:r>
            <a:r>
              <a:rPr lang="en-US" altLang="ja-JP" dirty="0"/>
              <a:t>S</a:t>
            </a:r>
            <a:r>
              <a:rPr lang="en-US" altLang="ja-JP" dirty="0" smtClean="0"/>
              <a:t>amples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>
            <a:stCxn id="12" idx="2"/>
            <a:endCxn id="9" idx="0"/>
          </p:cNvCxnSpPr>
          <p:nvPr/>
        </p:nvCxnSpPr>
        <p:spPr>
          <a:xfrm flipH="1">
            <a:off x="3015954" y="4653041"/>
            <a:ext cx="1403487" cy="65681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>
            <a:stCxn id="12" idx="2"/>
            <a:endCxn id="10" idx="0"/>
          </p:cNvCxnSpPr>
          <p:nvPr/>
        </p:nvCxnSpPr>
        <p:spPr>
          <a:xfrm>
            <a:off x="4419441" y="4653041"/>
            <a:ext cx="1429912" cy="6568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647366" y="5309854"/>
            <a:ext cx="73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Signal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00339" y="5309854"/>
            <a:ext cx="129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Background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02414" y="3822044"/>
            <a:ext cx="263405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/>
              <a:t>Signal Definition</a:t>
            </a:r>
          </a:p>
          <a:p>
            <a:pPr algn="ctr"/>
            <a:r>
              <a:rPr lang="en-US" altLang="ja-JP" sz="1600" dirty="0" smtClean="0"/>
              <a:t>e</a:t>
            </a:r>
            <a:r>
              <a:rPr lang="en-US" altLang="ja-JP" sz="1600" baseline="30000" dirty="0" smtClean="0"/>
              <a:t>+</a:t>
            </a:r>
            <a:r>
              <a:rPr lang="en-US" altLang="ja-JP" sz="1600" dirty="0" smtClean="0"/>
              <a:t>e</a:t>
            </a:r>
            <a:r>
              <a:rPr lang="en-US" altLang="ja-JP" sz="1600" baseline="30000" dirty="0" smtClean="0"/>
              <a:t>-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-&gt;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fermion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pair</a:t>
            </a:r>
          </a:p>
          <a:p>
            <a:pPr algn="ctr"/>
            <a:r>
              <a:rPr lang="en-US" altLang="ja-JP" sz="1600" dirty="0" smtClean="0"/>
              <a:t>86 GeV </a:t>
            </a:r>
            <a:r>
              <a:rPr lang="en-US" altLang="ja-JP" sz="1600" dirty="0"/>
              <a:t>&lt; </a:t>
            </a:r>
            <a:r>
              <a:rPr lang="en-US" altLang="ja-JP" sz="1600" dirty="0" smtClean="0"/>
              <a:t>M</a:t>
            </a:r>
            <a:r>
              <a:rPr lang="en-US" altLang="ja-JP" sz="1600" baseline="-25000" dirty="0" smtClean="0"/>
              <a:t>ff </a:t>
            </a:r>
            <a:r>
              <a:rPr lang="en-US" altLang="ja-JP" sz="1600" dirty="0" smtClean="0"/>
              <a:t>(truth) </a:t>
            </a:r>
            <a:r>
              <a:rPr lang="en-US" altLang="ja-JP" sz="1600" dirty="0"/>
              <a:t>&lt; 96 </a:t>
            </a:r>
            <a:r>
              <a:rPr lang="en-US" altLang="ja-JP" sz="1600" dirty="0" smtClean="0"/>
              <a:t>GeV</a:t>
            </a:r>
            <a:endParaRPr lang="ja-JP" altLang="en-US" sz="1600" dirty="0"/>
          </a:p>
        </p:txBody>
      </p:sp>
      <p:cxnSp>
        <p:nvCxnSpPr>
          <p:cNvPr id="14" name="直線コネクタ 13"/>
          <p:cNvCxnSpPr>
            <a:stCxn id="12" idx="0"/>
            <a:endCxn id="4" idx="2"/>
          </p:cNvCxnSpPr>
          <p:nvPr/>
        </p:nvCxnSpPr>
        <p:spPr>
          <a:xfrm flipV="1">
            <a:off x="4419441" y="3461718"/>
            <a:ext cx="0" cy="36032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角丸四角形 44"/>
          <p:cNvSpPr/>
          <p:nvPr/>
        </p:nvSpPr>
        <p:spPr>
          <a:xfrm>
            <a:off x="1010359" y="1659466"/>
            <a:ext cx="7122963" cy="1045633"/>
          </a:xfrm>
          <a:prstGeom prst="roundRect">
            <a:avLst>
              <a:gd name="adj" fmla="val 2178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2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006" y="1829444"/>
            <a:ext cx="6879670" cy="361665"/>
          </a:xfrm>
          <a:prstGeom prst="rect">
            <a:avLst/>
          </a:prstGeom>
        </p:spPr>
      </p:pic>
      <p:sp>
        <p:nvSpPr>
          <p:cNvPr id="47" name="テキスト ボックス 46"/>
          <p:cNvSpPr txBox="1"/>
          <p:nvPr/>
        </p:nvSpPr>
        <p:spPr>
          <a:xfrm>
            <a:off x="1132006" y="2210518"/>
            <a:ext cx="7122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  <a:latin typeface="Times New Roman"/>
                <a:cs typeface="Times New Roman"/>
              </a:rPr>
              <a:t>f : e, μ,</a:t>
            </a:r>
            <a:r>
              <a:rPr kumimoji="1" lang="ja-JP" alt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ja-JP" dirty="0" smtClean="0">
                <a:solidFill>
                  <a:schemeClr val="bg1"/>
                </a:solidFill>
                <a:latin typeface="Times New Roman"/>
                <a:cs typeface="Times New Roman"/>
              </a:rPr>
              <a:t>τ, u, d, c, s, b</a:t>
            </a:r>
          </a:p>
        </p:txBody>
      </p:sp>
    </p:spTree>
    <p:extLst>
      <p:ext uri="{BB962C8B-B14F-4D97-AF65-F5344CB8AC3E}">
        <p14:creationId xmlns:p14="http://schemas.microsoft.com/office/powerpoint/2010/main" val="348425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1665-7BE3-2D4B-81EA-EF4D3CFAF54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80474" y="4550966"/>
            <a:ext cx="8206325" cy="1846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altLang="ja-JP" dirty="0" smtClean="0">
                <a:latin typeface="Times New Roman"/>
                <a:cs typeface="Times New Roman"/>
              </a:rPr>
              <a:t>θ</a:t>
            </a:r>
            <a:r>
              <a:rPr lang="en-US" altLang="ja-JP" baseline="-25000" dirty="0" smtClean="0">
                <a:latin typeface="Times New Roman"/>
                <a:cs typeface="Times New Roman"/>
              </a:rPr>
              <a:t>1</a:t>
            </a:r>
            <a:r>
              <a:rPr lang="en-US" altLang="ja-JP" dirty="0" smtClean="0">
                <a:latin typeface="Times New Roman"/>
                <a:cs typeface="Times New Roman"/>
              </a:rPr>
              <a:t>, </a:t>
            </a:r>
            <a:r>
              <a:rPr lang="en-US" altLang="ja-JP" dirty="0">
                <a:latin typeface="Times New Roman"/>
                <a:cs typeface="Times New Roman"/>
              </a:rPr>
              <a:t>θ</a:t>
            </a:r>
            <a:r>
              <a:rPr lang="en-US" altLang="ja-JP" baseline="-25000" dirty="0">
                <a:latin typeface="Times New Roman"/>
                <a:cs typeface="Times New Roman"/>
              </a:rPr>
              <a:t>2 </a:t>
            </a:r>
            <a:r>
              <a:rPr lang="en-US" altLang="ja-JP" dirty="0">
                <a:latin typeface="Times New Roman"/>
                <a:cs typeface="Times New Roman"/>
              </a:rPr>
              <a:t>:</a:t>
            </a:r>
            <a:r>
              <a:rPr lang="en-US" altLang="ja-JP" dirty="0" smtClean="0">
                <a:latin typeface="Times New Roman"/>
                <a:cs typeface="Times New Roman"/>
              </a:rPr>
              <a:t> the </a:t>
            </a:r>
            <a:r>
              <a:rPr lang="en-US" altLang="ja-JP" dirty="0">
                <a:latin typeface="Times New Roman"/>
                <a:cs typeface="Times New Roman"/>
              </a:rPr>
              <a:t>angles of the 2 </a:t>
            </a:r>
            <a:r>
              <a:rPr lang="en-US" altLang="ja-JP" dirty="0" smtClean="0">
                <a:latin typeface="Times New Roman"/>
                <a:cs typeface="Times New Roman"/>
              </a:rPr>
              <a:t>jets with respect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to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the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direction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of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Z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boson’s</a:t>
            </a:r>
            <a:r>
              <a:rPr lang="ja-JP" altLang="en-US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velocity</a:t>
            </a:r>
            <a:endParaRPr lang="en-US" altLang="ja-JP" dirty="0">
              <a:solidFill>
                <a:srgbClr val="3366FF"/>
              </a:solidFill>
              <a:latin typeface="Times New Roman"/>
              <a:cs typeface="Times New Roman"/>
            </a:endParaRPr>
          </a:p>
          <a:p>
            <a:pPr algn="r"/>
            <a:endParaRPr lang="en-US" altLang="ja-JP" dirty="0" smtClean="0">
              <a:solidFill>
                <a:srgbClr val="3366FF"/>
              </a:solidFill>
              <a:latin typeface="Times New Roman"/>
              <a:cs typeface="Times New Roman"/>
            </a:endParaRPr>
          </a:p>
          <a:p>
            <a:pPr algn="r"/>
            <a:endParaRPr lang="en-US" altLang="ja-JP" dirty="0">
              <a:solidFill>
                <a:srgbClr val="3366FF"/>
              </a:solidFill>
              <a:latin typeface="Times New Roman"/>
              <a:cs typeface="Times New Roman"/>
            </a:endParaRPr>
          </a:p>
          <a:p>
            <a:pPr algn="r"/>
            <a:endParaRPr lang="en-US" altLang="ja-JP" dirty="0" smtClean="0">
              <a:solidFill>
                <a:srgbClr val="3366FF"/>
              </a:solidFill>
              <a:latin typeface="Times New Roman"/>
              <a:cs typeface="Times New Roman"/>
            </a:endParaRPr>
          </a:p>
          <a:p>
            <a:pPr algn="ctr"/>
            <a:r>
              <a:rPr lang="el-GR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θ</a:t>
            </a:r>
            <a:r>
              <a:rPr lang="en-US" altLang="ja-JP" sz="2400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lang="en-US" altLang="ja-JP" sz="2400" dirty="0">
                <a:solidFill>
                  <a:srgbClr val="FF0000"/>
                </a:solidFill>
                <a:latin typeface="Times New Roman"/>
                <a:cs typeface="Times New Roman"/>
              </a:rPr>
              <a:t>θ</a:t>
            </a:r>
            <a:r>
              <a:rPr lang="en-US" altLang="ja-JP" sz="2400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altLang="ja-JP" sz="24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 Effective Center-of-Mass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Energy</a:t>
            </a:r>
            <a:endParaRPr lang="en-US" altLang="ja-JP" sz="24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r"/>
            <a:r>
              <a:rPr lang="en-US" altLang="ja-JP" dirty="0" smtClean="0">
                <a:latin typeface="Times New Roman"/>
                <a:cs typeface="Times New Roman"/>
              </a:rPr>
              <a:t>arxiv.org</a:t>
            </a:r>
            <a:r>
              <a:rPr lang="en-US" altLang="ja-JP" dirty="0">
                <a:latin typeface="Times New Roman"/>
                <a:cs typeface="Times New Roman"/>
              </a:rPr>
              <a:t>/abs/hep-ex/9810047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28075" y="1536917"/>
            <a:ext cx="8524157" cy="95410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0475" y="1713207"/>
            <a:ext cx="82063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Times New Roman"/>
                <a:cs typeface="Times New Roman"/>
              </a:rPr>
              <a:t>Precise</a:t>
            </a:r>
            <a:r>
              <a:rPr kumimoji="1" lang="ja-JP" altLang="en-US" sz="3200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3200" dirty="0" smtClean="0">
                <a:latin typeface="Times New Roman"/>
                <a:cs typeface="Times New Roman"/>
              </a:rPr>
              <a:t>measurement</a:t>
            </a:r>
            <a:r>
              <a:rPr kumimoji="1" lang="ja-JP" altLang="en-US" sz="3200" dirty="0" smtClean="0">
                <a:latin typeface="Times New Roman"/>
                <a:cs typeface="Times New Roman"/>
              </a:rPr>
              <a:t> </a:t>
            </a:r>
            <a:r>
              <a:rPr lang="en-US" altLang="ja-JP" sz="3200" dirty="0" smtClean="0">
                <a:latin typeface="Times New Roman"/>
                <a:cs typeface="Times New Roman"/>
              </a:rPr>
              <a:t>of</a:t>
            </a:r>
            <a:r>
              <a:rPr lang="ja-JP" altLang="en-US" sz="3200" dirty="0" smtClean="0">
                <a:latin typeface="Times New Roman"/>
                <a:cs typeface="Times New Roman"/>
              </a:rPr>
              <a:t> </a:t>
            </a:r>
            <a:r>
              <a:rPr lang="en-US" altLang="ja-JP" sz="3200" dirty="0" smtClean="0">
                <a:latin typeface="Times New Roman"/>
                <a:cs typeface="Times New Roman"/>
              </a:rPr>
              <a:t>the</a:t>
            </a:r>
            <a:r>
              <a:rPr lang="ja-JP" altLang="en-US" sz="3200" dirty="0" smtClean="0">
                <a:latin typeface="Times New Roman"/>
                <a:cs typeface="Times New Roman"/>
              </a:rPr>
              <a:t> </a:t>
            </a:r>
            <a:r>
              <a:rPr lang="en-US" altLang="ja-JP" sz="3200" dirty="0" smtClean="0">
                <a:latin typeface="Times New Roman"/>
                <a:cs typeface="Times New Roman"/>
              </a:rPr>
              <a:t>beam</a:t>
            </a:r>
            <a:r>
              <a:rPr lang="ja-JP" altLang="en-US" sz="3200" dirty="0" smtClean="0">
                <a:latin typeface="Times New Roman"/>
                <a:cs typeface="Times New Roman"/>
              </a:rPr>
              <a:t> </a:t>
            </a:r>
            <a:r>
              <a:rPr lang="en-US" altLang="ja-JP" sz="3200" dirty="0" smtClean="0">
                <a:latin typeface="Times New Roman"/>
                <a:cs typeface="Times New Roman"/>
              </a:rPr>
              <a:t>energy</a:t>
            </a:r>
            <a:r>
              <a:rPr lang="ja-JP" altLang="en-US" sz="3200" dirty="0" smtClean="0">
                <a:latin typeface="Times New Roman"/>
                <a:cs typeface="Times New Roman"/>
              </a:rPr>
              <a:t> </a:t>
            </a:r>
            <a:r>
              <a:rPr lang="en-US" altLang="ja-JP" sz="3200" dirty="0" smtClean="0">
                <a:latin typeface="Times New Roman"/>
                <a:cs typeface="Times New Roman"/>
              </a:rPr>
              <a:t>at</a:t>
            </a:r>
            <a:r>
              <a:rPr lang="ja-JP" altLang="en-US" sz="3200" dirty="0" smtClean="0">
                <a:latin typeface="Times New Roman"/>
                <a:cs typeface="Times New Roman"/>
              </a:rPr>
              <a:t> </a:t>
            </a:r>
            <a:r>
              <a:rPr lang="en-US" altLang="ja-JP" sz="3200" dirty="0" smtClean="0">
                <a:latin typeface="Times New Roman"/>
                <a:cs typeface="Times New Roman"/>
              </a:rPr>
              <a:t>LEP</a:t>
            </a:r>
            <a:endParaRPr kumimoji="1" lang="ja-JP" altLang="en-US" sz="3200" dirty="0">
              <a:latin typeface="Times New Roman"/>
              <a:cs typeface="Times New Roman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F497D"/>
          </a:solidFill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  <a:latin typeface="Times New Roman"/>
                <a:cs typeface="Times New Roman"/>
              </a:rPr>
              <a:t>Method</a:t>
            </a:r>
            <a:endParaRPr kumimoji="1" lang="ja-JP" altLang="en-US" baseline="3000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2553133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u="sng" dirty="0" smtClean="0">
                <a:latin typeface="Times New Roman"/>
                <a:cs typeface="Times New Roman"/>
              </a:rPr>
              <a:t>Motivation</a:t>
            </a:r>
          </a:p>
          <a:p>
            <a:r>
              <a:rPr lang="en-US" altLang="ja-JP" sz="2000" dirty="0">
                <a:latin typeface="Times New Roman"/>
                <a:cs typeface="Times New Roman"/>
              </a:rPr>
              <a:t>	</a:t>
            </a:r>
            <a:r>
              <a:rPr lang="en-US" altLang="ja-JP" sz="2000" dirty="0" smtClean="0">
                <a:latin typeface="Times New Roman"/>
                <a:cs typeface="Times New Roman"/>
              </a:rPr>
              <a:t>The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direct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measurement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of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the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W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mass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with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an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accuracy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of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30-50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MeV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at</a:t>
            </a:r>
            <a:r>
              <a:rPr lang="ja-JP" altLang="en-US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LEP2</a:t>
            </a:r>
          </a:p>
          <a:p>
            <a:r>
              <a:rPr lang="en-US" altLang="ja-JP" sz="2000" dirty="0" smtClean="0">
                <a:latin typeface="Times New Roman"/>
                <a:cs typeface="Times New Roman"/>
              </a:rPr>
              <a:t>	-&gt; It requires a </a:t>
            </a:r>
            <a:r>
              <a:rPr lang="en-US" altLang="ja-JP" sz="2000" dirty="0">
                <a:latin typeface="Times New Roman"/>
                <a:cs typeface="Times New Roman"/>
              </a:rPr>
              <a:t>p</a:t>
            </a:r>
            <a:r>
              <a:rPr lang="en-US" altLang="ja-JP" sz="2000" dirty="0" smtClean="0">
                <a:latin typeface="Times New Roman"/>
                <a:cs typeface="Times New Roman"/>
              </a:rPr>
              <a:t>recise determination of the E</a:t>
            </a:r>
            <a:r>
              <a:rPr lang="en-US" altLang="ja-JP" sz="2000" baseline="-25000" dirty="0" smtClean="0">
                <a:latin typeface="Times New Roman"/>
                <a:cs typeface="Times New Roman"/>
              </a:rPr>
              <a:t>COM</a:t>
            </a:r>
            <a:r>
              <a:rPr lang="en-US" altLang="ja-JP" sz="2000" dirty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(below 30 MeV)</a:t>
            </a:r>
          </a:p>
          <a:p>
            <a:endParaRPr lang="en-US" altLang="ja-JP" sz="2000" u="sng" dirty="0" smtClean="0">
              <a:latin typeface="Times New Roman"/>
              <a:cs typeface="Times New Roman"/>
            </a:endParaRPr>
          </a:p>
          <a:p>
            <a:r>
              <a:rPr lang="en-US" altLang="ja-JP" sz="2000" u="sng" dirty="0" smtClean="0">
                <a:latin typeface="Times New Roman"/>
                <a:cs typeface="Times New Roman"/>
              </a:rPr>
              <a:t>Signal</a:t>
            </a:r>
            <a:endParaRPr lang="en-US" altLang="ja-JP" sz="2000" dirty="0">
              <a:latin typeface="Times New Roman"/>
              <a:cs typeface="Times New Roman"/>
            </a:endParaRPr>
          </a:p>
          <a:p>
            <a:r>
              <a:rPr lang="en-US" altLang="ja-JP" sz="2000" dirty="0">
                <a:latin typeface="Times New Roman"/>
                <a:cs typeface="Times New Roman"/>
              </a:rPr>
              <a:t>	</a:t>
            </a:r>
            <a:r>
              <a:rPr lang="en-US" altLang="ja-JP" sz="2000" dirty="0" smtClean="0">
                <a:latin typeface="Times New Roman"/>
                <a:cs typeface="Times New Roman"/>
              </a:rPr>
              <a:t>e</a:t>
            </a:r>
            <a:r>
              <a:rPr lang="en-US" altLang="ja-JP" sz="2000" baseline="30000" dirty="0">
                <a:latin typeface="Times New Roman"/>
                <a:cs typeface="Times New Roman"/>
              </a:rPr>
              <a:t>+</a:t>
            </a:r>
            <a:r>
              <a:rPr lang="en-US" altLang="ja-JP" sz="2000" dirty="0">
                <a:latin typeface="Times New Roman"/>
                <a:cs typeface="Times New Roman"/>
              </a:rPr>
              <a:t>e</a:t>
            </a:r>
            <a:r>
              <a:rPr lang="en-US" altLang="ja-JP" sz="2000" baseline="30000" dirty="0">
                <a:latin typeface="Times New Roman"/>
                <a:cs typeface="Times New Roman"/>
              </a:rPr>
              <a:t>-</a:t>
            </a:r>
            <a:r>
              <a:rPr lang="en-US" altLang="ja-JP" sz="2000" dirty="0">
                <a:latin typeface="Times New Roman"/>
                <a:cs typeface="Times New Roman"/>
              </a:rPr>
              <a:t> =&gt; Zγ</a:t>
            </a:r>
            <a:r>
              <a:rPr lang="ja-JP" altLang="en-US" sz="2000" dirty="0">
                <a:latin typeface="Times New Roman"/>
                <a:cs typeface="Times New Roman"/>
              </a:rPr>
              <a:t> </a:t>
            </a:r>
            <a:r>
              <a:rPr lang="en-US" altLang="ja-JP" sz="2000" dirty="0">
                <a:latin typeface="Times New Roman"/>
                <a:cs typeface="Times New Roman"/>
              </a:rPr>
              <a:t>=&gt;</a:t>
            </a:r>
            <a:r>
              <a:rPr lang="ja-JP" altLang="en-US" sz="2000" dirty="0">
                <a:latin typeface="Times New Roman"/>
                <a:cs typeface="Times New Roman"/>
              </a:rPr>
              <a:t> </a:t>
            </a:r>
            <a:r>
              <a:rPr lang="en-US" altLang="ja-JP" sz="2000" dirty="0">
                <a:latin typeface="Times New Roman"/>
                <a:cs typeface="Times New Roman"/>
              </a:rPr>
              <a:t>hadrons </a:t>
            </a:r>
            <a:r>
              <a:rPr lang="en-US" altLang="ja-JP" sz="2000" dirty="0" smtClean="0">
                <a:latin typeface="Times New Roman"/>
                <a:cs typeface="Times New Roman"/>
              </a:rPr>
              <a:t>events</a:t>
            </a:r>
            <a:r>
              <a:rPr lang="en-US" altLang="ja-JP" sz="2000" dirty="0">
                <a:latin typeface="Times New Roman"/>
                <a:cs typeface="Times New Roman"/>
              </a:rPr>
              <a:t> </a:t>
            </a:r>
            <a:r>
              <a:rPr lang="en-US" altLang="ja-JP" sz="2000" dirty="0" smtClean="0">
                <a:latin typeface="Times New Roman"/>
                <a:cs typeface="Times New Roman"/>
              </a:rPr>
              <a:t>(2jets)</a:t>
            </a:r>
            <a:endParaRPr lang="en-US" altLang="ja-JP" sz="2000" dirty="0">
              <a:latin typeface="Times New Roman"/>
              <a:cs typeface="Times New Roman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680" y="5006728"/>
            <a:ext cx="2944267" cy="58885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055" y="5006728"/>
            <a:ext cx="1933157" cy="58539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59875" y="6397625"/>
            <a:ext cx="7647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/>
                <a:cs typeface="Times New Roman"/>
              </a:rPr>
              <a:t>This method </a:t>
            </a:r>
            <a:r>
              <a:rPr lang="en-US" altLang="ja-JP" dirty="0" smtClean="0">
                <a:latin typeface="Times New Roman"/>
                <a:cs typeface="Times New Roman"/>
              </a:rPr>
              <a:t>was actually </a:t>
            </a:r>
            <a:r>
              <a:rPr lang="en-US" altLang="ja-JP" dirty="0">
                <a:latin typeface="Times New Roman"/>
                <a:cs typeface="Times New Roman"/>
              </a:rPr>
              <a:t>applied for the data collected with the ALEPH </a:t>
            </a:r>
            <a:r>
              <a:rPr lang="en-US" altLang="ja-JP" dirty="0" smtClean="0">
                <a:latin typeface="Times New Roman"/>
                <a:cs typeface="Times New Roman"/>
              </a:rPr>
              <a:t>detector</a:t>
            </a:r>
            <a:endParaRPr lang="en-US" altLang="ja-JP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495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99604</TotalTime>
  <Words>1179</Words>
  <Application>Microsoft Macintosh PowerPoint</Application>
  <PresentationFormat>画面に合わせる (4:3)</PresentationFormat>
  <Paragraphs>578</Paragraphs>
  <Slides>20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ホワイト</vt:lpstr>
      <vt:lpstr>Measurement of ALR  in the e+e- -&gt; Zγ at the 250 GeV ILC  TOHOKU UNIVERSITY Experimental Particle Physics Labo.   M2 Takayuki Ueno Tim Barklow, Hitoshi Yamamoto, Ryo Yonamine, Jan Strube  </vt:lpstr>
      <vt:lpstr>Outline</vt:lpstr>
      <vt:lpstr>Motivation - Previous studies -</vt:lpstr>
      <vt:lpstr>Motivation - SiD overview-</vt:lpstr>
      <vt:lpstr>Motivation - Higgs Effective Field Theory - </vt:lpstr>
      <vt:lpstr>Set up</vt:lpstr>
      <vt:lpstr>Signal Process Definition</vt:lpstr>
      <vt:lpstr>Signal Process Definition</vt:lpstr>
      <vt:lpstr>Method</vt:lpstr>
      <vt:lpstr>Method</vt:lpstr>
      <vt:lpstr>Method</vt:lpstr>
      <vt:lpstr>Event Selection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The Statistical Error of ALR </vt:lpstr>
      <vt:lpstr>ALR correction </vt:lpstr>
      <vt:lpstr>ALR correction </vt:lpstr>
    </vt:vector>
  </TitlesOfParts>
  <Company>tohoku university high energy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 VS Visible Invariant Mass</dc:title>
  <dc:creator>上野 貴之</dc:creator>
  <cp:lastModifiedBy>上野 貴之</cp:lastModifiedBy>
  <cp:revision>969</cp:revision>
  <cp:lastPrinted>2018-10-23T19:44:49Z</cp:lastPrinted>
  <dcterms:created xsi:type="dcterms:W3CDTF">2018-08-08T18:25:41Z</dcterms:created>
  <dcterms:modified xsi:type="dcterms:W3CDTF">2018-11-15T01:15:21Z</dcterms:modified>
</cp:coreProperties>
</file>