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2" r:id="rId5"/>
    <p:sldId id="258" r:id="rId6"/>
    <p:sldId id="257" r:id="rId7"/>
    <p:sldId id="261" r:id="rId8"/>
    <p:sldId id="260" r:id="rId9"/>
    <p:sldId id="259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9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724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26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828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10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35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14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356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14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87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68E01-793F-44B1-97F3-96FBB3A72D44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060A6-8270-44F3-9130-56ED4C811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255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P.C</a:t>
            </a:r>
            <a:r>
              <a:rPr lang="fr-FR" dirty="0" err="1" smtClean="0"/>
              <a:t>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939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51768" y="520608"/>
            <a:ext cx="10818181" cy="3953738"/>
          </a:xfrm>
        </p:spPr>
        <p:txBody>
          <a:bodyPr>
            <a:normAutofit fontScale="62500" lnSpcReduction="20000"/>
          </a:bodyPr>
          <a:lstStyle/>
          <a:p>
            <a:r>
              <a:rPr lang="fr-FR" dirty="0" err="1" smtClean="0"/>
              <a:t>Tomohisa</a:t>
            </a:r>
            <a:r>
              <a:rPr lang="fr-FR" dirty="0" smtClean="0"/>
              <a:t> </a:t>
            </a:r>
            <a:r>
              <a:rPr lang="fr-FR" dirty="0" err="1" smtClean="0"/>
              <a:t>Ogawa</a:t>
            </a:r>
            <a:r>
              <a:rPr lang="fr-FR" dirty="0" smtClean="0"/>
              <a:t> </a:t>
            </a:r>
            <a:r>
              <a:rPr lang="fr-FR" dirty="0" err="1" smtClean="0"/>
              <a:t>arrived</a:t>
            </a:r>
            <a:r>
              <a:rPr lang="fr-FR" dirty="0" smtClean="0"/>
              <a:t> on </a:t>
            </a:r>
            <a:r>
              <a:rPr lang="fr-FR" dirty="0" err="1" smtClean="0"/>
              <a:t>October</a:t>
            </a:r>
            <a:r>
              <a:rPr lang="fr-FR" dirty="0" smtClean="0"/>
              <a:t> 2 and </a:t>
            </a:r>
            <a:r>
              <a:rPr lang="fr-FR" dirty="0" err="1" smtClean="0"/>
              <a:t>stays</a:t>
            </a:r>
            <a:r>
              <a:rPr lang="fr-FR" dirty="0" smtClean="0"/>
              <a:t> 2-2½ </a:t>
            </a:r>
            <a:r>
              <a:rPr lang="fr-FR" dirty="0" err="1" smtClean="0"/>
              <a:t>months</a:t>
            </a:r>
            <a:endParaRPr lang="fr-FR" dirty="0" smtClean="0"/>
          </a:p>
          <a:p>
            <a:r>
              <a:rPr lang="fr-FR" dirty="0" err="1" smtClean="0"/>
              <a:t>Preparation</a:t>
            </a:r>
            <a:r>
              <a:rPr lang="fr-FR" dirty="0" smtClean="0"/>
              <a:t> of the </a:t>
            </a:r>
            <a:r>
              <a:rPr lang="fr-FR" dirty="0" err="1" smtClean="0"/>
              <a:t>Micromegas</a:t>
            </a:r>
            <a:r>
              <a:rPr lang="fr-FR" dirty="0" smtClean="0"/>
              <a:t> test at DESY (</a:t>
            </a:r>
            <a:r>
              <a:rPr lang="fr-FR" dirty="0" err="1" smtClean="0"/>
              <a:t>November</a:t>
            </a:r>
            <a:r>
              <a:rPr lang="fr-FR" dirty="0" smtClean="0"/>
              <a:t> 13 to </a:t>
            </a:r>
            <a:r>
              <a:rPr lang="fr-FR" dirty="0" err="1" smtClean="0"/>
              <a:t>November</a:t>
            </a:r>
            <a:r>
              <a:rPr lang="fr-FR" dirty="0" smtClean="0"/>
              <a:t> 29)</a:t>
            </a:r>
          </a:p>
          <a:p>
            <a:pPr marL="0" indent="0">
              <a:buNone/>
            </a:pPr>
            <a:r>
              <a:rPr lang="fr-FR" dirty="0" smtClean="0"/>
              <a:t>	- Will use LP2 </a:t>
            </a:r>
            <a:r>
              <a:rPr lang="fr-FR" dirty="0" err="1" smtClean="0"/>
              <a:t>endplate</a:t>
            </a:r>
            <a:r>
              <a:rPr lang="fr-FR" dirty="0" smtClean="0"/>
              <a:t> and 2PCO2 </a:t>
            </a:r>
            <a:r>
              <a:rPr lang="fr-FR" dirty="0" err="1" smtClean="0"/>
              <a:t>cooling</a:t>
            </a:r>
            <a:r>
              <a:rPr lang="fr-FR" dirty="0" smtClean="0"/>
              <a:t> (one </a:t>
            </a:r>
            <a:r>
              <a:rPr lang="fr-FR" dirty="0" err="1" smtClean="0"/>
              <a:t>loop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- 4 detector modules </a:t>
            </a:r>
            <a:r>
              <a:rPr lang="fr-FR" dirty="0" err="1" smtClean="0"/>
              <a:t>manufactured</a:t>
            </a:r>
            <a:r>
              <a:rPr lang="fr-FR" dirty="0" smtClean="0"/>
              <a:t> at CERN (</a:t>
            </a:r>
            <a:r>
              <a:rPr lang="fr-FR" dirty="0" err="1" smtClean="0"/>
              <a:t>encapsulated</a:t>
            </a:r>
            <a:r>
              <a:rPr lang="fr-FR" dirty="0" smtClean="0"/>
              <a:t> </a:t>
            </a:r>
            <a:r>
              <a:rPr lang="fr-FR" dirty="0" err="1" smtClean="0"/>
              <a:t>res</a:t>
            </a:r>
            <a:r>
              <a:rPr lang="fr-FR" dirty="0" smtClean="0"/>
              <a:t>. </a:t>
            </a:r>
            <a:r>
              <a:rPr lang="fr-FR" dirty="0"/>
              <a:t>a</a:t>
            </a:r>
            <a:r>
              <a:rPr lang="fr-FR" dirty="0" smtClean="0"/>
              <a:t>node)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- 3 </a:t>
            </a:r>
            <a:r>
              <a:rPr lang="fr-FR" dirty="0" err="1" smtClean="0"/>
              <a:t>arrived</a:t>
            </a:r>
            <a:r>
              <a:rPr lang="fr-FR" dirty="0" smtClean="0"/>
              <a:t> at Saclay, all </a:t>
            </a:r>
            <a:r>
              <a:rPr lang="fr-FR" dirty="0" err="1" smtClean="0"/>
              <a:t>working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(</a:t>
            </a:r>
            <a:r>
              <a:rPr lang="fr-FR" dirty="0" err="1" smtClean="0"/>
              <a:t>see</a:t>
            </a:r>
            <a:r>
              <a:rPr lang="fr-FR" dirty="0"/>
              <a:t> </a:t>
            </a:r>
            <a:r>
              <a:rPr lang="fr-FR" dirty="0" err="1" smtClean="0"/>
              <a:t>presentation</a:t>
            </a:r>
            <a:r>
              <a:rPr lang="fr-FR" dirty="0" smtClean="0"/>
              <a:t> by </a:t>
            </a:r>
            <a:r>
              <a:rPr lang="fr-FR" dirty="0" err="1" smtClean="0"/>
              <a:t>Tomohisa</a:t>
            </a:r>
            <a:r>
              <a:rPr lang="fr-FR" dirty="0" smtClean="0"/>
              <a:t>) 1 </a:t>
            </a:r>
            <a:r>
              <a:rPr lang="fr-FR" dirty="0" err="1" smtClean="0"/>
              <a:t>glued</a:t>
            </a:r>
            <a:r>
              <a:rPr lang="fr-FR" dirty="0" smtClean="0"/>
              <a:t> on frame.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 smtClean="0"/>
              <a:t>electronics</a:t>
            </a:r>
            <a:r>
              <a:rPr lang="fr-FR" dirty="0" smtClean="0"/>
              <a:t> and DAQ </a:t>
            </a:r>
            <a:r>
              <a:rPr lang="fr-FR" dirty="0" err="1" smtClean="0"/>
              <a:t>working</a:t>
            </a:r>
            <a:r>
              <a:rPr lang="fr-FR" dirty="0" smtClean="0"/>
              <a:t> (</a:t>
            </a:r>
            <a:r>
              <a:rPr lang="fr-FR" dirty="0" err="1" smtClean="0"/>
              <a:t>installed</a:t>
            </a:r>
            <a:r>
              <a:rPr lang="fr-FR" dirty="0" smtClean="0"/>
              <a:t> on the new computer)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 smtClean="0"/>
              <a:t>preparation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advanced</a:t>
            </a:r>
            <a:r>
              <a:rPr lang="fr-FR" dirty="0" smtClean="0"/>
              <a:t>, radioprotection </a:t>
            </a:r>
            <a:r>
              <a:rPr lang="fr-FR" dirty="0" err="1" smtClean="0"/>
              <a:t>paperwork</a:t>
            </a:r>
            <a:r>
              <a:rPr lang="fr-FR" dirty="0" smtClean="0"/>
              <a:t>, </a:t>
            </a:r>
            <a:r>
              <a:rPr lang="fr-FR" dirty="0" err="1" smtClean="0"/>
              <a:t>travel</a:t>
            </a:r>
            <a:r>
              <a:rPr lang="fr-FR" dirty="0" smtClean="0"/>
              <a:t>, etc… in </a:t>
            </a:r>
            <a:r>
              <a:rPr lang="fr-FR" dirty="0" err="1" smtClean="0"/>
              <a:t>progress</a:t>
            </a:r>
            <a:r>
              <a:rPr lang="fr-FR" dirty="0" smtClean="0"/>
              <a:t>. (David </a:t>
            </a:r>
            <a:r>
              <a:rPr lang="fr-FR" dirty="0" err="1" smtClean="0"/>
              <a:t>Attié</a:t>
            </a:r>
            <a:r>
              <a:rPr lang="fr-FR" dirty="0" smtClean="0"/>
              <a:t>, Xavier </a:t>
            </a:r>
            <a:r>
              <a:rPr lang="fr-FR" dirty="0" err="1" smtClean="0"/>
              <a:t>Coppolani</a:t>
            </a:r>
            <a:r>
              <a:rPr lang="fr-FR" dirty="0" smtClean="0"/>
              <a:t>, PC, Sandrine Emery, Serguei </a:t>
            </a:r>
            <a:r>
              <a:rPr lang="fr-FR" dirty="0" err="1" smtClean="0"/>
              <a:t>Ganjour</a:t>
            </a:r>
            <a:r>
              <a:rPr lang="fr-FR" dirty="0" smtClean="0"/>
              <a:t>, T. </a:t>
            </a:r>
            <a:r>
              <a:rPr lang="fr-FR" dirty="0" err="1" smtClean="0"/>
              <a:t>Ogawa</a:t>
            </a:r>
            <a:r>
              <a:rPr lang="fr-FR" dirty="0" smtClean="0"/>
              <a:t>, Marc </a:t>
            </a:r>
            <a:r>
              <a:rPr lang="fr-FR" dirty="0" err="1" smtClean="0"/>
              <a:t>Riallot</a:t>
            </a:r>
            <a:r>
              <a:rPr lang="fr-FR" dirty="0" smtClean="0"/>
              <a:t>, Maxim Titov, </a:t>
            </a:r>
            <a:r>
              <a:rPr lang="fr-FR" dirty="0" err="1" smtClean="0"/>
              <a:t>Huirong</a:t>
            </a:r>
            <a:r>
              <a:rPr lang="fr-FR" dirty="0" smtClean="0"/>
              <a:t> Qi, Jan Timmermans). Important contribution </a:t>
            </a:r>
            <a:r>
              <a:rPr lang="fr-FR" dirty="0" err="1" smtClean="0"/>
              <a:t>from</a:t>
            </a:r>
            <a:r>
              <a:rPr lang="fr-FR" dirty="0" smtClean="0"/>
              <a:t> Ralf Diener and Oliver Schäfer at DESY (</a:t>
            </a:r>
            <a:r>
              <a:rPr lang="fr-FR" dirty="0" err="1" smtClean="0"/>
              <a:t>endplate</a:t>
            </a:r>
            <a:r>
              <a:rPr lang="fr-FR" dirty="0" smtClean="0"/>
              <a:t>, </a:t>
            </a:r>
            <a:r>
              <a:rPr lang="fr-FR" dirty="0" err="1" smtClean="0"/>
              <a:t>moving</a:t>
            </a:r>
            <a:r>
              <a:rPr lang="fr-FR" dirty="0" smtClean="0"/>
              <a:t> table, </a:t>
            </a:r>
            <a:r>
              <a:rPr lang="fr-FR" dirty="0" err="1" smtClean="0"/>
              <a:t>gas</a:t>
            </a:r>
            <a:r>
              <a:rPr lang="fr-FR" dirty="0" smtClean="0"/>
              <a:t>, CO2 </a:t>
            </a:r>
            <a:r>
              <a:rPr lang="fr-FR" dirty="0" err="1" smtClean="0"/>
              <a:t>compressor</a:t>
            </a:r>
            <a:r>
              <a:rPr lang="fr-FR" dirty="0" smtClean="0"/>
              <a:t>, trigger, supplies…)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 smtClean="0"/>
              <a:t>Mounting</a:t>
            </a:r>
            <a:r>
              <a:rPr lang="fr-FR" dirty="0" smtClean="0"/>
              <a:t> and </a:t>
            </a:r>
            <a:r>
              <a:rPr lang="fr-FR" dirty="0" err="1" smtClean="0"/>
              <a:t>commissioning</a:t>
            </a:r>
            <a:r>
              <a:rPr lang="fr-FR" dirty="0" smtClean="0"/>
              <a:t> on Nov. 14-17,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 on Nov. 18, </a:t>
            </a:r>
            <a:r>
              <a:rPr lang="fr-FR" dirty="0" err="1" smtClean="0"/>
              <a:t>dismounting</a:t>
            </a:r>
            <a:r>
              <a:rPr lang="fr-FR" dirty="0" smtClean="0"/>
              <a:t> </a:t>
            </a:r>
            <a:r>
              <a:rPr lang="fr-FR" dirty="0" err="1" smtClean="0"/>
              <a:t>November</a:t>
            </a:r>
            <a:r>
              <a:rPr lang="fr-FR" dirty="0" smtClean="0"/>
              <a:t> 28</a:t>
            </a:r>
          </a:p>
          <a:p>
            <a:r>
              <a:rPr lang="fr-FR" dirty="0"/>
              <a:t>ILD TPC </a:t>
            </a:r>
            <a:r>
              <a:rPr lang="fr-FR" dirty="0" err="1"/>
              <a:t>Mechanical</a:t>
            </a:r>
            <a:r>
              <a:rPr lang="fr-FR" dirty="0"/>
              <a:t> </a:t>
            </a:r>
            <a:r>
              <a:rPr lang="fr-FR" dirty="0" err="1" smtClean="0"/>
              <a:t>studies</a:t>
            </a:r>
            <a:endParaRPr lang="fr-FR" dirty="0" smtClean="0"/>
          </a:p>
          <a:p>
            <a:r>
              <a:rPr lang="fr-FR" dirty="0" smtClean="0"/>
              <a:t>ILD news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979" y="3717524"/>
            <a:ext cx="3679301" cy="275947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565647" y="5672833"/>
            <a:ext cx="482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Gluing</a:t>
            </a:r>
            <a:r>
              <a:rPr lang="fr-FR" dirty="0" smtClean="0"/>
              <a:t> the E1 detector on frame on </a:t>
            </a:r>
            <a:r>
              <a:rPr lang="fr-FR" dirty="0" err="1" smtClean="0"/>
              <a:t>October</a:t>
            </a:r>
            <a:r>
              <a:rPr lang="fr-FR" dirty="0" smtClean="0"/>
              <a:t> 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7774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910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TPC </a:t>
            </a:r>
            <a:r>
              <a:rPr lang="fr-FR" dirty="0" err="1" smtClean="0"/>
              <a:t>mechanics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P.C., Julie </a:t>
            </a:r>
            <a:r>
              <a:rPr lang="fr-FR" dirty="0" err="1" smtClean="0"/>
              <a:t>Elman</a:t>
            </a:r>
            <a:r>
              <a:rPr lang="fr-FR" dirty="0" smtClean="0"/>
              <a:t>, Zhihong Sun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7394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645676" cy="1325563"/>
          </a:xfrm>
        </p:spPr>
        <p:txBody>
          <a:bodyPr/>
          <a:lstStyle/>
          <a:p>
            <a:r>
              <a:rPr lang="fr-FR" dirty="0" err="1" smtClean="0"/>
              <a:t>Proposal</a:t>
            </a:r>
            <a:r>
              <a:rPr lang="fr-FR" dirty="0" smtClean="0"/>
              <a:t> : support </a:t>
            </a:r>
            <a:r>
              <a:rPr lang="fr-FR" dirty="0" err="1" smtClean="0"/>
              <a:t>laterally</a:t>
            </a:r>
            <a:endParaRPr lang="fr-FR" dirty="0"/>
          </a:p>
        </p:txBody>
      </p:sp>
      <p:pic>
        <p:nvPicPr>
          <p:cNvPr id="2050" name="Imag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970" y="2082138"/>
            <a:ext cx="3908425" cy="404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age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09" y="2082138"/>
            <a:ext cx="4313237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e 5"/>
          <p:cNvSpPr/>
          <p:nvPr/>
        </p:nvSpPr>
        <p:spPr>
          <a:xfrm>
            <a:off x="7463118" y="357297"/>
            <a:ext cx="1558835" cy="14978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221455" y="1014794"/>
            <a:ext cx="483325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8780290" y="1007174"/>
            <a:ext cx="483325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305017" y="1526959"/>
            <a:ext cx="5601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Gain a factor of 2.5 on the maximal </a:t>
            </a:r>
            <a:r>
              <a:rPr lang="fr-FR" dirty="0" err="1" smtClean="0"/>
              <a:t>scalar</a:t>
            </a:r>
            <a:r>
              <a:rPr lang="fr-FR" dirty="0" smtClean="0"/>
              <a:t> </a:t>
            </a:r>
            <a:r>
              <a:rPr lang="fr-FR" dirty="0" err="1" smtClean="0"/>
              <a:t>deformation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6445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proposals</a:t>
            </a:r>
            <a:r>
              <a:rPr lang="fr-FR" dirty="0" smtClean="0"/>
              <a:t> and </a:t>
            </a:r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deformation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endParaRPr lang="fr-FR" dirty="0"/>
          </a:p>
        </p:txBody>
      </p:sp>
      <p:pic>
        <p:nvPicPr>
          <p:cNvPr id="1026" name="Image 3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425" y="1281560"/>
            <a:ext cx="3398837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838200" y="1806046"/>
            <a:ext cx="5388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Radial </a:t>
            </a:r>
            <a:r>
              <a:rPr lang="fr-FR" dirty="0" err="1" smtClean="0"/>
              <a:t>enplate</a:t>
            </a:r>
            <a:r>
              <a:rPr lang="fr-FR" dirty="0" smtClean="0"/>
              <a:t> support : </a:t>
            </a:r>
            <a:r>
              <a:rPr lang="fr-FR" dirty="0" err="1" smtClean="0"/>
              <a:t>was</a:t>
            </a:r>
            <a:r>
              <a:rPr lang="fr-FR" dirty="0" smtClean="0"/>
              <a:t> not </a:t>
            </a:r>
            <a:r>
              <a:rPr lang="fr-FR" dirty="0" err="1" smtClean="0"/>
              <a:t>considered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far, </a:t>
            </a:r>
            <a:r>
              <a:rPr lang="fr-FR" dirty="0" err="1" smtClean="0"/>
              <a:t>because</a:t>
            </a:r>
            <a:r>
              <a:rPr lang="fr-FR" dirty="0" smtClean="0"/>
              <a:t> of </a:t>
            </a:r>
            <a:r>
              <a:rPr lang="fr-FR" dirty="0" err="1" smtClean="0"/>
              <a:t>fear</a:t>
            </a:r>
            <a:r>
              <a:rPr lang="fr-FR" dirty="0" smtClean="0"/>
              <a:t> for projective cracks. But </a:t>
            </a:r>
            <a:r>
              <a:rPr lang="fr-FR" dirty="0" err="1" smtClean="0"/>
              <a:t>maybe</a:t>
            </a:r>
            <a:r>
              <a:rPr lang="fr-FR" dirty="0" smtClean="0"/>
              <a:t> cracks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avoided</a:t>
            </a:r>
            <a:r>
              <a:rPr lang="fr-FR" dirty="0" smtClean="0"/>
              <a:t> by </a:t>
            </a:r>
            <a:r>
              <a:rPr lang="fr-FR" dirty="0" err="1" smtClean="0"/>
              <a:t>staggering</a:t>
            </a:r>
            <a:r>
              <a:rPr lang="fr-FR" dirty="0" smtClean="0"/>
              <a:t> at the PCB </a:t>
            </a:r>
            <a:r>
              <a:rPr lang="fr-FR" dirty="0" err="1" smtClean="0"/>
              <a:t>level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1028" name="Picture 4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44734"/>
            <a:ext cx="4106863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681705" y="4935984"/>
            <a:ext cx="5467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Gain </a:t>
            </a:r>
            <a:r>
              <a:rPr lang="fr-FR" dirty="0" err="1" smtClean="0"/>
              <a:t>another</a:t>
            </a:r>
            <a:r>
              <a:rPr lang="fr-FR" dirty="0" smtClean="0"/>
              <a:t> 30% on the maximal </a:t>
            </a:r>
            <a:r>
              <a:rPr lang="fr-FR" dirty="0" err="1" smtClean="0"/>
              <a:t>deformation</a:t>
            </a:r>
            <a:r>
              <a:rPr lang="fr-FR" dirty="0" smtClean="0"/>
              <a:t> : 105 µm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894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Progress on the WBS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preparing</a:t>
            </a:r>
            <a:r>
              <a:rPr lang="fr-FR" dirty="0" smtClean="0"/>
              <a:t> a </a:t>
            </a:r>
            <a:r>
              <a:rPr lang="fr-FR" dirty="0" err="1" smtClean="0"/>
              <a:t>mounting</a:t>
            </a:r>
            <a:r>
              <a:rPr lang="fr-FR" dirty="0" smtClean="0"/>
              <a:t> </a:t>
            </a:r>
            <a:r>
              <a:rPr lang="fr-FR" dirty="0" err="1" smtClean="0"/>
              <a:t>scheme</a:t>
            </a:r>
            <a:r>
              <a:rPr lang="fr-FR" dirty="0" smtClean="0"/>
              <a:t>. Will </a:t>
            </a:r>
            <a:r>
              <a:rPr lang="fr-FR" dirty="0" err="1" smtClean="0"/>
              <a:t>require</a:t>
            </a:r>
            <a:r>
              <a:rPr lang="fr-FR" dirty="0" smtClean="0"/>
              <a:t> a support </a:t>
            </a:r>
            <a:r>
              <a:rPr lang="fr-FR" dirty="0" err="1" smtClean="0"/>
              <a:t>tool</a:t>
            </a:r>
            <a:r>
              <a:rPr lang="fr-FR" dirty="0" smtClean="0"/>
              <a:t> (</a:t>
            </a:r>
            <a:r>
              <a:rPr lang="fr-FR" dirty="0" err="1" smtClean="0"/>
              <a:t>stiffeners</a:t>
            </a:r>
            <a:r>
              <a:rPr lang="fr-FR" dirty="0" smtClean="0"/>
              <a:t>) to </a:t>
            </a:r>
            <a:r>
              <a:rPr lang="fr-FR" dirty="0" err="1" smtClean="0"/>
              <a:t>hold</a:t>
            </a:r>
            <a:r>
              <a:rPr lang="fr-FR" dirty="0" smtClean="0"/>
              <a:t> the </a:t>
            </a:r>
            <a:r>
              <a:rPr lang="fr-FR" dirty="0" err="1" smtClean="0"/>
              <a:t>shape</a:t>
            </a:r>
            <a:r>
              <a:rPr lang="fr-FR" dirty="0" smtClean="0"/>
              <a:t> of the </a:t>
            </a:r>
            <a:r>
              <a:rPr lang="fr-FR" dirty="0" err="1" smtClean="0"/>
              <a:t>field</a:t>
            </a:r>
            <a:r>
              <a:rPr lang="fr-FR" dirty="0" smtClean="0"/>
              <a:t> cage to </a:t>
            </a:r>
            <a:r>
              <a:rPr lang="fr-FR" dirty="0" err="1" smtClean="0"/>
              <a:t>include</a:t>
            </a:r>
            <a:r>
              <a:rPr lang="fr-FR" dirty="0" smtClean="0"/>
              <a:t> the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endplates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The modules </a:t>
            </a:r>
            <a:r>
              <a:rPr lang="fr-FR" dirty="0" err="1" smtClean="0"/>
              <a:t>cannot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mounted</a:t>
            </a:r>
            <a:r>
              <a:rPr lang="fr-FR" dirty="0" smtClean="0"/>
              <a:t> </a:t>
            </a:r>
            <a:r>
              <a:rPr lang="fr-FR" dirty="0" err="1" smtClean="0"/>
              <a:t>horizontally</a:t>
            </a:r>
            <a:r>
              <a:rPr lang="fr-FR" dirty="0" smtClean="0"/>
              <a:t>. So </a:t>
            </a:r>
            <a:r>
              <a:rPr lang="fr-FR" dirty="0" err="1" smtClean="0"/>
              <a:t>jigs</a:t>
            </a:r>
            <a:r>
              <a:rPr lang="fr-FR" dirty="0" smtClean="0"/>
              <a:t> have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placed</a:t>
            </a:r>
            <a:r>
              <a:rPr lang="fr-FR" dirty="0" smtClean="0"/>
              <a:t> in place of the modules to </a:t>
            </a:r>
            <a:r>
              <a:rPr lang="fr-FR" dirty="0" err="1" smtClean="0"/>
              <a:t>stiffen</a:t>
            </a:r>
            <a:r>
              <a:rPr lang="fr-FR" dirty="0" smtClean="0"/>
              <a:t> the structure </a:t>
            </a:r>
            <a:r>
              <a:rPr lang="fr-FR" dirty="0" err="1" smtClean="0"/>
              <a:t>during</a:t>
            </a:r>
            <a:r>
              <a:rPr lang="fr-FR" dirty="0" smtClean="0"/>
              <a:t> the </a:t>
            </a:r>
            <a:r>
              <a:rPr lang="fr-FR" dirty="0" err="1" smtClean="0"/>
              <a:t>endplate</a:t>
            </a:r>
            <a:r>
              <a:rPr lang="fr-FR" dirty="0" smtClean="0"/>
              <a:t> </a:t>
            </a:r>
            <a:r>
              <a:rPr lang="fr-FR" dirty="0" err="1" smtClean="0"/>
              <a:t>mounting</a:t>
            </a:r>
            <a:r>
              <a:rPr lang="fr-FR" dirty="0" smtClean="0"/>
              <a:t>, and </a:t>
            </a:r>
            <a:r>
              <a:rPr lang="fr-FR" dirty="0" err="1" smtClean="0"/>
              <a:t>exchanged</a:t>
            </a:r>
            <a:r>
              <a:rPr lang="fr-FR" dirty="0" smtClean="0"/>
              <a:t> one by one </a:t>
            </a:r>
            <a:r>
              <a:rPr lang="fr-FR" dirty="0" err="1" smtClean="0"/>
              <a:t>with</a:t>
            </a:r>
            <a:r>
              <a:rPr lang="fr-FR" dirty="0" smtClean="0"/>
              <a:t> real modules (or </a:t>
            </a:r>
            <a:r>
              <a:rPr lang="fr-FR" dirty="0" err="1" smtClean="0"/>
              <a:t>supermodules</a:t>
            </a:r>
            <a:r>
              <a:rPr lang="fr-FR" dirty="0" smtClean="0"/>
              <a:t>) once the </a:t>
            </a:r>
            <a:r>
              <a:rPr lang="fr-FR" dirty="0" err="1" smtClean="0"/>
              <a:t>endplates</a:t>
            </a:r>
            <a:r>
              <a:rPr lang="fr-FR" dirty="0" smtClean="0"/>
              <a:t> are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cage.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4346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LC-TPC </a:t>
            </a:r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preparation</a:t>
            </a:r>
            <a:r>
              <a:rPr lang="fr-FR" dirty="0" smtClean="0"/>
              <a:t>              Nov. 2018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Paul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7893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Micromegas</a:t>
            </a:r>
            <a:r>
              <a:rPr lang="fr-FR" dirty="0" smtClean="0"/>
              <a:t> modules (4 in </a:t>
            </a:r>
            <a:r>
              <a:rPr lang="fr-FR" dirty="0" err="1" smtClean="0"/>
              <a:t>preparation</a:t>
            </a:r>
            <a:r>
              <a:rPr lang="fr-FR" dirty="0" smtClean="0"/>
              <a:t>)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1437"/>
            <a:ext cx="10515600" cy="2835152"/>
          </a:xfrm>
        </p:spPr>
        <p:txBody>
          <a:bodyPr>
            <a:normAutofit lnSpcReduction="10000"/>
          </a:bodyPr>
          <a:lstStyle/>
          <a:p>
            <a:r>
              <a:rPr lang="fr-FR" dirty="0" err="1" smtClean="0"/>
              <a:t>Inverted</a:t>
            </a:r>
            <a:r>
              <a:rPr lang="fr-FR" dirty="0" smtClean="0"/>
              <a:t> </a:t>
            </a:r>
            <a:r>
              <a:rPr lang="fr-FR" dirty="0" err="1" smtClean="0"/>
              <a:t>grounding</a:t>
            </a:r>
            <a:r>
              <a:rPr lang="fr-FR" dirty="0" smtClean="0"/>
              <a:t> : </a:t>
            </a:r>
            <a:r>
              <a:rPr lang="fr-FR" dirty="0" err="1" smtClean="0"/>
              <a:t>mesh</a:t>
            </a:r>
            <a:r>
              <a:rPr lang="fr-FR" dirty="0" smtClean="0"/>
              <a:t> at </a:t>
            </a:r>
            <a:r>
              <a:rPr lang="fr-FR" dirty="0" err="1" smtClean="0"/>
              <a:t>ground</a:t>
            </a:r>
            <a:r>
              <a:rPr lang="fr-FR" dirty="0" smtClean="0"/>
              <a:t> and </a:t>
            </a:r>
            <a:r>
              <a:rPr lang="fr-FR" dirty="0" err="1" smtClean="0"/>
              <a:t>encapsulated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anode.  </a:t>
            </a:r>
            <a:r>
              <a:rPr lang="fr-FR" dirty="0" err="1" smtClean="0"/>
              <a:t>Advantages</a:t>
            </a:r>
            <a:r>
              <a:rPr lang="fr-FR" dirty="0" smtClean="0"/>
              <a:t> (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shielding</a:t>
            </a:r>
            <a:r>
              <a:rPr lang="fr-FR" dirty="0" smtClean="0"/>
              <a:t>,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, </a:t>
            </a:r>
            <a:r>
              <a:rPr lang="fr-FR" dirty="0" err="1" smtClean="0"/>
              <a:t>better</a:t>
            </a:r>
            <a:r>
              <a:rPr lang="fr-FR" dirty="0" smtClean="0"/>
              <a:t> voltage </a:t>
            </a:r>
            <a:r>
              <a:rPr lang="fr-FR" dirty="0" err="1" smtClean="0"/>
              <a:t>flexibility</a:t>
            </a:r>
            <a:r>
              <a:rPr lang="fr-FR" dirty="0" smtClean="0"/>
              <a:t>)</a:t>
            </a:r>
          </a:p>
          <a:p>
            <a:r>
              <a:rPr lang="fr-FR" dirty="0" smtClean="0"/>
              <a:t>New modules </a:t>
            </a:r>
            <a:r>
              <a:rPr lang="fr-FR" dirty="0" err="1" smtClean="0"/>
              <a:t>status</a:t>
            </a:r>
            <a:r>
              <a:rPr lang="fr-FR" dirty="0" smtClean="0"/>
              <a:t> : 4 </a:t>
            </a:r>
            <a:r>
              <a:rPr lang="fr-FR" dirty="0" err="1" smtClean="0"/>
              <a:t>manufactured</a:t>
            </a:r>
            <a:r>
              <a:rPr lang="fr-FR" dirty="0" smtClean="0"/>
              <a:t>, 3 </a:t>
            </a:r>
            <a:r>
              <a:rPr lang="fr-FR" dirty="0" err="1" smtClean="0"/>
              <a:t>delivered</a:t>
            </a:r>
            <a:r>
              <a:rPr lang="fr-FR" dirty="0" smtClean="0"/>
              <a:t> and </a:t>
            </a:r>
            <a:r>
              <a:rPr lang="fr-FR" dirty="0" err="1" smtClean="0"/>
              <a:t>tested</a:t>
            </a:r>
            <a:r>
              <a:rPr lang="fr-FR" dirty="0" smtClean="0"/>
              <a:t> for connections and HV. </a:t>
            </a:r>
          </a:p>
          <a:p>
            <a:r>
              <a:rPr lang="fr-FR" dirty="0" smtClean="0"/>
              <a:t>HV </a:t>
            </a:r>
            <a:r>
              <a:rPr lang="fr-FR" dirty="0" err="1" smtClean="0"/>
              <a:t>stability</a:t>
            </a:r>
            <a:r>
              <a:rPr lang="fr-FR" dirty="0" smtClean="0"/>
              <a:t>: one excellent, one medium (250 </a:t>
            </a:r>
            <a:r>
              <a:rPr lang="fr-FR" dirty="0" err="1" smtClean="0"/>
              <a:t>nA</a:t>
            </a:r>
            <a:r>
              <a:rPr lang="fr-FR" dirty="0" smtClean="0"/>
              <a:t>) </a:t>
            </a:r>
            <a:r>
              <a:rPr lang="fr-FR" dirty="0" err="1" smtClean="0"/>
              <a:t>current</a:t>
            </a:r>
            <a:r>
              <a:rPr lang="fr-FR" dirty="0" smtClean="0"/>
              <a:t>, one </a:t>
            </a:r>
            <a:r>
              <a:rPr lang="fr-FR" dirty="0" err="1" smtClean="0"/>
              <a:t>problematic</a:t>
            </a:r>
            <a:r>
              <a:rPr lang="fr-FR" dirty="0" smtClean="0"/>
              <a:t>,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cleaned</a:t>
            </a:r>
            <a:r>
              <a:rPr lang="fr-FR" dirty="0" smtClean="0"/>
              <a:t> up.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9850" y="3994063"/>
            <a:ext cx="3967337" cy="263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50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266</Words>
  <Application>Microsoft Office PowerPoint</Application>
  <PresentationFormat>Grand écran</PresentationFormat>
  <Paragraphs>29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News from Saclay</vt:lpstr>
      <vt:lpstr>Présentation PowerPoint</vt:lpstr>
      <vt:lpstr>Présentation PowerPoint</vt:lpstr>
      <vt:lpstr>TPC mechanics</vt:lpstr>
      <vt:lpstr>Proposal : support laterally</vt:lpstr>
      <vt:lpstr>New proposals and recent deformation calculations</vt:lpstr>
      <vt:lpstr>Progress on the WBS</vt:lpstr>
      <vt:lpstr>LC-TPC beam test preparation              Nov. 2018</vt:lpstr>
      <vt:lpstr>New Micromegas modules (4 in preparation) 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mechanics</dc:title>
  <dc:creator>Colas Paul</dc:creator>
  <cp:lastModifiedBy>Colas Paul</cp:lastModifiedBy>
  <cp:revision>10</cp:revision>
  <dcterms:created xsi:type="dcterms:W3CDTF">2018-10-16T13:57:21Z</dcterms:created>
  <dcterms:modified xsi:type="dcterms:W3CDTF">2018-10-18T10:57:22Z</dcterms:modified>
</cp:coreProperties>
</file>