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5" r:id="rId10"/>
    <p:sldId id="262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1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359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906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476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661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43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00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7775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81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532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43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183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4A34E-340A-2449-AE73-8DFACA34A8D6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FA078-2785-AB40-9FBE-07B4EE8206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46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Future </a:t>
            </a:r>
            <a:r>
              <a:rPr lang="fr-FR" dirty="0" err="1" smtClean="0"/>
              <a:t>projects</a:t>
            </a:r>
            <a:r>
              <a:rPr lang="fr-FR" dirty="0" smtClean="0"/>
              <a:t> for</a:t>
            </a:r>
            <a:br>
              <a:rPr lang="fr-FR" dirty="0" smtClean="0"/>
            </a:br>
            <a:r>
              <a:rPr lang="fr-FR" dirty="0" smtClean="0"/>
              <a:t>SDHCAL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I.Laktineh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/>
          <a:stretch/>
        </p:blipFill>
        <p:spPr>
          <a:xfrm>
            <a:off x="2831606" y="423180"/>
            <a:ext cx="1041480" cy="379800"/>
          </a:xfrm>
          <a:prstGeom prst="rect">
            <a:avLst/>
          </a:prstGeom>
          <a:ln>
            <a:noFill/>
          </a:ln>
        </p:spPr>
      </p:pic>
      <p:pic>
        <p:nvPicPr>
          <p:cNvPr id="5" name="Image 4"/>
          <p:cNvPicPr/>
          <p:nvPr/>
        </p:nvPicPr>
        <p:blipFill>
          <a:blip r:embed="rId3"/>
          <a:stretch/>
        </p:blipFill>
        <p:spPr>
          <a:xfrm>
            <a:off x="4350460" y="133600"/>
            <a:ext cx="2373480" cy="1060560"/>
          </a:xfrm>
          <a:prstGeom prst="rect">
            <a:avLst/>
          </a:prstGeom>
          <a:ln>
            <a:noFill/>
          </a:ln>
        </p:spPr>
      </p:pic>
      <p:pic>
        <p:nvPicPr>
          <p:cNvPr id="6" name="Picture 55" descr="Logo AIDA2020-petite definitio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50" y="345780"/>
            <a:ext cx="17335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Capture d’écran 2019-04-10 à 16.21.4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32" y="201306"/>
            <a:ext cx="2225335" cy="97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703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1" y="0"/>
            <a:ext cx="4597400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73100" y="5219700"/>
            <a:ext cx="31877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Setup with 5 detectors equipped with the new scheme</a:t>
            </a:r>
            <a:endParaRPr lang="en-GB" dirty="0"/>
          </a:p>
        </p:txBody>
      </p:sp>
      <p:pic>
        <p:nvPicPr>
          <p:cNvPr id="4" name="Image 3" descr="Capture d’écran 2018-07-02 à 17.51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0"/>
            <a:ext cx="4635500" cy="67437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52400" y="6477000"/>
            <a:ext cx="1715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I.Laktineh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456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28344" y="699373"/>
            <a:ext cx="7215799" cy="5816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2019-2021 </a:t>
            </a:r>
          </a:p>
          <a:p>
            <a:endParaRPr lang="en-GB" dirty="0" smtClean="0"/>
          </a:p>
          <a:p>
            <a:r>
              <a:rPr lang="en-GB" sz="2400" b="1" dirty="0" smtClean="0"/>
              <a:t>Construction of the SDHCAL Module0:</a:t>
            </a:r>
          </a:p>
          <a:p>
            <a:endParaRPr lang="en-GB" sz="2400" b="1" dirty="0" smtClean="0"/>
          </a:p>
          <a:p>
            <a:r>
              <a:rPr lang="en-GB" dirty="0" smtClean="0"/>
              <a:t>-    Conception and Construction of  a few large detectors  2-3 m</a:t>
            </a:r>
            <a:r>
              <a:rPr lang="en-GB" baseline="30000" dirty="0" smtClean="0"/>
              <a:t>2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Conception  and realization of their cassette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Conception and realization of a self-supporting mechanical structure using EBW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Conception, production and test of third generation HARDROC ASICs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Conception and  realization of the 2-3 m</a:t>
            </a:r>
            <a:r>
              <a:rPr lang="en-GB" baseline="30000" dirty="0" smtClean="0"/>
              <a:t>2</a:t>
            </a:r>
            <a:r>
              <a:rPr lang="en-GB" dirty="0" smtClean="0"/>
              <a:t> of embedded readout electronics (ASU chain)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Development, realization of a new generation DIF and the associated new DAQ.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Test of the new electronics on the  the large detectors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Test  of the SDHCAL module0 with the SDHCAL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0830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5">
            <a:extLst>
              <a:ext uri="{FF2B5EF4-FFF2-40B4-BE49-F238E27FC236}">
                <a16:creationId xmlns:a16="http://schemas.microsoft.com/office/drawing/2014/main" xmlns="" id="{6EBA4047-AB2A-044E-B85F-6AA83F8F01D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76580" y="2786920"/>
            <a:ext cx="3250706" cy="441292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72" y="684139"/>
            <a:ext cx="4412923" cy="3162411"/>
          </a:xfrm>
          <a:prstGeom prst="rect">
            <a:avLst/>
          </a:prstGeom>
        </p:spPr>
      </p:pic>
      <p:pic>
        <p:nvPicPr>
          <p:cNvPr id="5" name="Image 4" descr="Capture d’écran 2019-02-25 à 07.34.5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213" y="1092697"/>
            <a:ext cx="3680775" cy="513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861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78597" y="349682"/>
            <a:ext cx="7775981" cy="4616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2019-2021</a:t>
            </a:r>
          </a:p>
          <a:p>
            <a:endParaRPr lang="en-GB" dirty="0" smtClean="0"/>
          </a:p>
          <a:p>
            <a:r>
              <a:rPr lang="en-GB" sz="2400" b="1" dirty="0" smtClean="0"/>
              <a:t>Timing : the new dimension</a:t>
            </a:r>
          </a:p>
          <a:p>
            <a:endParaRPr lang="en-GB" dirty="0"/>
          </a:p>
          <a:p>
            <a:r>
              <a:rPr lang="en-GB" dirty="0" smtClean="0"/>
              <a:t>- Build large MRPC (fast timing detectors)</a:t>
            </a:r>
          </a:p>
          <a:p>
            <a:r>
              <a:rPr lang="en-GB" dirty="0" smtClean="0"/>
              <a:t>- Develop fine timing  readout  (PETIROC or equivalent  ASIC) of 10-100 </a:t>
            </a:r>
            <a:r>
              <a:rPr lang="en-GB" dirty="0" err="1" smtClean="0"/>
              <a:t>ps</a:t>
            </a:r>
            <a:endParaRPr lang="en-GB" dirty="0" smtClean="0"/>
          </a:p>
          <a:p>
            <a:r>
              <a:rPr lang="en-GB" dirty="0" smtClean="0"/>
              <a:t>- Develop appropriate TDC ( for time measurement and </a:t>
            </a:r>
            <a:r>
              <a:rPr lang="en-GB" dirty="0" err="1" smtClean="0"/>
              <a:t>ToT</a:t>
            </a:r>
            <a:r>
              <a:rPr lang="en-GB" dirty="0" smtClean="0"/>
              <a:t>) </a:t>
            </a:r>
          </a:p>
          <a:p>
            <a:r>
              <a:rPr lang="en-GB" dirty="0" smtClean="0"/>
              <a:t>- Conceive ASUs with pads of 1x1 cm</a:t>
            </a:r>
            <a:r>
              <a:rPr lang="en-GB" baseline="30000" dirty="0" smtClean="0"/>
              <a:t>2 </a:t>
            </a:r>
          </a:p>
          <a:p>
            <a:r>
              <a:rPr lang="en-GB" dirty="0" smtClean="0"/>
              <a:t>- Develop a new DAQ system with the time information. </a:t>
            </a:r>
          </a:p>
          <a:p>
            <a:r>
              <a:rPr lang="en-GB" dirty="0" smtClean="0"/>
              <a:t>- Build a small prototype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3" name="Grouper 2"/>
          <p:cNvGrpSpPr/>
          <p:nvPr/>
        </p:nvGrpSpPr>
        <p:grpSpPr>
          <a:xfrm>
            <a:off x="217103" y="3795296"/>
            <a:ext cx="8926897" cy="2707900"/>
            <a:chOff x="0" y="4150100"/>
            <a:chExt cx="9144000" cy="2707900"/>
          </a:xfrm>
        </p:grpSpPr>
        <p:pic>
          <p:nvPicPr>
            <p:cNvPr id="4" name="Image 3" descr="Capture d’écran 2017-04-04 à 11.02.46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279900"/>
              <a:ext cx="2921000" cy="2441574"/>
            </a:xfrm>
            <a:prstGeom prst="rect">
              <a:avLst/>
            </a:prstGeom>
          </p:spPr>
        </p:pic>
        <p:pic>
          <p:nvPicPr>
            <p:cNvPr id="5" name="Image 4" descr="Capture d’écran 2017-04-04 à 11.05.48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1304" y="4787900"/>
              <a:ext cx="2712696" cy="2070100"/>
            </a:xfrm>
            <a:prstGeom prst="rect">
              <a:avLst/>
            </a:prstGeom>
          </p:spPr>
        </p:pic>
        <p:pic>
          <p:nvPicPr>
            <p:cNvPr id="6" name="Image 5" descr="Capture d’écran 2017-04-04 à 11.03.13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1000" y="4150100"/>
              <a:ext cx="3510304" cy="257137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2921000" y="4150100"/>
              <a:ext cx="990600" cy="129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6652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2113" y="517941"/>
            <a:ext cx="743438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2019-2021</a:t>
            </a:r>
          </a:p>
          <a:p>
            <a:endParaRPr lang="en-GB" dirty="0" smtClean="0"/>
          </a:p>
          <a:p>
            <a:r>
              <a:rPr lang="en-GB" sz="2400" b="1" dirty="0" smtClean="0"/>
              <a:t>Woven strips</a:t>
            </a:r>
            <a:endParaRPr lang="en-GB" sz="2400" b="1" dirty="0"/>
          </a:p>
          <a:p>
            <a:endParaRPr lang="en-GB" dirty="0"/>
          </a:p>
          <a:p>
            <a:r>
              <a:rPr lang="en-GB" dirty="0" smtClean="0"/>
              <a:t>Use/develop better</a:t>
            </a:r>
            <a:r>
              <a:rPr lang="en-GB" dirty="0" smtClean="0"/>
              <a:t> the concept of woven strips for calorimeters </a:t>
            </a:r>
          </a:p>
          <a:p>
            <a:endParaRPr lang="en-GB" dirty="0" smtClean="0"/>
          </a:p>
          <a:p>
            <a:r>
              <a:rPr lang="en-GB" dirty="0" smtClean="0"/>
              <a:t>This could be an answer to circular collider such as CEPC or FCC</a:t>
            </a:r>
            <a:endParaRPr lang="en-GB" dirty="0"/>
          </a:p>
          <a:p>
            <a:r>
              <a:rPr lang="en-GB" dirty="0" smtClean="0"/>
              <a:t>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05498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r 4"/>
          <p:cNvGrpSpPr/>
          <p:nvPr/>
        </p:nvGrpSpPr>
        <p:grpSpPr>
          <a:xfrm>
            <a:off x="456229" y="858954"/>
            <a:ext cx="4180141" cy="2713307"/>
            <a:chOff x="2156943" y="2116034"/>
            <a:chExt cx="4180141" cy="2713307"/>
          </a:xfrm>
        </p:grpSpPr>
        <p:grpSp>
          <p:nvGrpSpPr>
            <p:cNvPr id="6" name="Grouper 5"/>
            <p:cNvGrpSpPr/>
            <p:nvPr/>
          </p:nvGrpSpPr>
          <p:grpSpPr>
            <a:xfrm>
              <a:off x="2156943" y="2116034"/>
              <a:ext cx="4180141" cy="2713307"/>
              <a:chOff x="2363591" y="1776266"/>
              <a:chExt cx="4180141" cy="2713307"/>
            </a:xfrm>
          </p:grpSpPr>
          <p:grpSp>
            <p:nvGrpSpPr>
              <p:cNvPr id="10" name="Grouper 9"/>
              <p:cNvGrpSpPr/>
              <p:nvPr/>
            </p:nvGrpSpPr>
            <p:grpSpPr>
              <a:xfrm>
                <a:off x="2363591" y="2162148"/>
                <a:ext cx="4180141" cy="2327425"/>
                <a:chOff x="1362638" y="2249109"/>
                <a:chExt cx="4180141" cy="2327425"/>
              </a:xfrm>
            </p:grpSpPr>
            <p:grpSp>
              <p:nvGrpSpPr>
                <p:cNvPr id="16" name="Grouper 15"/>
                <p:cNvGrpSpPr/>
                <p:nvPr/>
              </p:nvGrpSpPr>
              <p:grpSpPr>
                <a:xfrm>
                  <a:off x="1362638" y="3132920"/>
                  <a:ext cx="4180141" cy="1443614"/>
                  <a:chOff x="28157" y="1147441"/>
                  <a:chExt cx="8601902" cy="4729780"/>
                </a:xfrm>
              </p:grpSpPr>
              <p:grpSp>
                <p:nvGrpSpPr>
                  <p:cNvPr id="20" name="Grouper 19"/>
                  <p:cNvGrpSpPr/>
                  <p:nvPr/>
                </p:nvGrpSpPr>
                <p:grpSpPr>
                  <a:xfrm>
                    <a:off x="28157" y="1659342"/>
                    <a:ext cx="8601902" cy="4217879"/>
                    <a:chOff x="0" y="2438206"/>
                    <a:chExt cx="8601902" cy="4217879"/>
                  </a:xfrm>
                </p:grpSpPr>
                <p:grpSp>
                  <p:nvGrpSpPr>
                    <p:cNvPr id="56" name="Grouper 55"/>
                    <p:cNvGrpSpPr/>
                    <p:nvPr/>
                  </p:nvGrpSpPr>
                  <p:grpSpPr>
                    <a:xfrm>
                      <a:off x="0" y="2520783"/>
                      <a:ext cx="5289063" cy="4135302"/>
                      <a:chOff x="1630522" y="1072395"/>
                      <a:chExt cx="5289063" cy="4135302"/>
                    </a:xfrm>
                  </p:grpSpPr>
                  <p:grpSp>
                    <p:nvGrpSpPr>
                      <p:cNvPr id="79" name="Grouper 78"/>
                      <p:cNvGrpSpPr/>
                      <p:nvPr/>
                    </p:nvGrpSpPr>
                    <p:grpSpPr>
                      <a:xfrm>
                        <a:off x="4981929" y="1072395"/>
                        <a:ext cx="1102693" cy="3631507"/>
                        <a:chOff x="4981929" y="1072395"/>
                        <a:chExt cx="1102693" cy="3631507"/>
                      </a:xfrm>
                    </p:grpSpPr>
                    <p:sp>
                      <p:nvSpPr>
                        <p:cNvPr id="107" name="Hexagone 106"/>
                        <p:cNvSpPr/>
                        <p:nvPr/>
                      </p:nvSpPr>
                      <p:spPr>
                        <a:xfrm>
                          <a:off x="4981929" y="2833231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8" name="Hexagone 107"/>
                        <p:cNvSpPr/>
                        <p:nvPr/>
                      </p:nvSpPr>
                      <p:spPr>
                        <a:xfrm>
                          <a:off x="4996008" y="19841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9" name="Hexagone 108"/>
                        <p:cNvSpPr/>
                        <p:nvPr/>
                      </p:nvSpPr>
                      <p:spPr>
                        <a:xfrm>
                          <a:off x="4993674" y="1072395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10" name="Hexagone 109"/>
                        <p:cNvSpPr/>
                        <p:nvPr/>
                      </p:nvSpPr>
                      <p:spPr>
                        <a:xfrm>
                          <a:off x="5023918" y="3789502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80" name="Grouper 79"/>
                      <p:cNvGrpSpPr/>
                      <p:nvPr/>
                    </p:nvGrpSpPr>
                    <p:grpSpPr>
                      <a:xfrm>
                        <a:off x="3292393" y="1127096"/>
                        <a:ext cx="1088614" cy="3603593"/>
                        <a:chOff x="4968098" y="1072395"/>
                        <a:chExt cx="1088614" cy="3603593"/>
                      </a:xfrm>
                    </p:grpSpPr>
                    <p:sp>
                      <p:nvSpPr>
                        <p:cNvPr id="103" name="Hexagone 102"/>
                        <p:cNvSpPr/>
                        <p:nvPr/>
                      </p:nvSpPr>
                      <p:spPr>
                        <a:xfrm>
                          <a:off x="4981929" y="2833231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4" name="Hexagone 103"/>
                        <p:cNvSpPr/>
                        <p:nvPr/>
                      </p:nvSpPr>
                      <p:spPr>
                        <a:xfrm>
                          <a:off x="4996008" y="19841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5" name="Hexagone 104"/>
                        <p:cNvSpPr/>
                        <p:nvPr/>
                      </p:nvSpPr>
                      <p:spPr>
                        <a:xfrm>
                          <a:off x="4993674" y="1072395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6" name="Hexagone 105"/>
                        <p:cNvSpPr/>
                        <p:nvPr/>
                      </p:nvSpPr>
                      <p:spPr>
                        <a:xfrm>
                          <a:off x="4968098" y="376158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81" name="Grouper 80"/>
                      <p:cNvGrpSpPr/>
                      <p:nvPr/>
                    </p:nvGrpSpPr>
                    <p:grpSpPr>
                      <a:xfrm>
                        <a:off x="4142419" y="1543335"/>
                        <a:ext cx="1074659" cy="2736005"/>
                        <a:chOff x="4143524" y="1534103"/>
                        <a:chExt cx="1074659" cy="2736005"/>
                      </a:xfrm>
                    </p:grpSpPr>
                    <p:sp>
                      <p:nvSpPr>
                        <p:cNvPr id="100" name="Hexagone 99"/>
                        <p:cNvSpPr/>
                        <p:nvPr/>
                      </p:nvSpPr>
                      <p:spPr>
                        <a:xfrm>
                          <a:off x="4143524" y="24413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1" name="Hexagone 100"/>
                        <p:cNvSpPr/>
                        <p:nvPr/>
                      </p:nvSpPr>
                      <p:spPr>
                        <a:xfrm>
                          <a:off x="4143524" y="1534103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2" name="Hexagone 101"/>
                        <p:cNvSpPr/>
                        <p:nvPr/>
                      </p:nvSpPr>
                      <p:spPr>
                        <a:xfrm>
                          <a:off x="4157479" y="33557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82" name="Hexagone 81"/>
                      <p:cNvSpPr/>
                      <p:nvPr/>
                    </p:nvSpPr>
                    <p:spPr>
                      <a:xfrm>
                        <a:off x="4170329" y="4265383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83" name="Grouper 82"/>
                      <p:cNvGrpSpPr/>
                      <p:nvPr/>
                    </p:nvGrpSpPr>
                    <p:grpSpPr>
                      <a:xfrm>
                        <a:off x="2468926" y="1585206"/>
                        <a:ext cx="1088614" cy="3622491"/>
                        <a:chOff x="2468926" y="1585206"/>
                        <a:chExt cx="1088614" cy="3622491"/>
                      </a:xfrm>
                    </p:grpSpPr>
                    <p:grpSp>
                      <p:nvGrpSpPr>
                        <p:cNvPr id="95" name="Grouper 94"/>
                        <p:cNvGrpSpPr/>
                        <p:nvPr/>
                      </p:nvGrpSpPr>
                      <p:grpSpPr>
                        <a:xfrm>
                          <a:off x="2468926" y="1585206"/>
                          <a:ext cx="1074659" cy="2736005"/>
                          <a:chOff x="4143524" y="1534103"/>
                          <a:chExt cx="1074659" cy="2736005"/>
                        </a:xfrm>
                      </p:grpSpPr>
                      <p:sp>
                        <p:nvSpPr>
                          <p:cNvPr id="97" name="Hexagone 96"/>
                          <p:cNvSpPr/>
                          <p:nvPr/>
                        </p:nvSpPr>
                        <p:spPr>
                          <a:xfrm>
                            <a:off x="4143524" y="2441308"/>
                            <a:ext cx="1060704" cy="914400"/>
                          </a:xfrm>
                          <a:prstGeom prst="hexagon">
                            <a:avLst/>
                          </a:prstGeom>
                          <a:solidFill>
                            <a:srgbClr val="FF0000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98" name="Hexagone 97"/>
                          <p:cNvSpPr/>
                          <p:nvPr/>
                        </p:nvSpPr>
                        <p:spPr>
                          <a:xfrm>
                            <a:off x="4143524" y="1534103"/>
                            <a:ext cx="1060704" cy="914400"/>
                          </a:xfrm>
                          <a:prstGeom prst="hexagon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99" name="Hexagone 98"/>
                          <p:cNvSpPr/>
                          <p:nvPr/>
                        </p:nvSpPr>
                        <p:spPr>
                          <a:xfrm>
                            <a:off x="4157479" y="3355708"/>
                            <a:ext cx="1060704" cy="914400"/>
                          </a:xfrm>
                          <a:prstGeom prst="hexagon">
                            <a:avLst/>
                          </a:prstGeom>
                          <a:solidFill>
                            <a:srgbClr val="FFFF00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96" name="Hexagone 95"/>
                        <p:cNvSpPr/>
                        <p:nvPr/>
                      </p:nvSpPr>
                      <p:spPr>
                        <a:xfrm>
                          <a:off x="2496836" y="4293297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84" name="Grouper 83"/>
                      <p:cNvGrpSpPr/>
                      <p:nvPr/>
                    </p:nvGrpSpPr>
                    <p:grpSpPr>
                      <a:xfrm>
                        <a:off x="5830971" y="1472429"/>
                        <a:ext cx="1088614" cy="3622491"/>
                        <a:chOff x="2468926" y="1585206"/>
                        <a:chExt cx="1088614" cy="3622491"/>
                      </a:xfrm>
                    </p:grpSpPr>
                    <p:grpSp>
                      <p:nvGrpSpPr>
                        <p:cNvPr id="90" name="Grouper 89"/>
                        <p:cNvGrpSpPr/>
                        <p:nvPr/>
                      </p:nvGrpSpPr>
                      <p:grpSpPr>
                        <a:xfrm>
                          <a:off x="2468926" y="1585206"/>
                          <a:ext cx="1074659" cy="2736005"/>
                          <a:chOff x="4143524" y="1534103"/>
                          <a:chExt cx="1074659" cy="2736005"/>
                        </a:xfrm>
                      </p:grpSpPr>
                      <p:sp>
                        <p:nvSpPr>
                          <p:cNvPr id="92" name="Hexagone 91"/>
                          <p:cNvSpPr/>
                          <p:nvPr/>
                        </p:nvSpPr>
                        <p:spPr>
                          <a:xfrm>
                            <a:off x="4143524" y="2441308"/>
                            <a:ext cx="1060704" cy="914400"/>
                          </a:xfrm>
                          <a:prstGeom prst="hexagon">
                            <a:avLst/>
                          </a:prstGeom>
                          <a:solidFill>
                            <a:srgbClr val="FF0000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93" name="Hexagone 92"/>
                          <p:cNvSpPr/>
                          <p:nvPr/>
                        </p:nvSpPr>
                        <p:spPr>
                          <a:xfrm>
                            <a:off x="4143524" y="1534103"/>
                            <a:ext cx="1060704" cy="914400"/>
                          </a:xfrm>
                          <a:prstGeom prst="hexagon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94" name="Hexagone 93"/>
                          <p:cNvSpPr/>
                          <p:nvPr/>
                        </p:nvSpPr>
                        <p:spPr>
                          <a:xfrm>
                            <a:off x="4157479" y="3355708"/>
                            <a:ext cx="1060704" cy="914400"/>
                          </a:xfrm>
                          <a:prstGeom prst="hexagon">
                            <a:avLst/>
                          </a:prstGeom>
                          <a:solidFill>
                            <a:srgbClr val="FFFF00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91" name="Hexagone 90"/>
                        <p:cNvSpPr/>
                        <p:nvPr/>
                      </p:nvSpPr>
                      <p:spPr>
                        <a:xfrm>
                          <a:off x="2496836" y="4293297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85" name="Grouper 84"/>
                      <p:cNvGrpSpPr/>
                      <p:nvPr/>
                    </p:nvGrpSpPr>
                    <p:grpSpPr>
                      <a:xfrm>
                        <a:off x="1630522" y="1177983"/>
                        <a:ext cx="1074783" cy="3617550"/>
                        <a:chOff x="4981929" y="1072395"/>
                        <a:chExt cx="1074783" cy="3617550"/>
                      </a:xfrm>
                    </p:grpSpPr>
                    <p:sp>
                      <p:nvSpPr>
                        <p:cNvPr id="86" name="Hexagone 85"/>
                        <p:cNvSpPr/>
                        <p:nvPr/>
                      </p:nvSpPr>
                      <p:spPr>
                        <a:xfrm>
                          <a:off x="4981929" y="2833231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7" name="Hexagone 86"/>
                        <p:cNvSpPr/>
                        <p:nvPr/>
                      </p:nvSpPr>
                      <p:spPr>
                        <a:xfrm>
                          <a:off x="4996008" y="19841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8" name="Hexagone 87"/>
                        <p:cNvSpPr/>
                        <p:nvPr/>
                      </p:nvSpPr>
                      <p:spPr>
                        <a:xfrm>
                          <a:off x="4993674" y="1072395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9" name="Hexagone 88"/>
                        <p:cNvSpPr/>
                        <p:nvPr/>
                      </p:nvSpPr>
                      <p:spPr>
                        <a:xfrm>
                          <a:off x="4982053" y="3775545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57" name="Grouper 56"/>
                    <p:cNvGrpSpPr/>
                    <p:nvPr/>
                  </p:nvGrpSpPr>
                  <p:grpSpPr>
                    <a:xfrm>
                      <a:off x="5001391" y="2438206"/>
                      <a:ext cx="3600511" cy="4080601"/>
                      <a:chOff x="1630522" y="1127096"/>
                      <a:chExt cx="3600511" cy="4080601"/>
                    </a:xfrm>
                  </p:grpSpPr>
                  <p:grpSp>
                    <p:nvGrpSpPr>
                      <p:cNvPr id="58" name="Grouper 57"/>
                      <p:cNvGrpSpPr/>
                      <p:nvPr/>
                    </p:nvGrpSpPr>
                    <p:grpSpPr>
                      <a:xfrm>
                        <a:off x="3292393" y="1127096"/>
                        <a:ext cx="1088614" cy="3603593"/>
                        <a:chOff x="4968098" y="1072395"/>
                        <a:chExt cx="1088614" cy="3603593"/>
                      </a:xfrm>
                    </p:grpSpPr>
                    <p:sp>
                      <p:nvSpPr>
                        <p:cNvPr id="75" name="Hexagone 74"/>
                        <p:cNvSpPr/>
                        <p:nvPr/>
                      </p:nvSpPr>
                      <p:spPr>
                        <a:xfrm>
                          <a:off x="4981929" y="2833231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6" name="Hexagone 75"/>
                        <p:cNvSpPr/>
                        <p:nvPr/>
                      </p:nvSpPr>
                      <p:spPr>
                        <a:xfrm>
                          <a:off x="4996008" y="19841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7" name="Hexagone 76"/>
                        <p:cNvSpPr/>
                        <p:nvPr/>
                      </p:nvSpPr>
                      <p:spPr>
                        <a:xfrm>
                          <a:off x="4993674" y="1072395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8" name="Hexagone 77"/>
                        <p:cNvSpPr/>
                        <p:nvPr/>
                      </p:nvSpPr>
                      <p:spPr>
                        <a:xfrm>
                          <a:off x="4968098" y="376158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59" name="Grouper 58"/>
                      <p:cNvGrpSpPr/>
                      <p:nvPr/>
                    </p:nvGrpSpPr>
                    <p:grpSpPr>
                      <a:xfrm>
                        <a:off x="4142419" y="1543335"/>
                        <a:ext cx="1074659" cy="2736005"/>
                        <a:chOff x="4143524" y="1534103"/>
                        <a:chExt cx="1074659" cy="2736005"/>
                      </a:xfrm>
                    </p:grpSpPr>
                    <p:sp>
                      <p:nvSpPr>
                        <p:cNvPr id="72" name="Hexagone 71"/>
                        <p:cNvSpPr/>
                        <p:nvPr/>
                      </p:nvSpPr>
                      <p:spPr>
                        <a:xfrm>
                          <a:off x="4143524" y="24413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3" name="Hexagone 72"/>
                        <p:cNvSpPr/>
                        <p:nvPr/>
                      </p:nvSpPr>
                      <p:spPr>
                        <a:xfrm>
                          <a:off x="4143524" y="1534103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4" name="Hexagone 73"/>
                        <p:cNvSpPr/>
                        <p:nvPr/>
                      </p:nvSpPr>
                      <p:spPr>
                        <a:xfrm>
                          <a:off x="4157479" y="33557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60" name="Hexagone 59"/>
                      <p:cNvSpPr/>
                      <p:nvPr/>
                    </p:nvSpPr>
                    <p:spPr>
                      <a:xfrm>
                        <a:off x="4170329" y="4265383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61" name="Grouper 60"/>
                      <p:cNvGrpSpPr/>
                      <p:nvPr/>
                    </p:nvGrpSpPr>
                    <p:grpSpPr>
                      <a:xfrm>
                        <a:off x="2468926" y="1585206"/>
                        <a:ext cx="1088614" cy="3622491"/>
                        <a:chOff x="2468926" y="1585206"/>
                        <a:chExt cx="1088614" cy="3622491"/>
                      </a:xfrm>
                    </p:grpSpPr>
                    <p:grpSp>
                      <p:nvGrpSpPr>
                        <p:cNvPr id="67" name="Grouper 66"/>
                        <p:cNvGrpSpPr/>
                        <p:nvPr/>
                      </p:nvGrpSpPr>
                      <p:grpSpPr>
                        <a:xfrm>
                          <a:off x="2468926" y="1585206"/>
                          <a:ext cx="1074659" cy="2736005"/>
                          <a:chOff x="4143524" y="1534103"/>
                          <a:chExt cx="1074659" cy="2736005"/>
                        </a:xfrm>
                      </p:grpSpPr>
                      <p:sp>
                        <p:nvSpPr>
                          <p:cNvPr id="69" name="Hexagone 68"/>
                          <p:cNvSpPr/>
                          <p:nvPr/>
                        </p:nvSpPr>
                        <p:spPr>
                          <a:xfrm>
                            <a:off x="4143524" y="2441308"/>
                            <a:ext cx="1060704" cy="914400"/>
                          </a:xfrm>
                          <a:prstGeom prst="hexagon">
                            <a:avLst/>
                          </a:prstGeom>
                          <a:solidFill>
                            <a:srgbClr val="FF0000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70" name="Hexagone 69"/>
                          <p:cNvSpPr/>
                          <p:nvPr/>
                        </p:nvSpPr>
                        <p:spPr>
                          <a:xfrm>
                            <a:off x="4143524" y="1534103"/>
                            <a:ext cx="1060704" cy="914400"/>
                          </a:xfrm>
                          <a:prstGeom prst="hexagon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71" name="Hexagone 70"/>
                          <p:cNvSpPr/>
                          <p:nvPr/>
                        </p:nvSpPr>
                        <p:spPr>
                          <a:xfrm>
                            <a:off x="4157479" y="3355708"/>
                            <a:ext cx="1060704" cy="914400"/>
                          </a:xfrm>
                          <a:prstGeom prst="hexagon">
                            <a:avLst/>
                          </a:prstGeom>
                          <a:solidFill>
                            <a:srgbClr val="FFFF00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68" name="Hexagone 67"/>
                        <p:cNvSpPr/>
                        <p:nvPr/>
                      </p:nvSpPr>
                      <p:spPr>
                        <a:xfrm>
                          <a:off x="2496836" y="4293297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62" name="Grouper 61"/>
                      <p:cNvGrpSpPr/>
                      <p:nvPr/>
                    </p:nvGrpSpPr>
                    <p:grpSpPr>
                      <a:xfrm>
                        <a:off x="1630522" y="1177983"/>
                        <a:ext cx="1074783" cy="3617550"/>
                        <a:chOff x="4981929" y="1072395"/>
                        <a:chExt cx="1074783" cy="3617550"/>
                      </a:xfrm>
                    </p:grpSpPr>
                    <p:sp>
                      <p:nvSpPr>
                        <p:cNvPr id="63" name="Hexagone 62"/>
                        <p:cNvSpPr/>
                        <p:nvPr/>
                      </p:nvSpPr>
                      <p:spPr>
                        <a:xfrm>
                          <a:off x="4981929" y="2833231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4" name="Hexagone 63"/>
                        <p:cNvSpPr/>
                        <p:nvPr/>
                      </p:nvSpPr>
                      <p:spPr>
                        <a:xfrm>
                          <a:off x="4996008" y="19841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5" name="Hexagone 64"/>
                        <p:cNvSpPr/>
                        <p:nvPr/>
                      </p:nvSpPr>
                      <p:spPr>
                        <a:xfrm>
                          <a:off x="4993674" y="1072395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6" name="Hexagone 65"/>
                        <p:cNvSpPr/>
                        <p:nvPr/>
                      </p:nvSpPr>
                      <p:spPr>
                        <a:xfrm>
                          <a:off x="4982053" y="3775545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</p:grpSp>
              <p:sp>
                <p:nvSpPr>
                  <p:cNvPr id="21" name="Hexagone 20"/>
                  <p:cNvSpPr/>
                  <p:nvPr/>
                </p:nvSpPr>
                <p:spPr>
                  <a:xfrm>
                    <a:off x="4228606" y="1253029"/>
                    <a:ext cx="1060704" cy="914400"/>
                  </a:xfrm>
                  <a:prstGeom prst="hexagon">
                    <a:avLst/>
                  </a:prstGeom>
                  <a:solidFill>
                    <a:srgbClr val="FFFF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Hexagone 21"/>
                  <p:cNvSpPr/>
                  <p:nvPr/>
                </p:nvSpPr>
                <p:spPr>
                  <a:xfrm>
                    <a:off x="5867952" y="1176301"/>
                    <a:ext cx="1060704" cy="914400"/>
                  </a:xfrm>
                  <a:prstGeom prst="hexagon">
                    <a:avLst/>
                  </a:prstGeom>
                  <a:solidFill>
                    <a:srgbClr val="FFFF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Hexagone 22"/>
                  <p:cNvSpPr/>
                  <p:nvPr/>
                </p:nvSpPr>
                <p:spPr>
                  <a:xfrm>
                    <a:off x="2540054" y="1274913"/>
                    <a:ext cx="1060704" cy="914400"/>
                  </a:xfrm>
                  <a:prstGeom prst="hexagon">
                    <a:avLst/>
                  </a:prstGeom>
                  <a:solidFill>
                    <a:srgbClr val="FFFF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Hexagone 23"/>
                  <p:cNvSpPr/>
                  <p:nvPr/>
                </p:nvSpPr>
                <p:spPr>
                  <a:xfrm>
                    <a:off x="866561" y="1390307"/>
                    <a:ext cx="1060704" cy="914400"/>
                  </a:xfrm>
                  <a:prstGeom prst="hexagon">
                    <a:avLst/>
                  </a:prstGeom>
                  <a:solidFill>
                    <a:srgbClr val="FFFF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Hexagone 24"/>
                  <p:cNvSpPr/>
                  <p:nvPr/>
                </p:nvSpPr>
                <p:spPr>
                  <a:xfrm>
                    <a:off x="7541445" y="1147441"/>
                    <a:ext cx="1060704" cy="914400"/>
                  </a:xfrm>
                  <a:prstGeom prst="hexagon">
                    <a:avLst/>
                  </a:prstGeom>
                  <a:solidFill>
                    <a:srgbClr val="FFFF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6" name="Connecteur en arc 25"/>
                  <p:cNvCxnSpPr/>
                  <p:nvPr/>
                </p:nvCxnSpPr>
                <p:spPr>
                  <a:xfrm rot="5400000">
                    <a:off x="5427186" y="2828623"/>
                    <a:ext cx="1326131" cy="894738"/>
                  </a:xfrm>
                  <a:prstGeom prst="curvedConnector3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Connecteur en arc 26"/>
                  <p:cNvCxnSpPr/>
                  <p:nvPr/>
                </p:nvCxnSpPr>
                <p:spPr>
                  <a:xfrm rot="5400000">
                    <a:off x="6148484" y="4378174"/>
                    <a:ext cx="1326131" cy="894738"/>
                  </a:xfrm>
                  <a:prstGeom prst="curvedConnector3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Connecteur en arc 27"/>
                  <p:cNvCxnSpPr/>
                  <p:nvPr/>
                </p:nvCxnSpPr>
                <p:spPr>
                  <a:xfrm rot="5400000">
                    <a:off x="7137897" y="2939151"/>
                    <a:ext cx="1326131" cy="894738"/>
                  </a:xfrm>
                  <a:prstGeom prst="curvedConnector3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Connecteur en arc 28"/>
                  <p:cNvCxnSpPr/>
                  <p:nvPr/>
                </p:nvCxnSpPr>
                <p:spPr>
                  <a:xfrm rot="5400000">
                    <a:off x="4532447" y="4430589"/>
                    <a:ext cx="1326131" cy="894738"/>
                  </a:xfrm>
                  <a:prstGeom prst="curvedConnector3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Connecteur en arc 29"/>
                  <p:cNvCxnSpPr/>
                  <p:nvPr/>
                </p:nvCxnSpPr>
                <p:spPr>
                  <a:xfrm rot="5400000">
                    <a:off x="3777202" y="2853124"/>
                    <a:ext cx="1326131" cy="894738"/>
                  </a:xfrm>
                  <a:prstGeom prst="curvedConnector3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Connecteur en arc 30"/>
                  <p:cNvCxnSpPr/>
                  <p:nvPr/>
                </p:nvCxnSpPr>
                <p:spPr>
                  <a:xfrm rot="5400000">
                    <a:off x="2868295" y="4419114"/>
                    <a:ext cx="1326131" cy="894738"/>
                  </a:xfrm>
                  <a:prstGeom prst="curvedConnector3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Connecteur en arc 31"/>
                  <p:cNvCxnSpPr/>
                  <p:nvPr/>
                </p:nvCxnSpPr>
                <p:spPr>
                  <a:xfrm rot="5400000">
                    <a:off x="2115576" y="2915402"/>
                    <a:ext cx="1326131" cy="894738"/>
                  </a:xfrm>
                  <a:prstGeom prst="curvedConnector3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Connecteur en arc 32"/>
                  <p:cNvCxnSpPr/>
                  <p:nvPr/>
                </p:nvCxnSpPr>
                <p:spPr>
                  <a:xfrm rot="5400000">
                    <a:off x="1054872" y="4515452"/>
                    <a:ext cx="1326131" cy="894738"/>
                  </a:xfrm>
                  <a:prstGeom prst="curvedConnector3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Connecteur en arc 33"/>
                  <p:cNvCxnSpPr/>
                  <p:nvPr/>
                </p:nvCxnSpPr>
                <p:spPr>
                  <a:xfrm rot="5400000">
                    <a:off x="231405" y="2924030"/>
                    <a:ext cx="1326131" cy="894738"/>
                  </a:xfrm>
                  <a:prstGeom prst="curvedConnector3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Connecteur en arc 34"/>
                  <p:cNvCxnSpPr/>
                  <p:nvPr/>
                </p:nvCxnSpPr>
                <p:spPr>
                  <a:xfrm rot="16200000" flipH="1">
                    <a:off x="5342191" y="2341612"/>
                    <a:ext cx="1207319" cy="779287"/>
                  </a:xfrm>
                  <a:prstGeom prst="curvedConnector3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Connecteur en arc 35"/>
                  <p:cNvCxnSpPr/>
                  <p:nvPr/>
                </p:nvCxnSpPr>
                <p:spPr>
                  <a:xfrm rot="16200000" flipH="1">
                    <a:off x="6965695" y="2369576"/>
                    <a:ext cx="1207319" cy="779287"/>
                  </a:xfrm>
                  <a:prstGeom prst="curvedConnector3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Connecteur en arc 36"/>
                  <p:cNvCxnSpPr/>
                  <p:nvPr/>
                </p:nvCxnSpPr>
                <p:spPr>
                  <a:xfrm rot="16200000" flipH="1">
                    <a:off x="3652856" y="2285108"/>
                    <a:ext cx="1207319" cy="779287"/>
                  </a:xfrm>
                  <a:prstGeom prst="curvedConnector3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Connecteur en arc 37"/>
                  <p:cNvCxnSpPr/>
                  <p:nvPr/>
                </p:nvCxnSpPr>
                <p:spPr>
                  <a:xfrm rot="16200000" flipH="1">
                    <a:off x="341948" y="2536611"/>
                    <a:ext cx="1207319" cy="779287"/>
                  </a:xfrm>
                  <a:prstGeom prst="curvedConnector3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Connecteur en arc 38"/>
                  <p:cNvCxnSpPr/>
                  <p:nvPr/>
                </p:nvCxnSpPr>
                <p:spPr>
                  <a:xfrm rot="16200000" flipH="1">
                    <a:off x="2096484" y="2527998"/>
                    <a:ext cx="1207319" cy="779287"/>
                  </a:xfrm>
                  <a:prstGeom prst="curvedConnector3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Connecteur en arc 39"/>
                  <p:cNvCxnSpPr/>
                  <p:nvPr/>
                </p:nvCxnSpPr>
                <p:spPr>
                  <a:xfrm rot="16200000" flipH="1">
                    <a:off x="6352906" y="3910111"/>
                    <a:ext cx="1207319" cy="779287"/>
                  </a:xfrm>
                  <a:prstGeom prst="curvedConnector3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Connecteur en arc 40"/>
                  <p:cNvCxnSpPr/>
                  <p:nvPr/>
                </p:nvCxnSpPr>
                <p:spPr>
                  <a:xfrm rot="16200000" flipH="1">
                    <a:off x="4564084" y="3887636"/>
                    <a:ext cx="1207319" cy="779287"/>
                  </a:xfrm>
                  <a:prstGeom prst="curvedConnector3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Connecteur en arc 41"/>
                  <p:cNvCxnSpPr/>
                  <p:nvPr/>
                </p:nvCxnSpPr>
                <p:spPr>
                  <a:xfrm rot="16200000" flipH="1">
                    <a:off x="3025008" y="4062511"/>
                    <a:ext cx="1207319" cy="779287"/>
                  </a:xfrm>
                  <a:prstGeom prst="curvedConnector3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Connecteur en arc 42"/>
                  <p:cNvCxnSpPr/>
                  <p:nvPr/>
                </p:nvCxnSpPr>
                <p:spPr>
                  <a:xfrm rot="16200000" flipH="1">
                    <a:off x="1468005" y="4027511"/>
                    <a:ext cx="1207319" cy="779287"/>
                  </a:xfrm>
                  <a:prstGeom prst="curvedConnector3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Connecteur en arc 43"/>
                  <p:cNvCxnSpPr/>
                  <p:nvPr/>
                </p:nvCxnSpPr>
                <p:spPr>
                  <a:xfrm rot="10800000">
                    <a:off x="6393042" y="1505748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Connecteur en arc 44"/>
                  <p:cNvCxnSpPr/>
                  <p:nvPr/>
                </p:nvCxnSpPr>
                <p:spPr>
                  <a:xfrm rot="10800000">
                    <a:off x="4596693" y="1549971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Connecteur en arc 45"/>
                  <p:cNvCxnSpPr/>
                  <p:nvPr/>
                </p:nvCxnSpPr>
                <p:spPr>
                  <a:xfrm rot="10800000">
                    <a:off x="3015428" y="1578472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Connecteur en arc 46"/>
                  <p:cNvCxnSpPr/>
                  <p:nvPr/>
                </p:nvCxnSpPr>
                <p:spPr>
                  <a:xfrm rot="10800000">
                    <a:off x="1312540" y="1630910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Connecteur en arc 47"/>
                  <p:cNvCxnSpPr/>
                  <p:nvPr/>
                </p:nvCxnSpPr>
                <p:spPr>
                  <a:xfrm rot="10800000">
                    <a:off x="5448137" y="2921835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Connecteur en arc 48"/>
                  <p:cNvCxnSpPr/>
                  <p:nvPr/>
                </p:nvCxnSpPr>
                <p:spPr>
                  <a:xfrm rot="10800000">
                    <a:off x="3939994" y="3009377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Connecteur en arc 49"/>
                  <p:cNvCxnSpPr/>
                  <p:nvPr/>
                </p:nvCxnSpPr>
                <p:spPr>
                  <a:xfrm rot="10800000">
                    <a:off x="1911825" y="3115504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Connecteur en arc 50"/>
                  <p:cNvCxnSpPr/>
                  <p:nvPr/>
                </p:nvCxnSpPr>
                <p:spPr>
                  <a:xfrm rot="10800000">
                    <a:off x="260130" y="3185071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Connecteur en arc 51"/>
                  <p:cNvCxnSpPr/>
                  <p:nvPr/>
                </p:nvCxnSpPr>
                <p:spPr>
                  <a:xfrm rot="10800000">
                    <a:off x="6451981" y="4214017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Connecteur en arc 52"/>
                  <p:cNvCxnSpPr/>
                  <p:nvPr/>
                </p:nvCxnSpPr>
                <p:spPr>
                  <a:xfrm rot="10800000">
                    <a:off x="4718316" y="4341986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Connecteur en arc 53"/>
                  <p:cNvCxnSpPr/>
                  <p:nvPr/>
                </p:nvCxnSpPr>
                <p:spPr>
                  <a:xfrm rot="10800000">
                    <a:off x="2908873" y="4449708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Connecteur en arc 54"/>
                  <p:cNvCxnSpPr/>
                  <p:nvPr/>
                </p:nvCxnSpPr>
                <p:spPr>
                  <a:xfrm rot="10800000">
                    <a:off x="1285001" y="4514389"/>
                    <a:ext cx="1702888" cy="269035"/>
                  </a:xfrm>
                  <a:prstGeom prst="curvedConnector3">
                    <a:avLst/>
                  </a:prstGeom>
                  <a:ln>
                    <a:solidFill>
                      <a:srgbClr val="BD921B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" name="Connecteur en arc 16"/>
                <p:cNvCxnSpPr/>
                <p:nvPr/>
              </p:nvCxnSpPr>
              <p:spPr>
                <a:xfrm rot="5400000">
                  <a:off x="3938720" y="2680066"/>
                  <a:ext cx="1221773" cy="359860"/>
                </a:xfrm>
                <a:prstGeom prst="curvedConnector3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en arc 17"/>
                <p:cNvCxnSpPr/>
                <p:nvPr/>
              </p:nvCxnSpPr>
              <p:spPr>
                <a:xfrm rot="16200000" flipH="1">
                  <a:off x="4295040" y="2670045"/>
                  <a:ext cx="1162901" cy="321031"/>
                </a:xfrm>
                <a:prstGeom prst="curvedConnector3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Ellipse 18"/>
                <p:cNvSpPr/>
                <p:nvPr/>
              </p:nvSpPr>
              <p:spPr>
                <a:xfrm>
                  <a:off x="4371440" y="3363358"/>
                  <a:ext cx="697749" cy="1256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" name="Connecteur en arc 10"/>
              <p:cNvCxnSpPr/>
              <p:nvPr/>
            </p:nvCxnSpPr>
            <p:spPr>
              <a:xfrm rot="16200000" flipH="1">
                <a:off x="4061349" y="3394019"/>
                <a:ext cx="1162901" cy="321031"/>
              </a:xfrm>
              <a:prstGeom prst="curvedConnector3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en arc 11"/>
              <p:cNvCxnSpPr/>
              <p:nvPr/>
            </p:nvCxnSpPr>
            <p:spPr>
              <a:xfrm rot="5400000">
                <a:off x="3691467" y="3391959"/>
                <a:ext cx="1221773" cy="359860"/>
              </a:xfrm>
              <a:prstGeom prst="curvedConnector3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Ellipse 12"/>
              <p:cNvSpPr/>
              <p:nvPr/>
            </p:nvSpPr>
            <p:spPr>
              <a:xfrm>
                <a:off x="4109828" y="4052243"/>
                <a:ext cx="697749" cy="23144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Connecteur droit 13"/>
              <p:cNvCxnSpPr/>
              <p:nvPr/>
            </p:nvCxnSpPr>
            <p:spPr>
              <a:xfrm flipV="1">
                <a:off x="4482284" y="1898120"/>
                <a:ext cx="0" cy="106288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/>
            </p:nvCxnSpPr>
            <p:spPr>
              <a:xfrm flipV="1">
                <a:off x="5716925" y="1776266"/>
                <a:ext cx="13565" cy="38588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Connecteur droit avec flèche 6"/>
            <p:cNvCxnSpPr/>
            <p:nvPr/>
          </p:nvCxnSpPr>
          <p:spPr>
            <a:xfrm flipH="1" flipV="1">
              <a:off x="3266060" y="2767287"/>
              <a:ext cx="1161418" cy="1294632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 flipH="1" flipV="1">
              <a:off x="3339346" y="2767287"/>
              <a:ext cx="2330350" cy="445813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2156943" y="2397955"/>
              <a:ext cx="1536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Avalanches</a:t>
              </a:r>
              <a:endParaRPr lang="en-GB" dirty="0"/>
            </a:p>
          </p:txBody>
        </p:sp>
      </p:grpSp>
      <p:sp>
        <p:nvSpPr>
          <p:cNvPr id="113" name="ZoneTexte 112"/>
          <p:cNvSpPr txBox="1"/>
          <p:nvPr/>
        </p:nvSpPr>
        <p:spPr>
          <a:xfrm>
            <a:off x="5154142" y="960339"/>
            <a:ext cx="360789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principle is simple: the </a:t>
            </a:r>
            <a:r>
              <a:rPr lang="en-GB" sz="1400" b="1" dirty="0" smtClean="0">
                <a:solidFill>
                  <a:srgbClr val="FF0000"/>
                </a:solidFill>
              </a:rPr>
              <a:t>charge is shared among several pads/pixels</a:t>
            </a:r>
            <a:r>
              <a:rPr lang="en-GB" sz="1400" dirty="0" smtClean="0"/>
              <a:t>. </a:t>
            </a:r>
            <a:r>
              <a:rPr lang="en-GB" sz="1400" b="1" dirty="0" smtClean="0">
                <a:solidFill>
                  <a:srgbClr val="FF0000"/>
                </a:solidFill>
              </a:rPr>
              <a:t>The pads/pixels are  inter-connected in a smart way </a:t>
            </a:r>
            <a:r>
              <a:rPr lang="en-GB" sz="1400" dirty="0" smtClean="0"/>
              <a:t>so one can identify the position of the impinging particle by identifying the fired strips and thus find the hit as the crossing points.  </a:t>
            </a:r>
          </a:p>
          <a:p>
            <a:endParaRPr lang="en-GB" sz="1400" dirty="0" smtClean="0"/>
          </a:p>
          <a:p>
            <a:r>
              <a:rPr lang="en-GB" sz="1400" dirty="0" smtClean="0"/>
              <a:t>In addition there is no ambiguity as far as the number of particles crossing the particles is not very high thanks to the use of at least 3 directions strips.  </a:t>
            </a:r>
          </a:p>
          <a:p>
            <a:r>
              <a:rPr lang="en-GB" sz="1400" dirty="0" smtClean="0"/>
              <a:t>Patented: </a:t>
            </a:r>
          </a:p>
          <a:p>
            <a:r>
              <a:rPr lang="en-US" sz="1400" dirty="0" smtClean="0"/>
              <a:t>(</a:t>
            </a:r>
            <a:r>
              <a:rPr lang="en-US" sz="1400" b="1" dirty="0"/>
              <a:t>PCT/EP2018/053561-</a:t>
            </a:r>
            <a:r>
              <a:rPr lang="en-US" sz="1400" b="1" dirty="0" smtClean="0"/>
              <a:t>FR3062926: </a:t>
            </a:r>
            <a:r>
              <a:rPr lang="en-US" sz="1400" b="1" dirty="0" err="1" smtClean="0"/>
              <a:t>I.Laktineh</a:t>
            </a:r>
            <a:r>
              <a:rPr lang="en-US" sz="1400" dirty="0" smtClean="0"/>
              <a:t>) </a:t>
            </a:r>
            <a:endParaRPr lang="en-GB" sz="1400" dirty="0"/>
          </a:p>
        </p:txBody>
      </p:sp>
      <p:pic>
        <p:nvPicPr>
          <p:cNvPr id="114" name="Image 113" descr="Capture d’écran 2018-06-18 à 18.33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097" y="3869913"/>
            <a:ext cx="2842087" cy="2603535"/>
          </a:xfrm>
          <a:prstGeom prst="rect">
            <a:avLst/>
          </a:prstGeom>
        </p:spPr>
      </p:pic>
      <p:pic>
        <p:nvPicPr>
          <p:cNvPr id="115" name="Image 114" descr="Capture d’écran 2018-06-18 à 18.27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002" y="3869913"/>
            <a:ext cx="2914114" cy="2603535"/>
          </a:xfrm>
          <a:prstGeom prst="rect">
            <a:avLst/>
          </a:prstGeom>
        </p:spPr>
      </p:pic>
      <p:pic>
        <p:nvPicPr>
          <p:cNvPr id="116" name="Image 115" descr="Capture d’écran 2018-06-18 à 18.28.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2" y="3869912"/>
            <a:ext cx="2840513" cy="2603535"/>
          </a:xfrm>
          <a:prstGeom prst="rect">
            <a:avLst/>
          </a:prstGeom>
        </p:spPr>
      </p:pic>
      <p:sp>
        <p:nvSpPr>
          <p:cNvPr id="117" name="ZoneTexte 116"/>
          <p:cNvSpPr txBox="1"/>
          <p:nvPr/>
        </p:nvSpPr>
        <p:spPr>
          <a:xfrm>
            <a:off x="46369" y="5778500"/>
            <a:ext cx="245109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Lozenge’s large diagonal : 1 cm </a:t>
            </a:r>
            <a:endParaRPr lang="en-GB" sz="1400" dirty="0"/>
          </a:p>
        </p:txBody>
      </p:sp>
      <p:sp>
        <p:nvSpPr>
          <p:cNvPr id="118" name="ZoneTexte 117"/>
          <p:cNvSpPr txBox="1"/>
          <p:nvPr/>
        </p:nvSpPr>
        <p:spPr>
          <a:xfrm>
            <a:off x="6362700" y="5524957"/>
            <a:ext cx="269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3 HR2 ASICs rather than 20 for the same surface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969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rouper 199"/>
          <p:cNvGrpSpPr/>
          <p:nvPr/>
        </p:nvGrpSpPr>
        <p:grpSpPr>
          <a:xfrm>
            <a:off x="1968500" y="1695494"/>
            <a:ext cx="4813300" cy="4672523"/>
            <a:chOff x="1701800" y="1106908"/>
            <a:chExt cx="4813300" cy="4672523"/>
          </a:xfrm>
        </p:grpSpPr>
        <p:grpSp>
          <p:nvGrpSpPr>
            <p:cNvPr id="134" name="Grouper 133"/>
            <p:cNvGrpSpPr/>
            <p:nvPr/>
          </p:nvGrpSpPr>
          <p:grpSpPr>
            <a:xfrm>
              <a:off x="1701800" y="1106908"/>
              <a:ext cx="4813300" cy="4672523"/>
              <a:chOff x="3352800" y="851396"/>
              <a:chExt cx="4813300" cy="4672523"/>
            </a:xfrm>
          </p:grpSpPr>
          <p:pic>
            <p:nvPicPr>
              <p:cNvPr id="106" name="Image 105" descr="Capture d’écran 2018-07-03 à 11.13.30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52800" y="851396"/>
                <a:ext cx="4813300" cy="4609461"/>
              </a:xfrm>
              <a:prstGeom prst="rect">
                <a:avLst/>
              </a:prstGeom>
            </p:spPr>
          </p:pic>
          <p:sp>
            <p:nvSpPr>
              <p:cNvPr id="120" name="ZoneTexte 119"/>
              <p:cNvSpPr txBox="1"/>
              <p:nvPr/>
            </p:nvSpPr>
            <p:spPr>
              <a:xfrm>
                <a:off x="5175469" y="5154587"/>
                <a:ext cx="7941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660066"/>
                    </a:solidFill>
                  </a:rPr>
                  <a:t>FEB</a:t>
                </a:r>
                <a:endParaRPr lang="en-GB" b="1" dirty="0">
                  <a:solidFill>
                    <a:srgbClr val="660066"/>
                  </a:solidFill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>
              <a:xfrm rot="6783444">
                <a:off x="5970887" y="4621696"/>
                <a:ext cx="164217" cy="770661"/>
              </a:xfrm>
              <a:prstGeom prst="rect">
                <a:avLst/>
              </a:prstGeom>
              <a:solidFill>
                <a:srgbClr val="660066"/>
              </a:solidFill>
              <a:ln>
                <a:solidFill>
                  <a:srgbClr val="66006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er 145"/>
            <p:cNvGrpSpPr/>
            <p:nvPr/>
          </p:nvGrpSpPr>
          <p:grpSpPr>
            <a:xfrm rot="5400000">
              <a:off x="2641212" y="3222344"/>
              <a:ext cx="3425928" cy="613454"/>
              <a:chOff x="1391050" y="3385618"/>
              <a:chExt cx="4921490" cy="681615"/>
            </a:xfrm>
          </p:grpSpPr>
          <p:grpSp>
            <p:nvGrpSpPr>
              <p:cNvPr id="140" name="Grouper 139"/>
              <p:cNvGrpSpPr/>
              <p:nvPr/>
            </p:nvGrpSpPr>
            <p:grpSpPr>
              <a:xfrm>
                <a:off x="1391050" y="3385618"/>
                <a:ext cx="4921490" cy="266699"/>
                <a:chOff x="1391050" y="3385618"/>
                <a:chExt cx="4921490" cy="266699"/>
              </a:xfrm>
            </p:grpSpPr>
            <p:grpSp>
              <p:nvGrpSpPr>
                <p:cNvPr id="138" name="Grouper 137"/>
                <p:cNvGrpSpPr/>
                <p:nvPr/>
              </p:nvGrpSpPr>
              <p:grpSpPr>
                <a:xfrm>
                  <a:off x="1391051" y="3385618"/>
                  <a:ext cx="4921489" cy="139700"/>
                  <a:chOff x="1391051" y="3385618"/>
                  <a:chExt cx="4921489" cy="139700"/>
                </a:xfrm>
              </p:grpSpPr>
              <p:cxnSp>
                <p:nvCxnSpPr>
                  <p:cNvPr id="137" name="Connecteur droit 136"/>
                  <p:cNvCxnSpPr/>
                  <p:nvPr/>
                </p:nvCxnSpPr>
                <p:spPr>
                  <a:xfrm rot="16200000" flipV="1">
                    <a:off x="3830780" y="1098288"/>
                    <a:ext cx="1" cy="485405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Connecteur droit 135"/>
                  <p:cNvCxnSpPr/>
                  <p:nvPr/>
                </p:nvCxnSpPr>
                <p:spPr>
                  <a:xfrm rot="16200000" flipV="1">
                    <a:off x="3851795" y="924874"/>
                    <a:ext cx="1" cy="492148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9" name="Connecteur droit 138"/>
                <p:cNvCxnSpPr/>
                <p:nvPr/>
              </p:nvCxnSpPr>
              <p:spPr>
                <a:xfrm flipH="1">
                  <a:off x="1391050" y="3652317"/>
                  <a:ext cx="478115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1" name="Grouper 140"/>
              <p:cNvGrpSpPr/>
              <p:nvPr/>
            </p:nvGrpSpPr>
            <p:grpSpPr>
              <a:xfrm>
                <a:off x="1478962" y="3765930"/>
                <a:ext cx="4646241" cy="301303"/>
                <a:chOff x="1453562" y="3397630"/>
                <a:chExt cx="4646241" cy="301303"/>
              </a:xfrm>
            </p:grpSpPr>
            <p:grpSp>
              <p:nvGrpSpPr>
                <p:cNvPr id="142" name="Grouper 141"/>
                <p:cNvGrpSpPr/>
                <p:nvPr/>
              </p:nvGrpSpPr>
              <p:grpSpPr>
                <a:xfrm>
                  <a:off x="1453562" y="3397630"/>
                  <a:ext cx="4646241" cy="127687"/>
                  <a:chOff x="1453562" y="3397630"/>
                  <a:chExt cx="4646241" cy="127687"/>
                </a:xfrm>
              </p:grpSpPr>
              <p:cxnSp>
                <p:nvCxnSpPr>
                  <p:cNvPr id="144" name="Connecteur droit 143"/>
                  <p:cNvCxnSpPr>
                    <a:endCxn id="53" idx="3"/>
                  </p:cNvCxnSpPr>
                  <p:nvPr/>
                </p:nvCxnSpPr>
                <p:spPr>
                  <a:xfrm rot="16200000" flipH="1" flipV="1">
                    <a:off x="3770067" y="1081125"/>
                    <a:ext cx="13231" cy="4646241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Connecteur droit 144"/>
                  <p:cNvCxnSpPr/>
                  <p:nvPr/>
                </p:nvCxnSpPr>
                <p:spPr>
                  <a:xfrm rot="16200000" flipV="1">
                    <a:off x="3909408" y="1443453"/>
                    <a:ext cx="0" cy="4163728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3" name="Connecteur droit 142"/>
                <p:cNvCxnSpPr>
                  <a:stCxn id="130" idx="2"/>
                </p:cNvCxnSpPr>
                <p:nvPr/>
              </p:nvCxnSpPr>
              <p:spPr>
                <a:xfrm rot="16200000" flipV="1">
                  <a:off x="3950739" y="1549875"/>
                  <a:ext cx="25863" cy="427225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9" name="Grouper 168"/>
            <p:cNvGrpSpPr/>
            <p:nvPr/>
          </p:nvGrpSpPr>
          <p:grpSpPr>
            <a:xfrm>
              <a:off x="2463800" y="2908300"/>
              <a:ext cx="3431816" cy="1766966"/>
              <a:chOff x="2641600" y="2984500"/>
              <a:chExt cx="3035300" cy="1549400"/>
            </a:xfrm>
          </p:grpSpPr>
          <p:cxnSp>
            <p:nvCxnSpPr>
              <p:cNvPr id="166" name="Connecteur droit 165"/>
              <p:cNvCxnSpPr/>
              <p:nvPr/>
            </p:nvCxnSpPr>
            <p:spPr>
              <a:xfrm flipH="1">
                <a:off x="2641600" y="29845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/>
              <p:cNvCxnSpPr/>
              <p:nvPr/>
            </p:nvCxnSpPr>
            <p:spPr>
              <a:xfrm flipH="1">
                <a:off x="2667000" y="30607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/>
              <p:cNvCxnSpPr/>
              <p:nvPr/>
            </p:nvCxnSpPr>
            <p:spPr>
              <a:xfrm flipH="1">
                <a:off x="2717800" y="31369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ouper 170"/>
            <p:cNvGrpSpPr/>
            <p:nvPr/>
          </p:nvGrpSpPr>
          <p:grpSpPr>
            <a:xfrm>
              <a:off x="2565400" y="3060700"/>
              <a:ext cx="3429000" cy="1790700"/>
              <a:chOff x="2641600" y="2984500"/>
              <a:chExt cx="3035300" cy="1549400"/>
            </a:xfrm>
          </p:grpSpPr>
          <p:cxnSp>
            <p:nvCxnSpPr>
              <p:cNvPr id="172" name="Connecteur droit 171"/>
              <p:cNvCxnSpPr/>
              <p:nvPr/>
            </p:nvCxnSpPr>
            <p:spPr>
              <a:xfrm flipH="1">
                <a:off x="2641600" y="29845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/>
              <p:cNvCxnSpPr/>
              <p:nvPr/>
            </p:nvCxnSpPr>
            <p:spPr>
              <a:xfrm flipH="1">
                <a:off x="2667000" y="30607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/>
              <p:cNvCxnSpPr/>
              <p:nvPr/>
            </p:nvCxnSpPr>
            <p:spPr>
              <a:xfrm flipH="1">
                <a:off x="2717800" y="31369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9" name="Rectangle 178"/>
            <p:cNvSpPr/>
            <p:nvPr/>
          </p:nvSpPr>
          <p:spPr>
            <a:xfrm rot="10800000">
              <a:off x="2492516" y="4307092"/>
              <a:ext cx="158968" cy="770661"/>
            </a:xfrm>
            <a:prstGeom prst="rect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1" name="Connecteur droit 180"/>
            <p:cNvCxnSpPr/>
            <p:nvPr/>
          </p:nvCxnSpPr>
          <p:spPr>
            <a:xfrm>
              <a:off x="2463800" y="2921000"/>
              <a:ext cx="3035300" cy="147499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>
              <a:off x="2336800" y="2971800"/>
              <a:ext cx="3124200" cy="15042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cteur droit 185"/>
            <p:cNvCxnSpPr/>
            <p:nvPr/>
          </p:nvCxnSpPr>
          <p:spPr>
            <a:xfrm>
              <a:off x="2235200" y="3022600"/>
              <a:ext cx="3225800" cy="15403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/>
            <p:cNvCxnSpPr/>
            <p:nvPr/>
          </p:nvCxnSpPr>
          <p:spPr>
            <a:xfrm>
              <a:off x="2197100" y="3073400"/>
              <a:ext cx="3225800" cy="15403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/>
            <p:cNvCxnSpPr/>
            <p:nvPr/>
          </p:nvCxnSpPr>
          <p:spPr>
            <a:xfrm>
              <a:off x="2108200" y="3120200"/>
              <a:ext cx="3365500" cy="16185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/>
            <p:cNvCxnSpPr/>
            <p:nvPr/>
          </p:nvCxnSpPr>
          <p:spPr>
            <a:xfrm>
              <a:off x="2070100" y="3209100"/>
              <a:ext cx="3365500" cy="16185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Rectangle 197"/>
            <p:cNvSpPr/>
            <p:nvPr/>
          </p:nvSpPr>
          <p:spPr>
            <a:xfrm rot="10800000">
              <a:off x="5428128" y="4288415"/>
              <a:ext cx="173459" cy="770661"/>
            </a:xfrm>
            <a:prstGeom prst="rect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0" name="ZoneTexte 99"/>
          <p:cNvSpPr txBox="1"/>
          <p:nvPr/>
        </p:nvSpPr>
        <p:spPr>
          <a:xfrm>
            <a:off x="406400" y="419100"/>
            <a:ext cx="88773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would like to use the scheme to instrument very large gaseous detectors.</a:t>
            </a:r>
          </a:p>
          <a:p>
            <a:r>
              <a:rPr lang="en-GB" dirty="0" smtClean="0"/>
              <a:t>Well </a:t>
            </a:r>
            <a:r>
              <a:rPr lang="en-GB" dirty="0" smtClean="0"/>
              <a:t>controlled inductance and well matched </a:t>
            </a:r>
            <a:r>
              <a:rPr lang="en-GB" dirty="0" smtClean="0"/>
              <a:t>impedance will help to keep the signal in good shape for long distances.</a:t>
            </a:r>
          </a:p>
          <a:p>
            <a:endParaRPr lang="en-GB" dirty="0"/>
          </a:p>
          <a:p>
            <a:r>
              <a:rPr lang="en-GB" dirty="0" smtClean="0"/>
              <a:t>This scheme that was successful for RPC could be easily applied to resistive </a:t>
            </a:r>
            <a:r>
              <a:rPr lang="en-GB" b="1" dirty="0" smtClean="0"/>
              <a:t>MM</a:t>
            </a:r>
            <a:r>
              <a:rPr lang="en-GB" dirty="0" smtClean="0"/>
              <a:t> and </a:t>
            </a:r>
            <a:r>
              <a:rPr lang="en-GB" b="1" dirty="0" smtClean="0"/>
              <a:t>GEM</a:t>
            </a:r>
            <a:r>
              <a:rPr lang="en-GB" dirty="0" smtClean="0"/>
              <a:t>. 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 rot="3790148" flipH="1">
            <a:off x="5331790" y="5480020"/>
            <a:ext cx="18826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 rot="3790148" flipH="1">
            <a:off x="3808538" y="5505937"/>
            <a:ext cx="18826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 rot="6783444">
            <a:off x="3082071" y="5516182"/>
            <a:ext cx="16421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 rot="3790148" flipH="1">
            <a:off x="6148291" y="4341326"/>
            <a:ext cx="18826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 rot="6783444">
            <a:off x="2261685" y="4372782"/>
            <a:ext cx="16421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 rot="10800000">
            <a:off x="1840251" y="3848368"/>
            <a:ext cx="158968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 rot="10800000">
            <a:off x="6556489" y="3797686"/>
            <a:ext cx="173459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 rot="6783444">
            <a:off x="6104944" y="3240927"/>
            <a:ext cx="16421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 rot="10800000">
            <a:off x="5800346" y="2726225"/>
            <a:ext cx="173459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 rot="6783444">
            <a:off x="5342705" y="2211047"/>
            <a:ext cx="16421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 rot="3790148" flipH="1">
            <a:off x="2223991" y="3245280"/>
            <a:ext cx="18826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 rot="10800000">
            <a:off x="2610119" y="2731633"/>
            <a:ext cx="173459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 rot="3790148" flipH="1">
            <a:off x="3022702" y="2168035"/>
            <a:ext cx="18826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 rot="6783444">
            <a:off x="3820934" y="2114429"/>
            <a:ext cx="16421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 rot="3790148" flipH="1">
            <a:off x="4521768" y="2164558"/>
            <a:ext cx="188267" cy="770661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58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ylnder-hex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05" y="1953513"/>
            <a:ext cx="2857500" cy="2857500"/>
          </a:xfrm>
          <a:prstGeom prst="rect">
            <a:avLst/>
          </a:prstGeom>
        </p:spPr>
      </p:pic>
      <p:pic>
        <p:nvPicPr>
          <p:cNvPr id="4" name="Image 3" descr="cylnder-tor-hex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168" y="1580034"/>
            <a:ext cx="5449832" cy="348488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88205" y="244834"/>
            <a:ext cx="7825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Many shapes of calorimeters could use the 3-direction woven strips structure</a:t>
            </a:r>
          </a:p>
          <a:p>
            <a:r>
              <a:rPr lang="en-GB" dirty="0" smtClean="0"/>
              <a:t>But 4-D direction structure ( but also 5-D and 6-D) can be used for rectangular shapes   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472641" y="4811013"/>
            <a:ext cx="644305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sz="2400" b="1" dirty="0" smtClean="0"/>
              <a:t>But also</a:t>
            </a:r>
            <a:endParaRPr lang="en-GB" sz="2400" b="1" dirty="0"/>
          </a:p>
          <a:p>
            <a:endParaRPr lang="en-GB" dirty="0"/>
          </a:p>
          <a:p>
            <a:r>
              <a:rPr lang="en-GB" dirty="0" smtClean="0"/>
              <a:t>Improve on the simulation</a:t>
            </a:r>
          </a:p>
          <a:p>
            <a:r>
              <a:rPr lang="en-GB" dirty="0" smtClean="0"/>
              <a:t>Reconstruct the energy using MVA techniques</a:t>
            </a:r>
          </a:p>
          <a:p>
            <a:r>
              <a:rPr lang="en-GB" dirty="0" smtClean="0"/>
              <a:t>Characterize the </a:t>
            </a:r>
            <a:r>
              <a:rPr lang="en-GB" dirty="0" err="1" smtClean="0"/>
              <a:t>hadronic</a:t>
            </a:r>
            <a:r>
              <a:rPr lang="en-GB" dirty="0" smtClean="0"/>
              <a:t> showers using MVA techniques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679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811525" y="728283"/>
            <a:ext cx="5247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Conclusion</a:t>
            </a:r>
            <a:endParaRPr lang="en-GB" sz="36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176558" y="2203523"/>
            <a:ext cx="61068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have a lot of projects for the near future. However this could not be achieved without a support (funding and manpower) from our institutions</a:t>
            </a:r>
            <a:r>
              <a:rPr lang="mr-IN" dirty="0" smtClean="0"/>
              <a:t>…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8578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</TotalTime>
  <Words>465</Words>
  <Application>Microsoft Macintosh PowerPoint</Application>
  <PresentationFormat>Présentation à l'écran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Future projects for SDHCAL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 admin</dc:creator>
  <cp:lastModifiedBy>admin admin</cp:lastModifiedBy>
  <cp:revision>14</cp:revision>
  <dcterms:created xsi:type="dcterms:W3CDTF">2019-04-09T18:25:37Z</dcterms:created>
  <dcterms:modified xsi:type="dcterms:W3CDTF">2019-04-10T14:45:28Z</dcterms:modified>
</cp:coreProperties>
</file>