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61"/>
  </p:notesMasterIdLst>
  <p:handoutMasterIdLst>
    <p:handoutMasterId r:id="rId62"/>
  </p:handoutMasterIdLst>
  <p:sldIdLst>
    <p:sldId id="256" r:id="rId2"/>
    <p:sldId id="303" r:id="rId3"/>
    <p:sldId id="328" r:id="rId4"/>
    <p:sldId id="355" r:id="rId5"/>
    <p:sldId id="345" r:id="rId6"/>
    <p:sldId id="346" r:id="rId7"/>
    <p:sldId id="385" r:id="rId8"/>
    <p:sldId id="389" r:id="rId9"/>
    <p:sldId id="387" r:id="rId10"/>
    <p:sldId id="388" r:id="rId11"/>
    <p:sldId id="302" r:id="rId12"/>
    <p:sldId id="337" r:id="rId13"/>
    <p:sldId id="356" r:id="rId14"/>
    <p:sldId id="304" r:id="rId15"/>
    <p:sldId id="274" r:id="rId16"/>
    <p:sldId id="275" r:id="rId17"/>
    <p:sldId id="357" r:id="rId18"/>
    <p:sldId id="335" r:id="rId19"/>
    <p:sldId id="349" r:id="rId20"/>
    <p:sldId id="305" r:id="rId21"/>
    <p:sldId id="338" r:id="rId22"/>
    <p:sldId id="358" r:id="rId23"/>
    <p:sldId id="350" r:id="rId24"/>
    <p:sldId id="361" r:id="rId25"/>
    <p:sldId id="276" r:id="rId26"/>
    <p:sldId id="351" r:id="rId27"/>
    <p:sldId id="339" r:id="rId28"/>
    <p:sldId id="359" r:id="rId29"/>
    <p:sldId id="360" r:id="rId30"/>
    <p:sldId id="391" r:id="rId31"/>
    <p:sldId id="340" r:id="rId32"/>
    <p:sldId id="392" r:id="rId33"/>
    <p:sldId id="363" r:id="rId34"/>
    <p:sldId id="364" r:id="rId35"/>
    <p:sldId id="365" r:id="rId36"/>
    <p:sldId id="366" r:id="rId37"/>
    <p:sldId id="367" r:id="rId38"/>
    <p:sldId id="368" r:id="rId39"/>
    <p:sldId id="369" r:id="rId40"/>
    <p:sldId id="370" r:id="rId41"/>
    <p:sldId id="371" r:id="rId42"/>
    <p:sldId id="372" r:id="rId43"/>
    <p:sldId id="373" r:id="rId44"/>
    <p:sldId id="374" r:id="rId45"/>
    <p:sldId id="375" r:id="rId46"/>
    <p:sldId id="376" r:id="rId47"/>
    <p:sldId id="377" r:id="rId48"/>
    <p:sldId id="378" r:id="rId49"/>
    <p:sldId id="390" r:id="rId50"/>
    <p:sldId id="379" r:id="rId51"/>
    <p:sldId id="380" r:id="rId52"/>
    <p:sldId id="381" r:id="rId53"/>
    <p:sldId id="382" r:id="rId54"/>
    <p:sldId id="383" r:id="rId55"/>
    <p:sldId id="384" r:id="rId56"/>
    <p:sldId id="341" r:id="rId57"/>
    <p:sldId id="362" r:id="rId58"/>
    <p:sldId id="353" r:id="rId59"/>
    <p:sldId id="386" r:id="rId6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EC787"/>
    <a:srgbClr val="54C920"/>
    <a:srgbClr val="B16B18"/>
    <a:srgbClr val="22C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24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0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8928258967629"/>
          <c:y val="0.0740740740740741"/>
          <c:w val="0.896627296587927"/>
          <c:h val="0.841674686497521"/>
        </c:manualLayout>
      </c:layout>
      <c:lineChart>
        <c:grouping val="standard"/>
        <c:varyColors val="0"/>
        <c:ser>
          <c:idx val="0"/>
          <c:order val="0"/>
          <c:tx>
            <c:v>L1 Before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Hoja1!$A$1:$A$5</c:f>
              <c:numCache>
                <c:formatCode>General</c:formatCode>
                <c:ptCount val="5"/>
                <c:pt idx="0">
                  <c:v>1.9</c:v>
                </c:pt>
                <c:pt idx="1">
                  <c:v>2.5</c:v>
                </c:pt>
                <c:pt idx="2">
                  <c:v>2.5</c:v>
                </c:pt>
                <c:pt idx="3">
                  <c:v>1.0</c:v>
                </c:pt>
                <c:pt idx="4">
                  <c:v>2.0</c:v>
                </c:pt>
              </c:numCache>
            </c:numRef>
          </c:val>
          <c:smooth val="0"/>
        </c:ser>
        <c:ser>
          <c:idx val="1"/>
          <c:order val="1"/>
          <c:tx>
            <c:v>L1 After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Hoja1!$C$1:$C$5</c:f>
              <c:numCache>
                <c:formatCode>General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  <c:pt idx="4">
                  <c:v>0.2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7771976"/>
        <c:axId val="2072698296"/>
      </c:lineChart>
      <c:catAx>
        <c:axId val="-20577719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72698296"/>
        <c:crosses val="autoZero"/>
        <c:auto val="1"/>
        <c:lblAlgn val="ctr"/>
        <c:lblOffset val="100"/>
        <c:noMultiLvlLbl val="0"/>
      </c:catAx>
      <c:valAx>
        <c:axId val="2072698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2057771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34536-82E9-284F-A16F-1EC7FAF6AD36}" type="datetime1">
              <a:rPr lang="fr-FR" smtClean="0"/>
              <a:pPr/>
              <a:t>27/02/19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42AC8-4966-764B-92CE-0DCCB23B32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880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C33A4-697D-614C-AD4B-2CB38CF8B4DD}" type="datetime1">
              <a:rPr lang="fr-FR" smtClean="0"/>
              <a:pPr/>
              <a:t>27/02/19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3910D-6015-6747-A81C-AC3A7D4E79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7172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481E30-B428-0D4D-B4E9-0584709872E6}" type="slidenum">
              <a:rPr lang="en-US"/>
              <a:pPr/>
              <a:t>3</a:t>
            </a:fld>
            <a:endParaRPr lang="en-US"/>
          </a:p>
        </p:txBody>
      </p:sp>
      <p:sp>
        <p:nvSpPr>
          <p:cNvPr id="69635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494" y="4344357"/>
            <a:ext cx="5468611" cy="4096149"/>
          </a:xfrm>
          <a:noFill/>
          <a:ln/>
        </p:spPr>
        <p:txBody>
          <a:bodyPr wrap="none" anchor="ctr"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114C44B9-2292-964B-BBBF-DD4D8337501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8202A9C4-2029-0B49-9E14-19E79F49C7C1}" type="slidenum">
              <a:t>39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5A2104A4-E239-BD49-85D5-FC8DDD69384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9DAADCD0-B37B-E84C-B6E3-B3F5E4E95D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C2A27D2D-FA52-1A44-8DC4-5F83D04E6BA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D1611443-7D84-BF48-8195-03C66D6426A6}" type="slidenum">
              <a:t>40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C0081EC9-E6F2-FA4B-8070-5A2C84294F7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DBB7EE1D-E807-F448-B79D-284485EBC36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5300C8F8-90F4-E247-AC66-B6E285C5F40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2E1678C0-1AA5-EE47-A3C7-C022287C8A52}" type="slidenum">
              <a:t>41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1601F596-90A6-0349-B768-C10D2813D86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572" y="685690"/>
            <a:ext cx="4995650" cy="342405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FF38FC69-E053-1342-83AA-33F2960B02B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CFBD04BB-3026-094D-9770-05CA2E23298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F70B9B8F-6E1B-DE4F-84D8-A80FA26D1C5D}" type="slidenum">
              <a:t>42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11D36987-264A-3742-985D-73C547074C0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46D3E009-863F-6241-BCF5-09873ECB92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FFFAAF3E-471A-824D-A7B5-69E0E510386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5B191EEF-269B-094B-8E3F-9BAF23266B44}" type="slidenum">
              <a:t>43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B11B5F06-B8A5-454F-9192-0C85EC2D870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53952" y="632945"/>
            <a:ext cx="4615807" cy="316472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2A60A156-2A69-FE4B-B8DC-9B0F3E791B0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923161" y="4008650"/>
            <a:ext cx="5077388" cy="379833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39F7469C-23BC-4B42-A76B-5B83519A7BF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3FD311B6-6B6E-0445-9B55-792BAD764EAA}" type="slidenum">
              <a:t>44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600F3A2F-CD11-1A44-8D36-6C9B19FDB98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D0EE6DE9-BE5C-8849-B335-CD2E5F4B0F7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7DD4D260-C735-6C46-B173-B0A8D6C0BA2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625FA449-B23B-9946-8CC7-0D2F731B0EC2}" type="slidenum">
              <a:t>45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809B1FA5-FF75-8747-A5A0-81A9E7CD5BE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572" y="685690"/>
            <a:ext cx="4995650" cy="342405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3C5C661F-5A79-9F4C-B664-E05DF38440A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2E89ED86-E24D-7241-8245-C91966FD40E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235A7D97-E62F-6E4A-AD7E-21007062736B}" type="slidenum">
              <a:t>48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45C74835-9D1B-5D42-8077-2D508ADB88D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E7FB1BCB-A5DD-6F4D-8725-77A14C7B82B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B57E0C1F-26A7-A141-AABF-96D0BFE2F30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ADF19EEC-3C0D-384E-9184-73525E42CD96}" type="slidenum">
              <a:t>50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ADD691CC-26A6-EE49-9684-9A6C9BC2379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702" y="685773"/>
            <a:ext cx="5000337" cy="342853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EAFC329E-A2C5-0349-9E19-F61B6B68E23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5"/>
            <a:ext cx="5482997" cy="276999"/>
          </a:xfrm>
        </p:spPr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BC4F38BA-2D50-704C-AFF8-A59282F7B10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94F30A27-DEFF-1D4C-BE6B-FBDB64580067}" type="slidenum">
              <a:t>51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E700605F-D0B7-7F42-BFF7-59DDD407C8E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E736910F-8DE8-4841-BEB5-A2199AC8C27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 w="12700">
            <a:solidFill>
              <a:prstClr val="black"/>
            </a:solidFill>
          </a:ln>
        </p:spPr>
      </p:sp>
      <p:sp>
        <p:nvSpPr>
          <p:cNvPr id="552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93910D-6015-6747-A81C-AC3A7D4E7959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B855F819-A494-9A4D-8DEB-ED1E3893630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44446C69-8984-2A4E-9984-368B639BA410}" type="slidenum">
              <a:t>52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9208E0DB-5F40-D445-ADCE-E66DB44E4EB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53952" y="632612"/>
            <a:ext cx="4615807" cy="3165056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1D914846-1035-454D-A329-DC7752F6F33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923161" y="4008650"/>
            <a:ext cx="5077388" cy="379833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005CD158-F91B-1340-94BF-9B325C746DD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0CEC3E53-C194-3049-B660-148C0CC16A38}" type="slidenum">
              <a:t>53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04B2E4F9-0D0B-B44F-AB47-1A5541E15E3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702" y="685441"/>
            <a:ext cx="5000337" cy="3428866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0DE4D273-268D-5A4B-9258-56845C8BFB1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466" y="4342233"/>
            <a:ext cx="5487722" cy="411463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6058BDED-3096-7B47-B5E0-17BF549CEF7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3232DBA4-F915-0F4D-AA22-76CF98661729}" type="slidenum">
              <a:t>54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D406AFA7-3894-7145-99FF-48DEF131BD3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29702" y="685441"/>
            <a:ext cx="5000337" cy="3428866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1201B5E6-3186-D244-BEE0-7E80D961444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466" y="4342233"/>
            <a:ext cx="5487722" cy="4114639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CBEEE6DA-0879-8C4F-A98E-D938E8340E2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A1C5D2EC-E973-AE4E-9DAD-1E963994EB23}" type="slidenum">
              <a:t>55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870EFA5D-3872-8D48-BEA6-5065D594016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085F1E98-4483-5A4D-A3D2-01989B23424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CE9E4-F984-44FE-840B-39C5D1E8739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87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6F9B7439-503F-354B-A8D5-6171B7ADA23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ADC6F14E-22F6-454D-AE10-A305AE49F734}" type="slidenum">
              <a:t>33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F0E76679-BBC3-414B-A746-8741869C897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41137826-44E1-334B-B85B-904083BB327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2427DB0F-5163-7B41-9979-0F2F56841CB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952C5C1A-540F-5A48-AB3D-CF32F0677236}" type="slidenum">
              <a:t>34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F57B4145-3A99-2B4F-8514-61DF15F7D0F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A66D5B49-4BE9-4A48-B570-24875393F64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466" y="4342233"/>
            <a:ext cx="5487722" cy="276999"/>
          </a:xfrm>
        </p:spPr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A60E5D8E-3293-AC45-A7DF-589640FF8C6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676A0133-B6FA-B346-8F41-0E170E0B3F45}" type="slidenum">
              <a:t>35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EA3C772B-3094-9A4D-8D74-695F5E239FB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16A57F83-F505-9041-A299-9AFD253C7A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69BF9D4C-A9C3-204E-A6FE-28D54C4C9F9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82DD1471-019F-294D-B6EE-6D27C7286496}" type="slidenum">
              <a:t>36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7381A1C2-FE9A-3645-A434-4AA6434E19C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157B8EC3-FD3C-C74E-8A49-3D69F74F4AC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CF74AB6A-4AD2-4245-926E-7CA9C6944BC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1B9438BA-482A-FC4F-9758-70AA5F2B108D}" type="slidenum">
              <a:t>37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44776BBD-1976-9144-AD5A-13CB51266EA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FCD12027-1AE8-314A-AF6F-AFAF3D7C19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36DB602A-219F-DD4A-8BD3-09A8401B1F9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rmAutofit/>
          </a:bodyPr>
          <a:lstStyle/>
          <a:p>
            <a:pPr lvl="0"/>
            <a:fld id="{85AEBB66-EE92-E640-9651-E929C3F478FB}" type="slidenum">
              <a:t>38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="" xmlns:a16="http://schemas.microsoft.com/office/drawing/2014/main" id="{4A8FA32C-9AA3-B642-A6E3-5F3041192DD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65650" cy="34242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="" xmlns:a16="http://schemas.microsoft.com/office/drawing/2014/main" id="{35168A92-8ED2-4C48-BB28-BEF95BDDC1C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29" y="4342566"/>
            <a:ext cx="5482997" cy="402725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730E-FD49-8A4F-8D18-BB8943E90016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EDA6-CE04-F049-B3DC-F00851917BFC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2D26-5190-6349-8189-18725F9D1882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A1D7E-7517-9E4C-A741-50E8C02E5920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4C2CA-1029-0645-B554-F12B81BEBD02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A48C3-EE6B-B848-810A-43BBF57B6724}" type="datetime1">
              <a:rPr lang="fr-FR" smtClean="0"/>
              <a:t>27/02/19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0581C-A8C7-1D41-B01A-A4B76D8495AC}" type="datetime1">
              <a:rPr lang="fr-FR" smtClean="0"/>
              <a:t>27/02/19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CD07F-2885-514E-A1EE-46BFE1B80E4E}" type="datetime1">
              <a:rPr lang="fr-FR" smtClean="0"/>
              <a:t>27/02/19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38F0-E935-FA45-AF2D-F4672CC18A93}" type="datetime1">
              <a:rPr lang="fr-FR" smtClean="0"/>
              <a:t>27/02/19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C713E-2AFF-2540-AA54-1CB3D23C0DC5}" type="datetime1">
              <a:rPr lang="fr-FR" smtClean="0"/>
              <a:t>27/02/19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6A8A-1C1E-B440-87DE-86044FB732FD}" type="datetime1">
              <a:rPr lang="fr-FR" smtClean="0"/>
              <a:t>27/02/19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66093-E323-6340-A32B-99219E70A1FD}" type="datetime1">
              <a:rPr lang="fr-FR" smtClean="0"/>
              <a:t>27/02/19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Relationship Id="rId3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jpeg"/><Relationship Id="rId5" Type="http://schemas.openxmlformats.org/officeDocument/2006/relationships/image" Target="../media/image62.jpeg"/><Relationship Id="rId6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emf"/><Relationship Id="rId3" Type="http://schemas.openxmlformats.org/officeDocument/2006/relationships/image" Target="../media/image7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4" Type="http://schemas.openxmlformats.org/officeDocument/2006/relationships/image" Target="../media/image73.jpg"/><Relationship Id="rId5" Type="http://schemas.openxmlformats.org/officeDocument/2006/relationships/image" Target="../media/image74.jpg"/><Relationship Id="rId6" Type="http://schemas.openxmlformats.org/officeDocument/2006/relationships/image" Target="../media/image75.png"/><Relationship Id="rId7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3.jpg"/><Relationship Id="rId5" Type="http://schemas.openxmlformats.org/officeDocument/2006/relationships/image" Target="../media/image78.png"/><Relationship Id="rId6" Type="http://schemas.openxmlformats.org/officeDocument/2006/relationships/image" Target="../media/image79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5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4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75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75.png"/><Relationship Id="rId5" Type="http://schemas.openxmlformats.org/officeDocument/2006/relationships/image" Target="../media/image87.png"/><Relationship Id="rId6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4" Type="http://schemas.openxmlformats.org/officeDocument/2006/relationships/image" Target="../media/image96.jpg"/><Relationship Id="rId5" Type="http://schemas.openxmlformats.org/officeDocument/2006/relationships/image" Target="../media/image80.png"/><Relationship Id="rId6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4" Type="http://schemas.openxmlformats.org/officeDocument/2006/relationships/image" Target="../media/image96.jpg"/><Relationship Id="rId5" Type="http://schemas.openxmlformats.org/officeDocument/2006/relationships/image" Target="../media/image80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7.jp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4" Type="http://schemas.openxmlformats.org/officeDocument/2006/relationships/image" Target="../media/image111.emf"/><Relationship Id="rId5" Type="http://schemas.openxmlformats.org/officeDocument/2006/relationships/image" Target="../media/image112.emf"/><Relationship Id="rId6" Type="http://schemas.openxmlformats.org/officeDocument/2006/relationships/image" Target="../media/image113.png"/><Relationship Id="rId7" Type="http://schemas.openxmlformats.org/officeDocument/2006/relationships/image" Target="../media/image1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9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jpeg"/><Relationship Id="rId5" Type="http://schemas.openxmlformats.org/officeDocument/2006/relationships/image" Target="../media/image118.png"/><Relationship Id="rId6" Type="http://schemas.openxmlformats.org/officeDocument/2006/relationships/image" Target="../media/image119.jpeg"/><Relationship Id="rId7" Type="http://schemas.openxmlformats.org/officeDocument/2006/relationships/image" Target="../media/image1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5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0700" y="1662112"/>
            <a:ext cx="7772400" cy="1470025"/>
          </a:xfrm>
        </p:spPr>
        <p:txBody>
          <a:bodyPr>
            <a:normAutofit/>
          </a:bodyPr>
          <a:lstStyle/>
          <a:p>
            <a:r>
              <a:rPr lang="cy-GB" sz="3600" dirty="0" smtClean="0"/>
              <a:t>HCAL status</a:t>
            </a:r>
            <a:endParaRPr lang="cy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1100" y="3816350"/>
            <a:ext cx="6400800" cy="135890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Arial"/>
                <a:cs typeface="Arial"/>
              </a:rPr>
              <a:t>I.Laktineh</a:t>
            </a:r>
            <a:r>
              <a:rPr lang="en-GB" dirty="0" smtClean="0">
                <a:solidFill>
                  <a:srgbClr val="FF0000"/>
                </a:solidFill>
                <a:latin typeface="Arial"/>
                <a:cs typeface="Arial"/>
              </a:rPr>
              <a:t> &amp; </a:t>
            </a:r>
            <a:r>
              <a:rPr lang="en-GB" dirty="0" err="1" smtClean="0">
                <a:solidFill>
                  <a:srgbClr val="FF0000"/>
                </a:solidFill>
                <a:latin typeface="Arial"/>
                <a:cs typeface="Arial"/>
              </a:rPr>
              <a:t>F.Sefkow</a:t>
            </a:r>
            <a:endParaRPr lang="en-GB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GB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On behalf of the ILD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hadronic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calorimeter groups</a:t>
            </a:r>
            <a:endParaRPr lang="en-GB" sz="2200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GB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511300" y="6356350"/>
            <a:ext cx="5245100" cy="365125"/>
          </a:xfrm>
        </p:spPr>
        <p:txBody>
          <a:bodyPr/>
          <a:lstStyle/>
          <a:p>
            <a:r>
              <a:rPr lang="mr-IN" dirty="0" smtClean="0"/>
              <a:t>K.E.K</a:t>
            </a:r>
            <a:r>
              <a:rPr lang="fr-FR" dirty="0" smtClean="0"/>
              <a:t> ILD meeting </a:t>
            </a:r>
            <a:r>
              <a:rPr lang="mr-IN" dirty="0" smtClean="0"/>
              <a:t>                                    </a:t>
            </a:r>
            <a:r>
              <a:rPr lang="fr-FR" dirty="0" smtClean="0"/>
              <a:t>                       </a:t>
            </a:r>
            <a:r>
              <a:rPr lang="mr-IN" dirty="0" smtClean="0"/>
              <a:t>       26-02-2019 </a:t>
            </a:r>
            <a:r>
              <a:rPr lang="fr-FR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465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240" y="1638300"/>
            <a:ext cx="4558359" cy="4457700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3086100" y="406400"/>
            <a:ext cx="276860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y-GB" dirty="0" smtClean="0"/>
              <a:t>          </a:t>
            </a:r>
            <a:r>
              <a:rPr lang="cy-GB" b="1" dirty="0" smtClean="0"/>
              <a:t>SDHCAL for ILD</a:t>
            </a:r>
            <a:endParaRPr lang="cy-GB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95400" y="6362700"/>
            <a:ext cx="741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     We propose the videau structure as a baseline for the SDHCAL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757428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3600" y="4826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SDHCAL R&amp;D for ILD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1300" y="1344962"/>
            <a:ext cx="77978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 Detectors as large as 3m X 1m need to be built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Electronic readout should be the most robust with</a:t>
            </a:r>
          </a:p>
          <a:p>
            <a:r>
              <a:rPr lang="en-US" dirty="0" smtClean="0"/>
              <a:t>     minimal intervention during operation.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DAQ system should be robust and efficient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Mechanical structure to be similar to the final one </a:t>
            </a:r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Envisage new features such timing, etc..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44500" y="6007100"/>
            <a:ext cx="8039100" cy="646331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Goal: to build new prototype with few but large GRPC with the new components</a:t>
            </a:r>
          </a:p>
          <a:p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solidFill>
                  <a:srgbClr val="660066"/>
                </a:solidFill>
                <a:sym typeface="Wingdings"/>
              </a:rPr>
              <a:t>ILD Module0</a:t>
            </a:r>
            <a:r>
              <a:rPr lang="en-US" b="1" dirty="0" smtClean="0">
                <a:solidFill>
                  <a:srgbClr val="660066"/>
                </a:solidFill>
              </a:rPr>
              <a:t> </a:t>
            </a:r>
            <a:endParaRPr lang="en-US" b="1" dirty="0">
              <a:solidFill>
                <a:srgbClr val="660066"/>
              </a:solidFill>
            </a:endParaRPr>
          </a:p>
        </p:txBody>
      </p:sp>
      <p:grpSp>
        <p:nvGrpSpPr>
          <p:cNvPr id="5" name="20 Grupo"/>
          <p:cNvGrpSpPr/>
          <p:nvPr/>
        </p:nvGrpSpPr>
        <p:grpSpPr>
          <a:xfrm>
            <a:off x="5613400" y="1344962"/>
            <a:ext cx="3129632" cy="3108799"/>
            <a:chOff x="179512" y="4365104"/>
            <a:chExt cx="2526056" cy="2083685"/>
          </a:xfrm>
          <a:solidFill>
            <a:schemeClr val="bg1"/>
          </a:solidFill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9512" y="4769697"/>
              <a:ext cx="2460706" cy="1679092"/>
            </a:xfrm>
            <a:prstGeom prst="rect">
              <a:avLst/>
            </a:prstGeom>
            <a:grpFill/>
            <a:ln w="34925">
              <a:noFill/>
              <a:miter lim="800000"/>
              <a:headEnd/>
              <a:tailEnd/>
            </a:ln>
          </p:spPr>
        </p:pic>
        <p:sp>
          <p:nvSpPr>
            <p:cNvPr id="7" name="22 CuadroTexto"/>
            <p:cNvSpPr txBox="1"/>
            <p:nvPr/>
          </p:nvSpPr>
          <p:spPr>
            <a:xfrm>
              <a:off x="478395" y="5085184"/>
              <a:ext cx="925253" cy="309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</a:rPr>
                <a:t>SDHCAL</a:t>
              </a:r>
            </a:p>
            <a:p>
              <a:r>
                <a:rPr lang="en-US" sz="1200" b="1" dirty="0" smtClean="0">
                  <a:solidFill>
                    <a:prstClr val="black"/>
                  </a:solidFill>
                </a:rPr>
                <a:t>ILD Module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8" name="23 CuadroTexto"/>
            <p:cNvSpPr txBox="1"/>
            <p:nvPr/>
          </p:nvSpPr>
          <p:spPr>
            <a:xfrm>
              <a:off x="490795" y="4365104"/>
              <a:ext cx="2214773" cy="309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</a:rPr>
                <a:t>GRPC</a:t>
              </a:r>
            </a:p>
            <a:p>
              <a:r>
                <a:rPr lang="en-US" sz="1200" b="1" dirty="0">
                  <a:solidFill>
                    <a:prstClr val="black"/>
                  </a:solidFill>
                </a:rPr>
                <a:t> </a:t>
              </a:r>
              <a:r>
                <a:rPr lang="en-US" sz="1200" b="1" dirty="0" smtClean="0">
                  <a:solidFill>
                    <a:prstClr val="black"/>
                  </a:solidFill>
                </a:rPr>
                <a:t> Glass Resistive Plate Chambers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cxnSp>
          <p:nvCxnSpPr>
            <p:cNvPr id="9" name="24 Conector recto de flecha"/>
            <p:cNvCxnSpPr/>
            <p:nvPr/>
          </p:nvCxnSpPr>
          <p:spPr>
            <a:xfrm flipH="1">
              <a:off x="395536" y="4509120"/>
              <a:ext cx="167266" cy="201215"/>
            </a:xfrm>
            <a:prstGeom prst="straightConnector1">
              <a:avLst/>
            </a:prstGeom>
            <a:grpFill/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49"/>
          <p:cNvGrpSpPr/>
          <p:nvPr/>
        </p:nvGrpSpPr>
        <p:grpSpPr>
          <a:xfrm>
            <a:off x="588278" y="1702745"/>
            <a:ext cx="8029575" cy="2389278"/>
            <a:chOff x="358775" y="657225"/>
            <a:chExt cx="8391525" cy="3775075"/>
          </a:xfrm>
        </p:grpSpPr>
        <p:grpSp>
          <p:nvGrpSpPr>
            <p:cNvPr id="5" name="Grouper 61"/>
            <p:cNvGrpSpPr>
              <a:grpSpLocks/>
            </p:cNvGrpSpPr>
            <p:nvPr/>
          </p:nvGrpSpPr>
          <p:grpSpPr bwMode="auto">
            <a:xfrm>
              <a:off x="647700" y="657225"/>
              <a:ext cx="8102600" cy="1970299"/>
              <a:chOff x="2498353" y="4419596"/>
              <a:chExt cx="6493247" cy="2418667"/>
            </a:xfrm>
          </p:grpSpPr>
          <p:grpSp>
            <p:nvGrpSpPr>
              <p:cNvPr id="6" name="Grouper 58"/>
              <p:cNvGrpSpPr>
                <a:grpSpLocks/>
              </p:cNvGrpSpPr>
              <p:nvPr/>
            </p:nvGrpSpPr>
            <p:grpSpPr bwMode="auto">
              <a:xfrm>
                <a:off x="2498353" y="4419596"/>
                <a:ext cx="3216648" cy="2418667"/>
                <a:chOff x="5851153" y="1253540"/>
                <a:chExt cx="3216648" cy="2418667"/>
              </a:xfrm>
            </p:grpSpPr>
            <p:grpSp>
              <p:nvGrpSpPr>
                <p:cNvPr id="7" name="Grouper 9"/>
                <p:cNvGrpSpPr>
                  <a:grpSpLocks/>
                </p:cNvGrpSpPr>
                <p:nvPr/>
              </p:nvGrpSpPr>
              <p:grpSpPr bwMode="auto">
                <a:xfrm>
                  <a:off x="5851153" y="1269333"/>
                  <a:ext cx="3216648" cy="2402874"/>
                  <a:chOff x="3118886" y="1303591"/>
                  <a:chExt cx="5690006" cy="4145105"/>
                </a:xfrm>
              </p:grpSpPr>
              <p:pic>
                <p:nvPicPr>
                  <p:cNvPr id="52257" name="Image 3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118886" y="1303591"/>
                    <a:ext cx="5568949" cy="405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13" name="Connecteur droit avec flèche 12"/>
                  <p:cNvCxnSpPr/>
                  <p:nvPr/>
                </p:nvCxnSpPr>
                <p:spPr bwMode="auto">
                  <a:xfrm rot="10800000" flipV="1">
                    <a:off x="5486311" y="3581190"/>
                    <a:ext cx="3047047" cy="1677203"/>
                  </a:xfrm>
                  <a:prstGeom prst="straightConnector1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chemeClr val="accent3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</p:spPr>
              </p:cxnSp>
              <p:sp>
                <p:nvSpPr>
                  <p:cNvPr id="52259" name="ZoneTexte 6"/>
                  <p:cNvSpPr txBox="1">
                    <a:spLocks noChangeArrowheads="1"/>
                  </p:cNvSpPr>
                  <p:nvPr/>
                </p:nvSpPr>
                <p:spPr bwMode="auto">
                  <a:xfrm rot="19870601">
                    <a:off x="6561996" y="4278341"/>
                    <a:ext cx="1030740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2 m</a:t>
                    </a:r>
                  </a:p>
                </p:txBody>
              </p:sp>
              <p:cxnSp>
                <p:nvCxnSpPr>
                  <p:cNvPr id="52260" name="Connecteur droit avec flèche 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200400" y="4191000"/>
                    <a:ext cx="1676400" cy="1066800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52261" name="ZoneTexte 14"/>
                  <p:cNvSpPr txBox="1">
                    <a:spLocks noChangeArrowheads="1"/>
                  </p:cNvSpPr>
                  <p:nvPr/>
                </p:nvSpPr>
                <p:spPr bwMode="auto">
                  <a:xfrm rot="2074047">
                    <a:off x="3376056" y="4521896"/>
                    <a:ext cx="925889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chemeClr val="bg1"/>
                        </a:solidFill>
                      </a:rPr>
                      <a:t>1 m</a:t>
                    </a:r>
                  </a:p>
                </p:txBody>
              </p:sp>
              <p:sp>
                <p:nvSpPr>
                  <p:cNvPr id="52262" name="ZoneTexte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9400" y="1916107"/>
                    <a:ext cx="8382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inlet</a:t>
                    </a:r>
                  </a:p>
                </p:txBody>
              </p:sp>
              <p:sp>
                <p:nvSpPr>
                  <p:cNvPr id="52263" name="ZoneTexte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02391" y="2531592"/>
                    <a:ext cx="12065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>
                        <a:solidFill>
                          <a:srgbClr val="FFFFFF"/>
                        </a:solidFill>
                      </a:rPr>
                      <a:t>outlet</a:t>
                    </a:r>
                  </a:p>
                </p:txBody>
              </p:sp>
            </p:grpSp>
            <p:sp>
              <p:nvSpPr>
                <p:cNvPr id="52256" name="ZoneTexte 10"/>
                <p:cNvSpPr txBox="1">
                  <a:spLocks noChangeArrowheads="1"/>
                </p:cNvSpPr>
                <p:nvPr/>
              </p:nvSpPr>
              <p:spPr bwMode="auto">
                <a:xfrm>
                  <a:off x="6172200" y="1253540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>
                      <a:solidFill>
                        <a:srgbClr val="FFFFFF"/>
                      </a:solidFill>
                    </a:rPr>
                    <a:t>Prototype circulation system</a:t>
                  </a:r>
                </a:p>
              </p:txBody>
            </p:sp>
          </p:grpSp>
          <p:grpSp>
            <p:nvGrpSpPr>
              <p:cNvPr id="8" name="Grouper 57"/>
              <p:cNvGrpSpPr>
                <a:grpSpLocks/>
              </p:cNvGrpSpPr>
              <p:nvPr/>
            </p:nvGrpSpPr>
            <p:grpSpPr bwMode="auto">
              <a:xfrm>
                <a:off x="5674697" y="4419596"/>
                <a:ext cx="3316903" cy="2362204"/>
                <a:chOff x="5334000" y="4267196"/>
                <a:chExt cx="3316903" cy="2362204"/>
              </a:xfrm>
            </p:grpSpPr>
            <p:pic>
              <p:nvPicPr>
                <p:cNvPr id="52253" name="Image 7" descr="2m2_091213_100_colours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0" y="4277222"/>
                  <a:ext cx="3151802" cy="23521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2254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5943600" y="4267196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>
                      <a:solidFill>
                        <a:srgbClr val="FFFFFF"/>
                      </a:solidFill>
                    </a:rPr>
                    <a:t>New circulation system</a:t>
                  </a:r>
                </a:p>
              </p:txBody>
            </p:sp>
          </p:grpSp>
        </p:grpSp>
        <p:grpSp>
          <p:nvGrpSpPr>
            <p:cNvPr id="9" name="Grouper 40"/>
            <p:cNvGrpSpPr>
              <a:grpSpLocks/>
            </p:cNvGrpSpPr>
            <p:nvPr/>
          </p:nvGrpSpPr>
          <p:grpSpPr bwMode="auto">
            <a:xfrm>
              <a:off x="358775" y="2787650"/>
              <a:ext cx="4068763" cy="1644650"/>
              <a:chOff x="251520" y="4329100"/>
              <a:chExt cx="4068452" cy="2304256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538836" y="4329100"/>
                <a:ext cx="3781136" cy="23042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>
                <a:off x="467403" y="4508426"/>
                <a:ext cx="118894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>
                <a:off x="1872234" y="4508426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3096103" y="4508426"/>
                <a:ext cx="10079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538836" y="6488944"/>
                <a:ext cx="11175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1799215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3059593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 flipH="1">
                <a:off x="4067578" y="4508426"/>
                <a:ext cx="36510" cy="19805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/>
              <p:cNvCxnSpPr/>
              <p:nvPr/>
            </p:nvCxnSpPr>
            <p:spPr>
              <a:xfrm>
                <a:off x="251520" y="4437013"/>
                <a:ext cx="612728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avec flèche 34"/>
              <p:cNvCxnSpPr/>
              <p:nvPr/>
            </p:nvCxnSpPr>
            <p:spPr>
              <a:xfrm flipH="1">
                <a:off x="251520" y="6561944"/>
                <a:ext cx="53970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er 63"/>
            <p:cNvGrpSpPr>
              <a:grpSpLocks/>
            </p:cNvGrpSpPr>
            <p:nvPr/>
          </p:nvGrpSpPr>
          <p:grpSpPr bwMode="auto">
            <a:xfrm>
              <a:off x="4572000" y="2747963"/>
              <a:ext cx="4068763" cy="1608137"/>
              <a:chOff x="4535996" y="3068960"/>
              <a:chExt cx="4068452" cy="2304256"/>
            </a:xfrm>
          </p:grpSpPr>
          <p:grpSp>
            <p:nvGrpSpPr>
              <p:cNvPr id="11" name="Grouper 41"/>
              <p:cNvGrpSpPr>
                <a:grpSpLocks/>
              </p:cNvGrpSpPr>
              <p:nvPr/>
            </p:nvGrpSpPr>
            <p:grpSpPr bwMode="auto">
              <a:xfrm>
                <a:off x="4535996" y="3068960"/>
                <a:ext cx="4068452" cy="2304256"/>
                <a:chOff x="251520" y="4329100"/>
                <a:chExt cx="4068452" cy="2304256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538836" y="4329100"/>
                  <a:ext cx="3781136" cy="2304256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467403" y="4508549"/>
                  <a:ext cx="118894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1872234" y="4508549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45"/>
                <p:cNvCxnSpPr/>
                <p:nvPr/>
              </p:nvCxnSpPr>
              <p:spPr>
                <a:xfrm>
                  <a:off x="3096103" y="4508549"/>
                  <a:ext cx="100798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droit 46"/>
                <p:cNvCxnSpPr/>
                <p:nvPr/>
              </p:nvCxnSpPr>
              <p:spPr>
                <a:xfrm>
                  <a:off x="538836" y="6488844"/>
                  <a:ext cx="111751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47"/>
                <p:cNvCxnSpPr/>
                <p:nvPr/>
              </p:nvCxnSpPr>
              <p:spPr>
                <a:xfrm>
                  <a:off x="1799215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48"/>
                <p:cNvCxnSpPr/>
                <p:nvPr/>
              </p:nvCxnSpPr>
              <p:spPr>
                <a:xfrm>
                  <a:off x="3059593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avec flèche 50"/>
                <p:cNvCxnSpPr/>
                <p:nvPr/>
              </p:nvCxnSpPr>
              <p:spPr>
                <a:xfrm>
                  <a:off x="251520" y="4437087"/>
                  <a:ext cx="612728" cy="0"/>
                </a:xfrm>
                <a:prstGeom prst="straightConnector1">
                  <a:avLst/>
                </a:prstGeom>
                <a:ln>
                  <a:solidFill>
                    <a:srgbClr val="860908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Connecteur droit avec flèche 53"/>
              <p:cNvCxnSpPr/>
              <p:nvPr/>
            </p:nvCxnSpPr>
            <p:spPr>
              <a:xfrm>
                <a:off x="4572506" y="5301754"/>
                <a:ext cx="50319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8352054" y="3248409"/>
                <a:ext cx="0" cy="9004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>
                <a:off x="8352054" y="4256819"/>
                <a:ext cx="0" cy="9369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avec flèche 62"/>
              <p:cNvCxnSpPr/>
              <p:nvPr/>
            </p:nvCxnSpPr>
            <p:spPr>
              <a:xfrm flipH="1">
                <a:off x="4572506" y="3984091"/>
                <a:ext cx="719082" cy="0"/>
              </a:xfrm>
              <a:prstGeom prst="straightConnector1">
                <a:avLst/>
              </a:prstGeom>
              <a:ln w="38100" cmpd="sng"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ZoneTexte 2"/>
          <p:cNvSpPr txBox="1"/>
          <p:nvPr/>
        </p:nvSpPr>
        <p:spPr>
          <a:xfrm>
            <a:off x="243525" y="154571"/>
            <a:ext cx="288067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</a:rPr>
              <a:t>Detector conception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30825" y="641636"/>
            <a:ext cx="85841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Construction and operation of large GRPC necessitate some improvement with respect to the present scenario. </a:t>
            </a:r>
          </a:p>
          <a:p>
            <a:endParaRPr lang="en-US" sz="1600" dirty="0" smtClean="0"/>
          </a:p>
          <a:p>
            <a:r>
              <a:rPr lang="en-US" sz="1600" dirty="0" smtClean="0"/>
              <a:t>Gas distribution : new scheme is proposed  </a:t>
            </a:r>
            <a:endParaRPr lang="en-US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281625" y="4229100"/>
            <a:ext cx="858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Cassette conception to ensure good contact between the detector and electronics is to be improved  </a:t>
            </a:r>
            <a:endParaRPr lang="en-US" sz="1600" dirty="0"/>
          </a:p>
        </p:txBody>
      </p:sp>
      <p:pic>
        <p:nvPicPr>
          <p:cNvPr id="56" name="Image 2" descr="chamb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03884" y="3651405"/>
            <a:ext cx="1747836" cy="380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Image 5" descr="detail serra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855" y="4678364"/>
            <a:ext cx="3618322" cy="174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Connecteur droit avec flèche 54"/>
          <p:cNvCxnSpPr/>
          <p:nvPr/>
        </p:nvCxnSpPr>
        <p:spPr bwMode="auto">
          <a:xfrm flipH="1">
            <a:off x="4667413" y="3735010"/>
            <a:ext cx="688119" cy="0"/>
          </a:xfrm>
          <a:prstGeom prst="straightConnector1">
            <a:avLst/>
          </a:prstGeom>
          <a:ln w="38100" cmpd="sng">
            <a:solidFill>
              <a:srgbClr val="86090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218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43525" y="933102"/>
            <a:ext cx="817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2x1 m</a:t>
            </a:r>
            <a:r>
              <a:rPr lang="en-GB" baseline="30000" dirty="0" smtClean="0"/>
              <a:t>2</a:t>
            </a:r>
            <a:r>
              <a:rPr lang="en-GB" dirty="0" smtClean="0"/>
              <a:t> RPC chamber was successfully built with a new gas circulation system 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43525" y="154571"/>
            <a:ext cx="288067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</a:rPr>
              <a:t>Detector conception </a:t>
            </a:r>
            <a:endParaRPr lang="fr-FR" sz="2400" dirty="0">
              <a:solidFill>
                <a:schemeClr val="tx1"/>
              </a:solidFill>
            </a:endParaRPr>
          </a:p>
        </p:txBody>
      </p:sp>
      <p:pic>
        <p:nvPicPr>
          <p:cNvPr id="4" name="Image 3" descr="Capture d’écran 2019-02-25 à 07.32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829" y="1366956"/>
            <a:ext cx="3469071" cy="5135444"/>
          </a:xfrm>
          <a:prstGeom prst="rect">
            <a:avLst/>
          </a:prstGeom>
        </p:spPr>
      </p:pic>
      <p:pic>
        <p:nvPicPr>
          <p:cNvPr id="9" name="Image 8" descr="Capture d’écran 2019-02-25 à 07.34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25" y="1366956"/>
            <a:ext cx="3680775" cy="513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8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2"/>
          <p:cNvGrpSpPr/>
          <p:nvPr/>
        </p:nvGrpSpPr>
        <p:grpSpPr>
          <a:xfrm>
            <a:off x="5993918" y="1400267"/>
            <a:ext cx="3315176" cy="1512168"/>
            <a:chOff x="6299700" y="1466000"/>
            <a:chExt cx="3315176" cy="1512168"/>
          </a:xfrm>
        </p:grpSpPr>
        <p:pic>
          <p:nvPicPr>
            <p:cNvPr id="7" name="Picture 236" descr="IMGP9425-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360367" y="1466000"/>
              <a:ext cx="2934469" cy="1426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232"/>
            <p:cNvSpPr txBox="1">
              <a:spLocks noChangeArrowheads="1"/>
            </p:cNvSpPr>
            <p:nvPr/>
          </p:nvSpPr>
          <p:spPr bwMode="auto">
            <a:xfrm>
              <a:off x="8614751" y="1538008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 #1 </a:t>
              </a:r>
            </a:p>
          </p:txBody>
        </p:sp>
        <p:sp>
          <p:nvSpPr>
            <p:cNvPr id="9" name="Text Box 23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8590939" y="1943415"/>
              <a:ext cx="10239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</a:t>
              </a:r>
              <a:r>
                <a:rPr lang="en-US" b="1" dirty="0">
                  <a:solidFill>
                    <a:srgbClr val="FFFF00"/>
                  </a:solidFill>
                </a:rPr>
                <a:t> #2 </a:t>
              </a:r>
            </a:p>
          </p:txBody>
        </p:sp>
        <p:sp>
          <p:nvSpPr>
            <p:cNvPr id="10" name="Text Box 235"/>
            <p:cNvSpPr txBox="1">
              <a:spLocks noChangeArrowheads="1"/>
            </p:cNvSpPr>
            <p:nvPr/>
          </p:nvSpPr>
          <p:spPr bwMode="auto">
            <a:xfrm>
              <a:off x="8555376" y="2640030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E7E6E6">
                      <a:lumMod val="10000"/>
                    </a:srgbClr>
                  </a:solidFill>
                </a:rPr>
                <a:t>DIF #3 </a:t>
              </a:r>
            </a:p>
          </p:txBody>
        </p:sp>
        <p:sp>
          <p:nvSpPr>
            <p:cNvPr id="11" name="26 Rectángulo"/>
            <p:cNvSpPr/>
            <p:nvPr/>
          </p:nvSpPr>
          <p:spPr>
            <a:xfrm rot="247261">
              <a:off x="6406453" y="2217804"/>
              <a:ext cx="2909097" cy="6167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6299700" y="1686623"/>
              <a:ext cx="28067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white"/>
                  </a:solidFill>
                </a:rPr>
                <a:t>144 ASICs= 9216 channels/1m</a:t>
              </a:r>
              <a:r>
                <a:rPr lang="en-US" sz="1400" b="1" baseline="30000" dirty="0">
                  <a:solidFill>
                    <a:prstClr val="white"/>
                  </a:solidFill>
                </a:rPr>
                <a:t>2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62 Grupo"/>
          <p:cNvGrpSpPr/>
          <p:nvPr/>
        </p:nvGrpSpPr>
        <p:grpSpPr>
          <a:xfrm>
            <a:off x="-72408" y="1573336"/>
            <a:ext cx="1924838" cy="1177953"/>
            <a:chOff x="1912838" y="4149080"/>
            <a:chExt cx="2044656" cy="116046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457306" y="4149080"/>
              <a:ext cx="1500188" cy="1160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66 CuadroTexto"/>
            <p:cNvSpPr txBox="1">
              <a:spLocks noChangeArrowheads="1"/>
            </p:cNvSpPr>
            <p:nvPr/>
          </p:nvSpPr>
          <p:spPr bwMode="auto">
            <a:xfrm>
              <a:off x="2051720" y="4509120"/>
              <a:ext cx="6143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USB </a:t>
              </a:r>
            </a:p>
          </p:txBody>
        </p:sp>
        <p:sp>
          <p:nvSpPr>
            <p:cNvPr id="16" name="67 CuadroTexto"/>
            <p:cNvSpPr txBox="1">
              <a:spLocks noChangeArrowheads="1"/>
            </p:cNvSpPr>
            <p:nvPr/>
          </p:nvSpPr>
          <p:spPr bwMode="auto">
            <a:xfrm>
              <a:off x="1912838" y="4869160"/>
              <a:ext cx="642938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HDMI</a:t>
              </a:r>
            </a:p>
          </p:txBody>
        </p:sp>
      </p:grpSp>
      <p:grpSp>
        <p:nvGrpSpPr>
          <p:cNvPr id="17" name="Grupo 51"/>
          <p:cNvGrpSpPr/>
          <p:nvPr/>
        </p:nvGrpSpPr>
        <p:grpSpPr>
          <a:xfrm>
            <a:off x="1998876" y="1550453"/>
            <a:ext cx="3991090" cy="1374491"/>
            <a:chOff x="2195551" y="1603677"/>
            <a:chExt cx="4070399" cy="1477866"/>
          </a:xfrm>
        </p:grpSpPr>
        <p:pic>
          <p:nvPicPr>
            <p:cNvPr id="18" name="Picture 9" descr="dual_hr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95551" y="1619438"/>
              <a:ext cx="4009710" cy="11906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>
              <a:outerShdw dist="107763" dir="8100000" algn="ctr" rotWithShape="0">
                <a:srgbClr val="808080"/>
              </a:outerShdw>
            </a:effectLst>
          </p:spPr>
        </p:pic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3164561" y="2026589"/>
              <a:ext cx="834118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ASU1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811776" y="1603677"/>
              <a:ext cx="1078322" cy="307777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  <a:defRPr/>
              </a:pPr>
              <a:r>
                <a:rPr lang="en-US" sz="1400" b="1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 3072 </a:t>
              </a:r>
              <a:r>
                <a:rPr lang="en-US" sz="1400" b="1" dirty="0" err="1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ch</a:t>
              </a:r>
              <a:endParaRPr lang="en-US" b="1" dirty="0">
                <a:solidFill>
                  <a:prstClr val="black"/>
                </a:solidFill>
                <a:latin typeface="Verdana" pitchFamily="1" charset="0"/>
                <a:cs typeface="Times New Roman" pitchFamily="1" charset="0"/>
              </a:endParaRP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4801298" y="2026589"/>
              <a:ext cx="796434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ASU2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24460" y="2503850"/>
              <a:ext cx="587025" cy="397109"/>
            </a:xfrm>
            <a:prstGeom prst="rect">
              <a:avLst/>
            </a:prstGeom>
            <a:solidFill>
              <a:srgbClr val="F9F60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DIF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812148" y="2783526"/>
              <a:ext cx="1116418" cy="29801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>
                  <a:solidFill>
                    <a:srgbClr val="000000"/>
                  </a:solidFill>
                </a:rPr>
                <a:t>100 cm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 flipH="1">
              <a:off x="2781395" y="2972410"/>
              <a:ext cx="10459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4545833" y="2972410"/>
              <a:ext cx="15668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5537791" y="2070928"/>
              <a:ext cx="728159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dirty="0">
                  <a:solidFill>
                    <a:prstClr val="white"/>
                  </a:solidFill>
                </a:rPr>
                <a:t>33 cm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7" name="Line 34"/>
            <p:cNvSpPr>
              <a:spLocks noChangeShapeType="1"/>
            </p:cNvSpPr>
            <p:nvPr/>
          </p:nvSpPr>
          <p:spPr bwMode="auto">
            <a:xfrm flipV="1">
              <a:off x="5988335" y="1613842"/>
              <a:ext cx="0" cy="52887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>
              <a:off x="6025641" y="2363783"/>
              <a:ext cx="0" cy="4407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2475154" y="2186528"/>
              <a:ext cx="125346" cy="31732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1584845" y="2314093"/>
            <a:ext cx="564060" cy="317321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27 Conector recto de flecha"/>
          <p:cNvCxnSpPr/>
          <p:nvPr/>
        </p:nvCxnSpPr>
        <p:spPr>
          <a:xfrm flipH="1" flipV="1">
            <a:off x="5547466" y="2373575"/>
            <a:ext cx="960212" cy="1161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55"/>
          <p:cNvSpPr txBox="1"/>
          <p:nvPr/>
        </p:nvSpPr>
        <p:spPr>
          <a:xfrm>
            <a:off x="4237844" y="1030994"/>
            <a:ext cx="1189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ES" sz="1400" b="1" dirty="0" smtClean="0">
                <a:solidFill>
                  <a:srgbClr val="FF0000"/>
                </a:solidFill>
              </a:rPr>
              <a:t>HADROC chip</a:t>
            </a:r>
          </a:p>
          <a:p>
            <a:pPr defTabSz="914400"/>
            <a:r>
              <a:rPr lang="es-ES" sz="1400" b="1" dirty="0" smtClean="0">
                <a:solidFill>
                  <a:srgbClr val="FF0000"/>
                </a:solidFill>
              </a:rPr>
              <a:t>(ASIC)</a:t>
            </a:r>
            <a:endParaRPr lang="es-ES" sz="1400" b="1" dirty="0">
              <a:solidFill>
                <a:srgbClr val="FF0000"/>
              </a:solidFill>
            </a:endParaRPr>
          </a:p>
        </p:txBody>
      </p:sp>
      <p:cxnSp>
        <p:nvCxnSpPr>
          <p:cNvPr id="33" name="Conector recto de flecha 57"/>
          <p:cNvCxnSpPr/>
          <p:nvPr/>
        </p:nvCxnSpPr>
        <p:spPr>
          <a:xfrm>
            <a:off x="4927144" y="1400267"/>
            <a:ext cx="500321" cy="29106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58"/>
          <p:cNvSpPr/>
          <p:nvPr/>
        </p:nvSpPr>
        <p:spPr>
          <a:xfrm>
            <a:off x="5723831" y="989151"/>
            <a:ext cx="3595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1m</a:t>
            </a:r>
            <a:r>
              <a:rPr lang="en-US" sz="1400" b="1" baseline="30000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board 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6 ASUs hosting 24 ASICs </a:t>
            </a:r>
            <a:endParaRPr lang="en-US" sz="1400" b="1" dirty="0">
              <a:solidFill>
                <a:srgbClr val="70AD4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uadroTexto 32"/>
          <p:cNvSpPr txBox="1"/>
          <p:nvPr/>
        </p:nvSpPr>
        <p:spPr>
          <a:xfrm>
            <a:off x="51334" y="1102943"/>
            <a:ext cx="41606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Electronics readout for the 1m</a:t>
            </a:r>
            <a:r>
              <a:rPr lang="en-US" b="1" baseline="30000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prototipo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b="1" baseline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602" y="2946430"/>
            <a:ext cx="916561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1 DIF (detector </a:t>
            </a:r>
            <a:r>
              <a:rPr lang="en-US" sz="1600" dirty="0" err="1" smtClean="0"/>
              <a:t>InterFace</a:t>
            </a:r>
            <a:r>
              <a:rPr lang="en-US" sz="1600" dirty="0" smtClean="0"/>
              <a:t>) for 2 ASU (Active Sensor Unit.- PCB+ASICs) </a:t>
            </a:r>
            <a:r>
              <a:rPr lang="en-US" sz="1600" dirty="0" smtClean="0">
                <a:sym typeface="Wingdings" panose="05000000000000000000" pitchFamily="2" charset="2"/>
              </a:rPr>
              <a:t>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3 DIFs for  ONE 1m2 GRPC detector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7" name="CuadroTexto 32"/>
          <p:cNvSpPr txBox="1"/>
          <p:nvPr/>
        </p:nvSpPr>
        <p:spPr>
          <a:xfrm>
            <a:off x="75506" y="3491716"/>
            <a:ext cx="406444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7030A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7030A0"/>
                </a:solidFill>
              </a:rPr>
              <a:t>Electronics readout for the final detector</a:t>
            </a:r>
            <a:endParaRPr lang="en-US" b="1" baseline="30000" dirty="0">
              <a:solidFill>
                <a:srgbClr val="7030A0"/>
              </a:solidFill>
            </a:endParaRP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977" y="4411851"/>
            <a:ext cx="4716016" cy="134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2" y="3922622"/>
            <a:ext cx="3344080" cy="245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40 CuadroTexto"/>
          <p:cNvSpPr txBox="1"/>
          <p:nvPr/>
        </p:nvSpPr>
        <p:spPr>
          <a:xfrm>
            <a:off x="4303365" y="3683124"/>
            <a:ext cx="4840636" cy="5847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Only </a:t>
            </a:r>
            <a:r>
              <a:rPr lang="en-US" sz="1600" b="1" dirty="0" smtClean="0">
                <a:solidFill>
                  <a:srgbClr val="FF0000"/>
                </a:solidFill>
              </a:rPr>
              <a:t>1 DIF per GRPC (any size) </a:t>
            </a:r>
            <a:r>
              <a:rPr lang="en-US" sz="1600" dirty="0" smtClean="0"/>
              <a:t>with small dimensions to fit in the 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small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dirty="0" smtClean="0"/>
              <a:t>space available  at the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ILD detector</a:t>
            </a:r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41 Elipse"/>
          <p:cNvSpPr/>
          <p:nvPr/>
        </p:nvSpPr>
        <p:spPr>
          <a:xfrm>
            <a:off x="4061150" y="5059923"/>
            <a:ext cx="510850" cy="337661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42 Conector recto de flecha"/>
          <p:cNvCxnSpPr/>
          <p:nvPr/>
        </p:nvCxnSpPr>
        <p:spPr>
          <a:xfrm flipH="1">
            <a:off x="230222" y="3895164"/>
            <a:ext cx="4897390" cy="8388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7013378" y="4314582"/>
            <a:ext cx="1484702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DIF dimensions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371" y="5589240"/>
            <a:ext cx="18478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" name="46 Conector recto de flecha"/>
          <p:cNvCxnSpPr>
            <a:endCxn id="42" idx="7"/>
          </p:cNvCxnSpPr>
          <p:nvPr/>
        </p:nvCxnSpPr>
        <p:spPr>
          <a:xfrm flipH="1">
            <a:off x="4497188" y="4221088"/>
            <a:ext cx="2235052" cy="88828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427454" y="5181600"/>
            <a:ext cx="1144691" cy="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628494" y="5181600"/>
            <a:ext cx="581951" cy="1270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1 Título"/>
          <p:cNvSpPr txBox="1">
            <a:spLocks/>
          </p:cNvSpPr>
          <p:nvPr/>
        </p:nvSpPr>
        <p:spPr>
          <a:xfrm>
            <a:off x="259463" y="109539"/>
            <a:ext cx="2689542" cy="4873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572145" y="4208388"/>
            <a:ext cx="414031" cy="190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ZoneTexte 53"/>
          <p:cNvSpPr txBox="1"/>
          <p:nvPr/>
        </p:nvSpPr>
        <p:spPr>
          <a:xfrm>
            <a:off x="1534930" y="4200282"/>
            <a:ext cx="1337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Uo</a:t>
            </a:r>
            <a:r>
              <a:rPr lang="en-US" sz="1000" dirty="0" smtClean="0"/>
              <a:t> to 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61329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6050" y="871538"/>
            <a:ext cx="9036050" cy="5616575"/>
          </a:xfrm>
        </p:spPr>
        <p:txBody>
          <a:bodyPr/>
          <a:lstStyle/>
          <a:p>
            <a:pPr>
              <a:buNone/>
              <a:defRPr/>
            </a:pPr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  <a:cs typeface="+mn-cs"/>
              </a:rPr>
              <a:t>      HARDROCR3 main features:</a:t>
            </a:r>
          </a:p>
          <a:p>
            <a:pPr lvl="1">
              <a:defRPr/>
            </a:pPr>
            <a:r>
              <a:rPr lang="en-US" sz="1800" b="1" dirty="0">
                <a:latin typeface="Calibri" pitchFamily="34" charset="0"/>
              </a:rPr>
              <a:t>Independent channels</a:t>
            </a:r>
          </a:p>
          <a:p>
            <a:pPr lvl="1">
              <a:defRPr/>
            </a:pPr>
            <a:r>
              <a:rPr lang="en-US" sz="1800" b="1" dirty="0">
                <a:latin typeface="Calibri" pitchFamily="34" charset="0"/>
              </a:rPr>
              <a:t>Zero suppress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Extended dynamic range (</a:t>
            </a:r>
            <a:r>
              <a:rPr lang="en-US" sz="1800" b="1" dirty="0" smtClean="0">
                <a:latin typeface="Calibri" pitchFamily="34" charset="0"/>
              </a:rPr>
              <a:t>up to 50 </a:t>
            </a:r>
            <a:r>
              <a:rPr lang="en-US" sz="1800" b="1" dirty="0" err="1" smtClean="0">
                <a:latin typeface="Calibri" pitchFamily="34" charset="0"/>
              </a:rPr>
              <a:t>pC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  <a:p>
            <a:pPr lvl="1">
              <a:defRPr/>
            </a:pPr>
            <a:r>
              <a:rPr lang="en-US" sz="1800" b="1" dirty="0" smtClean="0">
                <a:latin typeface="Calibri" pitchFamily="34" charset="0"/>
              </a:rPr>
              <a:t>I2C link with triple voting for slow </a:t>
            </a:r>
            <a:r>
              <a:rPr lang="en-US" sz="1800" b="1" dirty="0">
                <a:latin typeface="Calibri" pitchFamily="34" charset="0"/>
              </a:rPr>
              <a:t>control </a:t>
            </a:r>
            <a:r>
              <a:rPr lang="en-US" sz="1800" b="1" dirty="0" smtClean="0">
                <a:latin typeface="Calibri" pitchFamily="34" charset="0"/>
              </a:rPr>
              <a:t>parameters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packaging in QFP208,</a:t>
            </a:r>
            <a:r>
              <a:rPr lang="en-US" sz="1800" dirty="0" smtClean="0">
                <a:latin typeface="Calibri" pitchFamily="34" charset="0"/>
                <a:sym typeface="Wingdings" panose="05000000000000000000" pitchFamily="2" charset="2"/>
              </a:rPr>
              <a:t> d</a:t>
            </a:r>
            <a:r>
              <a:rPr lang="en-US" sz="1800" dirty="0" smtClean="0">
                <a:latin typeface="Calibri" pitchFamily="34" charset="0"/>
              </a:rPr>
              <a:t>ie size  ~30 mm</a:t>
            </a:r>
            <a:r>
              <a:rPr lang="en-US" sz="1800" baseline="30000" dirty="0" smtClean="0">
                <a:latin typeface="Calibri" pitchFamily="34" charset="0"/>
              </a:rPr>
              <a:t>2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Consumption increase (internal PLL, I2C)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5719762" y="17463"/>
            <a:ext cx="2962275" cy="2216150"/>
            <a:chOff x="6002338" y="1428750"/>
            <a:chExt cx="2962275" cy="2216150"/>
          </a:xfrm>
        </p:grpSpPr>
        <p:pic>
          <p:nvPicPr>
            <p:cNvPr id="54275" name="Picture 2" descr="C:\Users\seguin.LAL\Application Data\SSH\temp\lay1_hr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5" t="12816" r="10617" b="13934"/>
            <a:stretch>
              <a:fillRect/>
            </a:stretch>
          </p:blipFill>
          <p:spPr bwMode="auto">
            <a:xfrm>
              <a:off x="6507163" y="1831975"/>
              <a:ext cx="2457450" cy="181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Connecteur droit avec flèche 3"/>
            <p:cNvCxnSpPr/>
            <p:nvPr/>
          </p:nvCxnSpPr>
          <p:spPr>
            <a:xfrm>
              <a:off x="6507163" y="1768475"/>
              <a:ext cx="2457450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77" name="ZoneTexte 4"/>
            <p:cNvSpPr txBox="1">
              <a:spLocks noChangeArrowheads="1"/>
            </p:cNvSpPr>
            <p:nvPr/>
          </p:nvSpPr>
          <p:spPr bwMode="auto">
            <a:xfrm>
              <a:off x="7299325" y="1428750"/>
              <a:ext cx="928688" cy="446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800" dirty="0"/>
                <a:t>6,3 mm</a:t>
              </a: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6372225" y="1849438"/>
              <a:ext cx="0" cy="1795462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79" name="ZoneTexte 20"/>
            <p:cNvSpPr txBox="1">
              <a:spLocks noChangeArrowheads="1"/>
            </p:cNvSpPr>
            <p:nvPr/>
          </p:nvSpPr>
          <p:spPr bwMode="auto">
            <a:xfrm rot="-5400000">
              <a:off x="5722938" y="2492375"/>
              <a:ext cx="9286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800"/>
                <a:t>4,7 mm</a:t>
              </a:r>
            </a:p>
          </p:txBody>
        </p:sp>
      </p:grpSp>
      <p:pic>
        <p:nvPicPr>
          <p:cNvPr id="11" name="Picture 3" descr="D:\Mes_documents_locaux\Hardroc3\Scurves_DAC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00" y="4365054"/>
            <a:ext cx="4572000" cy="2492945"/>
          </a:xfrm>
          <a:prstGeom prst="rect">
            <a:avLst/>
          </a:prstGeom>
          <a:noFill/>
        </p:spPr>
      </p:pic>
      <p:pic>
        <p:nvPicPr>
          <p:cNvPr id="12" name="Picture 4" descr="D:\Mes_documents_locaux\Hardroc3\Dist_Scurves_DAC0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3649" y="4154489"/>
            <a:ext cx="3886200" cy="2587624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482600" y="3738990"/>
            <a:ext cx="4794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H3B TESTED : 786,    </a:t>
            </a:r>
            <a:r>
              <a:rPr lang="fr-FR" sz="2000" dirty="0" err="1" smtClean="0"/>
              <a:t>Yield</a:t>
            </a:r>
            <a:r>
              <a:rPr lang="fr-FR" sz="2000" dirty="0" smtClean="0"/>
              <a:t> : 83.3 %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482600" y="255588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electronics: ASIC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782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01688"/>
            <a:ext cx="4403725" cy="3033712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endParaRPr lang="en-US" sz="1400" b="1" dirty="0" smtClean="0">
              <a:solidFill>
                <a:srgbClr val="0066FF"/>
              </a:solidFill>
              <a:latin typeface="Calibri" pitchFamily="34" charset="0"/>
              <a:cs typeface="+mn-cs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en-US" sz="1200" dirty="0" smtClean="0">
              <a:latin typeface="Calibri" pitchFamily="34" charset="0"/>
            </a:endParaRPr>
          </a:p>
          <a:p>
            <a:pPr lvl="2" eaLnBrk="1" hangingPunct="1">
              <a:buFont typeface="Wingdings" pitchFamily="2" charset="2"/>
              <a:buChar char="§"/>
              <a:defRPr/>
            </a:pPr>
            <a:endParaRPr lang="en-US" sz="1200" dirty="0" smtClean="0">
              <a:latin typeface="Calibri" pitchFamily="34" charset="0"/>
            </a:endParaRPr>
          </a:p>
          <a:p>
            <a:pPr lvl="3" eaLnBrk="1" hangingPunct="1">
              <a:buFont typeface="Wingdings" pitchFamily="2" charset="2"/>
              <a:buChar char="§"/>
              <a:defRPr/>
            </a:pPr>
            <a:endParaRPr lang="en-US" sz="1000" dirty="0" smtClean="0">
              <a:latin typeface="Calibri" pitchFamily="34" charset="0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en-US" sz="1200" dirty="0" smtClean="0">
              <a:latin typeface="Calibri" pitchFamily="34" charset="0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fr-FR" sz="12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fr-FR" sz="1800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fr-FR" sz="2000" dirty="0" smtClean="0">
              <a:latin typeface="Calibri" pitchFamily="34" charset="0"/>
              <a:cs typeface="+mn-cs"/>
            </a:endParaRPr>
          </a:p>
          <a:p>
            <a:pPr lvl="1" eaLnBrk="1" hangingPunct="1">
              <a:defRPr/>
            </a:pPr>
            <a:endParaRPr lang="fr-FR" sz="1800" dirty="0" smtClean="0">
              <a:latin typeface="Calibri" pitchFamily="34" charset="0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000" y="153988"/>
            <a:ext cx="4032250" cy="620712"/>
          </a:xfrm>
          <a:ln>
            <a:solidFill>
              <a:srgbClr val="22C916"/>
            </a:solidFill>
          </a:ln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AA0000"/>
                </a:solidFill>
                <a:latin typeface="+mn-lt"/>
                <a:cs typeface="+mj-cs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latin typeface="+mn-lt"/>
                <a:cs typeface="+mj-cs"/>
              </a:rPr>
              <a:t>HARDROC3: Analog linearity</a:t>
            </a:r>
          </a:p>
        </p:txBody>
      </p:sp>
      <p:pic>
        <p:nvPicPr>
          <p:cNvPr id="58372" name="Image 11" descr="C:\Users\seguin.LAL\Desktop\Hardroc3\Mesures\lin_fsb0_v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3" y="1125538"/>
            <a:ext cx="4268787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Image 12" descr="C:\Users\seguin.LAL\Desktop\Hardroc3\Mesures\fsb0_sigmaNoise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4157663"/>
            <a:ext cx="43434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Image 13" descr="C:\Users\seguin.LAL\Desktop\Hardroc3\Mesures\lin_fsb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48387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Image 14" descr="C:\Users\seguin.LAL\Desktop\Hardroc3\Mesures\lin_fsb2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3"/>
          <a:stretch>
            <a:fillRect/>
          </a:stretch>
        </p:blipFill>
        <p:spPr bwMode="auto">
          <a:xfrm>
            <a:off x="34925" y="3860800"/>
            <a:ext cx="41671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ZoneTexte 1"/>
          <p:cNvSpPr txBox="1">
            <a:spLocks noChangeArrowheads="1"/>
          </p:cNvSpPr>
          <p:nvPr/>
        </p:nvSpPr>
        <p:spPr bwMode="auto">
          <a:xfrm>
            <a:off x="1042988" y="1773238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FSB0</a:t>
            </a:r>
          </a:p>
        </p:txBody>
      </p:sp>
      <p:sp>
        <p:nvSpPr>
          <p:cNvPr id="58377" name="ZoneTexte 2"/>
          <p:cNvSpPr txBox="1">
            <a:spLocks noChangeArrowheads="1"/>
          </p:cNvSpPr>
          <p:nvPr/>
        </p:nvSpPr>
        <p:spPr bwMode="auto">
          <a:xfrm>
            <a:off x="5213350" y="4292600"/>
            <a:ext cx="304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>
                <a:solidFill>
                  <a:srgbClr val="FF0000"/>
                </a:solidFill>
              </a:rPr>
              <a:t>FSB0: 5</a:t>
            </a:r>
            <a:r>
              <a:rPr lang="el-GR" sz="2000">
                <a:solidFill>
                  <a:srgbClr val="FF0000"/>
                </a:solidFill>
              </a:rPr>
              <a:t>σ</a:t>
            </a:r>
            <a:r>
              <a:rPr lang="fr-FR" sz="2000">
                <a:solidFill>
                  <a:srgbClr val="FF0000"/>
                </a:solidFill>
              </a:rPr>
              <a:t> noise limit= 15 fC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380288" y="2700338"/>
            <a:ext cx="14652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Up to 10 </a:t>
            </a:r>
            <a:r>
              <a:rPr lang="fr-FR" sz="2000" dirty="0" err="1">
                <a:solidFill>
                  <a:schemeClr val="accent5">
                    <a:lumMod val="50000"/>
                  </a:schemeClr>
                </a:solidFill>
                <a:cs typeface="+mn-cs"/>
              </a:rPr>
              <a:t>pC</a:t>
            </a: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751138" y="5486400"/>
            <a:ext cx="140811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Up to 50 </a:t>
            </a:r>
            <a:r>
              <a:rPr lang="fr-FR" sz="2000" dirty="0" err="1">
                <a:solidFill>
                  <a:schemeClr val="accent5">
                    <a:lumMod val="50000"/>
                  </a:schemeClr>
                </a:solidFill>
                <a:cs typeface="+mn-cs"/>
              </a:rPr>
              <a:t>pC</a:t>
            </a:r>
            <a:endParaRPr lang="fr-FR" sz="2000" dirty="0">
              <a:solidFill>
                <a:schemeClr val="accent5">
                  <a:lumMod val="50000"/>
                </a:schemeClr>
              </a:solidFill>
              <a:cs typeface="+mn-cs"/>
            </a:endParaRPr>
          </a:p>
        </p:txBody>
      </p:sp>
      <p:sp>
        <p:nvSpPr>
          <p:cNvPr id="58382" name="Rectangle 205"/>
          <p:cNvSpPr>
            <a:spLocks noChangeArrowheads="1"/>
          </p:cNvSpPr>
          <p:nvPr/>
        </p:nvSpPr>
        <p:spPr bwMode="auto">
          <a:xfrm>
            <a:off x="2319338" y="773113"/>
            <a:ext cx="427037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Fast shaper outputs (mV) </a:t>
            </a:r>
            <a:r>
              <a:rPr lang="en-US" sz="2000" dirty="0" err="1">
                <a:solidFill>
                  <a:schemeClr val="tx2"/>
                </a:solidFill>
              </a:rPr>
              <a:t>vs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Qinj</a:t>
            </a:r>
            <a:r>
              <a:rPr lang="en-US" sz="2000" dirty="0">
                <a:solidFill>
                  <a:schemeClr val="tx2"/>
                </a:solidFill>
              </a:rPr>
              <a:t> (</a:t>
            </a:r>
            <a:r>
              <a:rPr lang="en-US" sz="2000" dirty="0" err="1">
                <a:solidFill>
                  <a:schemeClr val="tx2"/>
                </a:solidFill>
              </a:rPr>
              <a:t>fC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4" name="Rectangle 205"/>
          <p:cNvSpPr>
            <a:spLocks noChangeArrowheads="1"/>
          </p:cNvSpPr>
          <p:nvPr/>
        </p:nvSpPr>
        <p:spPr bwMode="auto">
          <a:xfrm>
            <a:off x="4500563" y="3794125"/>
            <a:ext cx="4613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50% trig. Eff. (DAC units) vs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cs typeface="+mn-cs"/>
              </a:rPr>
              <a:t>Qinj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(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cs typeface="+mn-cs"/>
              </a:rPr>
              <a:t>fC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)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9070975" y="3789363"/>
            <a:ext cx="20638" cy="26638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6" name="Rectangle 205"/>
          <p:cNvSpPr>
            <a:spLocks noChangeArrowheads="1"/>
          </p:cNvSpPr>
          <p:nvPr/>
        </p:nvSpPr>
        <p:spPr bwMode="auto">
          <a:xfrm>
            <a:off x="3073400" y="6335713"/>
            <a:ext cx="3983038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>
                <a:solidFill>
                  <a:srgbClr val="000000"/>
                </a:solidFill>
              </a:rPr>
              <a:t>Dynamic range:   15fC   -   50 pC</a:t>
            </a:r>
          </a:p>
        </p:txBody>
      </p:sp>
      <p:sp>
        <p:nvSpPr>
          <p:cNvPr id="58387" name="ZoneTexte 25"/>
          <p:cNvSpPr txBox="1">
            <a:spLocks noChangeArrowheads="1"/>
          </p:cNvSpPr>
          <p:nvPr/>
        </p:nvSpPr>
        <p:spPr bwMode="auto">
          <a:xfrm>
            <a:off x="5540375" y="1731963"/>
            <a:ext cx="693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FSB1</a:t>
            </a:r>
          </a:p>
        </p:txBody>
      </p:sp>
      <p:sp>
        <p:nvSpPr>
          <p:cNvPr id="58388" name="ZoneTexte 26"/>
          <p:cNvSpPr txBox="1">
            <a:spLocks noChangeArrowheads="1"/>
          </p:cNvSpPr>
          <p:nvPr/>
        </p:nvSpPr>
        <p:spPr bwMode="auto">
          <a:xfrm>
            <a:off x="1042988" y="4581525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FSB2</a:t>
            </a:r>
          </a:p>
        </p:txBody>
      </p:sp>
    </p:spTree>
    <p:extLst>
      <p:ext uri="{BB962C8B-B14F-4D97-AF65-F5344CB8AC3E}">
        <p14:creationId xmlns:p14="http://schemas.microsoft.com/office/powerpoint/2010/main" val="227235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9-02-25 à 05.46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283" y="736600"/>
            <a:ext cx="4526917" cy="4312107"/>
          </a:xfrm>
          <a:prstGeom prst="rect">
            <a:avLst/>
          </a:prstGeom>
        </p:spPr>
      </p:pic>
      <p:pic>
        <p:nvPicPr>
          <p:cNvPr id="8" name="Image 7" descr="Capture d’écran 2019-02-25 à 05.47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2154"/>
            <a:ext cx="4439282" cy="636584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09550" y="92045"/>
            <a:ext cx="5118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SDHCAL Simulation</a:t>
            </a:r>
            <a:endParaRPr lang="en-GB" sz="2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181600" y="5245100"/>
            <a:ext cx="347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Up to 20% improvment is expected</a:t>
            </a:r>
            <a:endParaRPr lang="cy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959600" y="2540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G. Garillot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740216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7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22C916"/>
                </a:solidFill>
              </a:rPr>
              <a:t>ASU (Active Sensor Unit)</a:t>
            </a:r>
            <a:endParaRPr lang="en-US" sz="3200" b="1" dirty="0">
              <a:solidFill>
                <a:srgbClr val="22C916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65985" y="1077301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n-US" dirty="0" smtClean="0"/>
              <a:t>important challenge is to build a PCB up to 1m length with good planarity to have a homogeneous contact of pads with RPCs in order to guarantee an uniform response along all the detector.</a:t>
            </a:r>
          </a:p>
          <a:p>
            <a:endParaRPr lang="en-US" sz="800" dirty="0"/>
          </a:p>
          <a:p>
            <a:r>
              <a:rPr lang="en-US" dirty="0" smtClean="0"/>
              <a:t>A company was found and </a:t>
            </a:r>
            <a:r>
              <a:rPr lang="en-US" b="1" i="1" dirty="0" smtClean="0">
                <a:solidFill>
                  <a:srgbClr val="CC0099"/>
                </a:solidFill>
              </a:rPr>
              <a:t>1x0.33 m2 with 13 layer ASUs </a:t>
            </a:r>
            <a:r>
              <a:rPr lang="en-US" dirty="0" smtClean="0"/>
              <a:t>have been built.</a:t>
            </a:r>
            <a:endParaRPr lang="en-U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113" y="2665707"/>
            <a:ext cx="2199182" cy="2932242"/>
          </a:xfrm>
          <a:prstGeom prst="rect">
            <a:avLst/>
          </a:prstGeom>
        </p:spPr>
      </p:pic>
      <p:grpSp>
        <p:nvGrpSpPr>
          <p:cNvPr id="5" name="Grouper 4"/>
          <p:cNvGrpSpPr/>
          <p:nvPr/>
        </p:nvGrpSpPr>
        <p:grpSpPr>
          <a:xfrm>
            <a:off x="456876" y="2566382"/>
            <a:ext cx="2787174" cy="3716232"/>
            <a:chOff x="113976" y="2426682"/>
            <a:chExt cx="2787174" cy="3716232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976" y="2426682"/>
              <a:ext cx="2787174" cy="3716232"/>
            </a:xfrm>
            <a:prstGeom prst="rect">
              <a:avLst/>
            </a:prstGeom>
          </p:spPr>
        </p:pic>
        <p:sp>
          <p:nvSpPr>
            <p:cNvPr id="14" name="CuadroTexto 13"/>
            <p:cNvSpPr txBox="1"/>
            <p:nvPr/>
          </p:nvSpPr>
          <p:spPr>
            <a:xfrm>
              <a:off x="2065911" y="2496854"/>
              <a:ext cx="716863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rgbClr val="CC0099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CC0099"/>
                  </a:solidFill>
                </a:rPr>
                <a:t>ASU</a:t>
              </a:r>
              <a:endParaRPr lang="en-US" sz="2400" b="1" dirty="0">
                <a:solidFill>
                  <a:srgbClr val="CC0099"/>
                </a:solidFill>
              </a:endParaRP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2316606" y="4556175"/>
              <a:ext cx="559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PCB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Conector recto de flecha 16"/>
            <p:cNvCxnSpPr/>
            <p:nvPr/>
          </p:nvCxnSpPr>
          <p:spPr>
            <a:xfrm flipH="1">
              <a:off x="2190768" y="4831896"/>
              <a:ext cx="417797" cy="5270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uadroTexto 17"/>
            <p:cNvSpPr txBox="1"/>
            <p:nvPr/>
          </p:nvSpPr>
          <p:spPr>
            <a:xfrm>
              <a:off x="2128306" y="3248904"/>
              <a:ext cx="76014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4">
                      <a:lumMod val="50000"/>
                    </a:schemeClr>
                  </a:solidFill>
                </a:rPr>
                <a:t>HR3</a:t>
              </a:r>
            </a:p>
            <a:p>
              <a:r>
                <a:rPr lang="en-US" b="1" dirty="0" smtClean="0">
                  <a:solidFill>
                    <a:schemeClr val="accent4">
                      <a:lumMod val="50000"/>
                    </a:schemeClr>
                  </a:solidFill>
                </a:rPr>
                <a:t>ASICs </a:t>
              </a:r>
              <a:endParaRPr lang="en-US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cxnSp>
          <p:nvCxnSpPr>
            <p:cNvPr id="19" name="Conector recto de flecha 18"/>
            <p:cNvCxnSpPr/>
            <p:nvPr/>
          </p:nvCxnSpPr>
          <p:spPr>
            <a:xfrm flipH="1">
              <a:off x="1909865" y="3890371"/>
              <a:ext cx="561804" cy="458475"/>
            </a:xfrm>
            <a:prstGeom prst="straightConnector1">
              <a:avLst/>
            </a:prstGeom>
            <a:ln w="38100">
              <a:solidFill>
                <a:schemeClr val="accent4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uadroTexto 6"/>
          <p:cNvSpPr txBox="1"/>
          <p:nvPr/>
        </p:nvSpPr>
        <p:spPr>
          <a:xfrm>
            <a:off x="3525654" y="5958248"/>
            <a:ext cx="526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The ASU-ASU </a:t>
            </a:r>
            <a:r>
              <a:rPr lang="es-ES" b="1" dirty="0" smtClean="0">
                <a:solidFill>
                  <a:srgbClr val="7030A0"/>
                </a:solidFill>
              </a:rPr>
              <a:t>(= ASU-DIF) </a:t>
            </a:r>
            <a:r>
              <a:rPr lang="en-US" b="1" dirty="0" smtClean="0">
                <a:solidFill>
                  <a:srgbClr val="7030A0"/>
                </a:solidFill>
              </a:rPr>
              <a:t>connections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also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produced 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2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8-03-07 à 21.11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72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7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431800" y="1600200"/>
            <a:ext cx="64897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SDHCAL technological prototype</a:t>
            </a:r>
          </a:p>
          <a:p>
            <a:endParaRPr lang="en-US" b="1" dirty="0" smtClean="0"/>
          </a:p>
          <a:p>
            <a:r>
              <a:rPr lang="en-US" b="1" dirty="0" smtClean="0"/>
              <a:t>R&amp;D for SDHCAL ILD: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/>
              <a:t> Detectors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Readout electronics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Mechanics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Gas recycling</a:t>
            </a:r>
          </a:p>
          <a:p>
            <a:endParaRPr lang="en-US" b="1" dirty="0"/>
          </a:p>
          <a:p>
            <a:r>
              <a:rPr lang="en-US" b="1" dirty="0" smtClean="0"/>
              <a:t>AHCAL </a:t>
            </a:r>
            <a:r>
              <a:rPr lang="en-US" b="1" dirty="0"/>
              <a:t>technological </a:t>
            </a:r>
            <a:r>
              <a:rPr lang="en-US" b="1" dirty="0" smtClean="0"/>
              <a:t>prototype Design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Construction</a:t>
            </a:r>
            <a:endParaRPr lang="en-US" b="1" dirty="0"/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/>
              <a:t> </a:t>
            </a:r>
            <a:r>
              <a:rPr lang="en-US" b="1" dirty="0" err="1" smtClean="0"/>
              <a:t>Testbeam</a:t>
            </a:r>
            <a:r>
              <a:rPr lang="en-US" b="1" dirty="0" smtClean="0"/>
              <a:t> experience</a:t>
            </a:r>
            <a:endParaRPr lang="en-US" b="1" dirty="0"/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Large layers</a:t>
            </a:r>
          </a:p>
          <a:p>
            <a:pPr marL="285750" indent="-285750">
              <a:buFont typeface="Wingdings" charset="2"/>
              <a:buChar char="q"/>
            </a:pPr>
            <a:r>
              <a:rPr lang="en-US" b="1" dirty="0"/>
              <a:t> </a:t>
            </a:r>
            <a:r>
              <a:rPr lang="en-US" b="1" dirty="0" smtClean="0"/>
              <a:t>Future plans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Conclusion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431800" y="914400"/>
            <a:ext cx="224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Outline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65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3"/>
          <p:cNvSpPr/>
          <p:nvPr/>
        </p:nvSpPr>
        <p:spPr>
          <a:xfrm>
            <a:off x="610402" y="850900"/>
            <a:ext cx="7519781" cy="584775"/>
          </a:xfrm>
          <a:prstGeom prst="rect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srgbClr val="FF0000"/>
                </a:solidFill>
              </a:rPr>
              <a:t>DIF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sends DAQ commands (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config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clock, trigger) to front-end and transfer their signal data to DAQ. It controls also the ASIC power pulsing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3860790" y="1574800"/>
            <a:ext cx="5283210" cy="28007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GB" sz="1600" dirty="0" smtClean="0"/>
              <a:t>• </a:t>
            </a:r>
            <a:r>
              <a:rPr lang="en-GB" sz="1600" dirty="0"/>
              <a:t>Only </a:t>
            </a:r>
            <a:r>
              <a:rPr lang="en-GB" sz="1600" b="1" dirty="0">
                <a:solidFill>
                  <a:srgbClr val="00B0F0"/>
                </a:solidFill>
              </a:rPr>
              <a:t>one DIF per plane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(instead of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en-GB" sz="1600" dirty="0"/>
              <a:t>• </a:t>
            </a:r>
            <a:r>
              <a:rPr lang="en-GB" sz="1600" dirty="0" smtClean="0"/>
              <a:t>DIF handle up to </a:t>
            </a:r>
            <a:r>
              <a:rPr lang="en-GB" sz="1600" b="1" dirty="0" smtClean="0">
                <a:solidFill>
                  <a:srgbClr val="00B0F0"/>
                </a:solidFill>
              </a:rPr>
              <a:t>432 HR3 chips 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vs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48 HR2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in previous DIF)</a:t>
            </a:r>
          </a:p>
          <a:p>
            <a:r>
              <a:rPr lang="en-GB" sz="1600" dirty="0"/>
              <a:t>• HR3 </a:t>
            </a:r>
            <a:r>
              <a:rPr lang="en-GB" sz="1600" b="1" dirty="0">
                <a:solidFill>
                  <a:srgbClr val="7030A0"/>
                </a:solidFill>
              </a:rPr>
              <a:t>slow control </a:t>
            </a:r>
            <a:r>
              <a:rPr lang="en-GB" sz="1600" dirty="0"/>
              <a:t>through </a:t>
            </a:r>
            <a:r>
              <a:rPr lang="en-GB" sz="1600" b="1" dirty="0">
                <a:solidFill>
                  <a:srgbClr val="00B0F0"/>
                </a:solidFill>
              </a:rPr>
              <a:t>I2C bus (12 IC2 buses). </a:t>
            </a:r>
            <a:endParaRPr lang="en-GB" sz="1600" b="1" dirty="0" smtClean="0">
              <a:solidFill>
                <a:srgbClr val="00B0F0"/>
              </a:solidFill>
            </a:endParaRPr>
          </a:p>
          <a:p>
            <a:r>
              <a:rPr lang="en-GB" sz="1600" dirty="0"/>
              <a:t> </a:t>
            </a:r>
            <a:r>
              <a:rPr lang="en-GB" sz="1600" dirty="0" smtClean="0"/>
              <a:t>  Keeps </a:t>
            </a:r>
            <a:r>
              <a:rPr lang="en-GB" sz="1600" dirty="0"/>
              <a:t>also </a:t>
            </a:r>
            <a:r>
              <a:rPr lang="en-GB" sz="1600" b="1" dirty="0" smtClean="0"/>
              <a:t>2 of the </a:t>
            </a:r>
            <a:r>
              <a:rPr lang="en-GB" sz="1600" b="1" dirty="0"/>
              <a:t>old slow control buses as backup &amp; redundancy</a:t>
            </a:r>
            <a:r>
              <a:rPr lang="en-GB" sz="1600" dirty="0"/>
              <a:t>.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7030A0"/>
                </a:solidFill>
              </a:rPr>
              <a:t>Data transmission to/from DAQ</a:t>
            </a:r>
            <a:r>
              <a:rPr lang="en-GB" sz="1600" dirty="0"/>
              <a:t> by </a:t>
            </a:r>
            <a:r>
              <a:rPr lang="en-GB" sz="1600" b="1" dirty="0">
                <a:solidFill>
                  <a:srgbClr val="00B0F0"/>
                </a:solidFill>
              </a:rPr>
              <a:t>Ethernet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7030A0"/>
                </a:solidFill>
              </a:rPr>
              <a:t>Clock and synchronization </a:t>
            </a:r>
            <a:r>
              <a:rPr lang="en-GB" sz="1600" dirty="0"/>
              <a:t>by </a:t>
            </a:r>
            <a:r>
              <a:rPr lang="en-GB" sz="1600" b="1" dirty="0">
                <a:solidFill>
                  <a:srgbClr val="00B0F0"/>
                </a:solidFill>
              </a:rPr>
              <a:t>TTC</a:t>
            </a:r>
            <a:r>
              <a:rPr lang="en-GB" sz="1600" dirty="0"/>
              <a:t> (already used in LHC)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00B0F0"/>
                </a:solidFill>
              </a:rPr>
              <a:t>93W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7030A0"/>
                </a:solidFill>
              </a:rPr>
              <a:t>Peak power supply </a:t>
            </a:r>
            <a:r>
              <a:rPr lang="en-GB" sz="1600" dirty="0"/>
              <a:t>with super-capacitors</a:t>
            </a:r>
            <a:r>
              <a:rPr lang="en-GB" sz="1600" dirty="0" smtClean="0"/>
              <a:t> </a:t>
            </a:r>
            <a:endParaRPr lang="en-GB" sz="1600" dirty="0"/>
          </a:p>
          <a:p>
            <a:r>
              <a:rPr lang="en-GB" sz="1600" dirty="0" smtClean="0"/>
              <a:t>		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                (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vs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8.6 W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in previous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DIF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en-GB" sz="1600" dirty="0"/>
              <a:t>• Spare I/O connectors to the FPGA (i.e. for GBT links)</a:t>
            </a:r>
          </a:p>
          <a:p>
            <a:r>
              <a:rPr lang="en-GB" sz="1600" dirty="0"/>
              <a:t>• Upgrade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USB 1.1</a:t>
            </a:r>
            <a:r>
              <a:rPr lang="en-GB" sz="1600" dirty="0"/>
              <a:t> to </a:t>
            </a:r>
            <a:r>
              <a:rPr lang="en-GB" sz="1600" b="1" dirty="0">
                <a:solidFill>
                  <a:srgbClr val="00B0F0"/>
                </a:solidFill>
              </a:rPr>
              <a:t>USB 2.0</a:t>
            </a:r>
          </a:p>
        </p:txBody>
      </p:sp>
      <p:grpSp>
        <p:nvGrpSpPr>
          <p:cNvPr id="9" name="Grupo 17"/>
          <p:cNvGrpSpPr/>
          <p:nvPr/>
        </p:nvGrpSpPr>
        <p:grpSpPr>
          <a:xfrm>
            <a:off x="818828" y="4375568"/>
            <a:ext cx="6757952" cy="2358608"/>
            <a:chOff x="1485920" y="449070"/>
            <a:chExt cx="8050696" cy="2509024"/>
          </a:xfrm>
        </p:grpSpPr>
        <p:pic>
          <p:nvPicPr>
            <p:cNvPr id="10" name="Imagen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8" t="57074" r="14951" b="6341"/>
            <a:stretch/>
          </p:blipFill>
          <p:spPr>
            <a:xfrm>
              <a:off x="1485920" y="449070"/>
              <a:ext cx="8050696" cy="2509024"/>
            </a:xfrm>
            <a:prstGeom prst="rect">
              <a:avLst/>
            </a:prstGeom>
          </p:spPr>
        </p:pic>
        <p:sp>
          <p:nvSpPr>
            <p:cNvPr id="11" name="CuadroTexto 3"/>
            <p:cNvSpPr txBox="1"/>
            <p:nvPr/>
          </p:nvSpPr>
          <p:spPr>
            <a:xfrm>
              <a:off x="6038751" y="607459"/>
              <a:ext cx="1996563" cy="622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b="1" dirty="0" smtClean="0">
                  <a:solidFill>
                    <a:schemeClr val="bg1"/>
                  </a:solidFill>
                </a:rPr>
                <a:t>FPGA XC7A35TFGG484</a:t>
              </a:r>
              <a:endParaRPr lang="es-E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Conector recto de flecha 4"/>
            <p:cNvCxnSpPr>
              <a:stCxn id="11" idx="2"/>
            </p:cNvCxnSpPr>
            <p:nvPr/>
          </p:nvCxnSpPr>
          <p:spPr>
            <a:xfrm rot="5400000">
              <a:off x="6113414" y="495609"/>
              <a:ext cx="189698" cy="165753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5"/>
            <p:cNvSpPr txBox="1"/>
            <p:nvPr/>
          </p:nvSpPr>
          <p:spPr>
            <a:xfrm>
              <a:off x="3460491" y="607459"/>
              <a:ext cx="1704216" cy="622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>
                  <a:solidFill>
                    <a:schemeClr val="bg1"/>
                  </a:solidFill>
                </a:rPr>
                <a:t>TEXAS TM4C1294U</a:t>
              </a:r>
              <a:endParaRPr lang="es-E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Conector recto de flecha 6"/>
            <p:cNvCxnSpPr>
              <a:stCxn id="13" idx="2"/>
            </p:cNvCxnSpPr>
            <p:nvPr/>
          </p:nvCxnSpPr>
          <p:spPr>
            <a:xfrm rot="16200000" flipH="1">
              <a:off x="4501602" y="1040525"/>
              <a:ext cx="189692" cy="56769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8"/>
            <p:cNvSpPr txBox="1"/>
            <p:nvPr/>
          </p:nvSpPr>
          <p:spPr>
            <a:xfrm>
              <a:off x="2154641" y="2011583"/>
              <a:ext cx="788795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CuadroTexto 9"/>
            <p:cNvSpPr txBox="1"/>
            <p:nvPr/>
          </p:nvSpPr>
          <p:spPr>
            <a:xfrm>
              <a:off x="8160009" y="1918321"/>
              <a:ext cx="814565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Conector recto de flecha 10"/>
            <p:cNvCxnSpPr/>
            <p:nvPr/>
          </p:nvCxnSpPr>
          <p:spPr>
            <a:xfrm flipV="1">
              <a:off x="2706087" y="1825010"/>
              <a:ext cx="237349" cy="23952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11"/>
            <p:cNvCxnSpPr/>
            <p:nvPr/>
          </p:nvCxnSpPr>
          <p:spPr>
            <a:xfrm flipH="1" flipV="1">
              <a:off x="8402606" y="1753265"/>
              <a:ext cx="92463" cy="21473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12"/>
            <p:cNvSpPr txBox="1"/>
            <p:nvPr/>
          </p:nvSpPr>
          <p:spPr>
            <a:xfrm>
              <a:off x="6119715" y="1993177"/>
              <a:ext cx="917319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Conector recto de flecha 13"/>
            <p:cNvCxnSpPr/>
            <p:nvPr/>
          </p:nvCxnSpPr>
          <p:spPr>
            <a:xfrm flipH="1" flipV="1">
              <a:off x="6362312" y="1828122"/>
              <a:ext cx="92463" cy="21473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1 Título"/>
          <p:cNvSpPr txBox="1">
            <a:spLocks/>
          </p:cNvSpPr>
          <p:nvPr/>
        </p:nvSpPr>
        <p:spPr>
          <a:xfrm>
            <a:off x="482600" y="255588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 : DIF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" name="Image 29" descr="Capture d’écran 2017-05-20 à 14.37.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5129"/>
            <a:ext cx="3886189" cy="291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42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51050" y="641350"/>
            <a:ext cx="5207000" cy="5981700"/>
          </a:xfrm>
          <a:prstGeom prst="rect">
            <a:avLst/>
          </a:prstGeom>
        </p:spPr>
      </p:pic>
      <p:cxnSp>
        <p:nvCxnSpPr>
          <p:cNvPr id="3" name="Connecteur droit avec flèche 2"/>
          <p:cNvCxnSpPr/>
          <p:nvPr/>
        </p:nvCxnSpPr>
        <p:spPr>
          <a:xfrm>
            <a:off x="6337300" y="5283200"/>
            <a:ext cx="711200" cy="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6426200" y="5461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 cm</a:t>
            </a:r>
            <a:endParaRPr lang="en-GB" dirty="0"/>
          </a:p>
        </p:txBody>
      </p:sp>
      <p:cxnSp>
        <p:nvCxnSpPr>
          <p:cNvPr id="7" name="Connecteur droit avec flèche 6"/>
          <p:cNvCxnSpPr/>
          <p:nvPr/>
        </p:nvCxnSpPr>
        <p:spPr>
          <a:xfrm flipV="1">
            <a:off x="2032000" y="1143000"/>
            <a:ext cx="1092200" cy="509270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 rot="16591531">
            <a:off x="1765300" y="4292600"/>
            <a:ext cx="93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 cm</a:t>
            </a:r>
            <a:endParaRPr lang="en-GB" dirty="0"/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2578100" y="5715000"/>
            <a:ext cx="3556000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038600" y="5677932"/>
            <a:ext cx="8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33 cm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209800" y="586344"/>
            <a:ext cx="477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New readout electronics is being tested</a:t>
            </a:r>
            <a:endParaRPr lang="en-GB" b="1" dirty="0"/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404478" y="165656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46400" y="6388100"/>
            <a:ext cx="318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Firmeware is almost fianlized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289981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4038600" y="5677932"/>
            <a:ext cx="86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33 cm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816100" y="5862598"/>
            <a:ext cx="477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Two ASUs are being connected and tested</a:t>
            </a:r>
            <a:endParaRPr lang="en-GB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333" y="1092201"/>
            <a:ext cx="5827167" cy="4439054"/>
          </a:xfrm>
          <a:prstGeom prst="rect">
            <a:avLst/>
          </a:prstGeom>
        </p:spPr>
      </p:pic>
      <p:sp>
        <p:nvSpPr>
          <p:cNvPr id="13" name="1 Título"/>
          <p:cNvSpPr txBox="1">
            <a:spLocks/>
          </p:cNvSpPr>
          <p:nvPr/>
        </p:nvSpPr>
        <p:spPr>
          <a:xfrm>
            <a:off x="404478" y="165656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451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52" y="1743452"/>
            <a:ext cx="3899870" cy="209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1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868" y="1743452"/>
            <a:ext cx="3780532" cy="2124659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344052" y="912455"/>
            <a:ext cx="815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Industrial production of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flat  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large absorber plates (3 </a:t>
            </a:r>
            <a:r>
              <a:rPr lang="en-US" sz="1600" dirty="0" err="1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m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 X 1 </a:t>
            </a:r>
            <a:r>
              <a:rPr lang="en-US" sz="1600" dirty="0" err="1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m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) by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roller leveling 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process </a:t>
            </a:r>
          </a:p>
          <a:p>
            <a:endParaRPr lang="en-US" sz="1400" dirty="0"/>
          </a:p>
        </p:txBody>
      </p:sp>
      <p:graphicFrame>
        <p:nvGraphicFramePr>
          <p:cNvPr id="14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12504"/>
              </p:ext>
            </p:extLst>
          </p:nvPr>
        </p:nvGraphicFramePr>
        <p:xfrm>
          <a:off x="167798" y="4616201"/>
          <a:ext cx="8328502" cy="2099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67798" y="4297669"/>
            <a:ext cx="57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mm</a:t>
            </a:r>
            <a:endParaRPr lang="cy-GB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5016500" y="4590801"/>
            <a:ext cx="1028700" cy="6542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057900" y="4330700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before</a:t>
            </a:r>
            <a:endParaRPr lang="cy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7645400" y="5588000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after</a:t>
            </a:r>
            <a:endParaRPr lang="cy-GB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6934200" y="5842000"/>
            <a:ext cx="711200" cy="508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435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122" y="2686275"/>
            <a:ext cx="5022177" cy="405742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1500" y="9525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assembly the technological SDHCAL prototype, bolts were used on 1 cm width bars were used for this.  For larger prototype, bigger bolts and thus wider bars are needed. </a:t>
            </a:r>
            <a:r>
              <a:rPr lang="en-GB" dirty="0"/>
              <a:t> </a:t>
            </a:r>
            <a:r>
              <a:rPr lang="en-GB" dirty="0" smtClean="0"/>
              <a:t> This  represents a “dead” zone. </a:t>
            </a:r>
            <a:endParaRPr lang="en-GB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4013200" y="1981200"/>
            <a:ext cx="508000" cy="2019300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94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142875" y="838200"/>
            <a:ext cx="8353425" cy="1054100"/>
          </a:xfrm>
          <a:prstGeom prst="rect">
            <a:avLst/>
          </a:prstGeom>
        </p:spPr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  <a:defRPr/>
            </a:pP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Improvement on the present system is being made by using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Electron Beam Welding    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rather than bolts to reduce the deformation and the spacers thickness. </a:t>
            </a:r>
            <a:endParaRPr lang="en-US" sz="1600" dirty="0" smtClean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grpSp>
        <p:nvGrpSpPr>
          <p:cNvPr id="17" name="Grouper 16"/>
          <p:cNvGrpSpPr/>
          <p:nvPr/>
        </p:nvGrpSpPr>
        <p:grpSpPr>
          <a:xfrm>
            <a:off x="344052" y="1773157"/>
            <a:ext cx="8406248" cy="2134097"/>
            <a:chOff x="344052" y="2065257"/>
            <a:chExt cx="8406248" cy="2134097"/>
          </a:xfrm>
        </p:grpSpPr>
        <p:pic>
          <p:nvPicPr>
            <p:cNvPr id="6963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406" y="2065257"/>
              <a:ext cx="2664794" cy="212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http://i77.de/phm-burg/medien/bilder/eb/EB-g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4052" y="2065257"/>
              <a:ext cx="2653148" cy="2120005"/>
            </a:xfrm>
            <a:prstGeom prst="rect">
              <a:avLst/>
            </a:prstGeom>
            <a:noFill/>
          </p:spPr>
        </p:pic>
        <p:pic>
          <p:nvPicPr>
            <p:cNvPr id="10" name="Image 9" descr="Capture d’écran 2016-03-08 à 00.16.5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0800" y="2065257"/>
              <a:ext cx="2349500" cy="2120005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344052" y="3860800"/>
              <a:ext cx="840624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071857"/>
            <a:ext cx="8406248" cy="1947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492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Welding tests </a:t>
            </a:r>
            <a:endParaRPr lang="en-US" sz="3200" dirty="0"/>
          </a:p>
        </p:txBody>
      </p:sp>
      <p:sp>
        <p:nvSpPr>
          <p:cNvPr id="54" name="CuadroTexto 53"/>
          <p:cNvSpPr txBox="1"/>
          <p:nvPr/>
        </p:nvSpPr>
        <p:spPr>
          <a:xfrm>
            <a:off x="45561" y="1347538"/>
            <a:ext cx="589392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Two identical small prototypes (PT4): 2x (4 plates 0.4x1 m</a:t>
            </a:r>
            <a:r>
              <a:rPr lang="en-US" b="1" baseline="30000" dirty="0" smtClean="0">
                <a:solidFill>
                  <a:srgbClr val="FFFF00"/>
                </a:solidFill>
              </a:rPr>
              <a:t>2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4" name="14 CuadroTexto"/>
          <p:cNvSpPr txBox="1"/>
          <p:nvPr/>
        </p:nvSpPr>
        <p:spPr>
          <a:xfrm>
            <a:off x="0" y="1818752"/>
            <a:ext cx="6277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Welding will be performed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following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 the results of the previous welding tests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:</a:t>
            </a:r>
          </a:p>
        </p:txBody>
      </p:sp>
      <p:sp>
        <p:nvSpPr>
          <p:cNvPr id="86" name="CuadroTexto 85"/>
          <p:cNvSpPr txBox="1"/>
          <p:nvPr/>
        </p:nvSpPr>
        <p:spPr>
          <a:xfrm>
            <a:off x="6116784" y="1224427"/>
            <a:ext cx="2697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0070C0"/>
                </a:solidFill>
              </a:rPr>
              <a:t>Complete Penetration </a:t>
            </a:r>
            <a:r>
              <a:rPr lang="en-GB" sz="1400" b="1" u="sng" dirty="0" smtClean="0">
                <a:solidFill>
                  <a:srgbClr val="FF0000"/>
                </a:solidFill>
              </a:rPr>
              <a:t>~10 mm</a:t>
            </a:r>
          </a:p>
          <a:p>
            <a:r>
              <a:rPr lang="en-GB" sz="1400" b="1" i="1" dirty="0" smtClean="0">
                <a:solidFill>
                  <a:srgbClr val="0070C0"/>
                </a:solidFill>
              </a:rPr>
              <a:t>Greater strength of the structure.</a:t>
            </a:r>
            <a:endParaRPr lang="en-GB" sz="1400" b="1" i="1" dirty="0">
              <a:solidFill>
                <a:srgbClr val="0070C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36" y="2341972"/>
            <a:ext cx="5502876" cy="26491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281" y="3344488"/>
            <a:ext cx="1912428" cy="34022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80860" y="2975156"/>
            <a:ext cx="2063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(Plates for the PT3) </a:t>
            </a:r>
            <a:endParaRPr lang="en-GB" dirty="0"/>
          </a:p>
        </p:txBody>
      </p:sp>
      <p:sp>
        <p:nvSpPr>
          <p:cNvPr id="9" name="Rectángulo 8"/>
          <p:cNvSpPr/>
          <p:nvPr/>
        </p:nvSpPr>
        <p:spPr>
          <a:xfrm>
            <a:off x="695254" y="3596113"/>
            <a:ext cx="735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(PT4</a:t>
            </a:r>
            <a:r>
              <a:rPr lang="en-US" b="1" dirty="0" smtClean="0">
                <a:solidFill>
                  <a:srgbClr val="FFFF00"/>
                </a:solidFill>
              </a:rPr>
              <a:t>) </a:t>
            </a:r>
            <a:endParaRPr lang="en-GB" dirty="0"/>
          </a:p>
        </p:txBody>
      </p:sp>
      <p:sp>
        <p:nvSpPr>
          <p:cNvPr id="10" name="Rectángulo 9"/>
          <p:cNvSpPr/>
          <p:nvPr/>
        </p:nvSpPr>
        <p:spPr>
          <a:xfrm>
            <a:off x="2508102" y="3966335"/>
            <a:ext cx="735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(PT4</a:t>
            </a:r>
            <a:r>
              <a:rPr lang="en-US" b="1" dirty="0" smtClean="0">
                <a:solidFill>
                  <a:srgbClr val="FFFF00"/>
                </a:solidFill>
              </a:rPr>
              <a:t>) </a:t>
            </a:r>
            <a:endParaRPr lang="en-GB" dirty="0"/>
          </a:p>
        </p:txBody>
      </p:sp>
      <p:sp>
        <p:nvSpPr>
          <p:cNvPr id="38" name="Rectángulo 37"/>
          <p:cNvSpPr/>
          <p:nvPr/>
        </p:nvSpPr>
        <p:spPr>
          <a:xfrm>
            <a:off x="7356746" y="4186286"/>
            <a:ext cx="735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(PT4</a:t>
            </a:r>
            <a:r>
              <a:rPr lang="en-US" b="1" dirty="0" smtClean="0">
                <a:solidFill>
                  <a:srgbClr val="FFFF00"/>
                </a:solidFill>
              </a:rPr>
              <a:t>) </a:t>
            </a:r>
            <a:endParaRPr lang="en-GB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435" y="1691609"/>
            <a:ext cx="2939101" cy="1502782"/>
          </a:xfrm>
          <a:prstGeom prst="rect">
            <a:avLst/>
          </a:prstGeom>
        </p:spPr>
      </p:pic>
      <p:grpSp>
        <p:nvGrpSpPr>
          <p:cNvPr id="14" name="Grouper 13"/>
          <p:cNvGrpSpPr/>
          <p:nvPr/>
        </p:nvGrpSpPr>
        <p:grpSpPr>
          <a:xfrm>
            <a:off x="457200" y="4991100"/>
            <a:ext cx="5102312" cy="1844532"/>
            <a:chOff x="457200" y="4991100"/>
            <a:chExt cx="5102312" cy="1844532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991100"/>
              <a:ext cx="5083246" cy="1844532"/>
            </a:xfrm>
            <a:prstGeom prst="rect">
              <a:avLst/>
            </a:prstGeom>
          </p:spPr>
        </p:pic>
        <p:cxnSp>
          <p:nvCxnSpPr>
            <p:cNvPr id="13" name="Connecteur droit 12"/>
            <p:cNvCxnSpPr/>
            <p:nvPr/>
          </p:nvCxnSpPr>
          <p:spPr>
            <a:xfrm>
              <a:off x="457200" y="6822932"/>
              <a:ext cx="508324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476266" y="5032232"/>
              <a:ext cx="508324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/>
          <p:cNvSpPr txBox="1"/>
          <p:nvPr/>
        </p:nvSpPr>
        <p:spPr>
          <a:xfrm>
            <a:off x="5540446" y="4997164"/>
            <a:ext cx="1069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+ 1 mm</a:t>
            </a:r>
            <a:endParaRPr lang="en-GB" sz="1200" dirty="0"/>
          </a:p>
        </p:txBody>
      </p:sp>
      <p:sp>
        <p:nvSpPr>
          <p:cNvPr id="24" name="ZoneTexte 23"/>
          <p:cNvSpPr txBox="1"/>
          <p:nvPr/>
        </p:nvSpPr>
        <p:spPr>
          <a:xfrm>
            <a:off x="5540446" y="6662634"/>
            <a:ext cx="1069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- 1 mm</a:t>
            </a:r>
            <a:endParaRPr lang="en-GB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344052" y="1328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8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adroTexto 53"/>
          <p:cNvSpPr txBox="1"/>
          <p:nvPr/>
        </p:nvSpPr>
        <p:spPr>
          <a:xfrm>
            <a:off x="45561" y="1232972"/>
            <a:ext cx="530903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‘Final’ calorimeter prototype : 4 plates 3x1 m</a:t>
            </a:r>
            <a:r>
              <a:rPr lang="en-US" b="1" baseline="30000" dirty="0" smtClean="0">
                <a:solidFill>
                  <a:srgbClr val="FFFF00"/>
                </a:solidFill>
              </a:rPr>
              <a:t>2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6" name="CuadroTexto 85"/>
          <p:cNvSpPr txBox="1"/>
          <p:nvPr/>
        </p:nvSpPr>
        <p:spPr>
          <a:xfrm>
            <a:off x="5862420" y="1156028"/>
            <a:ext cx="2697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0070C0"/>
                </a:solidFill>
              </a:rPr>
              <a:t>Complete Penetration ~</a:t>
            </a:r>
            <a:r>
              <a:rPr lang="en-GB" sz="1200" b="1" u="sng" dirty="0" smtClean="0">
                <a:solidFill>
                  <a:srgbClr val="FF0000"/>
                </a:solidFill>
              </a:rPr>
              <a:t>10 mm</a:t>
            </a:r>
          </a:p>
          <a:p>
            <a:r>
              <a:rPr lang="en-GB" sz="1400" b="1" i="1" dirty="0" smtClean="0">
                <a:solidFill>
                  <a:srgbClr val="0070C0"/>
                </a:solidFill>
              </a:rPr>
              <a:t>Greater strength of the structure.</a:t>
            </a:r>
            <a:endParaRPr lang="en-GB" sz="1400" b="1" i="1" dirty="0">
              <a:solidFill>
                <a:srgbClr val="0070C0"/>
              </a:solidFill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49805" y="1731777"/>
            <a:ext cx="5923005" cy="3138140"/>
            <a:chOff x="45561" y="2228411"/>
            <a:chExt cx="5923005" cy="313814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61" y="2228411"/>
              <a:ext cx="5923005" cy="3138140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198" y="4184821"/>
              <a:ext cx="2005522" cy="1080495"/>
            </a:xfrm>
            <a:prstGeom prst="rect">
              <a:avLst/>
            </a:prstGeom>
            <a:ln w="31750">
              <a:solidFill>
                <a:schemeClr val="accent1"/>
              </a:solidFill>
            </a:ln>
          </p:spPr>
        </p:pic>
        <p:sp>
          <p:nvSpPr>
            <p:cNvPr id="9" name="Rectángulo 8"/>
            <p:cNvSpPr/>
            <p:nvPr/>
          </p:nvSpPr>
          <p:spPr>
            <a:xfrm>
              <a:off x="4226011" y="4901514"/>
              <a:ext cx="535459" cy="4448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Conector recto de flecha 10"/>
            <p:cNvCxnSpPr>
              <a:stCxn id="9" idx="1"/>
              <a:endCxn id="6" idx="3"/>
            </p:cNvCxnSpPr>
            <p:nvPr/>
          </p:nvCxnSpPr>
          <p:spPr>
            <a:xfrm flipH="1" flipV="1">
              <a:off x="2147720" y="4725069"/>
              <a:ext cx="2078291" cy="398867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012" y="1741050"/>
            <a:ext cx="1634131" cy="185400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822648" y="3191414"/>
            <a:ext cx="682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(PT3)</a:t>
            </a:r>
            <a:endParaRPr lang="en-GB" dirty="0"/>
          </a:p>
        </p:txBody>
      </p:sp>
      <p:sp>
        <p:nvSpPr>
          <p:cNvPr id="14" name="CuadroTexto 13"/>
          <p:cNvSpPr txBox="1"/>
          <p:nvPr/>
        </p:nvSpPr>
        <p:spPr>
          <a:xfrm>
            <a:off x="45561" y="5766713"/>
            <a:ext cx="8944435" cy="5847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Pieces </a:t>
            </a:r>
            <a:r>
              <a:rPr lang="en-US" sz="1600" b="1" dirty="0" smtClean="0">
                <a:solidFill>
                  <a:prstClr val="white"/>
                </a:solidFill>
              </a:rPr>
              <a:t>for this prototype produced and the preliminary </a:t>
            </a:r>
            <a:r>
              <a:rPr lang="en-US" sz="1600" b="1" dirty="0">
                <a:solidFill>
                  <a:prstClr val="white"/>
                </a:solidFill>
              </a:rPr>
              <a:t>assembly test &amp; </a:t>
            </a:r>
            <a:r>
              <a:rPr lang="en-US" sz="1600" b="1" dirty="0" smtClean="0">
                <a:solidFill>
                  <a:prstClr val="white"/>
                </a:solidFill>
              </a:rPr>
              <a:t>measures are done at CIEMAT.</a:t>
            </a:r>
          </a:p>
          <a:p>
            <a:pPr algn="ctr"/>
            <a:endParaRPr lang="en-US" sz="1600" b="1" dirty="0" smtClean="0">
              <a:solidFill>
                <a:prstClr val="white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00" y="4022132"/>
            <a:ext cx="3014347" cy="169557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741050"/>
            <a:ext cx="3054948" cy="2036632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547273" y="5148555"/>
            <a:ext cx="682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(PT3)</a:t>
            </a:r>
            <a:endParaRPr lang="en-GB" dirty="0"/>
          </a:p>
        </p:txBody>
      </p:sp>
      <p:sp>
        <p:nvSpPr>
          <p:cNvPr id="17" name="Rectángulo 16"/>
          <p:cNvSpPr/>
          <p:nvPr/>
        </p:nvSpPr>
        <p:spPr>
          <a:xfrm>
            <a:off x="6268684" y="1774417"/>
            <a:ext cx="274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photogrammetry measure </a:t>
            </a:r>
            <a:endParaRPr lang="en-GB" dirty="0"/>
          </a:p>
        </p:txBody>
      </p:sp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Next Welding tests </a:t>
            </a:r>
            <a:endParaRPr lang="en-US" sz="3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91134"/>
            <a:ext cx="4648200" cy="261556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3200" y="1193800"/>
            <a:ext cx="1409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dirty="0" smtClean="0"/>
              <a:t>EBW@CERN</a:t>
            </a:r>
            <a:endParaRPr lang="cy-GB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6EBA4047-AB2A-044E-B85F-6AA83F8F01D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4369730" y="2920072"/>
            <a:ext cx="3516043" cy="3289299"/>
          </a:xfrm>
          <a:prstGeom prst="rect">
            <a:avLst/>
          </a:prstGeom>
        </p:spPr>
      </p:pic>
      <p:pic>
        <p:nvPicPr>
          <p:cNvPr id="8" name="Image 7" descr="Capture d’écran 2019-02-27 à 00.34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50" y="2806700"/>
            <a:ext cx="3092450" cy="351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558800"/>
            <a:ext cx="7327900" cy="2895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0" y="3670300"/>
            <a:ext cx="7327900" cy="29845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248400" y="774700"/>
            <a:ext cx="927100" cy="368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y-GB" dirty="0" smtClean="0"/>
              <a:t>&lt; 1 mm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37179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419600"/>
            <a:ext cx="2895601" cy="243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Image 8" descr="Capture d’écran 2014-01-21 à 23.21.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4419600"/>
            <a:ext cx="2819401" cy="2438400"/>
          </a:xfrm>
          <a:prstGeom prst="rect">
            <a:avLst/>
          </a:prstGeom>
        </p:spPr>
      </p:pic>
      <p:pic>
        <p:nvPicPr>
          <p:cNvPr id="11" name="Imag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198" y="4419600"/>
            <a:ext cx="28956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18"/>
          <p:cNvGrpSpPr/>
          <p:nvPr/>
        </p:nvGrpSpPr>
        <p:grpSpPr>
          <a:xfrm>
            <a:off x="230095" y="182282"/>
            <a:ext cx="5531223" cy="4162949"/>
            <a:chOff x="1495" y="-43328"/>
            <a:chExt cx="5531223" cy="3765005"/>
          </a:xfrm>
        </p:grpSpPr>
        <p:sp>
          <p:nvSpPr>
            <p:cNvPr id="68613" name="ZoneTexte 7"/>
            <p:cNvSpPr txBox="1">
              <a:spLocks noChangeArrowheads="1"/>
            </p:cNvSpPr>
            <p:nvPr/>
          </p:nvSpPr>
          <p:spPr bwMode="auto">
            <a:xfrm>
              <a:off x="46318" y="457200"/>
              <a:ext cx="54864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10500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64-ch ASIC 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were tested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and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calibrated using a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dedicated (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ASICs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layout : 93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%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).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6200" y="-43328"/>
              <a:ext cx="4876800" cy="36186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2000" b="1" dirty="0">
                  <a:solidFill>
                    <a:srgbClr val="000000"/>
                  </a:solidFill>
                  <a:latin typeface="Verdana"/>
                  <a:cs typeface="Verdana"/>
                </a:rPr>
                <a:t>SDHCAL prototype construction</a:t>
              </a:r>
            </a:p>
          </p:txBody>
        </p:sp>
        <p:sp>
          <p:nvSpPr>
            <p:cNvPr id="68615" name="ZoneTexte 10"/>
            <p:cNvSpPr txBox="1">
              <a:spLocks noChangeArrowheads="1"/>
            </p:cNvSpPr>
            <p:nvPr/>
          </p:nvSpPr>
          <p:spPr bwMode="auto">
            <a:xfrm>
              <a:off x="1495" y="992999"/>
              <a:ext cx="5486400" cy="797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310 PCBs were produced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, cabled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and 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tested.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They were assembled by sets of six to make 1m</a:t>
              </a:r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2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ASUs</a:t>
              </a:r>
              <a:endParaRPr lang="en-US" sz="1400" baseline="300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  <a:p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  </a:t>
              </a:r>
            </a:p>
            <a:p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3" name="ZoneTexte 10"/>
            <p:cNvSpPr txBox="1">
              <a:spLocks noChangeArrowheads="1"/>
            </p:cNvSpPr>
            <p:nvPr/>
          </p:nvSpPr>
          <p:spPr bwMode="auto">
            <a:xfrm>
              <a:off x="46318" y="1955453"/>
              <a:ext cx="53340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50 detectors were built and assembled with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their electronics into cassettes.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4" name="ZoneTexte 10"/>
            <p:cNvSpPr txBox="1">
              <a:spLocks noChangeArrowheads="1"/>
            </p:cNvSpPr>
            <p:nvPr/>
          </p:nvSpPr>
          <p:spPr bwMode="auto">
            <a:xfrm>
              <a:off x="47813" y="2517917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Self-supporting mechanical structure. 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6" name="ZoneTexte 10"/>
            <p:cNvSpPr txBox="1">
              <a:spLocks noChangeArrowheads="1"/>
            </p:cNvSpPr>
            <p:nvPr/>
          </p:nvSpPr>
          <p:spPr bwMode="auto">
            <a:xfrm>
              <a:off x="62754" y="3443321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Full assembly took place at CERN.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7" name="ZoneTexte 10"/>
            <p:cNvSpPr txBox="1">
              <a:spLocks noChangeArrowheads="1"/>
            </p:cNvSpPr>
            <p:nvPr/>
          </p:nvSpPr>
          <p:spPr bwMode="auto">
            <a:xfrm>
              <a:off x="16436" y="1566359"/>
              <a:ext cx="51054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170 DIF, 20 DCC were built and tested.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199" y="76200"/>
            <a:ext cx="2895601" cy="19841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989137"/>
            <a:ext cx="2895600" cy="243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ZoneTexte 10"/>
          <p:cNvSpPr txBox="1">
            <a:spLocks noChangeArrowheads="1"/>
          </p:cNvSpPr>
          <p:nvPr/>
        </p:nvSpPr>
        <p:spPr bwMode="auto">
          <a:xfrm>
            <a:off x="294344" y="3450518"/>
            <a:ext cx="480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DAQ system using both USB and HTML protocol  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  was developed and used.  </a:t>
            </a:r>
            <a:endParaRPr lang="en-US" sz="1400" dirty="0">
              <a:solidFill>
                <a:srgbClr val="00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23" name="Image 22" descr="Capture d’écran 2017-05-20 à 13.41.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100607" y="3952228"/>
            <a:ext cx="44577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1 cm x 1 cm pads, 48 layers, power-pulsed, mechanical self-supporting structure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3701" y="106108"/>
            <a:ext cx="127000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SDHCAL Since 2011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873500" y="5929868"/>
            <a:ext cx="4684807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y-GB" dirty="0" smtClean="0">
                <a:solidFill>
                  <a:srgbClr val="FFFF00"/>
                </a:solidFill>
              </a:rPr>
              <a:t>TB: 2012,2015, 2016, 2017 and 2018 with ECAL</a:t>
            </a:r>
            <a:endParaRPr lang="cy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9-02-11 à 08.58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19" y="644042"/>
            <a:ext cx="6667500" cy="515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82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HEMA_Closed_Loop-CERN shee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48420" y="1135942"/>
            <a:ext cx="4923876" cy="614822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36244" y="735174"/>
            <a:ext cx="57971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Gas recycling is necessary to reduce cost : </a:t>
            </a:r>
          </a:p>
          <a:p>
            <a:r>
              <a:rPr lang="en-GB" dirty="0" smtClean="0"/>
              <a:t>-Goal: reduce the gas consumption to reduce the cost.</a:t>
            </a:r>
          </a:p>
          <a:p>
            <a:r>
              <a:rPr lang="en-GB" dirty="0" smtClean="0"/>
              <a:t> -Gas renewal  of 5-10% rather than 100%</a:t>
            </a:r>
          </a:p>
          <a:p>
            <a:r>
              <a:rPr lang="en-GB" dirty="0" smtClean="0"/>
              <a:t>-Conceived by the CERN gas group  and successfully used.</a:t>
            </a:r>
          </a:p>
          <a:p>
            <a:endParaRPr lang="en-GB" dirty="0"/>
          </a:p>
        </p:txBody>
      </p:sp>
      <p:pic>
        <p:nvPicPr>
          <p:cNvPr id="5" name="Image 4" descr="20160307_08515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8474" y="2760757"/>
            <a:ext cx="5190565" cy="250937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0719" y="152400"/>
            <a:ext cx="1720184" cy="53340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Gas system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71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85900" y="647700"/>
            <a:ext cx="5638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3200" dirty="0" smtClean="0"/>
              <a:t>Summary and plans for SDHCAL</a:t>
            </a:r>
            <a:endParaRPr lang="cy-GB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736600" y="1917700"/>
            <a:ext cx="701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 Technological protoype running successfully since 2012</a:t>
            </a:r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Many results validate the potential of the concept</a:t>
            </a:r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Large prototype with the new generation of readout electronics is on the rails </a:t>
            </a:r>
          </a:p>
          <a:p>
            <a:pPr marL="285750" indent="-285750">
              <a:buFont typeface="Wingdings" charset="2"/>
              <a:buChar char="q"/>
            </a:pPr>
            <a:r>
              <a:rPr lang="cy-GB" smtClean="0"/>
              <a:t>Mechanical structure optimized for ILD </a:t>
            </a:r>
            <a:endParaRPr lang="cy-GB" dirty="0" smtClean="0"/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We intend to introduce timing since RPC is a fast timing detector we collaborate with CEPC colleagues to achieve this.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4583042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3E50405-6700-164D-8953-C65D23BA79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964692" y="1433947"/>
            <a:ext cx="3044825" cy="17456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B3F86937-FE7B-8842-8202-DC97B219968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 smtClean="0"/>
              <a:t>AHCAL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39B2C74C-43A4-C04E-ADB9-C4BF1BF969A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578085" y="841680"/>
            <a:ext cx="182880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98B51841-4573-0B4A-94A0-EAC9C1C65A7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28571" t="33333" r="28571" b="16667"/>
          <a:stretch>
            <a:fillRect/>
          </a:stretch>
        </p:blipFill>
        <p:spPr>
          <a:xfrm>
            <a:off x="6272814" y="2513503"/>
            <a:ext cx="2534586" cy="2661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0043DF6-C165-7D45-9772-CE2156387D3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872239" y="4266999"/>
            <a:ext cx="2137278" cy="177377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402BA670-D4F1-3D47-A8EE-B74E82C976B7}"/>
              </a:ext>
            </a:extLst>
          </p:cNvPr>
          <p:cNvSpPr txBox="1"/>
          <p:nvPr/>
        </p:nvSpPr>
        <p:spPr>
          <a:xfrm>
            <a:off x="437885" y="1958900"/>
            <a:ext cx="2909020" cy="26160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ctr" anchorCtr="0" compatLnSpc="1">
            <a:spAutoFit/>
          </a:bodyPr>
          <a:lstStyle/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216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design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216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construction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216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</a:t>
            </a:r>
            <a:r>
              <a:rPr lang="en-US" sz="20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testbeam</a:t>
            </a: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experience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216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large layers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216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future plans</a:t>
            </a:r>
          </a:p>
        </p:txBody>
      </p:sp>
      <p:pic>
        <p:nvPicPr>
          <p:cNvPr id="26" name="Grafik 6" descr="Ein Bild, das Elektronik, Schaltkreis enthält.&#10;&#10;Mit sehr hoher Zuverlässigkeit generierte Beschreibung">
            <a:extLst>
              <a:ext uri="{FF2B5EF4-FFF2-40B4-BE49-F238E27FC236}">
                <a16:creationId xmlns="" xmlns:a16="http://schemas.microsoft.com/office/drawing/2014/main" id="{24A2EC1F-3975-2845-A083-BDBA75E310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02" y="4444409"/>
            <a:ext cx="2631137" cy="178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761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49014D6-D305-FC4D-9071-6B4C1F069AF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41480" y="2880"/>
            <a:ext cx="2541960" cy="444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4DBD23D-26FA-994A-AA7A-DA73D490127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86440" y="4937760"/>
            <a:ext cx="182880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07FC806-B305-B449-B466-120A9DFC028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60560" y="933840"/>
            <a:ext cx="2097360" cy="174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0360E0C-CF82-BB4C-A2E8-E824ABA0D79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4995" r="4995"/>
          <a:stretch>
            <a:fillRect/>
          </a:stretch>
        </p:blipFill>
        <p:spPr>
          <a:xfrm>
            <a:off x="2548800" y="901800"/>
            <a:ext cx="2614320" cy="2373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C9C298D4-2782-5146-99E4-4482E0078744}"/>
              </a:ext>
            </a:extLst>
          </p:cNvPr>
          <p:cNvSpPr/>
          <p:nvPr/>
        </p:nvSpPr>
        <p:spPr>
          <a:xfrm>
            <a:off x="1134000" y="1400040"/>
            <a:ext cx="1713960" cy="352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762" h="979">
                <a:moveTo>
                  <a:pt x="0" y="0"/>
                </a:moveTo>
                <a:cubicBezTo>
                  <a:pt x="1428" y="477"/>
                  <a:pt x="3042" y="953"/>
                  <a:pt x="4762" y="979"/>
                </a:cubicBezTo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A8596721-4F6D-2446-9185-5D983C717A89}"/>
              </a:ext>
            </a:extLst>
          </p:cNvPr>
          <p:cNvSpPr/>
          <p:nvPr/>
        </p:nvSpPr>
        <p:spPr>
          <a:xfrm>
            <a:off x="3067559" y="1743119"/>
            <a:ext cx="1513800" cy="904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206" h="2514">
                <a:moveTo>
                  <a:pt x="899" y="2514"/>
                </a:moveTo>
                <a:lnTo>
                  <a:pt x="4206" y="370"/>
                </a:lnTo>
                <a:lnTo>
                  <a:pt x="3413" y="0"/>
                </a:lnTo>
                <a:lnTo>
                  <a:pt x="0" y="2090"/>
                </a:lnTo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F254695D-C3CD-AE48-B412-B645CE9FCD84}"/>
              </a:ext>
            </a:extLst>
          </p:cNvPr>
          <p:cNvSpPr/>
          <p:nvPr/>
        </p:nvSpPr>
        <p:spPr>
          <a:xfrm>
            <a:off x="2696040" y="1724040"/>
            <a:ext cx="1104840" cy="14187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070" h="3942" fill="none">
                <a:moveTo>
                  <a:pt x="397" y="28"/>
                </a:moveTo>
                <a:lnTo>
                  <a:pt x="1376" y="582"/>
                </a:lnTo>
                <a:lnTo>
                  <a:pt x="2434" y="1350"/>
                </a:lnTo>
                <a:lnTo>
                  <a:pt x="3070" y="1932"/>
                </a:lnTo>
                <a:lnTo>
                  <a:pt x="1826" y="3942"/>
                </a:lnTo>
                <a:lnTo>
                  <a:pt x="0" y="3069"/>
                </a:lnTo>
                <a:lnTo>
                  <a:pt x="423" y="0"/>
                </a:lnTo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94F457E7-2BCB-0E46-986B-4E1E1644C35D}"/>
              </a:ext>
            </a:extLst>
          </p:cNvPr>
          <p:cNvSpPr/>
          <p:nvPr/>
        </p:nvSpPr>
        <p:spPr>
          <a:xfrm>
            <a:off x="1095840" y="1628639"/>
            <a:ext cx="1599840" cy="11998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445" h="3334">
                <a:moveTo>
                  <a:pt x="0" y="0"/>
                </a:moveTo>
                <a:cubicBezTo>
                  <a:pt x="1561" y="821"/>
                  <a:pt x="3148" y="1879"/>
                  <a:pt x="4445" y="3334"/>
                </a:cubicBezTo>
              </a:path>
            </a:pathLst>
          </a:custGeom>
          <a:noFill/>
          <a:ln w="18360">
            <a:solidFill>
              <a:srgbClr val="FF0000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F73D8128-25A3-B246-8C93-38473C875E94}"/>
              </a:ext>
            </a:extLst>
          </p:cNvPr>
          <p:cNvSpPr/>
          <p:nvPr/>
        </p:nvSpPr>
        <p:spPr>
          <a:xfrm>
            <a:off x="1086120" y="1409399"/>
            <a:ext cx="190080" cy="276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29" h="769">
                <a:moveTo>
                  <a:pt x="0" y="583"/>
                </a:moveTo>
                <a:lnTo>
                  <a:pt x="143" y="0"/>
                </a:lnTo>
                <a:lnTo>
                  <a:pt x="318" y="161"/>
                </a:lnTo>
                <a:lnTo>
                  <a:pt x="529" y="425"/>
                </a:lnTo>
                <a:lnTo>
                  <a:pt x="292" y="769"/>
                </a:lnTo>
                <a:close/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151595A0-B759-8D46-A9D4-7B6E969C036B}"/>
              </a:ext>
            </a:extLst>
          </p:cNvPr>
          <p:cNvSpPr/>
          <p:nvPr/>
        </p:nvSpPr>
        <p:spPr>
          <a:xfrm>
            <a:off x="6530760" y="276480"/>
            <a:ext cx="2316240" cy="40993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35" h="11388">
                <a:moveTo>
                  <a:pt x="0" y="11346"/>
                </a:moveTo>
                <a:lnTo>
                  <a:pt x="2434" y="0"/>
                </a:lnTo>
                <a:lnTo>
                  <a:pt x="4402" y="0"/>
                </a:lnTo>
                <a:lnTo>
                  <a:pt x="6435" y="11388"/>
                </a:lnTo>
                <a:close/>
              </a:path>
            </a:pathLst>
          </a:custGeom>
          <a:noFill/>
          <a:ln w="36000">
            <a:solidFill>
              <a:srgbClr val="0000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0B606731-2BE2-D646-AD41-2F52307A4549}"/>
              </a:ext>
            </a:extLst>
          </p:cNvPr>
          <p:cNvSpPr/>
          <p:nvPr/>
        </p:nvSpPr>
        <p:spPr>
          <a:xfrm>
            <a:off x="3353040" y="2610000"/>
            <a:ext cx="3184560" cy="17330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47" h="4815">
                <a:moveTo>
                  <a:pt x="0" y="0"/>
                </a:moveTo>
                <a:cubicBezTo>
                  <a:pt x="3785" y="792"/>
                  <a:pt x="7339" y="1123"/>
                  <a:pt x="8847" y="4815"/>
                </a:cubicBezTo>
              </a:path>
            </a:pathLst>
          </a:custGeom>
          <a:noFill/>
          <a:ln w="18360">
            <a:solidFill>
              <a:srgbClr val="0000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EB7D8CA7-57A1-7F4E-81F0-2001ED8D6876}"/>
              </a:ext>
            </a:extLst>
          </p:cNvPr>
          <p:cNvSpPr/>
          <p:nvPr/>
        </p:nvSpPr>
        <p:spPr>
          <a:xfrm>
            <a:off x="4296240" y="274320"/>
            <a:ext cx="3110039" cy="15217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640" h="4228">
                <a:moveTo>
                  <a:pt x="0" y="3973"/>
                </a:moveTo>
                <a:cubicBezTo>
                  <a:pt x="2751" y="5113"/>
                  <a:pt x="5846" y="2192"/>
                  <a:pt x="8640" y="0"/>
                </a:cubicBezTo>
              </a:path>
            </a:pathLst>
          </a:custGeom>
          <a:noFill/>
          <a:ln w="18360">
            <a:solidFill>
              <a:srgbClr val="0000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E5F05B07-798E-824A-8D2D-8A3E11F318CF}"/>
              </a:ext>
            </a:extLst>
          </p:cNvPr>
          <p:cNvSpPr/>
          <p:nvPr/>
        </p:nvSpPr>
        <p:spPr>
          <a:xfrm>
            <a:off x="6597000" y="2790720"/>
            <a:ext cx="2188080" cy="15346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79" h="4264">
                <a:moveTo>
                  <a:pt x="0" y="4242"/>
                </a:moveTo>
                <a:lnTo>
                  <a:pt x="854" y="0"/>
                </a:lnTo>
                <a:lnTo>
                  <a:pt x="5335" y="0"/>
                </a:lnTo>
                <a:lnTo>
                  <a:pt x="6079" y="4264"/>
                </a:lnTo>
                <a:close/>
              </a:path>
            </a:pathLst>
          </a:custGeom>
          <a:noFill/>
          <a:ln w="36000">
            <a:solidFill>
              <a:srgbClr val="00FF00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5B0F3810-A9CC-FC47-BB06-56DD4DE62E0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48400" y="3383280"/>
            <a:ext cx="5603760" cy="3438720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 dirty="0">
                <a:latin typeface="Arial" pitchFamily="34"/>
              </a:rPr>
              <a:t>highly granular scintillator </a:t>
            </a:r>
            <a:r>
              <a:rPr lang="en-GB" sz="1800" dirty="0" err="1">
                <a:latin typeface="Arial" pitchFamily="34"/>
              </a:rPr>
              <a:t>SiPM</a:t>
            </a:r>
            <a:r>
              <a:rPr lang="en-GB" sz="1800" dirty="0">
                <a:latin typeface="Arial" pitchFamily="34"/>
              </a:rPr>
              <a:t>-on-tile hadron calorimeter, </a:t>
            </a:r>
            <a:r>
              <a:rPr lang="en-GB" sz="1800" dirty="0">
                <a:latin typeface="Arial" pitchFamily="34"/>
                <a:cs typeface="Arial" pitchFamily="34"/>
              </a:rPr>
              <a:t>3*3 cm² scintillator tiles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GB" sz="1800" dirty="0"/>
              <a:t>fully integrated design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front-end electronics, readout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voltage supply, LED system for monitoring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no cooling within active layers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GB" sz="1800" dirty="0"/>
              <a:t>scalable to full detector (~8 million channels)</a:t>
            </a:r>
          </a:p>
          <a:p>
            <a:pPr lvl="0">
              <a:spcAft>
                <a:spcPts val="289"/>
              </a:spcAft>
              <a:buClr>
                <a:srgbClr val="F28E00"/>
              </a:buClr>
              <a:buSzPct val="100000"/>
              <a:buFont typeface="Arial Black" pitchFamily="34"/>
              <a:buChar char="&gt;"/>
            </a:pPr>
            <a:r>
              <a:rPr lang="en-US" sz="1800" b="1" dirty="0">
                <a:solidFill>
                  <a:srgbClr val="FF0000"/>
                </a:solidFill>
              </a:rPr>
              <a:t>H</a:t>
            </a:r>
            <a:r>
              <a:rPr lang="en-US" sz="1800" dirty="0"/>
              <a:t>CAL </a:t>
            </a:r>
            <a:r>
              <a:rPr lang="en-US" sz="1800" b="1" dirty="0">
                <a:solidFill>
                  <a:srgbClr val="FF0000"/>
                </a:solidFill>
              </a:rPr>
              <a:t>B</a:t>
            </a:r>
            <a:r>
              <a:rPr lang="en-US" sz="1800" dirty="0"/>
              <a:t>ase </a:t>
            </a:r>
            <a:r>
              <a:rPr lang="en-US" sz="1800" b="1" dirty="0">
                <a:solidFill>
                  <a:srgbClr val="FF0000"/>
                </a:solidFill>
              </a:rPr>
              <a:t>U</a:t>
            </a:r>
            <a:r>
              <a:rPr lang="en-US" sz="1800" dirty="0"/>
              <a:t>nit: 36*36 cm</a:t>
            </a:r>
            <a:r>
              <a:rPr lang="en-US" sz="1800" baseline="40000" dirty="0"/>
              <a:t>2</a:t>
            </a:r>
            <a:r>
              <a:rPr lang="en-US" sz="1800" dirty="0"/>
              <a:t>, 144 tiles, 4 ASICs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slabs of 6 HBUs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up to 3 slabs per layer</a:t>
            </a:r>
          </a:p>
          <a:p>
            <a:pPr lvl="0"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US" sz="1800" dirty="0"/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endParaRPr lang="en-US" sz="1800" dirty="0">
              <a:solidFill>
                <a:srgbClr val="000000"/>
              </a:solidFill>
              <a:latin typeface="Arial" pitchFamily="18"/>
              <a:ea typeface="MS Gothic" pitchFamily="2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="" xmlns:a16="http://schemas.microsoft.com/office/drawing/2014/main" id="{3D53DBE1-2555-FE4B-8AA9-75A3F5900A39}"/>
              </a:ext>
            </a:extLst>
          </p:cNvPr>
          <p:cNvSpPr/>
          <p:nvPr/>
        </p:nvSpPr>
        <p:spPr>
          <a:xfrm>
            <a:off x="7543799" y="3878280"/>
            <a:ext cx="172800" cy="1368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1" h="381">
                <a:moveTo>
                  <a:pt x="0" y="381"/>
                </a:moveTo>
                <a:lnTo>
                  <a:pt x="0" y="0"/>
                </a:lnTo>
                <a:lnTo>
                  <a:pt x="481" y="0"/>
                </a:lnTo>
                <a:lnTo>
                  <a:pt x="481" y="381"/>
                </a:lnTo>
                <a:close/>
              </a:path>
            </a:pathLst>
          </a:custGeom>
          <a:noFill/>
          <a:ln w="36000">
            <a:solidFill>
              <a:srgbClr val="00FFFF"/>
            </a:solidFill>
            <a:prstDash val="solid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="" xmlns:a16="http://schemas.microsoft.com/office/drawing/2014/main" id="{977CD870-9963-D74F-BE99-A77C2C057DF2}"/>
              </a:ext>
            </a:extLst>
          </p:cNvPr>
          <p:cNvSpPr/>
          <p:nvPr/>
        </p:nvSpPr>
        <p:spPr>
          <a:xfrm>
            <a:off x="6949440" y="4023360"/>
            <a:ext cx="594000" cy="1005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51" h="2794">
                <a:moveTo>
                  <a:pt x="1651" y="0"/>
                </a:moveTo>
                <a:cubicBezTo>
                  <a:pt x="1061" y="1746"/>
                  <a:pt x="943" y="1921"/>
                  <a:pt x="0" y="2794"/>
                </a:cubicBezTo>
              </a:path>
            </a:pathLst>
          </a:custGeom>
          <a:noFill/>
          <a:ln w="18360">
            <a:solidFill>
              <a:srgbClr val="00FF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="" xmlns:a16="http://schemas.microsoft.com/office/drawing/2014/main" id="{5E18890C-6CE1-C24D-BBDA-7A7369A76DDC}"/>
              </a:ext>
            </a:extLst>
          </p:cNvPr>
          <p:cNvSpPr/>
          <p:nvPr/>
        </p:nvSpPr>
        <p:spPr>
          <a:xfrm>
            <a:off x="7716960" y="4023360"/>
            <a:ext cx="0" cy="155411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h="4318">
                <a:moveTo>
                  <a:pt x="0" y="0"/>
                </a:moveTo>
                <a:cubicBezTo>
                  <a:pt x="0" y="1270"/>
                  <a:pt x="0" y="3556"/>
                  <a:pt x="0" y="4318"/>
                </a:cubicBezTo>
              </a:path>
            </a:pathLst>
          </a:custGeom>
          <a:noFill/>
          <a:ln w="18360">
            <a:solidFill>
              <a:srgbClr val="00FFFF"/>
            </a:solidFill>
            <a:prstDash val="solid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F969003-985A-2F4E-A686-C90796BC7CDC}"/>
              </a:ext>
            </a:extLst>
          </p:cNvPr>
          <p:cNvSpPr txBox="1"/>
          <p:nvPr/>
        </p:nvSpPr>
        <p:spPr>
          <a:xfrm>
            <a:off x="7765560" y="2891880"/>
            <a:ext cx="7840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FF00"/>
                </a:solidFill>
                <a:latin typeface="Arial" pitchFamily="18"/>
                <a:ea typeface="MS Gothic" pitchFamily="2"/>
                <a:cs typeface="MS Gothic" pitchFamily="2"/>
              </a:rPr>
              <a:t>HBU</a:t>
            </a:r>
          </a:p>
        </p:txBody>
      </p:sp>
      <p:sp>
        <p:nvSpPr>
          <p:cNvPr id="20" name="Title 19">
            <a:extLst>
              <a:ext uri="{FF2B5EF4-FFF2-40B4-BE49-F238E27FC236}">
                <a16:creationId xmlns="" xmlns:a16="http://schemas.microsoft.com/office/drawing/2014/main" id="{C4D1AA87-8E99-1049-BF9C-1327D53181D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623440" cy="450000"/>
          </a:xfrm>
        </p:spPr>
        <p:txBody>
          <a:bodyPr>
            <a:noAutofit/>
          </a:bodyPr>
          <a:lstStyle/>
          <a:p>
            <a:pPr lvl="0"/>
            <a:r>
              <a:rPr lang="en-GB" sz="3200" dirty="0">
                <a:latin typeface="Arial" pitchFamily="34"/>
              </a:rPr>
              <a:t>AHCAL Design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D1BE9B99-F723-E348-B9AC-565A1CEB1B1C}"/>
              </a:ext>
            </a:extLst>
          </p:cNvPr>
          <p:cNvSpPr txBox="1"/>
          <p:nvPr/>
        </p:nvSpPr>
        <p:spPr>
          <a:xfrm>
            <a:off x="466920" y="2651760"/>
            <a:ext cx="11851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ILD barrel</a:t>
            </a:r>
          </a:p>
        </p:txBody>
      </p:sp>
    </p:spTree>
    <p:extLst>
      <p:ext uri="{BB962C8B-B14F-4D97-AF65-F5344CB8AC3E}">
        <p14:creationId xmlns:p14="http://schemas.microsoft.com/office/powerpoint/2010/main" val="2818084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DF9026-3B65-C042-94BB-2E4B9F13405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623440" cy="450000"/>
          </a:xfrm>
        </p:spPr>
        <p:txBody>
          <a:bodyPr>
            <a:noAutofit/>
          </a:bodyPr>
          <a:lstStyle/>
          <a:p>
            <a:pPr lvl="0"/>
            <a:r>
              <a:rPr lang="en-GB" sz="3200" dirty="0">
                <a:latin typeface="Arial" pitchFamily="34"/>
              </a:rPr>
              <a:t>AHCAL </a:t>
            </a:r>
            <a:r>
              <a:rPr lang="en-GB" sz="3200" dirty="0" err="1">
                <a:latin typeface="Arial" pitchFamily="34"/>
              </a:rPr>
              <a:t>Technolgical</a:t>
            </a:r>
            <a:r>
              <a:rPr lang="en-GB" sz="3200" dirty="0">
                <a:latin typeface="Arial" pitchFamily="34"/>
              </a:rPr>
              <a:t> </a:t>
            </a:r>
            <a:r>
              <a:rPr lang="en-GB" sz="3200" dirty="0" err="1">
                <a:latin typeface="Arial" pitchFamily="34"/>
              </a:rPr>
              <a:t>Testbeam</a:t>
            </a:r>
            <a:r>
              <a:rPr lang="en-GB" sz="3200" dirty="0">
                <a:latin typeface="Arial" pitchFamily="34"/>
              </a:rPr>
              <a:t> Prototype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9770822-320B-1245-9B77-C69FB1502F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82960" y="914400"/>
            <a:ext cx="4746240" cy="5760720"/>
          </a:xfrm>
        </p:spPr>
        <p:txBody>
          <a:bodyPr wrap="square" anchor="t" anchorCtr="0">
            <a:normAutofit fontScale="92500" lnSpcReduction="20000"/>
          </a:bodyPr>
          <a:lstStyle/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38 active layers of 72*72 cm</a:t>
            </a:r>
            <a:r>
              <a:rPr lang="en-GB" sz="2400" dirty="0">
                <a:latin typeface="Arial" pitchFamily="34"/>
                <a:cs typeface="Arial" pitchFamily="34"/>
              </a:rPr>
              <a:t>²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4 HBUs per module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16 SPIROC 2E readout ASICs, </a:t>
            </a:r>
            <a:br>
              <a:rPr lang="en-GB" sz="1800" dirty="0">
                <a:solidFill>
                  <a:srgbClr val="000000"/>
                </a:solidFill>
                <a:latin typeface="Arial" pitchFamily="34"/>
              </a:rPr>
            </a:b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576 channels of 3*3 cm</a:t>
            </a:r>
            <a:r>
              <a:rPr lang="en-GB" sz="1800" dirty="0">
                <a:solidFill>
                  <a:srgbClr val="000000"/>
                </a:solidFill>
                <a:latin typeface="Arial" pitchFamily="34"/>
                <a:cs typeface="Arial" pitchFamily="34"/>
              </a:rPr>
              <a:t>² tiles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in total: 608 ASICs, ~22000 channels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all modules with surface-</a:t>
            </a:r>
            <a:r>
              <a:rPr lang="en-GB" sz="2400" dirty="0" smtClean="0">
                <a:latin typeface="Arial" pitchFamily="34"/>
              </a:rPr>
              <a:t>mount </a:t>
            </a:r>
            <a:r>
              <a:rPr lang="en-GB" sz="2400" dirty="0">
                <a:latin typeface="Arial" pitchFamily="34"/>
              </a:rPr>
              <a:t>MPPCs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S13360-1325PE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2668 pixels (3x physics prototype (PP))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operated at 5V overvoltage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50% less temperature sensitivity </a:t>
            </a:r>
            <a:r>
              <a:rPr lang="en-GB" sz="1400" dirty="0" err="1">
                <a:solidFill>
                  <a:srgbClr val="000000"/>
                </a:solidFill>
                <a:latin typeface="Arial" pitchFamily="34"/>
              </a:rPr>
              <a:t>w.r.t</a:t>
            </a: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.  PP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nominal operation voltage within 200mV in a module -&gt; use same voltage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Simplified set-up</a:t>
            </a:r>
          </a:p>
          <a:p>
            <a:pPr lvl="2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²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Layer-wise regulation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34"/>
              </a:rPr>
              <a:t>About 3 orders of magnitude less noise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400" dirty="0">
                <a:latin typeface="Arial" pitchFamily="34"/>
              </a:rPr>
              <a:t>steel absorber stack corresponding to ~1% of ILD barrel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endParaRPr lang="en-GB" dirty="0">
              <a:latin typeface="Arial" pitchFamily="34"/>
            </a:endParaRP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endParaRPr lang="en-GB" sz="1800" dirty="0">
              <a:solidFill>
                <a:srgbClr val="000000"/>
              </a:solidFill>
              <a:latin typeface="Arial" pitchFamily="34"/>
              <a:cs typeface="Arial" pitchFamily="34"/>
            </a:endParaRPr>
          </a:p>
          <a:p>
            <a:pPr lvl="0"/>
            <a:endParaRPr lang="en-GB" sz="1800" dirty="0">
              <a:latin typeface="Arial" pitchFamily="34"/>
            </a:endParaRP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None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endParaRPr lang="en-GB" sz="1800" dirty="0">
              <a:solidFill>
                <a:srgbClr val="000000"/>
              </a:solidFill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BCB86CE-3DDF-5348-9DBE-D116FCC1D80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80840" y="904680"/>
            <a:ext cx="3657600" cy="219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BD0A80D-56DA-644D-9152-A5B54104F14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280840" y="3236760"/>
            <a:ext cx="3657600" cy="2743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823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75A6F3-9BBE-4240-A812-F70A24765B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Mass Production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A2698FC-DD9B-EF4C-8EC3-71CE6B92BF3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82960" y="878400"/>
            <a:ext cx="4661180" cy="5760720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2000" dirty="0">
                <a:latin typeface="Arial" pitchFamily="34"/>
              </a:rPr>
              <a:t>design optimized for mass production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SMD </a:t>
            </a:r>
            <a:r>
              <a:rPr lang="en-GB" sz="1400" dirty="0" err="1">
                <a:solidFill>
                  <a:srgbClr val="000000"/>
                </a:solidFill>
                <a:latin typeface="Arial" pitchFamily="34"/>
                <a:ea typeface="MS Gothic" pitchFamily="2"/>
              </a:rPr>
              <a:t>SiPMs</a:t>
            </a:r>
            <a:r>
              <a:rPr lang="en-GB" sz="14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 soldered automatically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</a:rPr>
              <a:t>injection-moulded polystyrene tiles, no further surface treatment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automatic wrapping in ESR reflector: 500 tiles / day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600" dirty="0" err="1">
                <a:solidFill>
                  <a:srgbClr val="000000"/>
                </a:solidFill>
                <a:latin typeface="Arial" pitchFamily="34"/>
                <a:ea typeface="MS Gothic" pitchFamily="2"/>
              </a:rPr>
              <a:t>glueing</a:t>
            </a:r>
            <a:r>
              <a:rPr lang="en-GB" sz="16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 of tiles with screen printer and pick-and-place machine 2HBU / hour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endParaRPr lang="en-GB" dirty="0">
              <a:latin typeface="Arial" pitchFamily="34"/>
            </a:endParaRPr>
          </a:p>
          <a:p>
            <a:pPr lvl="0"/>
            <a:endParaRPr lang="en-GB" sz="1800" dirty="0">
              <a:latin typeface="Arial" pitchFamily="34"/>
            </a:endParaRP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None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endParaRPr lang="en-GB" sz="1800" dirty="0">
              <a:solidFill>
                <a:srgbClr val="000000"/>
              </a:solidFill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AC337B4-DE27-0C4A-A036-45780C8B657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72040" y="885600"/>
            <a:ext cx="3657600" cy="25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FFFBE04-500D-CE44-93D0-1140AB969AE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39760" y="3737710"/>
            <a:ext cx="3273439" cy="2801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asted-image.pdf">
            <a:extLst>
              <a:ext uri="{FF2B5EF4-FFF2-40B4-BE49-F238E27FC236}">
                <a16:creationId xmlns="" xmlns:a16="http://schemas.microsoft.com/office/drawing/2014/main" id="{B0203C46-53E7-2E40-B723-3A64187BF96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735773" y="3737711"/>
            <a:ext cx="3993867" cy="2675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160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6038DF-655F-1947-9034-6CAF15E1F7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2800" dirty="0" err="1">
                <a:latin typeface="Arial" pitchFamily="34"/>
              </a:rPr>
              <a:t>Testbeam</a:t>
            </a:r>
            <a:r>
              <a:rPr lang="en-GB" sz="2800" dirty="0">
                <a:latin typeface="Arial" pitchFamily="34"/>
              </a:rPr>
              <a:t> Setup </a:t>
            </a:r>
            <a:r>
              <a:rPr lang="en-US" sz="2800" dirty="0">
                <a:latin typeface="Arial" pitchFamily="34"/>
              </a:rPr>
              <a:t>9. – 23.</a:t>
            </a:r>
            <a:r>
              <a:rPr lang="en-GB" sz="2800" dirty="0">
                <a:latin typeface="Arial" pitchFamily="34"/>
              </a:rPr>
              <a:t> May 2018 in H2 at SPS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25C6037-3EFE-B440-8197-AF8A1C5BDD0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4937760"/>
            <a:ext cx="8686800" cy="1690919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>
                <a:latin typeface="Arial" pitchFamily="34"/>
              </a:rPr>
              <a:t>38 active layers of 72*72 cm</a:t>
            </a:r>
            <a:r>
              <a:rPr lang="en-US" sz="1800">
                <a:latin typeface="Arial" pitchFamily="34"/>
                <a:cs typeface="Arial" pitchFamily="34"/>
              </a:rPr>
              <a:t>² in steel absorber with 1.7</a:t>
            </a:r>
            <a:r>
              <a:rPr lang="en-US" sz="1800">
                <a:latin typeface="Arial" pitchFamily="34"/>
              </a:rPr>
              <a:t> cm layer thickness (~4 </a:t>
            </a:r>
            <a:r>
              <a:rPr lang="en-US" sz="1800">
                <a:latin typeface="Arial" pitchFamily="34"/>
                <a:cs typeface="Arial" pitchFamily="34"/>
              </a:rPr>
              <a:t>λ)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/>
              <a:t>mounted on the movable platform (“scissors table”) in H2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>
                <a:latin typeface="Arial" pitchFamily="34"/>
              </a:rPr>
              <a:t>beam instrumentation: wire chambers, trigger scintillators, Cherenkov detector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923B7C3-8096-0A40-BEBA-A6886EBFD36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9048"/>
          <a:stretch>
            <a:fillRect/>
          </a:stretch>
        </p:blipFill>
        <p:spPr>
          <a:xfrm>
            <a:off x="1060920" y="913320"/>
            <a:ext cx="7022520" cy="3931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8195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A819A4-2C1C-9D42-B994-4F6733B62D4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2400" dirty="0" err="1">
                <a:latin typeface="Arial" pitchFamily="34"/>
              </a:rPr>
              <a:t>Testbeam</a:t>
            </a:r>
            <a:r>
              <a:rPr lang="en-GB" sz="2400" dirty="0">
                <a:latin typeface="Arial" pitchFamily="34"/>
              </a:rPr>
              <a:t> Setup </a:t>
            </a:r>
            <a:r>
              <a:rPr lang="en-US" sz="2400" dirty="0">
                <a:latin typeface="Arial" pitchFamily="34"/>
              </a:rPr>
              <a:t>27. June – 4. </a:t>
            </a:r>
            <a:r>
              <a:rPr lang="en-GB" sz="2400" dirty="0">
                <a:latin typeface="Arial" pitchFamily="34"/>
              </a:rPr>
              <a:t>July 2018 in H2 at SPS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AF6D3B8-B402-AC4B-9FA1-20B14B39BA7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4937760"/>
            <a:ext cx="8686800" cy="1554479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14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dirty="0"/>
              <a:t>as in May, plus: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one module with 6*6 cm2 tiles (prototype for </a:t>
            </a:r>
            <a:r>
              <a:rPr lang="en-US" sz="1800" dirty="0" smtClean="0">
                <a:solidFill>
                  <a:srgbClr val="000000"/>
                </a:solidFill>
                <a:latin typeface="Arial" pitchFamily="18"/>
                <a:ea typeface="MS Gothic" pitchFamily="2"/>
              </a:rPr>
              <a:t>rear </a:t>
            </a: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layers)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CMS HGCAL “thick stack” (12 layers of 1 HBU, 7.4 cm steel absorber) as </a:t>
            </a:r>
            <a:r>
              <a:rPr lang="en-US" sz="1800" dirty="0" err="1">
                <a:solidFill>
                  <a:srgbClr val="000000"/>
                </a:solidFill>
                <a:latin typeface="Arial" pitchFamily="18"/>
                <a:ea typeface="MS Gothic" pitchFamily="2"/>
              </a:rPr>
              <a:t>tailcatcher</a:t>
            </a:r>
            <a:endParaRPr lang="en-US" sz="1800" dirty="0">
              <a:solidFill>
                <a:srgbClr val="000000"/>
              </a:solidFill>
              <a:latin typeface="Arial" pitchFamily="18"/>
              <a:ea typeface="MS Gothic" pitchFamily="2"/>
            </a:endParaRP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added single HBU in front of absorber as “pre-shower” detector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dirty="0"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6746FF3-D5EC-F24F-B41E-229AD83F70A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28571" r="21429"/>
          <a:stretch>
            <a:fillRect/>
          </a:stretch>
        </p:blipFill>
        <p:spPr>
          <a:xfrm>
            <a:off x="1550160" y="887400"/>
            <a:ext cx="6044039" cy="39319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F94E116D-1C16-FD43-A1F5-1B96F9F6FB09}"/>
              </a:ext>
            </a:extLst>
          </p:cNvPr>
          <p:cNvSpPr/>
          <p:nvPr/>
        </p:nvSpPr>
        <p:spPr>
          <a:xfrm>
            <a:off x="4937760" y="1097280"/>
            <a:ext cx="1828800" cy="2331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54720">
            <a:solidFill>
              <a:srgbClr val="0000FF"/>
            </a:solidFill>
            <a:prstDash val="solid"/>
          </a:ln>
        </p:spPr>
        <p:txBody>
          <a:bodyPr vert="horz" wrap="square" lIns="117000" tIns="72000" rIns="117000" bIns="72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2AD348C-1B5C-0A4F-85BD-E53CEBA92484}"/>
              </a:ext>
            </a:extLst>
          </p:cNvPr>
          <p:cNvSpPr txBox="1"/>
          <p:nvPr/>
        </p:nvSpPr>
        <p:spPr>
          <a:xfrm>
            <a:off x="5257800" y="3566160"/>
            <a:ext cx="1362240" cy="61668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AHCAL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main stack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45D6ECEE-266D-A24D-BB13-39D14BB1C95E}"/>
              </a:ext>
            </a:extLst>
          </p:cNvPr>
          <p:cNvSpPr/>
          <p:nvPr/>
        </p:nvSpPr>
        <p:spPr>
          <a:xfrm>
            <a:off x="3611880" y="1463039"/>
            <a:ext cx="1302120" cy="1554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54720">
            <a:solidFill>
              <a:srgbClr val="0000FF"/>
            </a:solidFill>
            <a:prstDash val="solid"/>
          </a:ln>
        </p:spPr>
        <p:txBody>
          <a:bodyPr vert="horz" wrap="square" lIns="117000" tIns="72000" rIns="117000" bIns="72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F72154F-AF56-204A-8878-38B1C674C5BD}"/>
              </a:ext>
            </a:extLst>
          </p:cNvPr>
          <p:cNvSpPr txBox="1"/>
          <p:nvPr/>
        </p:nvSpPr>
        <p:spPr>
          <a:xfrm>
            <a:off x="3493800" y="3674519"/>
            <a:ext cx="1324080" cy="40428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MS Gothic" pitchFamily="2"/>
                <a:cs typeface="MS Gothic" pitchFamily="2"/>
              </a:rPr>
              <a:t>tailcatcher</a:t>
            </a:r>
          </a:p>
        </p:txBody>
      </p:sp>
    </p:spTree>
    <p:extLst>
      <p:ext uri="{BB962C8B-B14F-4D97-AF65-F5344CB8AC3E}">
        <p14:creationId xmlns:p14="http://schemas.microsoft.com/office/powerpoint/2010/main" val="242782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EE10A7-5A50-FE49-83D8-81AA0063DEF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3200" dirty="0" err="1"/>
              <a:t>Testbeam</a:t>
            </a:r>
            <a:r>
              <a:rPr lang="en-GB" sz="3200" dirty="0"/>
              <a:t> Operation: Temperature Compensation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057395A-13B2-FD44-A97E-0B4D0479B2C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4890960"/>
            <a:ext cx="8686800" cy="1554479"/>
          </a:xfrm>
        </p:spPr>
        <p:txBody>
          <a:bodyPr wrap="square" anchor="t" anchorCtr="0">
            <a:normAutofit fontScale="55000" lnSpcReduction="20000"/>
          </a:bodyPr>
          <a:lstStyle/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 smtClean="0"/>
              <a:t>   gain </a:t>
            </a:r>
            <a:r>
              <a:rPr lang="en-US" dirty="0"/>
              <a:t>and photon detection efficiency of </a:t>
            </a:r>
            <a:r>
              <a:rPr lang="en-US" dirty="0" err="1"/>
              <a:t>SiPMs</a:t>
            </a:r>
            <a:r>
              <a:rPr lang="en-US" dirty="0"/>
              <a:t> depend on temperature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buClr>
                <a:srgbClr val="808080"/>
              </a:buClr>
              <a:buSzPct val="60000"/>
              <a:buFont typeface="Wingdings" charset="2"/>
              <a:buChar char="§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can avoid changes by stabilizing temperature or adapting bias voltage (HV)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temperature compensation: use mean temperature in a layer to adjust HV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used routinely, HV changes as expected, gain stays stable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820D37-AB9B-DB40-8F6D-DD89015BB25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74520" y="1005840"/>
            <a:ext cx="539496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4562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6-05-15 à 12.24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3759200"/>
            <a:ext cx="8077200" cy="308775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93700" y="315931"/>
            <a:ext cx="7924800" cy="362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 smtClean="0">
              <a:solidFill>
                <a:srgbClr val="000000"/>
              </a:solidFill>
            </a:endParaRPr>
          </a:p>
          <a:p>
            <a:r>
              <a:rPr lang="en-US" sz="1600" dirty="0" smtClean="0"/>
              <a:t>The thresholds weight evolution with the total number </a:t>
            </a:r>
          </a:p>
          <a:p>
            <a:r>
              <a:rPr lang="en-US" sz="1600" dirty="0" smtClean="0"/>
              <a:t>of hits obtained by minimizing a χ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Χ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= (E</a:t>
            </a:r>
            <a:r>
              <a:rPr lang="en-US" sz="1600" baseline="-25000" dirty="0" smtClean="0"/>
              <a:t>beam</a:t>
            </a:r>
            <a:r>
              <a:rPr lang="en-US" sz="1600" dirty="0" smtClean="0"/>
              <a:t>-E</a:t>
            </a:r>
            <a:r>
              <a:rPr lang="en-US" sz="1600" baseline="-25000" dirty="0" smtClean="0"/>
              <a:t>rec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/E</a:t>
            </a:r>
            <a:r>
              <a:rPr lang="en-US" sz="1600" baseline="-25000" dirty="0" smtClean="0"/>
              <a:t>beam</a:t>
            </a:r>
          </a:p>
          <a:p>
            <a:r>
              <a:rPr lang="en-US" sz="1600" b="1" dirty="0" err="1" smtClean="0">
                <a:solidFill>
                  <a:srgbClr val="FF0000"/>
                </a:solidFill>
              </a:rPr>
              <a:t>E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rec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 = </a:t>
            </a:r>
            <a:r>
              <a:rPr lang="en-US" sz="1600" b="1" dirty="0" smtClean="0">
                <a:solidFill>
                  <a:srgbClr val="FF0000"/>
                </a:solidFill>
                <a:latin typeface="Apple Symbols"/>
                <a:cs typeface="Apple Symbols"/>
              </a:rPr>
              <a:t>  α (</a:t>
            </a:r>
            <a:r>
              <a:rPr lang="en-US" sz="1600" b="1" dirty="0" err="1" smtClean="0">
                <a:solidFill>
                  <a:srgbClr val="FF0000"/>
                </a:solidFill>
                <a:latin typeface="Apple Symbols"/>
                <a:cs typeface="Apple Symbols"/>
              </a:rPr>
              <a:t>N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Apple Symbols"/>
                <a:cs typeface="Apple Symbols"/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1600" b="1" dirty="0" smtClean="0">
                <a:solidFill>
                  <a:srgbClr val="FF0000"/>
                </a:solidFill>
              </a:rPr>
              <a:t> + </a:t>
            </a:r>
            <a:r>
              <a:rPr lang="en-US" sz="1600" b="1" dirty="0" err="1" smtClean="0">
                <a:solidFill>
                  <a:srgbClr val="FF0000"/>
                </a:solidFill>
              </a:rPr>
              <a:t>β(N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+ </a:t>
            </a:r>
            <a:r>
              <a:rPr lang="en-US" sz="1600" b="1" dirty="0" err="1" smtClean="0">
                <a:solidFill>
                  <a:srgbClr val="FF0000"/>
                </a:solidFill>
              </a:rPr>
              <a:t>γ(N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3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N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,N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and N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: exclusive number of hits associated to first, </a:t>
            </a:r>
          </a:p>
          <a:p>
            <a:r>
              <a:rPr lang="en-US" sz="1600" dirty="0" smtClean="0"/>
              <a:t>second and third threshold.  </a:t>
            </a:r>
          </a:p>
          <a:p>
            <a:r>
              <a:rPr lang="en-US" sz="1600" dirty="0" smtClean="0"/>
              <a:t> </a:t>
            </a:r>
            <a:r>
              <a:rPr lang="en-US" sz="1600" dirty="0" err="1" smtClean="0"/>
              <a:t>α</a:t>
            </a:r>
            <a:r>
              <a:rPr lang="en-US" sz="1600" dirty="0" smtClean="0"/>
              <a:t>, </a:t>
            </a:r>
            <a:r>
              <a:rPr lang="en-US" sz="1600" dirty="0" err="1" smtClean="0"/>
              <a:t>β</a:t>
            </a:r>
            <a:r>
              <a:rPr lang="en-US" sz="1600" dirty="0" smtClean="0"/>
              <a:t>, </a:t>
            </a:r>
            <a:r>
              <a:rPr lang="en-US" sz="1600" dirty="0" err="1" smtClean="0"/>
              <a:t>γ</a:t>
            </a:r>
            <a:r>
              <a:rPr lang="en-US" sz="1600" dirty="0" smtClean="0"/>
              <a:t>  are quadratic functions of the total number of hits (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tot</a:t>
            </a:r>
            <a:r>
              <a:rPr lang="en-US" sz="1600" dirty="0" smtClean="0"/>
              <a:t>)</a:t>
            </a:r>
            <a:endParaRPr lang="en-US" sz="1600" baseline="30000" dirty="0" smtClean="0"/>
          </a:p>
          <a:p>
            <a:endParaRPr lang="en-US" sz="1600" baseline="30000" dirty="0" smtClean="0"/>
          </a:p>
          <a:p>
            <a:r>
              <a:rPr lang="en-US" sz="1600" dirty="0" smtClean="0"/>
              <a:t>Events of H2 runs corresponding to energies : </a:t>
            </a:r>
            <a:r>
              <a:rPr lang="en-US" sz="1600" b="1" dirty="0" smtClean="0">
                <a:solidFill>
                  <a:srgbClr val="FF0000"/>
                </a:solidFill>
              </a:rPr>
              <a:t>5, 10, 30 , 60 </a:t>
            </a:r>
          </a:p>
          <a:p>
            <a:r>
              <a:rPr lang="en-US" sz="1600" dirty="0" smtClean="0"/>
              <a:t>and</a:t>
            </a:r>
            <a:r>
              <a:rPr lang="en-US" sz="1600" b="1" dirty="0" smtClean="0">
                <a:solidFill>
                  <a:srgbClr val="FF0000"/>
                </a:solidFill>
              </a:rPr>
              <a:t> 80 </a:t>
            </a:r>
            <a:r>
              <a:rPr lang="en-US" sz="1600" dirty="0" err="1" smtClean="0"/>
              <a:t>GeV</a:t>
            </a:r>
            <a:r>
              <a:rPr lang="en-US" sz="1600" dirty="0" smtClean="0"/>
              <a:t> were used  to fit the 9 parameters.</a:t>
            </a:r>
          </a:p>
          <a:p>
            <a:r>
              <a:rPr lang="en-US" sz="1600" dirty="0" smtClean="0"/>
              <a:t>  Then the energy of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events in</a:t>
            </a:r>
          </a:p>
          <a:p>
            <a:r>
              <a:rPr lang="en-US" sz="1600" dirty="0" smtClean="0"/>
              <a:t> both H2( only </a:t>
            </a:r>
            <a:r>
              <a:rPr lang="en-US" sz="1600" dirty="0" err="1" smtClean="0"/>
              <a:t>pions</a:t>
            </a:r>
            <a:r>
              <a:rPr lang="en-US" sz="1600" dirty="0" smtClean="0"/>
              <a:t>) and H6 (presence of protons)</a:t>
            </a:r>
          </a:p>
          <a:p>
            <a:endParaRPr lang="en-US" sz="1600" baseline="30000" dirty="0" smtClean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431800" y="150831"/>
            <a:ext cx="336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Energy estimation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" name="Image 5" descr="Capture d’écran 2016-05-15 à 12.34.0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0" y="3065134"/>
            <a:ext cx="3009900" cy="1388131"/>
          </a:xfrm>
          <a:prstGeom prst="rect">
            <a:avLst/>
          </a:prstGeom>
        </p:spPr>
      </p:pic>
      <p:pic>
        <p:nvPicPr>
          <p:cNvPr id="9" name="Image 8" descr="NHITPION_interc_set_to0_1par_N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962" y="150831"/>
            <a:ext cx="2801938" cy="274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02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1D900E-9ACE-344B-ACA2-D04C39F070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Data Taking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7BC7BA7-1596-1546-8B9B-2A7E9EEE25F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0400" y="835559"/>
            <a:ext cx="5806080" cy="5695560"/>
          </a:xfrm>
        </p:spPr>
        <p:txBody>
          <a:bodyPr wrap="square" anchor="t" anchorCtr="0">
            <a:normAutofit fontScale="70000" lnSpcReduction="20000"/>
          </a:bodyPr>
          <a:lstStyle/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very stable running</a:t>
            </a:r>
          </a:p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routinely using temperature compensation</a:t>
            </a:r>
          </a:p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all 38 layers working well, </a:t>
            </a:r>
            <a:r>
              <a:rPr lang="en-US" b="1" dirty="0">
                <a:latin typeface="Arial" pitchFamily="34"/>
              </a:rPr>
              <a:t>&lt;1</a:t>
            </a:r>
            <a:r>
              <a:rPr lang="en-US" b="1" dirty="0">
                <a:latin typeface="Arial" pitchFamily="34"/>
                <a:cs typeface="Arial" pitchFamily="34"/>
              </a:rPr>
              <a:t>‰</a:t>
            </a:r>
            <a:r>
              <a:rPr lang="en-US" b="1" dirty="0">
                <a:latin typeface="Arial" pitchFamily="34"/>
              </a:rPr>
              <a:t> dead channels</a:t>
            </a:r>
          </a:p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b="1" dirty="0"/>
              <a:t>muons</a:t>
            </a:r>
            <a:r>
              <a:rPr lang="en-US" dirty="0"/>
              <a:t> for calibration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several position scans, with and w/o power pulsing</a:t>
            </a:r>
          </a:p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b="1" dirty="0">
                <a:latin typeface="Arial" pitchFamily="34"/>
              </a:rPr>
              <a:t>electrons</a:t>
            </a:r>
            <a:r>
              <a:rPr lang="en-US" dirty="0">
                <a:latin typeface="Arial" pitchFamily="34"/>
              </a:rPr>
              <a:t>: energy scan 10 to 100 GeV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with and without power pulsing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typically 200,000 to 400,000 </a:t>
            </a:r>
            <a:r>
              <a:rPr lang="en-US" sz="1800" dirty="0" err="1">
                <a:solidFill>
                  <a:srgbClr val="000000"/>
                </a:solidFill>
                <a:latin typeface="Arial" pitchFamily="34"/>
                <a:ea typeface="MS Gothic" pitchFamily="2"/>
              </a:rPr>
              <a:t>ev</a:t>
            </a: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. per energy</a:t>
            </a:r>
          </a:p>
          <a:p>
            <a:pPr marL="338400" lvl="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>
                <a:latin typeface="Arial" pitchFamily="34"/>
              </a:rPr>
              <a:t>negative </a:t>
            </a:r>
            <a:r>
              <a:rPr lang="en-US" b="1" dirty="0" err="1">
                <a:latin typeface="Arial" pitchFamily="34"/>
              </a:rPr>
              <a:t>pions</a:t>
            </a:r>
            <a:r>
              <a:rPr lang="en-US" dirty="0">
                <a:latin typeface="Arial" pitchFamily="34"/>
              </a:rPr>
              <a:t>: energy scan 10 to 200 GeV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u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with and without power pulsing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typically 400,000 to 600,000 </a:t>
            </a:r>
            <a:r>
              <a:rPr lang="en-US" sz="1800" dirty="0" err="1">
                <a:solidFill>
                  <a:srgbClr val="000000"/>
                </a:solidFill>
                <a:latin typeface="Arial" pitchFamily="34"/>
                <a:ea typeface="MS Gothic" pitchFamily="2"/>
              </a:rPr>
              <a:t>ev</a:t>
            </a: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. per energy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720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shifted positions for particle separation studies</a:t>
            </a:r>
          </a:p>
          <a:p>
            <a:pPr marL="0" lvl="0" indent="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>
                <a:latin typeface="Arial" pitchFamily="34"/>
              </a:rPr>
              <a:t>additional technical tests</a:t>
            </a:r>
          </a:p>
          <a:p>
            <a:pPr marL="0" lvl="0" indent="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>
                <a:latin typeface="Arial" pitchFamily="34"/>
              </a:rPr>
              <a:t>in total collected several 10^7 events</a:t>
            </a:r>
          </a:p>
          <a:p>
            <a:pPr lvl="0"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950FC54-3012-B640-94A7-7EC36E7E6DD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679440" y="2204279"/>
            <a:ext cx="173735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28FD6A0-F550-4644-AA74-801BC59DC2D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46520" y="4225679"/>
            <a:ext cx="220356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EC3E2B0-7ACB-4245-AA22-F3B715548FC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t="5333" r="42667"/>
          <a:stretch>
            <a:fillRect/>
          </a:stretch>
        </p:blipFill>
        <p:spPr>
          <a:xfrm>
            <a:off x="6643080" y="182880"/>
            <a:ext cx="1810440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10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C0FB19A-1B97-2B49-BE5D-75F6E8B3FEF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9683"/>
          <a:stretch>
            <a:fillRect/>
          </a:stretch>
        </p:blipFill>
        <p:spPr>
          <a:xfrm>
            <a:off x="1325880" y="3638879"/>
            <a:ext cx="4115159" cy="2633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C0911B4-FE07-7443-9DD7-7C7A3D0517F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92720" y="817919"/>
            <a:ext cx="308160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DBEE0212-7EAF-E141-BB64-B7356826E6E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Event Displays and Online Monitoring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F1140B4-A964-594D-A5EB-993A3E5930C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2920" y="817919"/>
            <a:ext cx="243216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C3475C7-7893-D640-B89F-B74E95F47D4A}"/>
              </a:ext>
            </a:extLst>
          </p:cNvPr>
          <p:cNvSpPr txBox="1"/>
          <p:nvPr/>
        </p:nvSpPr>
        <p:spPr>
          <a:xfrm>
            <a:off x="731519" y="914400"/>
            <a:ext cx="9946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electron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0FFB322-7984-D449-9664-B1189FADB4C2}"/>
              </a:ext>
            </a:extLst>
          </p:cNvPr>
          <p:cNvSpPr txBox="1"/>
          <p:nvPr/>
        </p:nvSpPr>
        <p:spPr>
          <a:xfrm>
            <a:off x="6406920" y="2743199"/>
            <a:ext cx="8924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hadron</a:t>
            </a:r>
          </a:p>
        </p:txBody>
      </p:sp>
      <p:sp>
        <p:nvSpPr>
          <p:cNvPr id="8" name="Straight Connector 7">
            <a:extLst>
              <a:ext uri="{FF2B5EF4-FFF2-40B4-BE49-F238E27FC236}">
                <a16:creationId xmlns="" xmlns:a16="http://schemas.microsoft.com/office/drawing/2014/main" id="{F9E62761-F957-964C-B057-DC84001EBA43}"/>
              </a:ext>
            </a:extLst>
          </p:cNvPr>
          <p:cNvSpPr/>
          <p:nvPr/>
        </p:nvSpPr>
        <p:spPr>
          <a:xfrm>
            <a:off x="2011680" y="2971800"/>
            <a:ext cx="365759" cy="2194560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9" name="Straight Connector 8">
            <a:extLst>
              <a:ext uri="{FF2B5EF4-FFF2-40B4-BE49-F238E27FC236}">
                <a16:creationId xmlns="" xmlns:a16="http://schemas.microsoft.com/office/drawing/2014/main" id="{5ABD86C3-F195-0C4F-A03B-769C48EA2A30}"/>
              </a:ext>
            </a:extLst>
          </p:cNvPr>
          <p:cNvSpPr/>
          <p:nvPr/>
        </p:nvSpPr>
        <p:spPr>
          <a:xfrm flipH="1">
            <a:off x="3474720" y="2834280"/>
            <a:ext cx="1554480" cy="1874880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0D74F34-AECC-0E4F-B7E2-91A25150FAC4}"/>
              </a:ext>
            </a:extLst>
          </p:cNvPr>
          <p:cNvSpPr txBox="1"/>
          <p:nvPr/>
        </p:nvSpPr>
        <p:spPr>
          <a:xfrm>
            <a:off x="6720840" y="5532120"/>
            <a:ext cx="8665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muons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28BD802-57FC-BA42-B184-DB95D5A4638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t="5333" r="42667"/>
          <a:stretch>
            <a:fillRect/>
          </a:stretch>
        </p:blipFill>
        <p:spPr>
          <a:xfrm>
            <a:off x="6035040" y="3520440"/>
            <a:ext cx="2532960" cy="256031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traight Connector 11">
            <a:extLst>
              <a:ext uri="{FF2B5EF4-FFF2-40B4-BE49-F238E27FC236}">
                <a16:creationId xmlns="" xmlns:a16="http://schemas.microsoft.com/office/drawing/2014/main" id="{4E10E9D2-1B52-D549-B4D2-092359549537}"/>
              </a:ext>
            </a:extLst>
          </p:cNvPr>
          <p:cNvSpPr/>
          <p:nvPr/>
        </p:nvSpPr>
        <p:spPr>
          <a:xfrm flipH="1">
            <a:off x="3520440" y="5623559"/>
            <a:ext cx="2743200" cy="228601"/>
          </a:xfrm>
          <a:prstGeom prst="line">
            <a:avLst/>
          </a:prstGeom>
          <a:noFill/>
          <a:ln w="36720">
            <a:solidFill>
              <a:srgbClr val="FF950E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3A19D935-0EA8-0D4D-A185-128E0A32EC72}"/>
              </a:ext>
            </a:extLst>
          </p:cNvPr>
          <p:cNvSpPr txBox="1"/>
          <p:nvPr/>
        </p:nvSpPr>
        <p:spPr>
          <a:xfrm>
            <a:off x="7703280" y="5659200"/>
            <a:ext cx="75240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  <a:cs typeface="MS Gothic" pitchFamily="2"/>
              </a:rPr>
              <a:t>muon</a:t>
            </a:r>
          </a:p>
        </p:txBody>
      </p:sp>
    </p:spTree>
    <p:extLst>
      <p:ext uri="{BB962C8B-B14F-4D97-AF65-F5344CB8AC3E}">
        <p14:creationId xmlns:p14="http://schemas.microsoft.com/office/powerpoint/2010/main" val="141512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654665F-52EF-F141-99CE-92F15B22CED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0040" y="2514600"/>
            <a:ext cx="6217919" cy="37947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25BC4843-89F2-974A-AB86-E8B35CAF4E1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Online Monitoring: Energy Sums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95592A2-184E-394C-AE07-79932FB3C794}"/>
              </a:ext>
            </a:extLst>
          </p:cNvPr>
          <p:cNvSpPr txBox="1"/>
          <p:nvPr/>
        </p:nvSpPr>
        <p:spPr>
          <a:xfrm>
            <a:off x="960120" y="284688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CB4AA2B-2312-844C-8819-AFDCE3BB8183}"/>
              </a:ext>
            </a:extLst>
          </p:cNvPr>
          <p:cNvSpPr txBox="1"/>
          <p:nvPr/>
        </p:nvSpPr>
        <p:spPr>
          <a:xfrm>
            <a:off x="1737359" y="2892600"/>
            <a:ext cx="435239" cy="444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71C85FC-D7D4-B245-B036-9260519F3D52}"/>
              </a:ext>
            </a:extLst>
          </p:cNvPr>
          <p:cNvSpPr txBox="1"/>
          <p:nvPr/>
        </p:nvSpPr>
        <p:spPr>
          <a:xfrm>
            <a:off x="1965960" y="408132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0721DDC-BB08-054B-9222-9DD0A09D97EA}"/>
              </a:ext>
            </a:extLst>
          </p:cNvPr>
          <p:cNvSpPr txBox="1"/>
          <p:nvPr/>
        </p:nvSpPr>
        <p:spPr>
          <a:xfrm>
            <a:off x="2399760" y="4526280"/>
            <a:ext cx="435239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40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C13C7F5-406F-E844-B36A-FD039216A849}"/>
              </a:ext>
            </a:extLst>
          </p:cNvPr>
          <p:cNvSpPr txBox="1"/>
          <p:nvPr/>
        </p:nvSpPr>
        <p:spPr>
          <a:xfrm>
            <a:off x="2838960" y="5394960"/>
            <a:ext cx="9565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50 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7C0BE39-C5ED-3A4E-B847-9F3D77C621F4}"/>
              </a:ext>
            </a:extLst>
          </p:cNvPr>
          <p:cNvSpPr txBox="1"/>
          <p:nvPr/>
        </p:nvSpPr>
        <p:spPr>
          <a:xfrm>
            <a:off x="5349240" y="2331720"/>
            <a:ext cx="1857599" cy="6166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808080"/>
                </a:solidFill>
                <a:latin typeface="Arial" pitchFamily="18"/>
                <a:ea typeface="MS Gothic" pitchFamily="2"/>
                <a:cs typeface="MS Gothic" pitchFamily="2"/>
              </a:rPr>
              <a:t>CALICE</a:t>
            </a:r>
          </a:p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808080"/>
                </a:solidFill>
                <a:latin typeface="Arial" pitchFamily="18"/>
                <a:ea typeface="MS Gothic" pitchFamily="2"/>
                <a:cs typeface="MS Gothic" pitchFamily="2"/>
              </a:rPr>
              <a:t>work in progress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44FAE991-173F-B24A-A94A-6F1AA8EBA998}"/>
              </a:ext>
            </a:extLst>
          </p:cNvPr>
          <p:cNvSpPr/>
          <p:nvPr/>
        </p:nvSpPr>
        <p:spPr>
          <a:xfrm>
            <a:off x="1990440" y="2457360"/>
            <a:ext cx="173735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9E2B9A2-0C50-F742-8DC2-82A448AF3CA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22239" y="813960"/>
            <a:ext cx="5486399" cy="395927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648F226-981E-0342-BAFA-769158370948}"/>
              </a:ext>
            </a:extLst>
          </p:cNvPr>
          <p:cNvSpPr txBox="1"/>
          <p:nvPr/>
        </p:nvSpPr>
        <p:spPr>
          <a:xfrm>
            <a:off x="1095120" y="2355480"/>
            <a:ext cx="178128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Electron Beam</a:t>
            </a:r>
          </a:p>
        </p:txBody>
      </p:sp>
    </p:spTree>
    <p:extLst>
      <p:ext uri="{BB962C8B-B14F-4D97-AF65-F5344CB8AC3E}">
        <p14:creationId xmlns:p14="http://schemas.microsoft.com/office/powerpoint/2010/main" val="328953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0A1B25C-805C-1F4E-9EA6-95FA256D637B}"/>
              </a:ext>
            </a:extLst>
          </p:cNvPr>
          <p:cNvGrpSpPr/>
          <p:nvPr/>
        </p:nvGrpSpPr>
        <p:grpSpPr>
          <a:xfrm>
            <a:off x="242640" y="791280"/>
            <a:ext cx="8828640" cy="3260519"/>
            <a:chOff x="242640" y="791280"/>
            <a:chExt cx="8828640" cy="3260519"/>
          </a:xfrm>
        </p:grpSpPr>
        <p:pic>
          <p:nvPicPr>
            <p:cNvPr id="3" name="image.jpeg">
              <a:extLst>
                <a:ext uri="{FF2B5EF4-FFF2-40B4-BE49-F238E27FC236}">
                  <a16:creationId xmlns="" xmlns:a16="http://schemas.microsoft.com/office/drawing/2014/main" id="{649004B0-7D74-D04A-86B9-F4B33024C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8657" r="8662"/>
            <a:stretch>
              <a:fillRect/>
            </a:stretch>
          </p:blipFill>
          <p:spPr>
            <a:xfrm>
              <a:off x="275400" y="1089000"/>
              <a:ext cx="2705400" cy="25995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image1.png">
              <a:extLst>
                <a:ext uri="{FF2B5EF4-FFF2-40B4-BE49-F238E27FC236}">
                  <a16:creationId xmlns="" xmlns:a16="http://schemas.microsoft.com/office/drawing/2014/main" id="{81439D7A-3834-F94C-AA5F-64DB676DF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3112559" y="1238400"/>
              <a:ext cx="2535480" cy="2473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age.png">
              <a:extLst>
                <a:ext uri="{FF2B5EF4-FFF2-40B4-BE49-F238E27FC236}">
                  <a16:creationId xmlns="" xmlns:a16="http://schemas.microsoft.com/office/drawing/2014/main" id="{6D0E06BB-CB15-7C4F-9031-316D23798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5692320" y="1065960"/>
              <a:ext cx="3378960" cy="25408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3C145F3F-05E6-3440-BC06-DA3CC5A060D8}"/>
                </a:ext>
              </a:extLst>
            </p:cNvPr>
            <p:cNvSpPr/>
            <p:nvPr/>
          </p:nvSpPr>
          <p:spPr>
            <a:xfrm>
              <a:off x="682560" y="3690720"/>
              <a:ext cx="1434240" cy="3610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7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Helvetica" pitchFamily="18"/>
                  <a:ea typeface="Helvetica" pitchFamily="2"/>
                  <a:cs typeface="Helvetica" pitchFamily="2"/>
                </a:rPr>
                <a:t>22’000 SiPMs</a:t>
              </a:r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900563D1-6962-3E42-9AA4-2E20FDD5F268}"/>
                </a:ext>
              </a:extLst>
            </p:cNvPr>
            <p:cNvSpPr/>
            <p:nvPr/>
          </p:nvSpPr>
          <p:spPr>
            <a:xfrm>
              <a:off x="6612840" y="3690720"/>
              <a:ext cx="1723680" cy="3610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7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Helvetica" pitchFamily="18"/>
                  <a:ea typeface="Helvetica" pitchFamily="2"/>
                  <a:cs typeface="Helvetica" pitchFamily="2"/>
                </a:rPr>
                <a:t>8’000’000 SiPMs</a:t>
              </a: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FD4BFD4F-61C6-4F4C-AF53-2D06C83F31FF}"/>
                </a:ext>
              </a:extLst>
            </p:cNvPr>
            <p:cNvSpPr/>
            <p:nvPr/>
          </p:nvSpPr>
          <p:spPr>
            <a:xfrm>
              <a:off x="3626640" y="3690720"/>
              <a:ext cx="1554479" cy="3610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7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Helvetica" pitchFamily="18"/>
                  <a:ea typeface="Helvetica" pitchFamily="2"/>
                  <a:cs typeface="Helvetica" pitchFamily="2"/>
                </a:rPr>
                <a:t>500’000 SiPMs</a:t>
              </a:r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6D9B207B-C2A1-FE4F-9CA1-2A1ADEA72A56}"/>
                </a:ext>
              </a:extLst>
            </p:cNvPr>
            <p:cNvSpPr/>
            <p:nvPr/>
          </p:nvSpPr>
          <p:spPr>
            <a:xfrm>
              <a:off x="242640" y="873720"/>
              <a:ext cx="277091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CALICE AHCAL prototype</a:t>
              </a:r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3D6CCBE8-E595-3542-B195-2D9FBBC7A071}"/>
                </a:ext>
              </a:extLst>
            </p:cNvPr>
            <p:cNvSpPr/>
            <p:nvPr/>
          </p:nvSpPr>
          <p:spPr>
            <a:xfrm>
              <a:off x="3649679" y="880200"/>
              <a:ext cx="146159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CMS HGCAL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6FF6C98D-81B7-3A45-9A4D-0CBC9E37D7ED}"/>
                </a:ext>
              </a:extLst>
            </p:cNvPr>
            <p:cNvSpPr/>
            <p:nvPr/>
          </p:nvSpPr>
          <p:spPr>
            <a:xfrm>
              <a:off x="7089120" y="791280"/>
              <a:ext cx="58536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 ILD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A27D5486-5098-734F-9690-CDA352BF8715}"/>
                </a:ext>
              </a:extLst>
            </p:cNvPr>
            <p:cNvSpPr txBox="1"/>
            <p:nvPr/>
          </p:nvSpPr>
          <p:spPr>
            <a:xfrm>
              <a:off x="3389040" y="3009960"/>
              <a:ext cx="816120" cy="3542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silicon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DD2205AF-5366-E645-90F5-F6F684FE73D0}"/>
                </a:ext>
              </a:extLst>
            </p:cNvPr>
            <p:cNvSpPr txBox="1"/>
            <p:nvPr/>
          </p:nvSpPr>
          <p:spPr>
            <a:xfrm>
              <a:off x="4325040" y="1893960"/>
              <a:ext cx="790559" cy="61812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SiPM</a:t>
              </a:r>
            </a:p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on tile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3DCA4FC4-E685-4248-B36B-4BD4F8BB5C3E}"/>
                </a:ext>
              </a:extLst>
            </p:cNvPr>
            <p:cNvSpPr txBox="1"/>
            <p:nvPr/>
          </p:nvSpPr>
          <p:spPr>
            <a:xfrm>
              <a:off x="4433040" y="2613960"/>
              <a:ext cx="752400" cy="3542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-30˚C</a:t>
              </a: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="" xmlns:a16="http://schemas.microsoft.com/office/drawing/2014/main" id="{547C0C0B-A729-744D-8ED9-5785F9BC121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2680" y="104400"/>
            <a:ext cx="8520120" cy="54468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Scintillator Part of CMS HGCAL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A0792FAA-36C7-7447-BA90-D11ED1B9401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45880" y="4260960"/>
            <a:ext cx="8735040" cy="2472480"/>
          </a:xfrm>
        </p:spPr>
        <p:txBody>
          <a:bodyPr wrap="square" lIns="38160" tIns="38160" rIns="38160" bIns="38160" anchor="t" anchorCtr="0">
            <a:normAutofit/>
          </a:bodyPr>
          <a:lstStyle/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/>
              <a:t>design: scintillator with SiPM-on-tile technology where allowed by radiation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/>
              <a:t>Intermediate scale, new challenges: radiation, high data rate, operation -30 </a:t>
            </a:r>
            <a:r>
              <a:rPr lang="x-none" sz="1800">
                <a:latin typeface="Arial" pitchFamily="34"/>
                <a:cs typeface="Arial" pitchFamily="34"/>
              </a:rPr>
              <a:t>°</a:t>
            </a:r>
            <a:r>
              <a:rPr lang="en-GB" sz="1800"/>
              <a:t>C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/>
              <a:t>Technical Design Report approved in February 2018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/>
              <a:t>Engineering Design Report and start of production for many components in 2021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 sz="1800"/>
              <a:t>assembled endcaps need to be ready for lowering in August and Dec. 2024</a:t>
            </a:r>
          </a:p>
        </p:txBody>
      </p:sp>
    </p:spTree>
    <p:extLst>
      <p:ext uri="{BB962C8B-B14F-4D97-AF65-F5344CB8AC3E}">
        <p14:creationId xmlns:p14="http://schemas.microsoft.com/office/powerpoint/2010/main" val="342348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5EAA13-4375-454C-BBC1-4C61ED8DC8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2800" dirty="0"/>
              <a:t>Combined </a:t>
            </a:r>
            <a:r>
              <a:rPr lang="en-GB" sz="2800" dirty="0" err="1"/>
              <a:t>Testbeam</a:t>
            </a:r>
            <a:r>
              <a:rPr lang="en-GB" sz="2800" dirty="0"/>
              <a:t>: CMS HGCAL + CALICE AHCAL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FEECA06-12D7-7146-A85D-8D7A738AF9A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6944" t="16667" r="16667" b="2083"/>
          <a:stretch>
            <a:fillRect/>
          </a:stretch>
        </p:blipFill>
        <p:spPr>
          <a:xfrm>
            <a:off x="310680" y="1035359"/>
            <a:ext cx="5486399" cy="4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D186A67-E927-C146-A7D9-C220F323245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72200" y="3021480"/>
            <a:ext cx="274319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B4588F9-A729-9B4B-8629-7F5AFF9780E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49240" y="731519"/>
            <a:ext cx="3657600" cy="2194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>
            <a:extLst>
              <a:ext uri="{FF2B5EF4-FFF2-40B4-BE49-F238E27FC236}">
                <a16:creationId xmlns="" xmlns:a16="http://schemas.microsoft.com/office/drawing/2014/main" id="{B5C97D34-EFB2-A24B-B6EE-A5A9C16B7F8B}"/>
              </a:ext>
            </a:extLst>
          </p:cNvPr>
          <p:cNvSpPr/>
          <p:nvPr/>
        </p:nvSpPr>
        <p:spPr>
          <a:xfrm flipH="1" flipV="1">
            <a:off x="3291839" y="3200400"/>
            <a:ext cx="3474721" cy="685800"/>
          </a:xfrm>
          <a:prstGeom prst="line">
            <a:avLst/>
          </a:prstGeom>
          <a:noFill/>
          <a:ln w="36720">
            <a:solidFill>
              <a:srgbClr val="F28E00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="" xmlns:a16="http://schemas.microsoft.com/office/drawing/2014/main" id="{6B62AB72-80E0-A141-951C-C5DE36891D37}"/>
              </a:ext>
            </a:extLst>
          </p:cNvPr>
          <p:cNvSpPr/>
          <p:nvPr/>
        </p:nvSpPr>
        <p:spPr>
          <a:xfrm flipH="1">
            <a:off x="4663440" y="1828800"/>
            <a:ext cx="731520" cy="731519"/>
          </a:xfrm>
          <a:prstGeom prst="line">
            <a:avLst/>
          </a:prstGeom>
          <a:noFill/>
          <a:ln w="36720">
            <a:solidFill>
              <a:srgbClr val="F28E00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41D40D0-AC77-5B4A-BA64-A97D231E1210}"/>
              </a:ext>
            </a:extLst>
          </p:cNvPr>
          <p:cNvSpPr txBox="1"/>
          <p:nvPr/>
        </p:nvSpPr>
        <p:spPr>
          <a:xfrm>
            <a:off x="284040" y="5055974"/>
            <a:ext cx="8529480" cy="122769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ctr" anchorCtr="0" compatLnSpc="1">
            <a:spAutoFit/>
          </a:bodyPr>
          <a:lstStyle/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 weeks of combined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testbeam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at CERN SPS in October 2018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28 layers HGCAL EE (silicon/lead), 12 layers HGCAL FH (silicon/steel), 39 layers AHCAL (scintillator/steel);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common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DAQ: EUDAQ2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important test of concept, important information for simulation of showers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879324C-F664-6A44-8E90-D952A777EB6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47902" y="6360599"/>
            <a:ext cx="1638475" cy="431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646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9650FE-77B0-584A-A347-41A8FB01177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59" y="147960"/>
            <a:ext cx="8852041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 dirty="0"/>
              <a:t>Combined </a:t>
            </a:r>
            <a:r>
              <a:rPr lang="en-GB" dirty="0" err="1"/>
              <a:t>Testbeam</a:t>
            </a:r>
            <a:r>
              <a:rPr lang="en-GB" dirty="0"/>
              <a:t>: CMS Silicon HGCAL + CALICE AHCAL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ADF0CFE-EE87-E14F-A07A-DAAC1D73677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6944" t="16667" r="16667" b="2083"/>
          <a:stretch>
            <a:fillRect/>
          </a:stretch>
        </p:blipFill>
        <p:spPr>
          <a:xfrm>
            <a:off x="310680" y="1035359"/>
            <a:ext cx="5486399" cy="4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165FA8F-EAED-2D4D-8933-3B56D33DF79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72200" y="3021480"/>
            <a:ext cx="274319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D461A91-5C25-1341-926B-E22FB225172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49240" y="731519"/>
            <a:ext cx="3657600" cy="21945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585ABA9-6CB2-854F-AE7A-C277A022B3D2}"/>
              </a:ext>
            </a:extLst>
          </p:cNvPr>
          <p:cNvSpPr txBox="1"/>
          <p:nvPr/>
        </p:nvSpPr>
        <p:spPr>
          <a:xfrm>
            <a:off x="283680" y="5064840"/>
            <a:ext cx="8529480" cy="12092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ctr" anchorCtr="0" compatLnSpc="1">
            <a:spAutoFit/>
          </a:bodyPr>
          <a:lstStyle/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 weeks of combined testbeam at CERN SPS in October 2018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28 layers HGCAL EE (silicon/lead), 12 layers HGCAL FH (silicon/steel), 39 layers AHCAL (scintillator/steel)</a:t>
            </a:r>
          </a:p>
          <a:p>
            <a:pPr marL="0" marR="0" lvl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important test of concept, important information for simulation of showers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7A77580-EAA9-744D-B340-83B222A707B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14400" y="1440360"/>
            <a:ext cx="7315200" cy="2597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0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="" xmlns:a16="http://schemas.microsoft.com/office/drawing/2014/main" id="{A7136E17-84F1-8946-A64F-58701E6062C4}"/>
              </a:ext>
            </a:extLst>
          </p:cNvPr>
          <p:cNvSpPr txBox="1">
            <a:spLocks/>
          </p:cNvSpPr>
          <p:nvPr/>
        </p:nvSpPr>
        <p:spPr>
          <a:xfrm>
            <a:off x="283680" y="166239"/>
            <a:ext cx="8515440" cy="450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 compatLnSpc="1"/>
          <a:lstStyle>
            <a:lvl1pPr marL="0" marR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n-GB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</a:defRPr>
            </a:lvl1pPr>
          </a:lstStyle>
          <a:p>
            <a:r>
              <a:rPr lang="de-DE" kern="0" dirty="0">
                <a:solidFill>
                  <a:srgbClr val="000000"/>
                </a:solidFill>
              </a:rPr>
              <a:t>Test</a:t>
            </a:r>
            <a:r>
              <a:rPr lang="de-DE" kern="0" dirty="0"/>
              <a:t> </a:t>
            </a:r>
            <a:r>
              <a:rPr lang="de-DE" kern="0" dirty="0" err="1">
                <a:solidFill>
                  <a:schemeClr val="tx1"/>
                </a:solidFill>
              </a:rPr>
              <a:t>of</a:t>
            </a:r>
            <a:r>
              <a:rPr lang="de-DE" kern="0" dirty="0">
                <a:solidFill>
                  <a:schemeClr val="tx1"/>
                </a:solidFill>
              </a:rPr>
              <a:t> Large (</a:t>
            </a:r>
            <a:r>
              <a:rPr lang="de-DE" kern="0" dirty="0" err="1">
                <a:solidFill>
                  <a:schemeClr val="tx1"/>
                </a:solidFill>
              </a:rPr>
              <a:t>Full</a:t>
            </a:r>
            <a:r>
              <a:rPr lang="de-DE" kern="0" dirty="0">
                <a:solidFill>
                  <a:schemeClr val="tx1"/>
                </a:solidFill>
              </a:rPr>
              <a:t> ILD Size) </a:t>
            </a:r>
            <a:r>
              <a:rPr lang="de-DE" kern="0" dirty="0" err="1">
                <a:solidFill>
                  <a:schemeClr val="tx1"/>
                </a:solidFill>
              </a:rPr>
              <a:t>Layers</a:t>
            </a:r>
            <a:endParaRPr lang="de-DE" kern="0" dirty="0">
              <a:solidFill>
                <a:schemeClr val="tx1"/>
              </a:solidFill>
            </a:endParaRPr>
          </a:p>
        </p:txBody>
      </p:sp>
      <p:pic>
        <p:nvPicPr>
          <p:cNvPr id="8" name="Grafik 2">
            <a:extLst>
              <a:ext uri="{FF2B5EF4-FFF2-40B4-BE49-F238E27FC236}">
                <a16:creationId xmlns="" xmlns:a16="http://schemas.microsoft.com/office/drawing/2014/main" id="{50C9ED35-1476-6447-97BF-8CD8774C8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657" y="943239"/>
            <a:ext cx="3635786" cy="3319258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57795E76-3AAE-4A45-BFE6-6D19B7670E94}"/>
              </a:ext>
            </a:extLst>
          </p:cNvPr>
          <p:cNvSpPr txBox="1">
            <a:spLocks/>
          </p:cNvSpPr>
          <p:nvPr/>
        </p:nvSpPr>
        <p:spPr>
          <a:xfrm>
            <a:off x="320400" y="835559"/>
            <a:ext cx="3964521" cy="3311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t" anchorCtr="0" compatLnSpc="1">
            <a:normAutofit lnSpcReduction="10000"/>
          </a:bodyPr>
          <a:lstStyle>
            <a:lvl1pPr marL="342720" marR="0" indent="-342720" algn="l" rtl="0" hangingPunct="1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GB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Length 216 cm ,width up to 108 cm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Test power distribution</a:t>
            </a:r>
          </a:p>
          <a:p>
            <a:pPr marL="681480" lvl="1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Check for voltage drops </a:t>
            </a:r>
          </a:p>
          <a:p>
            <a:pPr marL="681480" lvl="1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Check stabilization time in power pulsing mode</a:t>
            </a:r>
          </a:p>
          <a:p>
            <a:pPr marL="681480" lvl="1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Stable after &lt; 120 </a:t>
            </a:r>
            <a:r>
              <a:rPr lang="en-US" sz="1800" kern="0" dirty="0" err="1">
                <a:latin typeface="Arial" pitchFamily="34"/>
              </a:rPr>
              <a:t>μs</a:t>
            </a:r>
            <a:r>
              <a:rPr lang="en-US" sz="1800" kern="0" dirty="0">
                <a:latin typeface="Arial" pitchFamily="34"/>
              </a:rPr>
              <a:t> 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Test signal quality </a:t>
            </a:r>
          </a:p>
          <a:p>
            <a:pPr marL="681480" lvl="1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Clock distribution</a:t>
            </a:r>
          </a:p>
          <a:p>
            <a:pPr marL="681480" lvl="1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Singe </a:t>
            </a:r>
            <a:r>
              <a:rPr lang="en-US" sz="1800" kern="0" dirty="0" err="1">
                <a:latin typeface="Arial" pitchFamily="34"/>
              </a:rPr>
              <a:t>p.e.</a:t>
            </a:r>
            <a:r>
              <a:rPr lang="en-US" sz="1800" kern="0" dirty="0">
                <a:latin typeface="Arial" pitchFamily="34"/>
              </a:rPr>
              <a:t> spectra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kern="0" dirty="0">
              <a:latin typeface="Arial" pitchFamily="34"/>
            </a:endParaRPr>
          </a:p>
          <a:p>
            <a:pPr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US" sz="1800" kern="0" dirty="0"/>
          </a:p>
        </p:txBody>
      </p:sp>
      <p:pic>
        <p:nvPicPr>
          <p:cNvPr id="11" name="Grafik 9">
            <a:extLst>
              <a:ext uri="{FF2B5EF4-FFF2-40B4-BE49-F238E27FC236}">
                <a16:creationId xmlns="" xmlns:a16="http://schemas.microsoft.com/office/drawing/2014/main" id="{95A2A97E-A436-2647-BDD4-9A4C89219B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00" y="4378296"/>
            <a:ext cx="3274828" cy="20467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1064232-77B0-6A42-A129-98CFEB1619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432" y="3979572"/>
            <a:ext cx="4610636" cy="230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9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A0405D-4A9A-574E-8485-6597FF9B3A8F}"/>
              </a:ext>
            </a:extLst>
          </p:cNvPr>
          <p:cNvSpPr txBox="1">
            <a:spLocks/>
          </p:cNvSpPr>
          <p:nvPr/>
        </p:nvSpPr>
        <p:spPr>
          <a:xfrm>
            <a:off x="283680" y="153539"/>
            <a:ext cx="8515440" cy="450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 compatLnSpc="1"/>
          <a:lstStyle>
            <a:lvl1pPr marL="0" marR="0" indent="0" algn="l" rtl="0" hangingPunct="1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n-GB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MS Gothic" pitchFamily="2"/>
              </a:defRPr>
            </a:lvl1pPr>
          </a:lstStyle>
          <a:p>
            <a:r>
              <a:rPr lang="de-DE" kern="0" dirty="0" err="1">
                <a:solidFill>
                  <a:srgbClr val="000000"/>
                </a:solidFill>
              </a:rPr>
              <a:t>Optimisation</a:t>
            </a:r>
            <a:r>
              <a:rPr lang="de-DE" kern="0" dirty="0">
                <a:solidFill>
                  <a:srgbClr val="000000"/>
                </a:solidFill>
              </a:rPr>
              <a:t> </a:t>
            </a:r>
            <a:r>
              <a:rPr lang="de-DE" kern="0" dirty="0" err="1">
                <a:solidFill>
                  <a:srgbClr val="000000"/>
                </a:solidFill>
              </a:rPr>
              <a:t>of</a:t>
            </a:r>
            <a:r>
              <a:rPr lang="de-DE" kern="0" dirty="0">
                <a:solidFill>
                  <a:srgbClr val="000000"/>
                </a:solidFill>
              </a:rPr>
              <a:t> Absorber </a:t>
            </a:r>
            <a:r>
              <a:rPr lang="de-DE" kern="0" dirty="0" err="1">
                <a:solidFill>
                  <a:srgbClr val="000000"/>
                </a:solidFill>
              </a:rPr>
              <a:t>Structure</a:t>
            </a:r>
            <a:endParaRPr lang="de-DE" kern="0" dirty="0">
              <a:solidFill>
                <a:srgbClr val="00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1EB2BEE-D072-324B-91EC-E6446EC9A4F3}"/>
              </a:ext>
            </a:extLst>
          </p:cNvPr>
          <p:cNvSpPr txBox="1">
            <a:spLocks/>
          </p:cNvSpPr>
          <p:nvPr/>
        </p:nvSpPr>
        <p:spPr>
          <a:xfrm>
            <a:off x="320400" y="835559"/>
            <a:ext cx="3964521" cy="33111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t" anchorCtr="0" compatLnSpc="1">
            <a:normAutofit/>
          </a:bodyPr>
          <a:lstStyle>
            <a:lvl1pPr marL="342720" marR="0" indent="-342720" algn="l" rtl="0" hangingPunct="1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GB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Adaptation to current outer dimensions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 err="1">
                <a:latin typeface="Arial" pitchFamily="34"/>
              </a:rPr>
              <a:t>Actuive</a:t>
            </a:r>
            <a:r>
              <a:rPr lang="en-US" sz="1800" kern="0" dirty="0">
                <a:latin typeface="Arial" pitchFamily="34"/>
              </a:rPr>
              <a:t> </a:t>
            </a:r>
            <a:r>
              <a:rPr lang="en-US" sz="1800" kern="0" dirty="0" err="1">
                <a:latin typeface="Arial" pitchFamily="34"/>
              </a:rPr>
              <a:t>gao</a:t>
            </a:r>
            <a:r>
              <a:rPr lang="en-US" sz="1800" kern="0" dirty="0">
                <a:latin typeface="Arial" pitchFamily="34"/>
              </a:rPr>
              <a:t> includes 2.5mm tolerance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Reinforcements near cryostat supports and ECAL fixtures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Full disk at z=0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b="1" kern="0" dirty="0">
                <a:latin typeface="Arial" pitchFamily="34"/>
              </a:rPr>
              <a:t>Maximum displacement 1.4mm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kern="0" dirty="0">
              <a:latin typeface="Arial" pitchFamily="34"/>
            </a:endParaRP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kern="0" dirty="0">
              <a:latin typeface="Arial" pitchFamily="34"/>
            </a:endParaRPr>
          </a:p>
          <a:p>
            <a:pPr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US" sz="1800" kern="0" dirty="0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385CC66A-7FF8-2643-B7AE-0EBA9CFFB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732" y="1002835"/>
            <a:ext cx="4391268" cy="380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18A9EA77-C72E-204D-AF87-881E8C782B69}"/>
              </a:ext>
            </a:extLst>
          </p:cNvPr>
          <p:cNvGrpSpPr/>
          <p:nvPr/>
        </p:nvGrpSpPr>
        <p:grpSpPr>
          <a:xfrm>
            <a:off x="319437" y="3490175"/>
            <a:ext cx="2728444" cy="3103697"/>
            <a:chOff x="3981449" y="839789"/>
            <a:chExt cx="4830763" cy="5226049"/>
          </a:xfrm>
        </p:grpSpPr>
        <p:pic>
          <p:nvPicPr>
            <p:cNvPr id="7" name="Picture 2">
              <a:extLst>
                <a:ext uri="{FF2B5EF4-FFF2-40B4-BE49-F238E27FC236}">
                  <a16:creationId xmlns="" xmlns:a16="http://schemas.microsoft.com/office/drawing/2014/main" id="{32C10659-737E-9E4C-8990-C17147587F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15" t="3229" r="15256"/>
            <a:stretch/>
          </p:blipFill>
          <p:spPr bwMode="auto">
            <a:xfrm>
              <a:off x="3981449" y="893763"/>
              <a:ext cx="4830763" cy="517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Ellipse 4">
              <a:extLst>
                <a:ext uri="{FF2B5EF4-FFF2-40B4-BE49-F238E27FC236}">
                  <a16:creationId xmlns="" xmlns:a16="http://schemas.microsoft.com/office/drawing/2014/main" id="{6FDFD8A9-DA94-064E-9EA3-B8192F7F5DAB}"/>
                </a:ext>
              </a:extLst>
            </p:cNvPr>
            <p:cNvSpPr/>
            <p:nvPr/>
          </p:nvSpPr>
          <p:spPr bwMode="auto">
            <a:xfrm>
              <a:off x="4376739" y="3086100"/>
              <a:ext cx="842962" cy="51435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Ellipse 5">
              <a:extLst>
                <a:ext uri="{FF2B5EF4-FFF2-40B4-BE49-F238E27FC236}">
                  <a16:creationId xmlns="" xmlns:a16="http://schemas.microsoft.com/office/drawing/2014/main" id="{1763445C-D1B6-314A-994A-E45F999F8524}"/>
                </a:ext>
              </a:extLst>
            </p:cNvPr>
            <p:cNvSpPr/>
            <p:nvPr/>
          </p:nvSpPr>
          <p:spPr bwMode="auto">
            <a:xfrm>
              <a:off x="8143874" y="1174751"/>
              <a:ext cx="571501" cy="427037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Ellipse 6">
              <a:extLst>
                <a:ext uri="{FF2B5EF4-FFF2-40B4-BE49-F238E27FC236}">
                  <a16:creationId xmlns="" xmlns:a16="http://schemas.microsoft.com/office/drawing/2014/main" id="{A386FF3B-5513-8240-A847-3EFA03F2D45B}"/>
                </a:ext>
              </a:extLst>
            </p:cNvPr>
            <p:cNvSpPr/>
            <p:nvPr/>
          </p:nvSpPr>
          <p:spPr bwMode="auto">
            <a:xfrm>
              <a:off x="7258049" y="3133725"/>
              <a:ext cx="723901" cy="466725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Ellipse 7">
              <a:extLst>
                <a:ext uri="{FF2B5EF4-FFF2-40B4-BE49-F238E27FC236}">
                  <a16:creationId xmlns="" xmlns:a16="http://schemas.microsoft.com/office/drawing/2014/main" id="{0ACDD64C-FDF9-E44A-9B36-6B13431659EF}"/>
                </a:ext>
              </a:extLst>
            </p:cNvPr>
            <p:cNvSpPr/>
            <p:nvPr/>
          </p:nvSpPr>
          <p:spPr bwMode="auto">
            <a:xfrm>
              <a:off x="4164808" y="4241799"/>
              <a:ext cx="1378741" cy="949325"/>
            </a:xfrm>
            <a:prstGeom prst="ellipse">
              <a:avLst/>
            </a:prstGeom>
            <a:solidFill>
              <a:srgbClr val="FF0000">
                <a:alpha val="32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Ellipse 8">
              <a:extLst>
                <a:ext uri="{FF2B5EF4-FFF2-40B4-BE49-F238E27FC236}">
                  <a16:creationId xmlns="" xmlns:a16="http://schemas.microsoft.com/office/drawing/2014/main" id="{691CDFC0-AC9C-F846-AF53-23266CF864D1}"/>
                </a:ext>
              </a:extLst>
            </p:cNvPr>
            <p:cNvSpPr/>
            <p:nvPr/>
          </p:nvSpPr>
          <p:spPr bwMode="auto">
            <a:xfrm>
              <a:off x="4351339" y="839789"/>
              <a:ext cx="665161" cy="1027112"/>
            </a:xfrm>
            <a:prstGeom prst="ellipse">
              <a:avLst/>
            </a:prstGeom>
            <a:solidFill>
              <a:srgbClr val="FF0000">
                <a:alpha val="32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" name="Text Placeholder 2">
            <a:extLst>
              <a:ext uri="{FF2B5EF4-FFF2-40B4-BE49-F238E27FC236}">
                <a16:creationId xmlns="" xmlns:a16="http://schemas.microsoft.com/office/drawing/2014/main" id="{790B125A-E873-4A44-8901-073C9D806282}"/>
              </a:ext>
            </a:extLst>
          </p:cNvPr>
          <p:cNvSpPr txBox="1">
            <a:spLocks/>
          </p:cNvSpPr>
          <p:nvPr/>
        </p:nvSpPr>
        <p:spPr>
          <a:xfrm>
            <a:off x="3969332" y="4879320"/>
            <a:ext cx="3989812" cy="144285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080" rIns="0" bIns="0" anchor="t" anchorCtr="0" compatLnSpc="1">
            <a:normAutofit lnSpcReduction="10000"/>
          </a:bodyPr>
          <a:lstStyle>
            <a:lvl1pPr marL="342720" marR="0" indent="-342720" algn="l" rtl="0" hangingPunct="1">
              <a:lnSpc>
                <a:spcPct val="96000"/>
              </a:lnSpc>
              <a:spcBef>
                <a:spcPts val="0"/>
              </a:spcBef>
              <a:spcAft>
                <a:spcPts val="1247"/>
              </a:spcAft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GB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Step file ready for export to LLR for further common optimization with ECAL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sz="1800" kern="0" dirty="0">
                <a:latin typeface="Arial" pitchFamily="34"/>
              </a:rPr>
              <a:t>Return to dynamical simulations of </a:t>
            </a:r>
            <a:r>
              <a:rPr lang="en-US" sz="1800" kern="0" dirty="0" err="1">
                <a:latin typeface="Arial" pitchFamily="34"/>
              </a:rPr>
              <a:t>earhquake</a:t>
            </a:r>
            <a:r>
              <a:rPr lang="en-US" sz="1800" kern="0" dirty="0">
                <a:latin typeface="Arial" pitchFamily="34"/>
              </a:rPr>
              <a:t> response</a:t>
            </a: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kern="0" dirty="0">
              <a:latin typeface="Arial" pitchFamily="34"/>
            </a:endParaRPr>
          </a:p>
          <a:p>
            <a:pPr marL="338400" indent="-320040">
              <a:spcAft>
                <a:spcPts val="720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 kern="0" dirty="0">
              <a:latin typeface="Arial" pitchFamily="34"/>
            </a:endParaRPr>
          </a:p>
          <a:p>
            <a:pPr>
              <a:buClr>
                <a:srgbClr val="F28E00"/>
              </a:buClr>
              <a:buSzPct val="100000"/>
              <a:buFont typeface="Arial Black" pitchFamily="34"/>
              <a:buChar char="&gt;"/>
            </a:pP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207703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07A8C2-AB8C-C744-BFBB-4EF5E44437B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Autofit/>
          </a:bodyPr>
          <a:lstStyle/>
          <a:p>
            <a:pPr lvl="0"/>
            <a:r>
              <a:rPr lang="en-GB" sz="3200" dirty="0"/>
              <a:t>Summary and </a:t>
            </a:r>
            <a:r>
              <a:rPr lang="en-GB" sz="3200" dirty="0" smtClean="0"/>
              <a:t>Plans for AHCAL</a:t>
            </a:r>
            <a:endParaRPr lang="en-GB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B032256-504D-8D4D-B61B-FF5BBA7DF4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989280"/>
            <a:ext cx="8549640" cy="5348160"/>
          </a:xfrm>
        </p:spPr>
        <p:txBody>
          <a:bodyPr wrap="square" anchor="t" anchorCtr="0">
            <a:normAutofit fontScale="77500" lnSpcReduction="20000"/>
          </a:bodyPr>
          <a:lstStyle/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/>
              <a:t> CALICE </a:t>
            </a:r>
            <a:r>
              <a:rPr lang="en-US" dirty="0" err="1"/>
              <a:t>SiPM</a:t>
            </a:r>
            <a:r>
              <a:rPr lang="en-US" dirty="0"/>
              <a:t>-on-tile HCAL prototype with 22’000 channels built</a:t>
            </a:r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/>
              <a:t> Successfully commissioned and operated in </a:t>
            </a:r>
            <a:r>
              <a:rPr lang="en-US" dirty="0" err="1"/>
              <a:t>testbeam</a:t>
            </a:r>
            <a:endParaRPr lang="en-US" dirty="0"/>
          </a:p>
          <a:p>
            <a:pPr marL="0" lvl="0" indent="0">
              <a:spcAft>
                <a:spcPts val="575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/>
              <a:t> Design and procedures for construction and QA scalable to a full collider detector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/>
              <a:t> 3 weeks of </a:t>
            </a:r>
            <a:r>
              <a:rPr lang="en-US" dirty="0" err="1"/>
              <a:t>testbeam</a:t>
            </a:r>
            <a:r>
              <a:rPr lang="en-US" dirty="0"/>
              <a:t> at CERN SPS in 2018</a:t>
            </a:r>
          </a:p>
          <a:p>
            <a:pPr marL="285750"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18"/>
                <a:ea typeface="MS Gothic" pitchFamily="2"/>
              </a:rPr>
              <a:t>collected several 10^7 muon, electron and pion events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r>
              <a:rPr lang="en-US" dirty="0"/>
              <a:t>2 weeks of combined test with CMS HGCAL silicon prototype</a:t>
            </a:r>
          </a:p>
          <a:p>
            <a:pPr marL="0" lvl="0" indent="0">
              <a:spcBef>
                <a:spcPts val="720"/>
              </a:spcBef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 dirty="0">
                <a:latin typeface="Arial" pitchFamily="34"/>
              </a:rPr>
              <a:t> Future tests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Test of full-sized ILD layers (3*6 HBUs)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Commission fast clock mode with ns time resolution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Alternative tile design and readout ASIC</a:t>
            </a: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Beam tests with (existing) tungsten </a:t>
            </a:r>
            <a:b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</a:b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absorber structure (</a:t>
            </a:r>
            <a:r>
              <a:rPr lang="en-US" sz="1800" dirty="0" smtClean="0">
                <a:solidFill>
                  <a:srgbClr val="000000"/>
                </a:solidFill>
                <a:latin typeface="Arial" pitchFamily="34"/>
                <a:ea typeface="MS Gothic" pitchFamily="2"/>
              </a:rPr>
              <a:t>2021)</a:t>
            </a:r>
            <a:endParaRPr lang="en-US" sz="1800" dirty="0">
              <a:solidFill>
                <a:srgbClr val="000000"/>
              </a:solidFill>
              <a:latin typeface="Arial" pitchFamily="34"/>
              <a:ea typeface="MS Gothic" pitchFamily="2"/>
            </a:endParaRPr>
          </a:p>
          <a:p>
            <a:pPr lvl="1">
              <a:lnSpc>
                <a:spcPct val="96000"/>
              </a:lnSpc>
              <a:spcBef>
                <a:spcPts val="0"/>
              </a:spcBef>
              <a:spcAft>
                <a:spcPts val="431"/>
              </a:spcAft>
              <a:buClr>
                <a:srgbClr val="808080"/>
              </a:buClr>
              <a:buSzPct val="60000"/>
              <a:buFont typeface="Wingdings" charset="2"/>
              <a:buChar char="q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Combined beam test with EM </a:t>
            </a:r>
            <a:r>
              <a:rPr lang="en-US" sz="1800" dirty="0" err="1">
                <a:solidFill>
                  <a:srgbClr val="000000"/>
                </a:solidFill>
                <a:latin typeface="Arial" pitchFamily="34"/>
                <a:ea typeface="MS Gothic" pitchFamily="2"/>
              </a:rPr>
              <a:t>calo</a:t>
            </a: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 </a:t>
            </a:r>
            <a:b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</a:br>
            <a:r>
              <a:rPr lang="en-US" sz="1800" dirty="0">
                <a:solidFill>
                  <a:srgbClr val="000000"/>
                </a:solidFill>
                <a:latin typeface="Arial" pitchFamily="34"/>
                <a:ea typeface="MS Gothic" pitchFamily="2"/>
              </a:rPr>
              <a:t>in front highly desirable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1E88FF9-7495-3742-8F2D-86E86DD8937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43200" b="16200"/>
          <a:stretch>
            <a:fillRect/>
          </a:stretch>
        </p:blipFill>
        <p:spPr>
          <a:xfrm>
            <a:off x="6264043" y="4186477"/>
            <a:ext cx="2130480" cy="228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153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41600" y="863600"/>
            <a:ext cx="4267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3200" dirty="0" smtClean="0"/>
              <a:t>Conclusion</a:t>
            </a:r>
            <a:endParaRPr lang="cy-GB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1041400" y="2374900"/>
            <a:ext cx="6896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The two HCAL technologies have made a big progress.</a:t>
            </a:r>
          </a:p>
          <a:p>
            <a:endParaRPr lang="cy-GB" dirty="0" smtClean="0"/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The AHCAL  technological prototype is now ready and successful</a:t>
            </a:r>
          </a:p>
          <a:p>
            <a:endParaRPr lang="cy-GB" dirty="0" smtClean="0"/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The SDHCAL ILD module0 construction is ongoinf</a:t>
            </a:r>
            <a:endParaRPr lang="cy-GB" dirty="0"/>
          </a:p>
          <a:p>
            <a:endParaRPr lang="cy-GB" dirty="0" smtClean="0"/>
          </a:p>
          <a:p>
            <a:pPr marL="285750" indent="-285750">
              <a:buFont typeface="Wingdings" charset="2"/>
              <a:buChar char="q"/>
            </a:pPr>
            <a:r>
              <a:rPr lang="cy-GB" dirty="0" smtClean="0"/>
              <a:t>A full large ILD AHCAL layer is to be finalized and tested soon</a:t>
            </a:r>
          </a:p>
          <a:p>
            <a:r>
              <a:rPr lang="cy-GB" dirty="0" smtClean="0"/>
              <a:t>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3169816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écran 2018-03-07 à 21.40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68" y="1739899"/>
            <a:ext cx="3601932" cy="4178301"/>
          </a:xfrm>
          <a:prstGeom prst="rect">
            <a:avLst/>
          </a:prstGeom>
        </p:spPr>
      </p:pic>
      <p:pic>
        <p:nvPicPr>
          <p:cNvPr id="7" name="Image 6" descr="Capture d’écran 2018-03-07 à 21.39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031" y="5976937"/>
            <a:ext cx="2825582" cy="804863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415925"/>
            <a:ext cx="3398669" cy="339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4254500" y="3379788"/>
            <a:ext cx="4316413" cy="137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8607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buSzPct val="45000"/>
              <a:buFont typeface="Wingdings" charset="0"/>
              <a:buChar char=""/>
            </a:pPr>
            <a:r>
              <a:rPr lang="en-GB" dirty="0" smtClean="0">
                <a:latin typeface="+mn-lt"/>
              </a:rPr>
              <a:t>The density of each hit is the number of hits in the surrounding 3x3 cells (including itself)</a:t>
            </a:r>
          </a:p>
          <a:p>
            <a:pPr>
              <a:buSzPct val="45000"/>
              <a:buFont typeface="Wingdings" charset="0"/>
              <a:buChar char=""/>
            </a:pPr>
            <a:r>
              <a:rPr lang="en-GB" dirty="0" smtClean="0">
                <a:latin typeface="+mn-lt"/>
              </a:rPr>
              <a:t>It can vary from 1 (lone hit) to 9 (completely surrounded)</a:t>
            </a:r>
            <a:endParaRPr lang="en-GB" dirty="0">
              <a:latin typeface="+mn-lt"/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087061" y="4937124"/>
            <a:ext cx="3671888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12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4318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lvl="1">
              <a:buSzPct val="45000"/>
              <a:buFont typeface="Wingdings" charset="0"/>
              <a:buChar char=""/>
            </a:pPr>
            <a:r>
              <a:rPr lang="en-GB" dirty="0" smtClean="0">
                <a:latin typeface="+mn-lt"/>
              </a:rPr>
              <a:t>For these 3 formulas, the </a:t>
            </a:r>
            <a:r>
              <a:rPr lang="en-GB" dirty="0" smtClean="0">
                <a:latin typeface="+mn-lt"/>
                <a:cs typeface="Ubuntu" charset="0"/>
              </a:rPr>
              <a:t>α parameters are found using a chi2 minimisation :</a:t>
            </a:r>
            <a:endParaRPr lang="en-GB" dirty="0">
              <a:latin typeface="+mn-lt"/>
              <a:cs typeface="Ubuntu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6900" y="533400"/>
            <a:ext cx="3946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Energy reconstruction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0723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3BEEB8-592F-5C44-A2C0-3185FBA603B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01760" y="52200"/>
            <a:ext cx="8340480" cy="625680"/>
          </a:xfrm>
        </p:spPr>
        <p:txBody>
          <a:bodyPr wrap="square" lIns="50760" tIns="50760" rIns="50760" bIns="50760" anchorCtr="0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59AAA09-29B3-2346-8161-F96B571A86A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1760" y="973080"/>
            <a:ext cx="8340480" cy="561348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78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723708-A129-194C-B7FB-BAD79A12C78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>
                <a:latin typeface="Arial" pitchFamily="34"/>
              </a:rPr>
              <a:t>Quality assurance and calibration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30FB73C-F23F-054C-BA99-7EB0BD9CBA7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82960" y="878400"/>
            <a:ext cx="4974840" cy="5760720"/>
          </a:xfrm>
        </p:spPr>
        <p:txBody>
          <a:bodyPr wrap="square" anchor="t" anchorCtr="0">
            <a:normAutofit fontScale="77500" lnSpcReduction="20000"/>
          </a:bodyPr>
          <a:lstStyle/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SiPM sample tests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tile sample tests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test of all ASICs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all individual HBUs tested and calibrated with LEDs and cosmics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all modules (2*2 HBUs) tested with cosmics</a:t>
            </a:r>
          </a:p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>
                <a:latin typeface="Arial" pitchFamily="34"/>
              </a:rPr>
              <a:t>all modules calibrated with LEDs and DESY beam (3 GeV electrons as MIPs)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34"/>
              </a:rPr>
              <a:t>calibrate 4 modules in parallel, ~1 day per set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34"/>
              </a:rPr>
              <a:t>automated scan with automated control </a:t>
            </a:r>
            <a:br>
              <a:rPr lang="en-GB" sz="1800">
                <a:solidFill>
                  <a:srgbClr val="000000"/>
                </a:solidFill>
                <a:latin typeface="Arial" pitchFamily="34"/>
              </a:rPr>
            </a:br>
            <a:r>
              <a:rPr lang="en-GB" sz="1800">
                <a:solidFill>
                  <a:srgbClr val="000000"/>
                </a:solidFill>
                <a:latin typeface="Arial" pitchFamily="34"/>
              </a:rPr>
              <a:t>of the moving stage (EUDAQ)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34"/>
              </a:rPr>
              <a:t>many technical tests: gain switching, ...</a:t>
            </a:r>
          </a:p>
          <a:p>
            <a:pPr marL="0" lvl="0" indent="0"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GB">
                <a:latin typeface="Arial" pitchFamily="34"/>
              </a:rPr>
              <a:t>result: overall quality very good, </a:t>
            </a:r>
            <a:r>
              <a:rPr lang="en-US">
                <a:latin typeface="Arial" pitchFamily="34"/>
              </a:rPr>
              <a:t> </a:t>
            </a:r>
            <a:br>
              <a:rPr lang="en-US">
                <a:latin typeface="Arial" pitchFamily="34"/>
              </a:rPr>
            </a:br>
            <a:r>
              <a:rPr lang="en-US">
                <a:latin typeface="Arial" pitchFamily="34"/>
              </a:rPr>
              <a:t>&lt;1</a:t>
            </a:r>
            <a:r>
              <a:rPr lang="en-US">
                <a:latin typeface="Arial" pitchFamily="34"/>
                <a:cs typeface="Arial" pitchFamily="34"/>
              </a:rPr>
              <a:t>‰</a:t>
            </a:r>
            <a:r>
              <a:rPr lang="en-US">
                <a:latin typeface="Arial" pitchFamily="34"/>
              </a:rPr>
              <a:t> dead channels</a:t>
            </a:r>
          </a:p>
          <a:p>
            <a:pPr marL="338400" lvl="0" indent="-320040">
              <a:spcBef>
                <a:spcPts val="575"/>
              </a:spcBef>
              <a:spcAft>
                <a:spcPts val="575"/>
              </a:spcAft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GB" sz="1800">
              <a:latin typeface="Arial" pitchFamily="3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DEE5E2B-95C0-9547-96C8-95A582C1167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9486" r="12996"/>
          <a:stretch>
            <a:fillRect/>
          </a:stretch>
        </p:blipFill>
        <p:spPr>
          <a:xfrm>
            <a:off x="6062760" y="2899080"/>
            <a:ext cx="2505240" cy="3181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51C7ACA-D17E-C34F-96EF-A446E517652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23559" y="822960"/>
            <a:ext cx="3383280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986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236CB189-3B40-E045-AC36-B7BC6368EEBC}"/>
              </a:ext>
            </a:extLst>
          </p:cNvPr>
          <p:cNvGrpSpPr/>
          <p:nvPr/>
        </p:nvGrpSpPr>
        <p:grpSpPr>
          <a:xfrm>
            <a:off x="61200" y="884159"/>
            <a:ext cx="9118079" cy="5382361"/>
            <a:chOff x="61200" y="884159"/>
            <a:chExt cx="9118079" cy="5382361"/>
          </a:xfrm>
        </p:grpSpPr>
        <p:sp>
          <p:nvSpPr>
            <p:cNvPr id="3" name="Straight Connector 2">
              <a:extLst>
                <a:ext uri="{FF2B5EF4-FFF2-40B4-BE49-F238E27FC236}">
                  <a16:creationId xmlns="" xmlns:a16="http://schemas.microsoft.com/office/drawing/2014/main" id="{A0D0266D-315D-5342-A860-DCD4016DB084}"/>
                </a:ext>
              </a:extLst>
            </p:cNvPr>
            <p:cNvSpPr/>
            <p:nvPr/>
          </p:nvSpPr>
          <p:spPr>
            <a:xfrm>
              <a:off x="5751720" y="3506759"/>
              <a:ext cx="0" cy="442801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4" name="Freeform 3">
              <a:extLst>
                <a:ext uri="{FF2B5EF4-FFF2-40B4-BE49-F238E27FC236}">
                  <a16:creationId xmlns="" xmlns:a16="http://schemas.microsoft.com/office/drawing/2014/main" id="{5B7CCC33-D0C9-F347-994A-1B06C9843935}"/>
                </a:ext>
              </a:extLst>
            </p:cNvPr>
            <p:cNvSpPr/>
            <p:nvPr/>
          </p:nvSpPr>
          <p:spPr>
            <a:xfrm>
              <a:off x="233280" y="1190520"/>
              <a:ext cx="76212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SiPMs</a:t>
              </a:r>
            </a:p>
          </p:txBody>
        </p:sp>
        <p:sp>
          <p:nvSpPr>
            <p:cNvPr id="5" name="Freeform 4">
              <a:extLst>
                <a:ext uri="{FF2B5EF4-FFF2-40B4-BE49-F238E27FC236}">
                  <a16:creationId xmlns="" xmlns:a16="http://schemas.microsoft.com/office/drawing/2014/main" id="{7C439D9E-0772-0E4D-908C-70A85A4CCE2A}"/>
                </a:ext>
              </a:extLst>
            </p:cNvPr>
            <p:cNvSpPr/>
            <p:nvPr/>
          </p:nvSpPr>
          <p:spPr>
            <a:xfrm>
              <a:off x="1459080" y="1190520"/>
              <a:ext cx="205920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C82506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SiPM sample tests</a:t>
              </a:r>
            </a:p>
          </p:txBody>
        </p:sp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C616D3FF-3688-F047-9049-389FFD425284}"/>
                </a:ext>
              </a:extLst>
            </p:cNvPr>
            <p:cNvSpPr/>
            <p:nvPr/>
          </p:nvSpPr>
          <p:spPr>
            <a:xfrm>
              <a:off x="239400" y="1896480"/>
              <a:ext cx="7498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0365C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ASICs</a:t>
              </a:r>
            </a:p>
          </p:txBody>
        </p:sp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90F7C7E6-4B24-0542-93BB-2A2DDD1DD04C}"/>
                </a:ext>
              </a:extLst>
            </p:cNvPr>
            <p:cNvSpPr/>
            <p:nvPr/>
          </p:nvSpPr>
          <p:spPr>
            <a:xfrm>
              <a:off x="1866599" y="1896480"/>
              <a:ext cx="124523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0B5D18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ASIC tests</a:t>
              </a: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ECC0EA62-4914-DD4D-A49F-80CAFFA09888}"/>
                </a:ext>
              </a:extLst>
            </p:cNvPr>
            <p:cNvSpPr/>
            <p:nvPr/>
          </p:nvSpPr>
          <p:spPr>
            <a:xfrm>
              <a:off x="318960" y="2602440"/>
              <a:ext cx="178020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0B5D18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ASIC test board</a:t>
              </a:r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9F2AA404-E0C6-6B49-811F-4FB53D9B97BD}"/>
                </a:ext>
              </a:extLst>
            </p:cNvPr>
            <p:cNvSpPr/>
            <p:nvPr/>
          </p:nvSpPr>
          <p:spPr>
            <a:xfrm>
              <a:off x="271440" y="3308759"/>
              <a:ext cx="68579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12600">
              <a:solidFill>
                <a:srgbClr val="000000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PCBs</a:t>
              </a:r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2A9D0ADF-7411-7240-A57D-CF0293BD93B6}"/>
                </a:ext>
              </a:extLst>
            </p:cNvPr>
            <p:cNvSpPr/>
            <p:nvPr/>
          </p:nvSpPr>
          <p:spPr>
            <a:xfrm>
              <a:off x="321480" y="3930120"/>
              <a:ext cx="58536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924607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Tiles</a:t>
              </a:r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4A32AA2D-4714-F84D-813E-4BB66CEEF7C1}"/>
                </a:ext>
              </a:extLst>
            </p:cNvPr>
            <p:cNvSpPr/>
            <p:nvPr/>
          </p:nvSpPr>
          <p:spPr>
            <a:xfrm>
              <a:off x="304920" y="4503240"/>
              <a:ext cx="110664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Interfaces</a:t>
              </a:r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E2C221F0-BA03-664F-9406-F893E627AAE7}"/>
                </a:ext>
              </a:extLst>
            </p:cNvPr>
            <p:cNvSpPr/>
            <p:nvPr/>
          </p:nvSpPr>
          <p:spPr>
            <a:xfrm>
              <a:off x="208800" y="5076720"/>
              <a:ext cx="105480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custDash>
                <a:ds d="99057" sp="99057"/>
              </a:custDash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Cassetes</a:t>
              </a:r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A3A33025-FA59-C94A-9C83-D55D8E43DF53}"/>
                </a:ext>
              </a:extLst>
            </p:cNvPr>
            <p:cNvSpPr/>
            <p:nvPr/>
          </p:nvSpPr>
          <p:spPr>
            <a:xfrm>
              <a:off x="277200" y="5649840"/>
              <a:ext cx="67392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Stack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E766D2A0-18B1-994C-A79D-542A4C9B3C93}"/>
                </a:ext>
              </a:extLst>
            </p:cNvPr>
            <p:cNvSpPr/>
            <p:nvPr/>
          </p:nvSpPr>
          <p:spPr>
            <a:xfrm>
              <a:off x="3194280" y="2460600"/>
              <a:ext cx="15760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HBU soldering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607ED96B-CC77-A541-95B9-B1577B79F9C9}"/>
                </a:ext>
              </a:extLst>
            </p:cNvPr>
            <p:cNvSpPr/>
            <p:nvPr/>
          </p:nvSpPr>
          <p:spPr>
            <a:xfrm>
              <a:off x="5224680" y="3200400"/>
              <a:ext cx="11188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773F9B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HBU tiling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8A918FA7-E2A2-0344-B9C8-8B3F6CACAED8}"/>
                </a:ext>
              </a:extLst>
            </p:cNvPr>
            <p:cNvSpPr/>
            <p:nvPr/>
          </p:nvSpPr>
          <p:spPr>
            <a:xfrm>
              <a:off x="5273640" y="3930120"/>
              <a:ext cx="140975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773F9B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Cosmic tests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="" xmlns:a16="http://schemas.microsoft.com/office/drawing/2014/main" id="{608F83DE-2FEE-C54F-84D6-B81B0755DB1C}"/>
                </a:ext>
              </a:extLst>
            </p:cNvPr>
            <p:cNvSpPr/>
            <p:nvPr/>
          </p:nvSpPr>
          <p:spPr>
            <a:xfrm>
              <a:off x="3251520" y="3182040"/>
              <a:ext cx="11566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LED tests</a:t>
              </a:r>
            </a:p>
          </p:txBody>
        </p:sp>
        <p:sp>
          <p:nvSpPr>
            <p:cNvPr id="18" name="Freeform 17">
              <a:extLst>
                <a:ext uri="{FF2B5EF4-FFF2-40B4-BE49-F238E27FC236}">
                  <a16:creationId xmlns="" xmlns:a16="http://schemas.microsoft.com/office/drawing/2014/main" id="{E14F53AD-E5D9-9F40-AB11-B00571C85B7F}"/>
                </a:ext>
              </a:extLst>
            </p:cNvPr>
            <p:cNvSpPr/>
            <p:nvPr/>
          </p:nvSpPr>
          <p:spPr>
            <a:xfrm>
              <a:off x="3759480" y="5232600"/>
              <a:ext cx="270684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calibration in DESY beam</a:t>
              </a:r>
            </a:p>
          </p:txBody>
        </p:sp>
        <p:sp>
          <p:nvSpPr>
            <p:cNvPr id="19" name="Freeform 18">
              <a:extLst>
                <a:ext uri="{FF2B5EF4-FFF2-40B4-BE49-F238E27FC236}">
                  <a16:creationId xmlns="" xmlns:a16="http://schemas.microsoft.com/office/drawing/2014/main" id="{6E30A218-2367-5043-BF4B-66DC9C4B88FB}"/>
                </a:ext>
              </a:extLst>
            </p:cNvPr>
            <p:cNvSpPr/>
            <p:nvPr/>
          </p:nvSpPr>
          <p:spPr>
            <a:xfrm>
              <a:off x="6698160" y="5649840"/>
              <a:ext cx="184247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HCAL integration</a:t>
              </a:r>
            </a:p>
          </p:txBody>
        </p:sp>
        <p:sp>
          <p:nvSpPr>
            <p:cNvPr id="20" name="Straight Connector 19">
              <a:extLst>
                <a:ext uri="{FF2B5EF4-FFF2-40B4-BE49-F238E27FC236}">
                  <a16:creationId xmlns="" xmlns:a16="http://schemas.microsoft.com/office/drawing/2014/main" id="{DFC8E379-64D8-FF4B-891D-F8AA1A3F8D84}"/>
                </a:ext>
              </a:extLst>
            </p:cNvPr>
            <p:cNvSpPr/>
            <p:nvPr/>
          </p:nvSpPr>
          <p:spPr>
            <a:xfrm>
              <a:off x="995400" y="1419120"/>
              <a:ext cx="426600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1" name="Straight Connector 20">
              <a:extLst>
                <a:ext uri="{FF2B5EF4-FFF2-40B4-BE49-F238E27FC236}">
                  <a16:creationId xmlns="" xmlns:a16="http://schemas.microsoft.com/office/drawing/2014/main" id="{A0FED3BC-19EE-204E-B742-4ABEBE7E7222}"/>
                </a:ext>
              </a:extLst>
            </p:cNvPr>
            <p:cNvSpPr/>
            <p:nvPr/>
          </p:nvSpPr>
          <p:spPr>
            <a:xfrm>
              <a:off x="3555720" y="1373399"/>
              <a:ext cx="868680" cy="1154521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2" name="Straight Connector 21">
              <a:extLst>
                <a:ext uri="{FF2B5EF4-FFF2-40B4-BE49-F238E27FC236}">
                  <a16:creationId xmlns="" xmlns:a16="http://schemas.microsoft.com/office/drawing/2014/main" id="{89952633-AD3F-4642-84A9-1DD703AAB83A}"/>
                </a:ext>
              </a:extLst>
            </p:cNvPr>
            <p:cNvSpPr/>
            <p:nvPr/>
          </p:nvSpPr>
          <p:spPr>
            <a:xfrm>
              <a:off x="995400" y="2052000"/>
              <a:ext cx="749519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3" name="Straight Connector 22">
              <a:extLst>
                <a:ext uri="{FF2B5EF4-FFF2-40B4-BE49-F238E27FC236}">
                  <a16:creationId xmlns="" xmlns:a16="http://schemas.microsoft.com/office/drawing/2014/main" id="{C6C287F8-9397-EA46-AA10-AA90EE604AA3}"/>
                </a:ext>
              </a:extLst>
            </p:cNvPr>
            <p:cNvSpPr/>
            <p:nvPr/>
          </p:nvSpPr>
          <p:spPr>
            <a:xfrm flipV="1">
              <a:off x="2113920" y="2302920"/>
              <a:ext cx="439200" cy="439199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4" name="Straight Connector 23">
              <a:extLst>
                <a:ext uri="{FF2B5EF4-FFF2-40B4-BE49-F238E27FC236}">
                  <a16:creationId xmlns="" xmlns:a16="http://schemas.microsoft.com/office/drawing/2014/main" id="{1EE1182B-27AE-CD4B-9A6B-5CAB7DBA9C8A}"/>
                </a:ext>
              </a:extLst>
            </p:cNvPr>
            <p:cNvSpPr/>
            <p:nvPr/>
          </p:nvSpPr>
          <p:spPr>
            <a:xfrm flipV="1">
              <a:off x="914039" y="2697480"/>
              <a:ext cx="2327041" cy="80244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5" name="Straight Connector 24">
              <a:extLst>
                <a:ext uri="{FF2B5EF4-FFF2-40B4-BE49-F238E27FC236}">
                  <a16:creationId xmlns="" xmlns:a16="http://schemas.microsoft.com/office/drawing/2014/main" id="{037A86A3-4CFA-4846-B2F6-8763376AA76C}"/>
                </a:ext>
              </a:extLst>
            </p:cNvPr>
            <p:cNvSpPr/>
            <p:nvPr/>
          </p:nvSpPr>
          <p:spPr>
            <a:xfrm>
              <a:off x="914039" y="4154399"/>
              <a:ext cx="749520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6" name="Straight Connector 25">
              <a:extLst>
                <a:ext uri="{FF2B5EF4-FFF2-40B4-BE49-F238E27FC236}">
                  <a16:creationId xmlns="" xmlns:a16="http://schemas.microsoft.com/office/drawing/2014/main" id="{B5F2C8A5-7203-2843-8237-CB0207BE0ED7}"/>
                </a:ext>
              </a:extLst>
            </p:cNvPr>
            <p:cNvSpPr/>
            <p:nvPr/>
          </p:nvSpPr>
          <p:spPr>
            <a:xfrm>
              <a:off x="1437480" y="4686120"/>
              <a:ext cx="2748239" cy="14256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7" name="Straight Connector 26">
              <a:extLst>
                <a:ext uri="{FF2B5EF4-FFF2-40B4-BE49-F238E27FC236}">
                  <a16:creationId xmlns="" xmlns:a16="http://schemas.microsoft.com/office/drawing/2014/main" id="{47AD001A-EB4A-7D4D-BC42-B048421E620E}"/>
                </a:ext>
              </a:extLst>
            </p:cNvPr>
            <p:cNvSpPr/>
            <p:nvPr/>
          </p:nvSpPr>
          <p:spPr>
            <a:xfrm flipV="1">
              <a:off x="1249559" y="5059800"/>
              <a:ext cx="3013201" cy="19944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8" name="Straight Connector 27">
              <a:extLst>
                <a:ext uri="{FF2B5EF4-FFF2-40B4-BE49-F238E27FC236}">
                  <a16:creationId xmlns="" xmlns:a16="http://schemas.microsoft.com/office/drawing/2014/main" id="{1FB655A2-ED0C-6A45-B19A-4C31F06066B8}"/>
                </a:ext>
              </a:extLst>
            </p:cNvPr>
            <p:cNvSpPr/>
            <p:nvPr/>
          </p:nvSpPr>
          <p:spPr>
            <a:xfrm>
              <a:off x="985320" y="5878800"/>
              <a:ext cx="1680840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29" name="Straight Connector 28">
              <a:extLst>
                <a:ext uri="{FF2B5EF4-FFF2-40B4-BE49-F238E27FC236}">
                  <a16:creationId xmlns="" xmlns:a16="http://schemas.microsoft.com/office/drawing/2014/main" id="{D2C0B627-B4F1-5049-A2DC-F044B0D29266}"/>
                </a:ext>
              </a:extLst>
            </p:cNvPr>
            <p:cNvSpPr/>
            <p:nvPr/>
          </p:nvSpPr>
          <p:spPr>
            <a:xfrm>
              <a:off x="3113639" y="2079360"/>
              <a:ext cx="697321" cy="35136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0" name="Straight Connector 29">
              <a:extLst>
                <a:ext uri="{FF2B5EF4-FFF2-40B4-BE49-F238E27FC236}">
                  <a16:creationId xmlns="" xmlns:a16="http://schemas.microsoft.com/office/drawing/2014/main" id="{BD2921CD-BF36-6749-AE43-FB5389F3F8E0}"/>
                </a:ext>
              </a:extLst>
            </p:cNvPr>
            <p:cNvSpPr/>
            <p:nvPr/>
          </p:nvSpPr>
          <p:spPr>
            <a:xfrm>
              <a:off x="3982320" y="2854440"/>
              <a:ext cx="0" cy="29988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1" name="Straight Connector 30">
              <a:extLst>
                <a:ext uri="{FF2B5EF4-FFF2-40B4-BE49-F238E27FC236}">
                  <a16:creationId xmlns="" xmlns:a16="http://schemas.microsoft.com/office/drawing/2014/main" id="{FBC35A65-CAD6-D94E-B58F-B697162FEF60}"/>
                </a:ext>
              </a:extLst>
            </p:cNvPr>
            <p:cNvSpPr/>
            <p:nvPr/>
          </p:nvSpPr>
          <p:spPr>
            <a:xfrm>
              <a:off x="4435920" y="3427200"/>
              <a:ext cx="749520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2" name="Straight Connector 31">
              <a:extLst>
                <a:ext uri="{FF2B5EF4-FFF2-40B4-BE49-F238E27FC236}">
                  <a16:creationId xmlns="" xmlns:a16="http://schemas.microsoft.com/office/drawing/2014/main" id="{A489DC8E-2762-314C-8E5E-ED314AC70090}"/>
                </a:ext>
              </a:extLst>
            </p:cNvPr>
            <p:cNvSpPr/>
            <p:nvPr/>
          </p:nvSpPr>
          <p:spPr>
            <a:xfrm>
              <a:off x="8523360" y="5832719"/>
              <a:ext cx="426600" cy="0"/>
            </a:xfrm>
            <a:prstGeom prst="line">
              <a:avLst/>
            </a:prstGeom>
            <a:noFill/>
            <a:ln w="38160">
              <a:solidFill>
                <a:srgbClr val="00882B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3" name="Straight Connector 32">
              <a:extLst>
                <a:ext uri="{FF2B5EF4-FFF2-40B4-BE49-F238E27FC236}">
                  <a16:creationId xmlns="" xmlns:a16="http://schemas.microsoft.com/office/drawing/2014/main" id="{2E686401-6A3A-F540-BF9B-6111300CDD85}"/>
                </a:ext>
              </a:extLst>
            </p:cNvPr>
            <p:cNvSpPr/>
            <p:nvPr/>
          </p:nvSpPr>
          <p:spPr>
            <a:xfrm>
              <a:off x="6469200" y="5477039"/>
              <a:ext cx="1039320" cy="199081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C7AEFFDE-6642-FB4B-8D5A-D86E3021ACE5}"/>
                </a:ext>
              </a:extLst>
            </p:cNvPr>
            <p:cNvSpPr/>
            <p:nvPr/>
          </p:nvSpPr>
          <p:spPr>
            <a:xfrm>
              <a:off x="1667160" y="3931920"/>
              <a:ext cx="200880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EC5D57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Reflector wrapping</a:t>
              </a:r>
            </a:p>
          </p:txBody>
        </p:sp>
        <p:sp>
          <p:nvSpPr>
            <p:cNvPr id="35" name="Straight Connector 34">
              <a:extLst>
                <a:ext uri="{FF2B5EF4-FFF2-40B4-BE49-F238E27FC236}">
                  <a16:creationId xmlns="" xmlns:a16="http://schemas.microsoft.com/office/drawing/2014/main" id="{8D254926-D347-3843-A8C7-C07A41495F46}"/>
                </a:ext>
              </a:extLst>
            </p:cNvPr>
            <p:cNvSpPr/>
            <p:nvPr/>
          </p:nvSpPr>
          <p:spPr>
            <a:xfrm flipV="1">
              <a:off x="3692879" y="3590280"/>
              <a:ext cx="1577880" cy="49716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3A9334C3-11F4-5046-994F-D5BEA7F52727}"/>
                </a:ext>
              </a:extLst>
            </p:cNvPr>
            <p:cNvSpPr/>
            <p:nvPr/>
          </p:nvSpPr>
          <p:spPr>
            <a:xfrm>
              <a:off x="4190759" y="4668480"/>
              <a:ext cx="20332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Cassette assembly</a:t>
              </a:r>
            </a:p>
          </p:txBody>
        </p:sp>
        <p:sp>
          <p:nvSpPr>
            <p:cNvPr id="37" name="Straight Connector 36">
              <a:extLst>
                <a:ext uri="{FF2B5EF4-FFF2-40B4-BE49-F238E27FC236}">
                  <a16:creationId xmlns="" xmlns:a16="http://schemas.microsoft.com/office/drawing/2014/main" id="{BDA12324-D177-5745-9DDF-2068EA021035}"/>
                </a:ext>
              </a:extLst>
            </p:cNvPr>
            <p:cNvSpPr/>
            <p:nvPr/>
          </p:nvSpPr>
          <p:spPr>
            <a:xfrm>
              <a:off x="5701680" y="4297320"/>
              <a:ext cx="0" cy="44280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8" name="Straight Connector 37">
              <a:extLst>
                <a:ext uri="{FF2B5EF4-FFF2-40B4-BE49-F238E27FC236}">
                  <a16:creationId xmlns="" xmlns:a16="http://schemas.microsoft.com/office/drawing/2014/main" id="{BB3FB574-2CF0-A242-95EA-CB7803D19D54}"/>
                </a:ext>
              </a:extLst>
            </p:cNvPr>
            <p:cNvSpPr/>
            <p:nvPr/>
          </p:nvSpPr>
          <p:spPr>
            <a:xfrm>
              <a:off x="6058440" y="5034240"/>
              <a:ext cx="0" cy="266399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F85D9614-D5CD-394F-A4C2-47F198508AE8}"/>
                </a:ext>
              </a:extLst>
            </p:cNvPr>
            <p:cNvSpPr/>
            <p:nvPr/>
          </p:nvSpPr>
          <p:spPr>
            <a:xfrm>
              <a:off x="2629080" y="5650200"/>
              <a:ext cx="87803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51A8F9"/>
              </a:solidFill>
              <a:prstDash val="solid"/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Cooling</a:t>
              </a:r>
            </a:p>
          </p:txBody>
        </p:sp>
        <p:sp>
          <p:nvSpPr>
            <p:cNvPr id="40" name="Straight Connector 39">
              <a:extLst>
                <a:ext uri="{FF2B5EF4-FFF2-40B4-BE49-F238E27FC236}">
                  <a16:creationId xmlns="" xmlns:a16="http://schemas.microsoft.com/office/drawing/2014/main" id="{91CC0105-36E9-3247-9C4C-8A81BFF76E93}"/>
                </a:ext>
              </a:extLst>
            </p:cNvPr>
            <p:cNvSpPr/>
            <p:nvPr/>
          </p:nvSpPr>
          <p:spPr>
            <a:xfrm>
              <a:off x="3533760" y="5878800"/>
              <a:ext cx="3225600" cy="0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0" tIns="0" rIns="0" bIns="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0990C03F-5FCE-8C43-AF03-E6F1644692F5}"/>
                </a:ext>
              </a:extLst>
            </p:cNvPr>
            <p:cNvSpPr/>
            <p:nvPr/>
          </p:nvSpPr>
          <p:spPr>
            <a:xfrm>
              <a:off x="393840" y="5160600"/>
              <a:ext cx="9280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38160">
              <a:solidFill>
                <a:srgbClr val="DCBD23"/>
              </a:solidFill>
              <a:custDash>
                <a:ds d="99057" sp="99057"/>
              </a:custDash>
              <a:miter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MS Gothic" pitchFamily="2"/>
                  <a:cs typeface="MS Gothic" pitchFamily="2"/>
                </a:rPr>
                <a:t>             </a:t>
              </a:r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5B9ABFA5-0E91-704C-BA8C-922471F6AFA8}"/>
                </a:ext>
              </a:extLst>
            </p:cNvPr>
            <p:cNvSpPr/>
            <p:nvPr/>
          </p:nvSpPr>
          <p:spPr>
            <a:xfrm>
              <a:off x="1949400" y="884159"/>
              <a:ext cx="161388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861001"/>
                  </a:solidFill>
                  <a:latin typeface="Arial" pitchFamily="18"/>
                  <a:ea typeface="MS Gothic" pitchFamily="2"/>
                  <a:cs typeface="MS Gothic" pitchFamily="2"/>
                </a:rPr>
                <a:t>Uni Heidelberg</a:t>
              </a:r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DB1C66B2-F358-D441-8905-EB13440809A5}"/>
                </a:ext>
              </a:extLst>
            </p:cNvPr>
            <p:cNvSpPr/>
            <p:nvPr/>
          </p:nvSpPr>
          <p:spPr>
            <a:xfrm>
              <a:off x="1253160" y="2213640"/>
              <a:ext cx="114480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054109"/>
                  </a:solidFill>
                  <a:latin typeface="Arial" pitchFamily="18"/>
                  <a:ea typeface="MS Gothic" pitchFamily="2"/>
                  <a:cs typeface="MS Gothic" pitchFamily="2"/>
                </a:rPr>
                <a:t>Wuppertal</a:t>
              </a: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E4ECEFFF-7BA3-A54C-B274-73A2DCF2910D}"/>
                </a:ext>
              </a:extLst>
            </p:cNvPr>
            <p:cNvSpPr/>
            <p:nvPr/>
          </p:nvSpPr>
          <p:spPr>
            <a:xfrm>
              <a:off x="61200" y="1517760"/>
              <a:ext cx="110664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164F86"/>
                  </a:solidFill>
                  <a:latin typeface="Arial" pitchFamily="18"/>
                  <a:ea typeface="MS Gothic" pitchFamily="2"/>
                  <a:cs typeface="MS Gothic" pitchFamily="2"/>
                </a:rPr>
                <a:t>Palaiseau</a:t>
              </a:r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143BE32A-E2DE-F24E-B112-F88A21BE0461}"/>
                </a:ext>
              </a:extLst>
            </p:cNvPr>
            <p:cNvSpPr/>
            <p:nvPr/>
          </p:nvSpPr>
          <p:spPr>
            <a:xfrm>
              <a:off x="144720" y="3606840"/>
              <a:ext cx="94031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924607"/>
                  </a:solidFill>
                  <a:latin typeface="Arial" pitchFamily="18"/>
                  <a:ea typeface="MS Gothic" pitchFamily="2"/>
                  <a:cs typeface="MS Gothic" pitchFamily="2"/>
                </a:rPr>
                <a:t>Moscow</a:t>
              </a:r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2BD78D66-BD47-0B46-9FC0-7C1F82AF714F}"/>
                </a:ext>
              </a:extLst>
            </p:cNvPr>
            <p:cNvSpPr/>
            <p:nvPr/>
          </p:nvSpPr>
          <p:spPr>
            <a:xfrm>
              <a:off x="1588320" y="3574079"/>
              <a:ext cx="144936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C82506"/>
                  </a:solidFill>
                  <a:latin typeface="Arial" pitchFamily="18"/>
                  <a:ea typeface="MS Gothic" pitchFamily="2"/>
                  <a:cs typeface="MS Gothic" pitchFamily="2"/>
                </a:rPr>
                <a:t>Uni Hamburg</a:t>
              </a:r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8E09B199-D9AE-F440-B171-0601348A4377}"/>
                </a:ext>
              </a:extLst>
            </p:cNvPr>
            <p:cNvSpPr/>
            <p:nvPr/>
          </p:nvSpPr>
          <p:spPr>
            <a:xfrm>
              <a:off x="5517720" y="2843280"/>
              <a:ext cx="711720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5F327C"/>
                  </a:solidFill>
                  <a:latin typeface="Arial" pitchFamily="18"/>
                  <a:ea typeface="MS Gothic" pitchFamily="2"/>
                  <a:cs typeface="MS Gothic" pitchFamily="2"/>
                </a:rPr>
                <a:t>Mainz</a:t>
              </a:r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B24BBABD-0126-4C46-95D5-6657FB742B93}"/>
                </a:ext>
              </a:extLst>
            </p:cNvPr>
            <p:cNvSpPr/>
            <p:nvPr/>
          </p:nvSpPr>
          <p:spPr>
            <a:xfrm>
              <a:off x="1276920" y="5167080"/>
              <a:ext cx="1397519" cy="365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50760" tIns="50760" rIns="50760" bIns="50760" anchor="ctr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b="0" i="0" u="none" strike="noStrike" baseline="0">
                  <a:ln>
                    <a:noFill/>
                  </a:ln>
                  <a:solidFill>
                    <a:srgbClr val="DCBD23"/>
                  </a:solidFill>
                  <a:latin typeface="Arial" pitchFamily="18"/>
                  <a:ea typeface="MS Gothic" pitchFamily="2"/>
                  <a:cs typeface="MS Gothic" pitchFamily="2"/>
                </a:rPr>
                <a:t>MPP Munich</a:t>
              </a:r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C7DA4AD2-0D85-8148-8FBB-56EAC2D14BCD}"/>
                </a:ext>
              </a:extLst>
            </p:cNvPr>
            <p:cNvSpPr/>
            <p:nvPr/>
          </p:nvSpPr>
          <p:spPr>
            <a:xfrm>
              <a:off x="8109720" y="6004080"/>
              <a:ext cx="1069559" cy="262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38160" tIns="38160" rIns="38160" bIns="38160" anchor="t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6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endParaRPr>
            </a:p>
          </p:txBody>
        </p:sp>
      </p:grpSp>
      <p:sp>
        <p:nvSpPr>
          <p:cNvPr id="50" name="Freeform 49">
            <a:extLst>
              <a:ext uri="{FF2B5EF4-FFF2-40B4-BE49-F238E27FC236}">
                <a16:creationId xmlns="" xmlns:a16="http://schemas.microsoft.com/office/drawing/2014/main" id="{9113AD88-EB19-8448-8DBF-310D2D70E9E5}"/>
              </a:ext>
            </a:extLst>
          </p:cNvPr>
          <p:cNvSpPr/>
          <p:nvPr/>
        </p:nvSpPr>
        <p:spPr>
          <a:xfrm>
            <a:off x="4396680" y="2832840"/>
            <a:ext cx="655560" cy="335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50760" tIns="50760" rIns="50760" bIns="5076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0" i="0" u="none" strike="noStrike" baseline="0">
                <a:ln>
                  <a:noFill/>
                </a:ln>
                <a:solidFill>
                  <a:srgbClr val="51A8F9"/>
                </a:solidFill>
                <a:latin typeface="Arial" pitchFamily="18"/>
                <a:ea typeface="MS Gothic" pitchFamily="2"/>
                <a:cs typeface="MS Gothic" pitchFamily="2"/>
              </a:rPr>
              <a:t>DESY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="" xmlns:a16="http://schemas.microsoft.com/office/drawing/2014/main" id="{98E3423F-81C5-2D45-B4BB-42797F4D850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2320" y="104040"/>
            <a:ext cx="8520120" cy="54468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AHCAL prototype construction: work flow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383C3B13-C088-B34E-A832-C9AC1E93B489}"/>
              </a:ext>
            </a:extLst>
          </p:cNvPr>
          <p:cNvSpPr txBox="1"/>
          <p:nvPr/>
        </p:nvSpPr>
        <p:spPr>
          <a:xfrm>
            <a:off x="7178040" y="1051560"/>
            <a:ext cx="141372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Distributed</a:t>
            </a:r>
          </a:p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production,</a:t>
            </a:r>
          </a:p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construction</a:t>
            </a:r>
          </a:p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and QC</a:t>
            </a:r>
          </a:p>
        </p:txBody>
      </p:sp>
    </p:spTree>
    <p:extLst>
      <p:ext uri="{BB962C8B-B14F-4D97-AF65-F5344CB8AC3E}">
        <p14:creationId xmlns:p14="http://schemas.microsoft.com/office/powerpoint/2010/main" val="11690630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FD477D-39DA-7C48-9B83-7A8EB78623F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600" y="103320"/>
            <a:ext cx="8520120" cy="54468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AHCAL DAQ Hardware / digital readout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C409EEF-D7CA-B142-98EB-954A3FE36FF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82240" y="770039"/>
            <a:ext cx="8221680" cy="6591240"/>
          </a:xfrm>
        </p:spPr>
        <p:txBody>
          <a:bodyPr/>
          <a:lstStyle/>
          <a:p>
            <a:pPr lvl="0">
              <a:lnSpc>
                <a:spcPct val="100000"/>
              </a:lnSpc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 b="1"/>
              <a:t>CCC</a:t>
            </a:r>
            <a:r>
              <a:rPr lang="en-GB" sz="1800"/>
              <a:t> (Clock and Control Card)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Provides a clock to AHCAL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Synchronizes all detectors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Starts and stops the acquisition</a:t>
            </a:r>
            <a:r>
              <a:rPr lang="en-GB" sz="1800">
                <a:solidFill>
                  <a:srgbClr val="008000"/>
                </a:solidFill>
                <a:latin typeface="Arial" pitchFamily="18"/>
                <a:ea typeface="MS Gothic" pitchFamily="2"/>
              </a:rPr>
              <a:t> </a:t>
            </a: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according </a:t>
            </a:r>
            <a:b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</a:b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to the spill level and readiness of all DIFs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Distributes trigger validation</a:t>
            </a:r>
          </a:p>
          <a:p>
            <a:pPr lvl="0">
              <a:lnSpc>
                <a:spcPct val="100000"/>
              </a:lnSpc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 b="1"/>
              <a:t>LDA</a:t>
            </a:r>
            <a:r>
              <a:rPr lang="en-GB" sz="1800"/>
              <a:t> (Link Data Aggregator)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Merges DIF readout packets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Does gray decoding, adds headers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Send the packets over TCP</a:t>
            </a:r>
          </a:p>
          <a:p>
            <a:pPr lvl="0">
              <a:lnSpc>
                <a:spcPct val="100000"/>
              </a:lnSpc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 b="1"/>
              <a:t>DIF</a:t>
            </a:r>
            <a:r>
              <a:rPr lang="en-GB" sz="1800"/>
              <a:t> (Detector InterFace)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Controls ASICs in 1 layer (many HBUs)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Readout the data from all ASICs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Sends the data to LDA</a:t>
            </a:r>
          </a:p>
          <a:p>
            <a:pPr lvl="0"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 b="1"/>
              <a:t>SPIROC</a:t>
            </a:r>
            <a:r>
              <a:rPr lang="en-GB" sz="1800"/>
              <a:t> (SiliconPM Integrated Read Out Chip)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Reads out 36 SiPMs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each channel has 16 memory cells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auto-trigger (beam) &amp; external trigger (calib) mode</a:t>
            </a:r>
          </a:p>
          <a:p>
            <a:pPr lvl="0"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 b="1"/>
              <a:t>BIF </a:t>
            </a:r>
            <a:r>
              <a:rPr lang="en-GB" sz="1800"/>
              <a:t>(Beam interface)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145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Precise trigger timestamping</a:t>
            </a:r>
            <a:br>
              <a:rPr lang="en-GB" sz="1800">
                <a:solidFill>
                  <a:srgbClr val="000000"/>
                </a:solidFill>
                <a:latin typeface="Arial" pitchFamily="18"/>
                <a:ea typeface="MS Gothic" pitchFamily="2"/>
              </a:rPr>
            </a:br>
            <a:endParaRPr lang="en-GB" sz="1800">
              <a:solidFill>
                <a:srgbClr val="000000"/>
              </a:solidFill>
              <a:latin typeface="Arial" pitchFamily="18"/>
              <a:ea typeface="MS Gothic" pitchFamily="2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="" xmlns:a16="http://schemas.microsoft.com/office/drawing/2014/main" id="{05D849D0-CEC1-7E4E-84B7-17902BE8AE30}"/>
              </a:ext>
            </a:extLst>
          </p:cNvPr>
          <p:cNvSpPr/>
          <p:nvPr/>
        </p:nvSpPr>
        <p:spPr>
          <a:xfrm>
            <a:off x="6949440" y="131904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362B92E3-2211-A74A-BE45-B3A15050C4BC}"/>
              </a:ext>
            </a:extLst>
          </p:cNvPr>
          <p:cNvSpPr/>
          <p:nvPr/>
        </p:nvSpPr>
        <p:spPr>
          <a:xfrm>
            <a:off x="6949080" y="131868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CCC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11A547AE-FAA8-4E4D-BBE3-353040C468DC}"/>
              </a:ext>
            </a:extLst>
          </p:cNvPr>
          <p:cNvSpPr/>
          <p:nvPr/>
        </p:nvSpPr>
        <p:spPr>
          <a:xfrm>
            <a:off x="6949440" y="241632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LDA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D712C053-8513-4241-B60D-E4D45014AE21}"/>
              </a:ext>
            </a:extLst>
          </p:cNvPr>
          <p:cNvSpPr/>
          <p:nvPr/>
        </p:nvSpPr>
        <p:spPr>
          <a:xfrm>
            <a:off x="6949440" y="351360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DIF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DA6E6DAE-C897-A847-9337-B6093F49B7E4}"/>
              </a:ext>
            </a:extLst>
          </p:cNvPr>
          <p:cNvSpPr/>
          <p:nvPr/>
        </p:nvSpPr>
        <p:spPr>
          <a:xfrm>
            <a:off x="8229600" y="241632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PC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92490F04-3B7F-F64A-9B0D-F1793F730093}"/>
              </a:ext>
            </a:extLst>
          </p:cNvPr>
          <p:cNvSpPr/>
          <p:nvPr/>
        </p:nvSpPr>
        <p:spPr>
          <a:xfrm>
            <a:off x="6949440" y="461088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spiroc</a:t>
            </a:r>
          </a:p>
        </p:txBody>
      </p:sp>
      <p:sp>
        <p:nvSpPr>
          <p:cNvPr id="10" name="Straight Connector 9">
            <a:extLst>
              <a:ext uri="{FF2B5EF4-FFF2-40B4-BE49-F238E27FC236}">
                <a16:creationId xmlns="" xmlns:a16="http://schemas.microsoft.com/office/drawing/2014/main" id="{8902C39C-5B25-C445-A401-6CB068537EE1}"/>
              </a:ext>
            </a:extLst>
          </p:cNvPr>
          <p:cNvSpPr/>
          <p:nvPr/>
        </p:nvSpPr>
        <p:spPr>
          <a:xfrm>
            <a:off x="7204320" y="2050560"/>
            <a:ext cx="0" cy="36612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="" xmlns:a16="http://schemas.microsoft.com/office/drawing/2014/main" id="{5A803352-8B5C-8D45-80AC-8242042CFEA2}"/>
              </a:ext>
            </a:extLst>
          </p:cNvPr>
          <p:cNvSpPr/>
          <p:nvPr/>
        </p:nvSpPr>
        <p:spPr>
          <a:xfrm>
            <a:off x="7204320" y="3147839"/>
            <a:ext cx="0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2" name="Straight Connector 11">
            <a:extLst>
              <a:ext uri="{FF2B5EF4-FFF2-40B4-BE49-F238E27FC236}">
                <a16:creationId xmlns="" xmlns:a16="http://schemas.microsoft.com/office/drawing/2014/main" id="{1BFCDEB2-7791-4D4D-8E99-4D7B6BDC772B}"/>
              </a:ext>
            </a:extLst>
          </p:cNvPr>
          <p:cNvSpPr/>
          <p:nvPr/>
        </p:nvSpPr>
        <p:spPr>
          <a:xfrm>
            <a:off x="7204320" y="4245120"/>
            <a:ext cx="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Straight Connector 12">
            <a:extLst>
              <a:ext uri="{FF2B5EF4-FFF2-40B4-BE49-F238E27FC236}">
                <a16:creationId xmlns="" xmlns:a16="http://schemas.microsoft.com/office/drawing/2014/main" id="{C752892C-6911-2640-83EE-8A1F002EE113}"/>
              </a:ext>
            </a:extLst>
          </p:cNvPr>
          <p:cNvSpPr/>
          <p:nvPr/>
        </p:nvSpPr>
        <p:spPr>
          <a:xfrm flipV="1">
            <a:off x="7406640" y="4245120"/>
            <a:ext cx="0" cy="365760"/>
          </a:xfrm>
          <a:prstGeom prst="line">
            <a:avLst/>
          </a:prstGeom>
          <a:noFill/>
          <a:ln w="0">
            <a:solidFill>
              <a:srgbClr val="8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4" name="Straight Connector 13">
            <a:extLst>
              <a:ext uri="{FF2B5EF4-FFF2-40B4-BE49-F238E27FC236}">
                <a16:creationId xmlns="" xmlns:a16="http://schemas.microsoft.com/office/drawing/2014/main" id="{45A48210-A079-4E46-A365-B58D748D5505}"/>
              </a:ext>
            </a:extLst>
          </p:cNvPr>
          <p:cNvSpPr/>
          <p:nvPr/>
        </p:nvSpPr>
        <p:spPr>
          <a:xfrm flipV="1">
            <a:off x="7406640" y="3147839"/>
            <a:ext cx="0" cy="365761"/>
          </a:xfrm>
          <a:prstGeom prst="line">
            <a:avLst/>
          </a:prstGeom>
          <a:noFill/>
          <a:ln w="12600">
            <a:solidFill>
              <a:srgbClr val="800000"/>
            </a:solidFill>
            <a:prstDash val="solid"/>
            <a:tailEnd type="arrow"/>
          </a:ln>
        </p:spPr>
        <p:txBody>
          <a:bodyPr vert="horz" wrap="square" lIns="96120" tIns="51120" rIns="96120" bIns="5112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5" name="Straight Connector 14">
            <a:extLst>
              <a:ext uri="{FF2B5EF4-FFF2-40B4-BE49-F238E27FC236}">
                <a16:creationId xmlns="" xmlns:a16="http://schemas.microsoft.com/office/drawing/2014/main" id="{D83E544F-822D-5146-A69F-3D2CFFECC017}"/>
              </a:ext>
            </a:extLst>
          </p:cNvPr>
          <p:cNvSpPr/>
          <p:nvPr/>
        </p:nvSpPr>
        <p:spPr>
          <a:xfrm>
            <a:off x="7680960" y="2873520"/>
            <a:ext cx="548640" cy="0"/>
          </a:xfrm>
          <a:prstGeom prst="line">
            <a:avLst/>
          </a:prstGeom>
          <a:noFill/>
          <a:ln w="38160">
            <a:solidFill>
              <a:srgbClr val="800000"/>
            </a:solidFill>
            <a:prstDash val="solid"/>
            <a:tailEnd type="arrow"/>
          </a:ln>
        </p:spPr>
        <p:txBody>
          <a:bodyPr vert="horz" wrap="square" lIns="109080" tIns="64080" rIns="109080" bIns="6408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6" name="Straight Connector 15">
            <a:extLst>
              <a:ext uri="{FF2B5EF4-FFF2-40B4-BE49-F238E27FC236}">
                <a16:creationId xmlns="" xmlns:a16="http://schemas.microsoft.com/office/drawing/2014/main" id="{E990DC99-BF7C-5842-A9A0-71EBEFB17FFC}"/>
              </a:ext>
            </a:extLst>
          </p:cNvPr>
          <p:cNvSpPr/>
          <p:nvPr/>
        </p:nvSpPr>
        <p:spPr>
          <a:xfrm flipH="1">
            <a:off x="7680960" y="2690640"/>
            <a:ext cx="54864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cxnSp>
        <p:nvCxnSpPr>
          <p:cNvPr id="17" name="Elbow Connector 16">
            <a:extLst>
              <a:ext uri="{FF2B5EF4-FFF2-40B4-BE49-F238E27FC236}">
                <a16:creationId xmlns="" xmlns:a16="http://schemas.microsoft.com/office/drawing/2014/main" id="{C5E83142-50A4-6947-BEB3-97C352EB0CBC}"/>
              </a:ext>
            </a:extLst>
          </p:cNvPr>
          <p:cNvCxnSpPr/>
          <p:nvPr/>
        </p:nvCxnSpPr>
        <p:spPr>
          <a:xfrm>
            <a:off x="7680960" y="1684800"/>
            <a:ext cx="914400" cy="731520"/>
          </a:xfrm>
          <a:prstGeom prst="bentConnector3">
            <a:avLst/>
          </a:prstGeom>
          <a:noFill/>
          <a:ln w="0">
            <a:solidFill>
              <a:srgbClr val="000000"/>
            </a:solidFill>
            <a:prstDash val="solid"/>
            <a:headEnd type="arrow"/>
            <a:tailEnd type="arrow"/>
          </a:ln>
        </p:spPr>
      </p:cxnSp>
      <p:sp>
        <p:nvSpPr>
          <p:cNvPr id="18" name="Straight Connector 17">
            <a:extLst>
              <a:ext uri="{FF2B5EF4-FFF2-40B4-BE49-F238E27FC236}">
                <a16:creationId xmlns="" xmlns:a16="http://schemas.microsoft.com/office/drawing/2014/main" id="{08968389-0795-E946-9996-BAF3A2AFF742}"/>
              </a:ext>
            </a:extLst>
          </p:cNvPr>
          <p:cNvSpPr/>
          <p:nvPr/>
        </p:nvSpPr>
        <p:spPr>
          <a:xfrm flipH="1">
            <a:off x="6492240" y="2050560"/>
            <a:ext cx="64008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9" name="Straight Connector 18">
            <a:extLst>
              <a:ext uri="{FF2B5EF4-FFF2-40B4-BE49-F238E27FC236}">
                <a16:creationId xmlns="" xmlns:a16="http://schemas.microsoft.com/office/drawing/2014/main" id="{C9DFC6F3-9D4F-CE45-811E-D83D51A38129}"/>
              </a:ext>
            </a:extLst>
          </p:cNvPr>
          <p:cNvSpPr/>
          <p:nvPr/>
        </p:nvSpPr>
        <p:spPr>
          <a:xfrm flipH="1">
            <a:off x="6528240" y="3147839"/>
            <a:ext cx="640080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0" name="Straight Connector 19">
            <a:extLst>
              <a:ext uri="{FF2B5EF4-FFF2-40B4-BE49-F238E27FC236}">
                <a16:creationId xmlns="" xmlns:a16="http://schemas.microsoft.com/office/drawing/2014/main" id="{8AEC20E4-9E9F-274F-8370-791CF076423F}"/>
              </a:ext>
            </a:extLst>
          </p:cNvPr>
          <p:cNvSpPr/>
          <p:nvPr/>
        </p:nvSpPr>
        <p:spPr>
          <a:xfrm flipV="1">
            <a:off x="7406640" y="2050199"/>
            <a:ext cx="0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="" xmlns:a16="http://schemas.microsoft.com/office/drawing/2014/main" id="{741B68EF-21B6-124D-948E-CA5FC52856C5}"/>
              </a:ext>
            </a:extLst>
          </p:cNvPr>
          <p:cNvSpPr/>
          <p:nvPr/>
        </p:nvSpPr>
        <p:spPr>
          <a:xfrm flipH="1">
            <a:off x="6492240" y="4245120"/>
            <a:ext cx="64008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4A9A53D3-AAE1-C441-872A-3EA0C3D2DEA3}"/>
              </a:ext>
            </a:extLst>
          </p:cNvPr>
          <p:cNvSpPr txBox="1"/>
          <p:nvPr/>
        </p:nvSpPr>
        <p:spPr>
          <a:xfrm>
            <a:off x="6225480" y="2292480"/>
            <a:ext cx="904680" cy="735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…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LDAs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EAA17B6-B61A-6746-AE0A-C5D1EBE0D3C9}"/>
              </a:ext>
            </a:extLst>
          </p:cNvPr>
          <p:cNvSpPr txBox="1"/>
          <p:nvPr/>
        </p:nvSpPr>
        <p:spPr>
          <a:xfrm>
            <a:off x="5799600" y="3332520"/>
            <a:ext cx="904680" cy="749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...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Up to 96</a:t>
            </a:r>
            <a:b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</a:b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DIFs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565ACE6-A625-A94E-A9C6-11BD67DBEFBA}"/>
              </a:ext>
            </a:extLst>
          </p:cNvPr>
          <p:cNvSpPr txBox="1"/>
          <p:nvPr/>
        </p:nvSpPr>
        <p:spPr>
          <a:xfrm>
            <a:off x="5719680" y="4413240"/>
            <a:ext cx="1006559" cy="749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…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Up to 72</a:t>
            </a:r>
            <a:b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</a:b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SPIROCs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D2C9579A-D5E2-994C-BC5B-D67A45049A5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94000" y="825840"/>
            <a:ext cx="840599" cy="44891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traight Connector 25">
            <a:extLst>
              <a:ext uri="{FF2B5EF4-FFF2-40B4-BE49-F238E27FC236}">
                <a16:creationId xmlns="" xmlns:a16="http://schemas.microsoft.com/office/drawing/2014/main" id="{13DD24BB-50E2-2346-BB7F-A8E435639DAF}"/>
              </a:ext>
            </a:extLst>
          </p:cNvPr>
          <p:cNvSpPr/>
          <p:nvPr/>
        </p:nvSpPr>
        <p:spPr>
          <a:xfrm flipH="1">
            <a:off x="5741279" y="2050560"/>
            <a:ext cx="1280161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="" xmlns:a16="http://schemas.microsoft.com/office/drawing/2014/main" id="{337E7F99-CA84-C746-AACB-F599B1FABE15}"/>
              </a:ext>
            </a:extLst>
          </p:cNvPr>
          <p:cNvSpPr/>
          <p:nvPr/>
        </p:nvSpPr>
        <p:spPr>
          <a:xfrm flipH="1">
            <a:off x="5760720" y="3147839"/>
            <a:ext cx="1280160" cy="365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8" name="Straight Connector 27">
            <a:extLst>
              <a:ext uri="{FF2B5EF4-FFF2-40B4-BE49-F238E27FC236}">
                <a16:creationId xmlns="" xmlns:a16="http://schemas.microsoft.com/office/drawing/2014/main" id="{7C5344E6-0937-BC4E-A70B-DF9CEA054DA1}"/>
              </a:ext>
            </a:extLst>
          </p:cNvPr>
          <p:cNvSpPr/>
          <p:nvPr/>
        </p:nvSpPr>
        <p:spPr>
          <a:xfrm flipH="1">
            <a:off x="5760720" y="4245120"/>
            <a:ext cx="128016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8B8E258F-295B-0044-9048-123A6BB13A42}"/>
              </a:ext>
            </a:extLst>
          </p:cNvPr>
          <p:cNvSpPr txBox="1"/>
          <p:nvPr/>
        </p:nvSpPr>
        <p:spPr>
          <a:xfrm>
            <a:off x="6920280" y="5688720"/>
            <a:ext cx="730799" cy="529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36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SiPMs</a:t>
            </a:r>
          </a:p>
        </p:txBody>
      </p:sp>
      <p:sp>
        <p:nvSpPr>
          <p:cNvPr id="30" name="Straight Connector 29">
            <a:extLst>
              <a:ext uri="{FF2B5EF4-FFF2-40B4-BE49-F238E27FC236}">
                <a16:creationId xmlns="" xmlns:a16="http://schemas.microsoft.com/office/drawing/2014/main" id="{7D3B3C1B-AA57-0A4D-84D3-B23C3094E88E}"/>
              </a:ext>
            </a:extLst>
          </p:cNvPr>
          <p:cNvSpPr/>
          <p:nvPr/>
        </p:nvSpPr>
        <p:spPr>
          <a:xfrm flipV="1">
            <a:off x="7315200" y="5342400"/>
            <a:ext cx="0" cy="3657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1" name="Straight Connector 30">
            <a:extLst>
              <a:ext uri="{FF2B5EF4-FFF2-40B4-BE49-F238E27FC236}">
                <a16:creationId xmlns="" xmlns:a16="http://schemas.microsoft.com/office/drawing/2014/main" id="{14F5BE46-8264-D74D-96CD-0066FAD98E8A}"/>
              </a:ext>
            </a:extLst>
          </p:cNvPr>
          <p:cNvSpPr/>
          <p:nvPr/>
        </p:nvSpPr>
        <p:spPr>
          <a:xfrm>
            <a:off x="6675119" y="1554119"/>
            <a:ext cx="273961" cy="3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2" name="Straight Connector 31">
            <a:extLst>
              <a:ext uri="{FF2B5EF4-FFF2-40B4-BE49-F238E27FC236}">
                <a16:creationId xmlns="" xmlns:a16="http://schemas.microsoft.com/office/drawing/2014/main" id="{CC4B1996-0834-7E48-B55F-B448854A1B2C}"/>
              </a:ext>
            </a:extLst>
          </p:cNvPr>
          <p:cNvSpPr/>
          <p:nvPr/>
        </p:nvSpPr>
        <p:spPr>
          <a:xfrm>
            <a:off x="6675119" y="1737359"/>
            <a:ext cx="273961" cy="3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7E24EBAF-98C3-D443-A726-D58A2393EE44}"/>
              </a:ext>
            </a:extLst>
          </p:cNvPr>
          <p:cNvSpPr txBox="1"/>
          <p:nvPr/>
        </p:nvSpPr>
        <p:spPr>
          <a:xfrm>
            <a:off x="5940720" y="1387439"/>
            <a:ext cx="904680" cy="749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Trigger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Spill</a:t>
            </a:r>
          </a:p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5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="" xmlns:a16="http://schemas.microsoft.com/office/drawing/2014/main" id="{D4D853F6-9BFB-F144-A1DE-D8432F83A53B}"/>
              </a:ext>
            </a:extLst>
          </p:cNvPr>
          <p:cNvSpPr/>
          <p:nvPr/>
        </p:nvSpPr>
        <p:spPr>
          <a:xfrm>
            <a:off x="5394960" y="2416320"/>
            <a:ext cx="731519" cy="7315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>
              <a:alpha val="50000"/>
            </a:srgbClr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Tahoma" pitchFamily="2"/>
              </a:rPr>
              <a:t>BIF</a:t>
            </a:r>
          </a:p>
        </p:txBody>
      </p:sp>
      <p:sp>
        <p:nvSpPr>
          <p:cNvPr id="35" name="Straight Connector 34">
            <a:extLst>
              <a:ext uri="{FF2B5EF4-FFF2-40B4-BE49-F238E27FC236}">
                <a16:creationId xmlns="" xmlns:a16="http://schemas.microsoft.com/office/drawing/2014/main" id="{5CB17F69-77D2-0F43-BBE0-A6F17E51D751}"/>
              </a:ext>
            </a:extLst>
          </p:cNvPr>
          <p:cNvSpPr/>
          <p:nvPr/>
        </p:nvSpPr>
        <p:spPr>
          <a:xfrm>
            <a:off x="7922160" y="365760"/>
            <a:ext cx="0" cy="5577840"/>
          </a:xfrm>
          <a:prstGeom prst="line">
            <a:avLst/>
          </a:prstGeom>
          <a:noFill/>
          <a:ln w="38160">
            <a:solidFill>
              <a:srgbClr val="666666"/>
            </a:solidFill>
            <a:custDash>
              <a:ds d="197000" sp="197000"/>
            </a:custDash>
          </a:ln>
        </p:spPr>
        <p:txBody>
          <a:bodyPr vert="horz" wrap="square" lIns="108720" tIns="63720" rIns="108720" bIns="6372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E8E91BF1-ECD3-A44E-BF91-AB12AA8B9FE1}"/>
              </a:ext>
            </a:extLst>
          </p:cNvPr>
          <p:cNvSpPr txBox="1"/>
          <p:nvPr/>
        </p:nvSpPr>
        <p:spPr>
          <a:xfrm>
            <a:off x="6795360" y="372240"/>
            <a:ext cx="1121040" cy="35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18"/>
                <a:ea typeface="MS Gothic" pitchFamily="2"/>
                <a:cs typeface="Tahoma" pitchFamily="2"/>
              </a:rPr>
              <a:t>DAQ HW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66070EC2-B1C2-0D4C-B246-6ACC65D2E3CA}"/>
              </a:ext>
            </a:extLst>
          </p:cNvPr>
          <p:cNvSpPr txBox="1"/>
          <p:nvPr/>
        </p:nvSpPr>
        <p:spPr>
          <a:xfrm>
            <a:off x="7983360" y="372240"/>
            <a:ext cx="1108800" cy="35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666666"/>
                </a:solidFill>
                <a:latin typeface="Arial" pitchFamily="18"/>
                <a:ea typeface="MS Gothic" pitchFamily="2"/>
                <a:cs typeface="Tahoma" pitchFamily="2"/>
              </a:rPr>
              <a:t>DAQ SW</a:t>
            </a:r>
          </a:p>
        </p:txBody>
      </p:sp>
    </p:spTree>
    <p:extLst>
      <p:ext uri="{BB962C8B-B14F-4D97-AF65-F5344CB8AC3E}">
        <p14:creationId xmlns:p14="http://schemas.microsoft.com/office/powerpoint/2010/main" val="8153709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="" xmlns:a16="http://schemas.microsoft.com/office/drawing/2014/main" id="{E54EB530-C141-844D-B499-BAA33DBCEAF0}"/>
              </a:ext>
            </a:extLst>
          </p:cNvPr>
          <p:cNvSpPr/>
          <p:nvPr/>
        </p:nvSpPr>
        <p:spPr>
          <a:xfrm>
            <a:off x="3758040" y="4449600"/>
            <a:ext cx="1680839" cy="14864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99"/>
          </a:solidFill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="" xmlns:a16="http://schemas.microsoft.com/office/drawing/2014/main" id="{038998B4-FA0B-7645-A938-06EED60C8D0A}"/>
              </a:ext>
            </a:extLst>
          </p:cNvPr>
          <p:cNvSpPr/>
          <p:nvPr/>
        </p:nvSpPr>
        <p:spPr>
          <a:xfrm>
            <a:off x="4170240" y="4653720"/>
            <a:ext cx="1005840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BIF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TS_trigger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="" xmlns:a16="http://schemas.microsoft.com/office/drawing/2014/main" id="{86388AE1-B3D5-FD48-9B61-18BEBC2B341B}"/>
              </a:ext>
            </a:extLst>
          </p:cNvPr>
          <p:cNvSpPr/>
          <p:nvPr/>
        </p:nvSpPr>
        <p:spPr>
          <a:xfrm>
            <a:off x="4078800" y="4689720"/>
            <a:ext cx="1061280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BIF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TS_trigger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="" xmlns:a16="http://schemas.microsoft.com/office/drawing/2014/main" id="{4FC14B44-0AA1-254F-B0D8-466515C8342A}"/>
              </a:ext>
            </a:extLst>
          </p:cNvPr>
          <p:cNvSpPr/>
          <p:nvPr/>
        </p:nvSpPr>
        <p:spPr>
          <a:xfrm>
            <a:off x="3987360" y="4725720"/>
            <a:ext cx="1116720" cy="914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BIF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 i="0" u="none" strike="noStrike" baseline="0">
                <a:ln>
                  <a:noFill/>
                </a:ln>
                <a:solidFill>
                  <a:srgbClr val="0066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66EFD1F6-BA9D-674E-BCB5-BE5EEE8149E3}"/>
              </a:ext>
            </a:extLst>
          </p:cNvPr>
          <p:cNvSpPr/>
          <p:nvPr/>
        </p:nvSpPr>
        <p:spPr>
          <a:xfrm>
            <a:off x="3103199" y="3029040"/>
            <a:ext cx="2194560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FF99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AHCAL_same_bxid</a:t>
            </a: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TS_bxid (opt. TS_trig)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7A329F62-B009-384C-85BE-E0156051C6AF}"/>
              </a:ext>
            </a:extLst>
          </p:cNvPr>
          <p:cNvSpPr/>
          <p:nvPr/>
        </p:nvSpPr>
        <p:spPr>
          <a:xfrm>
            <a:off x="3067200" y="3065039"/>
            <a:ext cx="2194560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FF99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AHCAL_same_bxid</a:t>
            </a: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TS_bxid (opt. TS_trig)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5AA43BC5-C9FA-1742-A77B-E210BD719540}"/>
              </a:ext>
            </a:extLst>
          </p:cNvPr>
          <p:cNvSpPr/>
          <p:nvPr/>
        </p:nvSpPr>
        <p:spPr>
          <a:xfrm>
            <a:off x="3031200" y="3101039"/>
            <a:ext cx="2194560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FF99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AHCAL_same_bxid</a:t>
            </a: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 i="0" u="none" strike="noStrike" baseline="0">
                <a:ln>
                  <a:noFill/>
                </a:ln>
                <a:solidFill>
                  <a:srgbClr val="0066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BAFDCEE3-F5A0-5E40-BD0F-B597C5657B04}"/>
              </a:ext>
            </a:extLst>
          </p:cNvPr>
          <p:cNvSpPr/>
          <p:nvPr/>
        </p:nvSpPr>
        <p:spPr>
          <a:xfrm>
            <a:off x="72000" y="2613600"/>
            <a:ext cx="2795760" cy="27957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99"/>
          </a:solidFill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1FEAC31B-04B1-1342-9C01-16E9254C869E}"/>
              </a:ext>
            </a:extLst>
          </p:cNvPr>
          <p:cNvSpPr/>
          <p:nvPr/>
        </p:nvSpPr>
        <p:spPr>
          <a:xfrm rot="45600">
            <a:off x="5556393" y="3770948"/>
            <a:ext cx="1138680" cy="10008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99FFFF"/>
          </a:solidFill>
          <a:ln w="0">
            <a:solidFill>
              <a:srgbClr val="000000"/>
            </a:solidFill>
            <a:custDash>
              <a:ds d="197000" sp="197000"/>
            </a:custDash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1" name="Straight Connector 10">
            <a:extLst>
              <a:ext uri="{FF2B5EF4-FFF2-40B4-BE49-F238E27FC236}">
                <a16:creationId xmlns="" xmlns:a16="http://schemas.microsoft.com/office/drawing/2014/main" id="{0A1012C7-2014-2644-ACA9-DA251D657A3C}"/>
              </a:ext>
            </a:extLst>
          </p:cNvPr>
          <p:cNvSpPr/>
          <p:nvPr/>
        </p:nvSpPr>
        <p:spPr>
          <a:xfrm flipV="1">
            <a:off x="1052640" y="3744000"/>
            <a:ext cx="0" cy="188604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4C255FAA-5FD4-4C49-9AE2-E9133683B9B1}"/>
              </a:ext>
            </a:extLst>
          </p:cNvPr>
          <p:cNvSpPr/>
          <p:nvPr/>
        </p:nvSpPr>
        <p:spPr>
          <a:xfrm>
            <a:off x="670320" y="3965760"/>
            <a:ext cx="1188719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LDA</a:t>
            </a:r>
            <a:r>
              <a:rPr lang="en-GB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</a:t>
            </a: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8A900FF8-C364-A849-B6DF-152F7F2E5791}"/>
              </a:ext>
            </a:extLst>
          </p:cNvPr>
          <p:cNvSpPr/>
          <p:nvPr/>
        </p:nvSpPr>
        <p:spPr>
          <a:xfrm>
            <a:off x="634320" y="4001760"/>
            <a:ext cx="1188719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LDA</a:t>
            </a:r>
            <a:r>
              <a:rPr lang="en-GB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</a:t>
            </a: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="" xmlns:a16="http://schemas.microsoft.com/office/drawing/2014/main" id="{66E536F3-FEBF-AF45-984E-E73B6AD0489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600" y="103320"/>
            <a:ext cx="8520120" cy="54468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EUDAQ2 as central DAQ and run control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6A02106F-E356-B444-91E3-D6A0DC06468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2880" y="822960"/>
            <a:ext cx="8595360" cy="1554479"/>
          </a:xfrm>
        </p:spPr>
        <p:txBody>
          <a:bodyPr>
            <a:normAutofit fontScale="92500" lnSpcReduction="10000"/>
          </a:bodyPr>
          <a:lstStyle/>
          <a:p>
            <a:pPr lvl="0">
              <a:spcAft>
                <a:spcPts val="289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/>
              <a:t>bunch-crossing(BXID)-wise event building: not a complete readout cycle(ROC), but just triggered BXIDs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GB" sz="2000">
                <a:solidFill>
                  <a:srgbClr val="000000"/>
                </a:solidFill>
                <a:latin typeface="Arial" pitchFamily="18"/>
                <a:ea typeface="MS Gothic" pitchFamily="2"/>
              </a:rPr>
              <a:t>15~20x more (smaller) events in slcio compared to ROC-based</a:t>
            </a:r>
          </a:p>
          <a:p>
            <a:pPr lvl="0">
              <a:spcAft>
                <a:spcPts val="289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/>
              <a:t>Auto-restart of run (time, # of evts) implemented in a custom run control</a:t>
            </a:r>
          </a:p>
          <a:p>
            <a:pPr lvl="0">
              <a:spcAft>
                <a:spcPts val="289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</a:pPr>
            <a:r>
              <a:rPr lang="en-GB" sz="1800"/>
              <a:t>Data quality indicators: # of triggers, # of built events (BIF, ahcal, ahcal+bif)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="" xmlns:a16="http://schemas.microsoft.com/office/drawing/2014/main" id="{CA2888EA-F578-3646-A5AC-DC8133A0F194}"/>
              </a:ext>
            </a:extLst>
          </p:cNvPr>
          <p:cNvSpPr/>
          <p:nvPr/>
        </p:nvSpPr>
        <p:spPr>
          <a:xfrm>
            <a:off x="598320" y="4037759"/>
            <a:ext cx="1188719" cy="1188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LDA TS</a:t>
            </a:r>
            <a:r>
              <a:rPr lang="en-GB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 </a:t>
            </a: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 i="0" u="none" strike="noStrike" baseline="0">
                <a:ln>
                  <a:noFill/>
                </a:ln>
                <a:solidFill>
                  <a:srgbClr val="0066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TS_start,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triggerID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="" xmlns:a16="http://schemas.microsoft.com/office/drawing/2014/main" id="{0A84CA8D-1F23-734F-91DB-A31D3F46CD8E}"/>
              </a:ext>
            </a:extLst>
          </p:cNvPr>
          <p:cNvSpPr/>
          <p:nvPr/>
        </p:nvSpPr>
        <p:spPr>
          <a:xfrm>
            <a:off x="1845359" y="3339360"/>
            <a:ext cx="822960" cy="698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CCCCC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ROC=ROC,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1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TS_trig=bxid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="" xmlns:a16="http://schemas.microsoft.com/office/drawing/2014/main" id="{3FA893C9-55D8-B946-BAD9-1E62FD478596}"/>
              </a:ext>
            </a:extLst>
          </p:cNvPr>
          <p:cNvSpPr/>
          <p:nvPr/>
        </p:nvSpPr>
        <p:spPr>
          <a:xfrm>
            <a:off x="5715000" y="3924000"/>
            <a:ext cx="860039" cy="6400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CCCCC"/>
          </a:solidFill>
          <a:ln w="0">
            <a:solidFill>
              <a:srgbClr val="000000"/>
            </a:solidFill>
            <a:prstDash val="solid"/>
          </a:ln>
        </p:spPr>
        <p:txBody>
          <a:bodyPr vert="horz" wrap="none" lIns="0" tIns="0" rIns="0" bIns="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ROC,BXID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match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="" xmlns:a16="http://schemas.microsoft.com/office/drawing/2014/main" id="{04D40853-2998-9747-906A-5D87CEC32233}"/>
              </a:ext>
            </a:extLst>
          </p:cNvPr>
          <p:cNvSpPr/>
          <p:nvPr/>
        </p:nvSpPr>
        <p:spPr>
          <a:xfrm>
            <a:off x="6858000" y="3203280"/>
            <a:ext cx="2194560" cy="2130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66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EUDAQ_evt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(→ SLCIO)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/>
            </a:r>
            <a:b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="" xmlns:a16="http://schemas.microsoft.com/office/drawing/2014/main" id="{C9E4A152-A2D5-5C43-810B-AB67B7524343}"/>
              </a:ext>
            </a:extLst>
          </p:cNvPr>
          <p:cNvSpPr/>
          <p:nvPr/>
        </p:nvSpPr>
        <p:spPr>
          <a:xfrm>
            <a:off x="714240" y="2813039"/>
            <a:ext cx="921600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ASICs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="" xmlns:a16="http://schemas.microsoft.com/office/drawing/2014/main" id="{7A0885BE-49CA-A344-9840-2A9BC103FBA1}"/>
              </a:ext>
            </a:extLst>
          </p:cNvPr>
          <p:cNvSpPr/>
          <p:nvPr/>
        </p:nvSpPr>
        <p:spPr>
          <a:xfrm>
            <a:off x="678240" y="2849040"/>
            <a:ext cx="921600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ASICs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="" xmlns:a16="http://schemas.microsoft.com/office/drawing/2014/main" id="{3B79254A-C16A-3C43-91C3-A840621FA190}"/>
              </a:ext>
            </a:extLst>
          </p:cNvPr>
          <p:cNvSpPr/>
          <p:nvPr/>
        </p:nvSpPr>
        <p:spPr>
          <a:xfrm>
            <a:off x="642240" y="2885039"/>
            <a:ext cx="921600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ASICs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B9E02479-F185-F941-B573-30D514CAF34F}"/>
              </a:ext>
            </a:extLst>
          </p:cNvPr>
          <p:cNvSpPr/>
          <p:nvPr/>
        </p:nvSpPr>
        <p:spPr>
          <a:xfrm>
            <a:off x="606240" y="2921039"/>
            <a:ext cx="921600" cy="822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ASICs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ROC,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 i="0" u="none" strike="noStrike" baseline="0">
                <a:ln>
                  <a:noFill/>
                </a:ln>
                <a:solidFill>
                  <a:srgbClr val="006600"/>
                </a:solidFill>
                <a:latin typeface="Arial" pitchFamily="18"/>
                <a:ea typeface="MS Gothic" pitchFamily="2"/>
                <a:cs typeface="MS Gothic" pitchFamily="2"/>
              </a:rPr>
              <a:t>BXID</a:t>
            </a:r>
          </a:p>
        </p:txBody>
      </p:sp>
      <p:cxnSp>
        <p:nvCxnSpPr>
          <p:cNvPr id="24" name="Curved Connector 23">
            <a:extLst>
              <a:ext uri="{FF2B5EF4-FFF2-40B4-BE49-F238E27FC236}">
                <a16:creationId xmlns="" xmlns:a16="http://schemas.microsoft.com/office/drawing/2014/main" id="{C3D6A930-D4BE-A749-BCA4-4FEF9C0AE4E0}"/>
              </a:ext>
            </a:extLst>
          </p:cNvPr>
          <p:cNvCxnSpPr>
            <a:stCxn id="16" idx="1"/>
          </p:cNvCxnSpPr>
          <p:nvPr/>
        </p:nvCxnSpPr>
        <p:spPr>
          <a:xfrm flipV="1">
            <a:off x="1787039" y="4037759"/>
            <a:ext cx="469801" cy="594361"/>
          </a:xfrm>
          <a:prstGeom prst="curvedConnector3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5" name="Curved Connector 24">
            <a:extLst>
              <a:ext uri="{FF2B5EF4-FFF2-40B4-BE49-F238E27FC236}">
                <a16:creationId xmlns="" xmlns:a16="http://schemas.microsoft.com/office/drawing/2014/main" id="{A99D6A0F-49DA-3847-AA27-7D6CD867C94B}"/>
              </a:ext>
            </a:extLst>
          </p:cNvPr>
          <p:cNvCxnSpPr>
            <a:stCxn id="23" idx="1"/>
            <a:endCxn id="17" idx="5"/>
          </p:cNvCxnSpPr>
          <p:nvPr/>
        </p:nvCxnSpPr>
        <p:spPr>
          <a:xfrm>
            <a:off x="1527840" y="3332519"/>
            <a:ext cx="438029" cy="109111"/>
          </a:xfrm>
          <a:prstGeom prst="curvedConnector2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6" name="Curved Connector 25">
            <a:extLst>
              <a:ext uri="{FF2B5EF4-FFF2-40B4-BE49-F238E27FC236}">
                <a16:creationId xmlns="" xmlns:a16="http://schemas.microsoft.com/office/drawing/2014/main" id="{F357EC83-8058-C148-BD39-537BF4773EB0}"/>
              </a:ext>
            </a:extLst>
          </p:cNvPr>
          <p:cNvCxnSpPr>
            <a:endCxn id="18" idx="5"/>
          </p:cNvCxnSpPr>
          <p:nvPr/>
        </p:nvCxnSpPr>
        <p:spPr>
          <a:xfrm>
            <a:off x="5225760" y="3695400"/>
            <a:ext cx="614880" cy="322200"/>
          </a:xfrm>
          <a:prstGeom prst="curvedConnector3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7" name="Curved Connector 26">
            <a:extLst>
              <a:ext uri="{FF2B5EF4-FFF2-40B4-BE49-F238E27FC236}">
                <a16:creationId xmlns="" xmlns:a16="http://schemas.microsoft.com/office/drawing/2014/main" id="{1E064AD6-926D-4440-91D6-43C3A52A0A0D}"/>
              </a:ext>
            </a:extLst>
          </p:cNvPr>
          <p:cNvCxnSpPr>
            <a:stCxn id="5" idx="1"/>
            <a:endCxn id="18" idx="7"/>
          </p:cNvCxnSpPr>
          <p:nvPr/>
        </p:nvCxnSpPr>
        <p:spPr>
          <a:xfrm flipV="1">
            <a:off x="5104080" y="4470350"/>
            <a:ext cx="736860" cy="712570"/>
          </a:xfrm>
          <a:prstGeom prst="curvedConnector4">
            <a:avLst>
              <a:gd name="adj1" fmla="val 41454"/>
              <a:gd name="adj2" fmla="val 208754"/>
            </a:avLst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50954E42-430D-D643-8A4E-A7B3E5FF98DD}"/>
              </a:ext>
            </a:extLst>
          </p:cNvPr>
          <p:cNvCxnSpPr>
            <a:stCxn id="17" idx="10"/>
            <a:endCxn id="8" idx="3"/>
          </p:cNvCxnSpPr>
          <p:nvPr/>
        </p:nvCxnSpPr>
        <p:spPr>
          <a:xfrm>
            <a:off x="2668319" y="3688560"/>
            <a:ext cx="362881" cy="6839"/>
          </a:xfrm>
          <a:prstGeom prst="straightConnector1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9" name="Straight Arrow Connector 28">
            <a:extLst>
              <a:ext uri="{FF2B5EF4-FFF2-40B4-BE49-F238E27FC236}">
                <a16:creationId xmlns="" xmlns:a16="http://schemas.microsoft.com/office/drawing/2014/main" id="{FA67EEFD-3E00-F141-B0A8-E06C5615D897}"/>
              </a:ext>
            </a:extLst>
          </p:cNvPr>
          <p:cNvCxnSpPr>
            <a:stCxn id="18" idx="10"/>
          </p:cNvCxnSpPr>
          <p:nvPr/>
        </p:nvCxnSpPr>
        <p:spPr>
          <a:xfrm>
            <a:off x="6575040" y="4244040"/>
            <a:ext cx="282960" cy="24480"/>
          </a:xfrm>
          <a:prstGeom prst="straightConnector1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7C95E146-89E6-2940-9810-6160B3300EB9}"/>
              </a:ext>
            </a:extLst>
          </p:cNvPr>
          <p:cNvSpPr/>
          <p:nvPr/>
        </p:nvSpPr>
        <p:spPr>
          <a:xfrm>
            <a:off x="6966000" y="3979440"/>
            <a:ext cx="1995120" cy="745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FF99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5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AHCAL_same_bxid</a:t>
            </a: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500" b="1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500" b="1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="" xmlns:a16="http://schemas.microsoft.com/office/drawing/2014/main" id="{CF1CE637-052A-1843-899D-4D2C83A8C456}"/>
              </a:ext>
            </a:extLst>
          </p:cNvPr>
          <p:cNvSpPr/>
          <p:nvPr/>
        </p:nvSpPr>
        <p:spPr>
          <a:xfrm>
            <a:off x="7315200" y="4874400"/>
            <a:ext cx="1280159" cy="274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5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BIF </a:t>
            </a:r>
            <a:r>
              <a:rPr lang="en-GB" sz="15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(opt.)</a:t>
            </a:r>
          </a:p>
        </p:txBody>
      </p:sp>
      <p:sp>
        <p:nvSpPr>
          <p:cNvPr id="32" name="Freeform 31">
            <a:extLst>
              <a:ext uri="{FF2B5EF4-FFF2-40B4-BE49-F238E27FC236}">
                <a16:creationId xmlns="" xmlns:a16="http://schemas.microsoft.com/office/drawing/2014/main" id="{C4D3ADD9-48D4-AC44-9B0C-50DEFCD07CE8}"/>
              </a:ext>
            </a:extLst>
          </p:cNvPr>
          <p:cNvSpPr/>
          <p:nvPr/>
        </p:nvSpPr>
        <p:spPr>
          <a:xfrm>
            <a:off x="7462079" y="4312080"/>
            <a:ext cx="1005840" cy="365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FFFF"/>
          </a:solidFill>
          <a:ln w="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5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LDA 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446BD03B-06C0-5E4B-937D-7C33F231C85E}"/>
              </a:ext>
            </a:extLst>
          </p:cNvPr>
          <p:cNvSpPr txBox="1"/>
          <p:nvPr/>
        </p:nvSpPr>
        <p:spPr>
          <a:xfrm>
            <a:off x="908640" y="2314080"/>
            <a:ext cx="784080" cy="440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</a:t>
            </a:r>
            <a:b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producer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85CF6020-0C53-8044-9001-2F23448589F4}"/>
              </a:ext>
            </a:extLst>
          </p:cNvPr>
          <p:cNvSpPr txBox="1"/>
          <p:nvPr/>
        </p:nvSpPr>
        <p:spPr>
          <a:xfrm>
            <a:off x="5473080" y="3345479"/>
            <a:ext cx="1218600" cy="440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 bxid</a:t>
            </a:r>
            <a:b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data collector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7300B650-83F5-0649-B200-720C59962212}"/>
              </a:ext>
            </a:extLst>
          </p:cNvPr>
          <p:cNvSpPr txBox="1"/>
          <p:nvPr/>
        </p:nvSpPr>
        <p:spPr>
          <a:xfrm>
            <a:off x="302400" y="5565960"/>
            <a:ext cx="1892160" cy="618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AHCAL data from Labview</a:t>
            </a:r>
          </a:p>
        </p:txBody>
      </p:sp>
      <p:sp>
        <p:nvSpPr>
          <p:cNvPr id="36" name="Straight Connector 35">
            <a:extLst>
              <a:ext uri="{FF2B5EF4-FFF2-40B4-BE49-F238E27FC236}">
                <a16:creationId xmlns="" xmlns:a16="http://schemas.microsoft.com/office/drawing/2014/main" id="{29249882-7F69-D34E-AC48-0F3747E68BC3}"/>
              </a:ext>
            </a:extLst>
          </p:cNvPr>
          <p:cNvSpPr/>
          <p:nvPr/>
        </p:nvSpPr>
        <p:spPr>
          <a:xfrm flipV="1">
            <a:off x="1052640" y="5226480"/>
            <a:ext cx="0" cy="40356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0000" tIns="45000" rIns="90000" bIns="45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62E88132-1994-9B4E-9772-6CEE6E8634C5}"/>
              </a:ext>
            </a:extLst>
          </p:cNvPr>
          <p:cNvSpPr txBox="1"/>
          <p:nvPr/>
        </p:nvSpPr>
        <p:spPr>
          <a:xfrm>
            <a:off x="4266720" y="5681160"/>
            <a:ext cx="784080" cy="440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ctr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BIF</a:t>
            </a:r>
            <a:b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</a:br>
            <a:r>
              <a:rPr lang="en-GB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producer</a:t>
            </a:r>
          </a:p>
        </p:txBody>
      </p:sp>
    </p:spTree>
    <p:extLst>
      <p:ext uri="{BB962C8B-B14F-4D97-AF65-F5344CB8AC3E}">
        <p14:creationId xmlns:p14="http://schemas.microsoft.com/office/powerpoint/2010/main" val="6110768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44C43233-59FC-B04D-91EA-6AEDF1281E6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54879" y="911159"/>
            <a:ext cx="4114800" cy="2797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F4467A2-C8A2-6C48-9F97-D25CC863377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96080" y="911159"/>
            <a:ext cx="4114800" cy="27979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="" xmlns:a16="http://schemas.microsoft.com/office/drawing/2014/main" id="{56C25560-1A8B-3648-8DE3-CB58DFA167A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91960" y="147960"/>
            <a:ext cx="8515440" cy="450000"/>
          </a:xfrm>
        </p:spPr>
        <p:txBody>
          <a:bodyPr>
            <a:normAutofit fontScale="90000"/>
          </a:bodyPr>
          <a:lstStyle/>
          <a:p>
            <a:pPr lvl="0"/>
            <a:r>
              <a:rPr lang="en-GB"/>
              <a:t>Online data quality checks for electrons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E148B79-C0A8-0747-AA88-A7711393D27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4320" y="4329720"/>
            <a:ext cx="3931920" cy="1554479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/>
              <a:t>May: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clear tail to smaller number of hits and earlier center-of-gravity</a:t>
            </a:r>
          </a:p>
          <a:p>
            <a:pPr marL="342720" lvl="1" indent="-34272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present for all electron energies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A4AAA1D-7FE5-5D4B-B697-BF6D137149E6}"/>
              </a:ext>
            </a:extLst>
          </p:cNvPr>
          <p:cNvSpPr txBox="1"/>
          <p:nvPr/>
        </p:nvSpPr>
        <p:spPr>
          <a:xfrm>
            <a:off x="4466160" y="33055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608E62F-4B08-0341-BF6B-27EE33ED87C9}"/>
              </a:ext>
            </a:extLst>
          </p:cNvPr>
          <p:cNvSpPr txBox="1"/>
          <p:nvPr/>
        </p:nvSpPr>
        <p:spPr>
          <a:xfrm>
            <a:off x="2884680" y="1257119"/>
            <a:ext cx="118512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May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EB3D247-46A9-9045-A4A9-B0BB6F3A07D7}"/>
              </a:ext>
            </a:extLst>
          </p:cNvPr>
          <p:cNvSpPr txBox="1"/>
          <p:nvPr/>
        </p:nvSpPr>
        <p:spPr>
          <a:xfrm>
            <a:off x="7163999" y="1257119"/>
            <a:ext cx="124920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June 2018</a:t>
            </a:r>
          </a:p>
        </p:txBody>
      </p:sp>
      <p:sp>
        <p:nvSpPr>
          <p:cNvPr id="9" name="Straight Connector 8">
            <a:extLst>
              <a:ext uri="{FF2B5EF4-FFF2-40B4-BE49-F238E27FC236}">
                <a16:creationId xmlns="" xmlns:a16="http://schemas.microsoft.com/office/drawing/2014/main" id="{AAAEEA2D-D6FF-1046-BEF1-9751AE8D0444}"/>
              </a:ext>
            </a:extLst>
          </p:cNvPr>
          <p:cNvSpPr/>
          <p:nvPr/>
        </p:nvSpPr>
        <p:spPr>
          <a:xfrm flipH="1" flipV="1">
            <a:off x="1554479" y="2880360"/>
            <a:ext cx="1417321" cy="105156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0" name="Straight Connector 9">
            <a:extLst>
              <a:ext uri="{FF2B5EF4-FFF2-40B4-BE49-F238E27FC236}">
                <a16:creationId xmlns="" xmlns:a16="http://schemas.microsoft.com/office/drawing/2014/main" id="{D473FFAF-E134-4948-B4D7-685ABBCFD141}"/>
              </a:ext>
            </a:extLst>
          </p:cNvPr>
          <p:cNvSpPr/>
          <p:nvPr/>
        </p:nvSpPr>
        <p:spPr>
          <a:xfrm flipV="1">
            <a:off x="4297680" y="2788920"/>
            <a:ext cx="1508760" cy="118872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wrap="square" lIns="99000" tIns="54000" rIns="99000" bIns="54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969D873-9A2B-7A4C-BEBC-5AFC0037535A}"/>
              </a:ext>
            </a:extLst>
          </p:cNvPr>
          <p:cNvSpPr txBox="1"/>
          <p:nvPr/>
        </p:nvSpPr>
        <p:spPr>
          <a:xfrm>
            <a:off x="3128400" y="3807360"/>
            <a:ext cx="1108800" cy="353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electrons</a:t>
            </a:r>
          </a:p>
        </p:txBody>
      </p:sp>
      <p:sp>
        <p:nvSpPr>
          <p:cNvPr id="12" name="Straight Connector 11">
            <a:extLst>
              <a:ext uri="{FF2B5EF4-FFF2-40B4-BE49-F238E27FC236}">
                <a16:creationId xmlns="" xmlns:a16="http://schemas.microsoft.com/office/drawing/2014/main" id="{80ADB46F-425F-0D4E-815D-470337A9743B}"/>
              </a:ext>
            </a:extLst>
          </p:cNvPr>
          <p:cNvSpPr/>
          <p:nvPr/>
        </p:nvSpPr>
        <p:spPr>
          <a:xfrm flipH="1" flipV="1">
            <a:off x="1427040" y="3200400"/>
            <a:ext cx="128520" cy="54864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wrap="square" lIns="108000" tIns="63000" rIns="108000" bIns="63000" anchor="ctr" anchorCtr="1" compatLnSpc="1"/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S Gothic" pitchFamily="2"/>
              <a:cs typeface="MS Gothic" pitchFamily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3976CC9-2C46-1240-856C-926F23FF2543}"/>
              </a:ext>
            </a:extLst>
          </p:cNvPr>
          <p:cNvSpPr txBox="1"/>
          <p:nvPr/>
        </p:nvSpPr>
        <p:spPr>
          <a:xfrm>
            <a:off x="1317240" y="3781080"/>
            <a:ext cx="491400" cy="371520"/>
          </a:xfrm>
          <a:prstGeom prst="rect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wrap="square" lIns="99000" tIns="54000" rIns="99000" bIns="54000" anchorCtr="0" compatLnSpc="1">
            <a:spAutoFit/>
          </a:bodyPr>
          <a:lstStyle/>
          <a:p>
            <a:pPr marL="0" marR="0" lvl="0" indent="0" algn="l" rtl="0" hangingPunct="0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 Gothic" pitchFamily="2"/>
                <a:cs typeface="MS Gothic" pitchFamily="2"/>
              </a:rPr>
              <a:t>tail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A62AB061-BDDE-D548-9936-11AC87199DB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709160" y="4329720"/>
            <a:ext cx="4297680" cy="1554479"/>
          </a:xfrm>
        </p:spPr>
        <p:txBody>
          <a:bodyPr wrap="square" anchor="t" anchorCtr="0">
            <a:normAutofit/>
          </a:bodyPr>
          <a:lstStyle/>
          <a:p>
            <a:pPr marL="0" lvl="0" indent="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0" algn="l"/>
                <a:tab pos="114120" algn="l"/>
                <a:tab pos="571320" algn="l"/>
                <a:tab pos="1028519" algn="l"/>
                <a:tab pos="1485719" algn="l"/>
                <a:tab pos="1942919" algn="l"/>
                <a:tab pos="2400119" algn="l"/>
                <a:tab pos="2857320" algn="l"/>
                <a:tab pos="3314519" algn="l"/>
                <a:tab pos="3771720" algn="l"/>
                <a:tab pos="4228919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</a:pPr>
            <a:r>
              <a:rPr lang="en-US"/>
              <a:t>June: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changed beam steering</a:t>
            </a:r>
          </a:p>
          <a:p>
            <a:pPr marL="457200" lvl="1" indent="0">
              <a:lnSpc>
                <a:spcPct val="96000"/>
              </a:lnSpc>
              <a:spcBef>
                <a:spcPts val="0"/>
              </a:spcBef>
              <a:spcAft>
                <a:spcPts val="289"/>
              </a:spcAft>
              <a:buClr>
                <a:srgbClr val="808080"/>
              </a:buClr>
              <a:buSzPct val="60000"/>
              <a:buFont typeface="StarSymbol"/>
              <a:buChar char=""/>
              <a:tabLst>
                <a:tab pos="457200" algn="l"/>
                <a:tab pos="571320" algn="l"/>
                <a:tab pos="1028520" algn="l"/>
                <a:tab pos="1485719" algn="l"/>
                <a:tab pos="1942919" algn="l"/>
                <a:tab pos="2400119" algn="l"/>
                <a:tab pos="2857319" algn="l"/>
                <a:tab pos="3314520" algn="l"/>
                <a:tab pos="3771719" algn="l"/>
                <a:tab pos="4228920" algn="l"/>
                <a:tab pos="4686119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  <a:tab pos="9258120" algn="l"/>
              </a:tabLst>
            </a:pPr>
            <a:r>
              <a:rPr lang="en-US" sz="1800">
                <a:solidFill>
                  <a:srgbClr val="000000"/>
                </a:solidFill>
                <a:latin typeface="Arial" pitchFamily="18"/>
                <a:ea typeface="MS Gothic" pitchFamily="2"/>
              </a:rPr>
              <a:t>tail gone, nice and narrow energy distributions</a:t>
            </a:r>
          </a:p>
          <a:p>
            <a:pPr marL="338400" lvl="0" indent="-320040">
              <a:spcAft>
                <a:spcPts val="431"/>
              </a:spcAft>
              <a:buClr>
                <a:srgbClr val="F28E00"/>
              </a:buClr>
              <a:buSzPct val="100000"/>
              <a:buFont typeface="Arial Black" pitchFamily="34"/>
              <a:buChar char="&gt;"/>
              <a:tabLst>
                <a:tab pos="338400" algn="l"/>
                <a:tab pos="452520" algn="l"/>
                <a:tab pos="909720" algn="l"/>
                <a:tab pos="1366919" algn="l"/>
                <a:tab pos="1824119" algn="l"/>
                <a:tab pos="2281319" algn="l"/>
                <a:tab pos="2738519" algn="l"/>
                <a:tab pos="3195720" algn="l"/>
                <a:tab pos="3652919" algn="l"/>
                <a:tab pos="4110120" algn="l"/>
                <a:tab pos="4567319" algn="l"/>
                <a:tab pos="5024520" algn="l"/>
                <a:tab pos="5481720" algn="l"/>
                <a:tab pos="5938920" algn="l"/>
                <a:tab pos="6396120" algn="l"/>
                <a:tab pos="6853320" algn="l"/>
                <a:tab pos="7310520" algn="l"/>
                <a:tab pos="7767720" algn="l"/>
                <a:tab pos="8224920" algn="l"/>
                <a:tab pos="8682120" algn="l"/>
                <a:tab pos="9139320" algn="l"/>
              </a:tabLst>
            </a:pPr>
            <a:endParaRPr lang="en-US" sz="1800">
              <a:latin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2817440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89000" y="2727186"/>
            <a:ext cx="6972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               </a:t>
            </a:r>
            <a:r>
              <a:rPr lang="en-GB" sz="4000" dirty="0" smtClean="0"/>
              <a:t>A new challenge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54981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New Tests</a:t>
            </a:r>
            <a:endParaRPr lang="en-US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0930" y="1165801"/>
            <a:ext cx="6126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chemeClr val="tx2"/>
                </a:solidFill>
              </a:rPr>
              <a:t>Welded pieces </a:t>
            </a:r>
            <a:r>
              <a:rPr lang="en-US" sz="1600" dirty="0" smtClean="0"/>
              <a:t>for </a:t>
            </a:r>
            <a:r>
              <a:rPr lang="en-US" sz="1600" dirty="0"/>
              <a:t>the </a:t>
            </a:r>
            <a:r>
              <a:rPr lang="en-US" sz="1600" i="1" dirty="0"/>
              <a:t>“qualitatively</a:t>
            </a:r>
            <a:r>
              <a:rPr lang="en-US" sz="1600" dirty="0"/>
              <a:t>” smaller </a:t>
            </a:r>
            <a:r>
              <a:rPr lang="en-US" sz="1600" dirty="0" smtClean="0"/>
              <a:t>tests: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410629" y="1246996"/>
            <a:ext cx="2146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0070C0"/>
                </a:solidFill>
              </a:rPr>
              <a:t>Penetration ~10 mm</a:t>
            </a:r>
            <a:endParaRPr lang="en-GB" sz="1400" b="1" u="sng" dirty="0">
              <a:solidFill>
                <a:srgbClr val="0070C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527015" y="1135023"/>
            <a:ext cx="2149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</a:rPr>
              <a:t>Several ways tested.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9" y="3810732"/>
            <a:ext cx="2333519" cy="131348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639" y="5027159"/>
            <a:ext cx="2274142" cy="128006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87017"/>
            <a:ext cx="5601964" cy="1476993"/>
          </a:xfrm>
          <a:prstGeom prst="rect">
            <a:avLst/>
          </a:prstGeom>
        </p:spPr>
      </p:pic>
      <p:sp>
        <p:nvSpPr>
          <p:cNvPr id="14" name="Elipse 13"/>
          <p:cNvSpPr/>
          <p:nvPr/>
        </p:nvSpPr>
        <p:spPr>
          <a:xfrm>
            <a:off x="3969045" y="1769413"/>
            <a:ext cx="810539" cy="1569789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/>
              </a:solidFill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1732781" y="1790732"/>
            <a:ext cx="759394" cy="155409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2274" y="3370933"/>
            <a:ext cx="1001753" cy="2152163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099" y="1632745"/>
            <a:ext cx="3419150" cy="1768067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87639" y="3225957"/>
            <a:ext cx="269151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Option </a:t>
            </a:r>
            <a:r>
              <a:rPr lang="en-GB" b="1" u="sng" dirty="0" smtClean="0">
                <a:solidFill>
                  <a:srgbClr val="FF0000"/>
                </a:solidFill>
              </a:rPr>
              <a:t>2 has </a:t>
            </a:r>
            <a:r>
              <a:rPr lang="en-GB" b="1" u="sng" dirty="0">
                <a:solidFill>
                  <a:srgbClr val="FF0000"/>
                </a:solidFill>
              </a:rPr>
              <a:t>been </a:t>
            </a:r>
            <a:r>
              <a:rPr lang="en-GB" b="1" u="sng" dirty="0" smtClean="0">
                <a:solidFill>
                  <a:srgbClr val="FF0000"/>
                </a:solidFill>
              </a:rPr>
              <a:t>chosen</a:t>
            </a:r>
          </a:p>
          <a:p>
            <a:r>
              <a:rPr lang="fr-FR" sz="1400" dirty="0">
                <a:solidFill>
                  <a:srgbClr val="FF0000"/>
                </a:solidFill>
              </a:rPr>
              <a:t>Z-axis </a:t>
            </a:r>
            <a:r>
              <a:rPr lang="fr-FR" sz="1400" dirty="0" err="1">
                <a:solidFill>
                  <a:srgbClr val="FF0000"/>
                </a:solidFill>
              </a:rPr>
              <a:t>deformations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close to 2 mm 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3638" y="4163232"/>
            <a:ext cx="3488363" cy="1963524"/>
          </a:xfrm>
          <a:prstGeom prst="rect">
            <a:avLst/>
          </a:prstGeom>
        </p:spPr>
      </p:pic>
      <p:sp>
        <p:nvSpPr>
          <p:cNvPr id="23" name="5 CuadroTexto"/>
          <p:cNvSpPr txBox="1"/>
          <p:nvPr/>
        </p:nvSpPr>
        <p:spPr>
          <a:xfrm>
            <a:off x="4160359" y="3983598"/>
            <a:ext cx="31674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chemeClr val="tx2"/>
                </a:solidFill>
              </a:rPr>
              <a:t>Insertion test of the cassette</a:t>
            </a:r>
            <a:r>
              <a:rPr lang="en-US" sz="1600" dirty="0" smtClean="0"/>
              <a:t>:</a:t>
            </a:r>
          </a:p>
          <a:p>
            <a:pPr lvl="0"/>
            <a:r>
              <a:rPr lang="en-US" sz="1600" dirty="0" smtClean="0"/>
              <a:t>One cassette was tested on the previous welding test pieces produced.</a:t>
            </a:r>
            <a:endParaRPr lang="en-US" sz="16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87639" y="6307224"/>
            <a:ext cx="8871944" cy="30777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Two identically prototypes ( plates ~0.4x1 m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) will be welded with those parameter to validate the procedure (PT4).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25835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4502" y="298624"/>
            <a:ext cx="8456279" cy="10541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Additional tests to minimize the welding deformation </a:t>
            </a:r>
            <a:endParaRPr lang="en-US" sz="2400" dirty="0"/>
          </a:p>
        </p:txBody>
      </p:sp>
      <p:sp>
        <p:nvSpPr>
          <p:cNvPr id="54" name="CuadroTexto 53"/>
          <p:cNvSpPr txBox="1"/>
          <p:nvPr/>
        </p:nvSpPr>
        <p:spPr>
          <a:xfrm>
            <a:off x="314502" y="4160181"/>
            <a:ext cx="530903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Small test prototype: 2 x PTs1 &amp; 2x PTs2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4" name="14 CuadroTexto"/>
          <p:cNvSpPr txBox="1"/>
          <p:nvPr/>
        </p:nvSpPr>
        <p:spPr>
          <a:xfrm>
            <a:off x="60124" y="1111305"/>
            <a:ext cx="90243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chemeClr val="accent1">
                    <a:lumMod val="75000"/>
                  </a:schemeClr>
                </a:solidFill>
              </a:rPr>
              <a:t>Contact people for EBW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 at CERN, Manuel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Redondas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</a:rPr>
              <a:t> &amp; Thierry Tardy,</a:t>
            </a:r>
            <a:r>
              <a:rPr lang="en-US" sz="1400" kern="0" dirty="0" smtClean="0">
                <a:solidFill>
                  <a:schemeClr val="accent1">
                    <a:lumMod val="75000"/>
                  </a:schemeClr>
                </a:solidFill>
              </a:rPr>
              <a:t> propose two method to reduce the distortion produced by EBW: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Placing a 1-2 mm sheet on the welding zone and welding through it. And to remove the first 1 or 2 mm which contain the beginning of the welding cone, maintaining only the narrowest and parallel welding zone, avoiding local stress.</a:t>
            </a:r>
          </a:p>
          <a:p>
            <a:pPr lvl="0" algn="just"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sym typeface="Wingdings" panose="05000000000000000000" pitchFamily="2" charset="2"/>
              </a:rPr>
              <a:t></a:t>
            </a:r>
            <a:r>
              <a:rPr lang="en-GB" sz="1400" kern="0" noProof="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P</a:t>
            </a:r>
            <a:r>
              <a:rPr lang="en-GB" sz="1400" kern="0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roducing</a:t>
            </a:r>
            <a:r>
              <a:rPr lang="en-GB" sz="1400" kern="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slots, parallel to the weld, </a:t>
            </a:r>
            <a:r>
              <a:rPr lang="en-GB" sz="1400" kern="0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that absorb the stress that is produced by the beginning of the welding cone.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26499" y="4809782"/>
            <a:ext cx="2390250" cy="10744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Pieces </a:t>
            </a:r>
            <a:r>
              <a:rPr lang="en-US" sz="1600" b="1" dirty="0" smtClean="0">
                <a:solidFill>
                  <a:prstClr val="white"/>
                </a:solidFill>
              </a:rPr>
              <a:t>were produced at Ciemat. Delivered to CERN and assembled during December 2017. 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71" y="2293344"/>
            <a:ext cx="2878882" cy="150057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3" y="2321904"/>
            <a:ext cx="2534260" cy="1659202"/>
          </a:xfrm>
          <a:prstGeom prst="rect">
            <a:avLst/>
          </a:prstGeom>
        </p:spPr>
      </p:pic>
      <p:sp>
        <p:nvSpPr>
          <p:cNvPr id="86" name="CuadroTexto 85"/>
          <p:cNvSpPr txBox="1"/>
          <p:nvPr/>
        </p:nvSpPr>
        <p:spPr>
          <a:xfrm>
            <a:off x="5852911" y="4267255"/>
            <a:ext cx="2697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>
                <a:solidFill>
                  <a:srgbClr val="0070C0"/>
                </a:solidFill>
              </a:rPr>
              <a:t>Complete Penetration ~10 mm</a:t>
            </a:r>
          </a:p>
        </p:txBody>
      </p:sp>
      <p:sp>
        <p:nvSpPr>
          <p:cNvPr id="20" name="5 CuadroTexto"/>
          <p:cNvSpPr txBox="1"/>
          <p:nvPr/>
        </p:nvSpPr>
        <p:spPr>
          <a:xfrm>
            <a:off x="118710" y="4508407"/>
            <a:ext cx="9215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/>
              <a:t>Some tests </a:t>
            </a:r>
            <a:r>
              <a:rPr lang="en-US" sz="1600" dirty="0" smtClean="0">
                <a:solidFill>
                  <a:prstClr val="black"/>
                </a:solidFill>
              </a:rPr>
              <a:t>using </a:t>
            </a:r>
            <a:r>
              <a:rPr lang="en-US" sz="1600" b="1" dirty="0">
                <a:solidFill>
                  <a:srgbClr val="0070C0"/>
                </a:solidFill>
              </a:rPr>
              <a:t>smaller </a:t>
            </a:r>
            <a:r>
              <a:rPr lang="en-US" sz="1600" b="1" dirty="0" smtClean="0">
                <a:solidFill>
                  <a:srgbClr val="0070C0"/>
                </a:solidFill>
              </a:rPr>
              <a:t>pieces </a:t>
            </a:r>
            <a:r>
              <a:rPr lang="en-US" sz="1600" dirty="0" smtClean="0"/>
              <a:t>are foreseen to evaluate “qualitatively” those two options </a:t>
            </a:r>
            <a:r>
              <a:rPr lang="en-US" sz="1600" b="1" dirty="0" smtClean="0">
                <a:solidFill>
                  <a:srgbClr val="FFC000"/>
                </a:solidFill>
              </a:rPr>
              <a:t>(PTs1 &amp;PTs2)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713" y="2961770"/>
            <a:ext cx="2237583" cy="134339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21" name="Rectángulo 20"/>
          <p:cNvSpPr/>
          <p:nvPr/>
        </p:nvSpPr>
        <p:spPr>
          <a:xfrm>
            <a:off x="7930680" y="3938133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(</a:t>
            </a:r>
            <a:r>
              <a:rPr lang="en-US" b="1" dirty="0" smtClean="0">
                <a:solidFill>
                  <a:srgbClr val="FFC000"/>
                </a:solidFill>
              </a:rPr>
              <a:t>PTs2)</a:t>
            </a:r>
            <a:endParaRPr lang="en-GB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615" y="2649848"/>
            <a:ext cx="1928080" cy="144102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4" name="Rectángulo 3"/>
          <p:cNvSpPr/>
          <p:nvPr/>
        </p:nvSpPr>
        <p:spPr>
          <a:xfrm>
            <a:off x="3114669" y="3653750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(</a:t>
            </a:r>
            <a:r>
              <a:rPr lang="en-US" b="1" dirty="0" smtClean="0">
                <a:solidFill>
                  <a:srgbClr val="FFC000"/>
                </a:solidFill>
              </a:rPr>
              <a:t>PTs1)</a:t>
            </a:r>
            <a:endParaRPr lang="en-GB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9104" y="4805365"/>
            <a:ext cx="2730117" cy="153672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080" y="4805365"/>
            <a:ext cx="2696361" cy="1517723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193849" y="5899781"/>
            <a:ext cx="2422899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white"/>
                </a:solidFill>
              </a:rPr>
              <a:t>To be welded at CERN during February-March 2018.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2133601" y="6541843"/>
            <a:ext cx="6817696" cy="30777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b="1" dirty="0" smtClean="0"/>
              <a:t>If </a:t>
            </a:r>
            <a:r>
              <a:rPr lang="en-GB" sz="1400" b="1" dirty="0"/>
              <a:t>this method works, </a:t>
            </a:r>
            <a:r>
              <a:rPr lang="en-GB" sz="1400" b="1" dirty="0" smtClean="0"/>
              <a:t>it could </a:t>
            </a:r>
            <a:r>
              <a:rPr lang="en-GB" sz="1400" b="1" dirty="0"/>
              <a:t>be implemented on </a:t>
            </a:r>
            <a:r>
              <a:rPr lang="en-GB" sz="1400" b="1" dirty="0" smtClean="0"/>
              <a:t>the previous prototypes, </a:t>
            </a:r>
            <a:r>
              <a:rPr lang="en-GB" sz="1400" b="1" dirty="0"/>
              <a:t>to validate it. </a:t>
            </a:r>
            <a:endParaRPr lang="en-US" sz="1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6591300" y="120134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E.Calvo-Alamillo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31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8-03-07 à 21.11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5899"/>
            <a:ext cx="9156700" cy="693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30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01688"/>
            <a:ext cx="3848100" cy="421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25" y="908566"/>
            <a:ext cx="3076575" cy="391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41350" y="424934"/>
            <a:ext cx="5118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SDHCAL Simulation</a:t>
            </a:r>
            <a:endParaRPr lang="en-GB" sz="20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52400" y="5470525"/>
            <a:ext cx="89916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120" rIns="90000" bIns="450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buSzPct val="45000"/>
              <a:buFont typeface="Wingdings" charset="0"/>
              <a:buChar char=""/>
            </a:pPr>
            <a:r>
              <a:rPr lang="fr-FR" sz="1600" dirty="0" err="1">
                <a:solidFill>
                  <a:srgbClr val="FF3333"/>
                </a:solidFill>
                <a:latin typeface="+mn-lt"/>
              </a:rPr>
              <a:t>Linear</a:t>
            </a:r>
            <a:r>
              <a:rPr lang="fr-FR" sz="1600" dirty="0">
                <a:latin typeface="+mn-lt"/>
              </a:rPr>
              <a:t> formula shows </a:t>
            </a:r>
            <a:r>
              <a:rPr lang="fr-FR" sz="1600" dirty="0" err="1">
                <a:latin typeface="+mn-lt"/>
              </a:rPr>
              <a:t>bad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linearity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at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low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energy</a:t>
            </a:r>
            <a:endParaRPr lang="fr-FR" sz="1600" dirty="0">
              <a:latin typeface="+mn-lt"/>
            </a:endParaRPr>
          </a:p>
          <a:p>
            <a:pPr>
              <a:buSzPct val="45000"/>
              <a:buFont typeface="Wingdings" charset="0"/>
              <a:buNone/>
            </a:pPr>
            <a:endParaRPr lang="fr-FR" sz="1600" dirty="0">
              <a:latin typeface="+mn-lt"/>
            </a:endParaRPr>
          </a:p>
          <a:p>
            <a:pPr>
              <a:buSzPct val="45000"/>
              <a:buFont typeface="Wingdings" charset="0"/>
              <a:buChar char=""/>
            </a:pPr>
            <a:r>
              <a:rPr lang="fr-FR" sz="1600" dirty="0">
                <a:latin typeface="+mn-lt"/>
              </a:rPr>
              <a:t>The </a:t>
            </a:r>
            <a:r>
              <a:rPr lang="fr-FR" sz="1600" dirty="0" err="1">
                <a:solidFill>
                  <a:srgbClr val="009900"/>
                </a:solidFill>
                <a:latin typeface="+mn-lt"/>
              </a:rPr>
              <a:t>Density</a:t>
            </a:r>
            <a:r>
              <a:rPr lang="fr-FR" sz="1600" dirty="0">
                <a:latin typeface="+mn-lt"/>
              </a:rPr>
              <a:t> formula </a:t>
            </a:r>
            <a:r>
              <a:rPr lang="fr-FR" sz="1600" dirty="0" err="1">
                <a:latin typeface="+mn-lt"/>
              </a:rPr>
              <a:t>seems</a:t>
            </a:r>
            <a:r>
              <a:rPr lang="fr-FR" sz="1600" dirty="0">
                <a:latin typeface="+mn-lt"/>
              </a:rPr>
              <a:t> to </a:t>
            </a:r>
            <a:r>
              <a:rPr lang="fr-FR" sz="1600" dirty="0" err="1">
                <a:latin typeface="+mn-lt"/>
              </a:rPr>
              <a:t>improve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linearity</a:t>
            </a:r>
            <a:r>
              <a:rPr lang="fr-FR" sz="1600" dirty="0">
                <a:latin typeface="+mn-lt"/>
              </a:rPr>
              <a:t> and </a:t>
            </a:r>
            <a:r>
              <a:rPr lang="fr-FR" sz="1600" dirty="0" err="1">
                <a:latin typeface="+mn-lt"/>
              </a:rPr>
              <a:t>resolution</a:t>
            </a:r>
            <a:r>
              <a:rPr lang="fr-FR" sz="1600" dirty="0">
                <a:latin typeface="+mn-lt"/>
              </a:rPr>
              <a:t> </a:t>
            </a:r>
            <a:r>
              <a:rPr lang="fr-FR" sz="1600" dirty="0" err="1">
                <a:latin typeface="+mn-lt"/>
              </a:rPr>
              <a:t>compared</a:t>
            </a:r>
            <a:r>
              <a:rPr lang="fr-FR" sz="1600" dirty="0">
                <a:latin typeface="+mn-lt"/>
              </a:rPr>
              <a:t> to </a:t>
            </a:r>
            <a:r>
              <a:rPr lang="fr-FR" sz="1600" dirty="0" err="1">
                <a:solidFill>
                  <a:srgbClr val="FF3333"/>
                </a:solidFill>
                <a:latin typeface="+mn-lt"/>
              </a:rPr>
              <a:t>Linear</a:t>
            </a:r>
            <a:r>
              <a:rPr lang="fr-FR" sz="1600" dirty="0">
                <a:latin typeface="+mn-lt"/>
              </a:rPr>
              <a:t>/</a:t>
            </a:r>
            <a:r>
              <a:rPr lang="fr-FR" sz="1600" dirty="0" err="1">
                <a:solidFill>
                  <a:srgbClr val="6666FF"/>
                </a:solidFill>
                <a:latin typeface="+mn-lt"/>
              </a:rPr>
              <a:t>Quadratic</a:t>
            </a:r>
            <a:r>
              <a:rPr lang="fr-FR" sz="1600" dirty="0">
                <a:latin typeface="+mn-lt"/>
              </a:rPr>
              <a:t> formulas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6477000" y="317500"/>
            <a:ext cx="170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   G.Garillot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211339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9-02-25 à 14.07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2157820"/>
            <a:ext cx="8737600" cy="372228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89000" y="8255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SDHCAL is a powerful tool to identify particles: muons, electrons and hadrons</a:t>
            </a:r>
            <a:endParaRPr lang="cy-GB" dirty="0"/>
          </a:p>
        </p:txBody>
      </p:sp>
      <p:sp>
        <p:nvSpPr>
          <p:cNvPr id="4" name="ZoneTexte 3"/>
          <p:cNvSpPr txBox="1"/>
          <p:nvPr/>
        </p:nvSpPr>
        <p:spPr>
          <a:xfrm>
            <a:off x="6197600" y="1854200"/>
            <a:ext cx="1866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B. Liu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48615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84400" y="330200"/>
            <a:ext cx="445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2400" dirty="0" smtClean="0"/>
              <a:t>First common test with the technological SiW ECAL prototype</a:t>
            </a:r>
            <a:endParaRPr lang="cy-GB" sz="2400" dirty="0"/>
          </a:p>
        </p:txBody>
      </p:sp>
      <p:pic>
        <p:nvPicPr>
          <p:cNvPr id="3" name="Image 2" descr="Capture d’écran 2019-02-26 à 00.38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1441450"/>
            <a:ext cx="5029200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62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écran 2019-02-26 à 00.19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1286840"/>
            <a:ext cx="7721600" cy="482186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184400" y="330200"/>
            <a:ext cx="4457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2400" dirty="0" smtClean="0"/>
              <a:t>First common test with the technological SiW ECAL prototype</a:t>
            </a:r>
            <a:endParaRPr lang="cy-GB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1054100" y="6096000"/>
            <a:ext cx="702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smtClean="0"/>
              <a:t>Still some work to associate the events of the two prototypes. </a:t>
            </a:r>
          </a:p>
          <a:p>
            <a:r>
              <a:rPr lang="cy-GB" dirty="0" smtClean="0"/>
              <a:t>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13152957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45849</TotalTime>
  <Words>3008</Words>
  <Application>Microsoft Macintosh PowerPoint</Application>
  <PresentationFormat>Présentation à l'écran (4:3)</PresentationFormat>
  <Paragraphs>598</Paragraphs>
  <Slides>59</Slides>
  <Notes>23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59</vt:i4>
      </vt:variant>
    </vt:vector>
  </HeadingPairs>
  <TitlesOfParts>
    <vt:vector size="60" baseType="lpstr">
      <vt:lpstr>Thème Office</vt:lpstr>
      <vt:lpstr>HCAL status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 HARDROC3: Analog linearity</vt:lpstr>
      <vt:lpstr>Présentation PowerPoint</vt:lpstr>
      <vt:lpstr>ASU (Active Sensor Unit)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Welding tests </vt:lpstr>
      <vt:lpstr>Next Welding tests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AHCAL</vt:lpstr>
      <vt:lpstr>AHCAL Design</vt:lpstr>
      <vt:lpstr>AHCAL Technolgical Testbeam Prototype</vt:lpstr>
      <vt:lpstr>Mass Production</vt:lpstr>
      <vt:lpstr>Testbeam Setup 9. – 23. May 2018 in H2 at SPS</vt:lpstr>
      <vt:lpstr>Testbeam Setup 27. June – 4. July 2018 in H2 at SPS</vt:lpstr>
      <vt:lpstr>Testbeam Operation: Temperature Compensation</vt:lpstr>
      <vt:lpstr>Data Taking</vt:lpstr>
      <vt:lpstr>Event Displays and Online Monitoring</vt:lpstr>
      <vt:lpstr>Online Monitoring: Energy Sums</vt:lpstr>
      <vt:lpstr>Scintillator Part of CMS HGCAL</vt:lpstr>
      <vt:lpstr>Combined Testbeam: CMS HGCAL + CALICE AHCAL</vt:lpstr>
      <vt:lpstr>Combined Testbeam: CMS Silicon HGCAL + CALICE AHCAL</vt:lpstr>
      <vt:lpstr>Présentation PowerPoint</vt:lpstr>
      <vt:lpstr>Présentation PowerPoint</vt:lpstr>
      <vt:lpstr>Summary and Plans for AHCAL</vt:lpstr>
      <vt:lpstr>Présentation PowerPoint</vt:lpstr>
      <vt:lpstr>Backup</vt:lpstr>
      <vt:lpstr>Quality assurance and calibration</vt:lpstr>
      <vt:lpstr>AHCAL prototype construction: work flow</vt:lpstr>
      <vt:lpstr>AHCAL DAQ Hardware / digital readout</vt:lpstr>
      <vt:lpstr>EUDAQ2 as central DAQ and run control</vt:lpstr>
      <vt:lpstr>Online data quality checks for electrons</vt:lpstr>
      <vt:lpstr>Présentation PowerPoint</vt:lpstr>
      <vt:lpstr>New Tests</vt:lpstr>
      <vt:lpstr>Additional tests to minimize the welding deformation 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SDHCAL Status</dc:title>
  <dc:creator>admin admin</dc:creator>
  <cp:lastModifiedBy>admin admin</cp:lastModifiedBy>
  <cp:revision>137</cp:revision>
  <cp:lastPrinted>2017-05-24T02:54:57Z</cp:lastPrinted>
  <dcterms:created xsi:type="dcterms:W3CDTF">2017-10-21T17:41:21Z</dcterms:created>
  <dcterms:modified xsi:type="dcterms:W3CDTF">2019-02-26T23:35:55Z</dcterms:modified>
</cp:coreProperties>
</file>