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sldIdLst>
    <p:sldId id="285" r:id="rId2"/>
    <p:sldId id="257" r:id="rId3"/>
    <p:sldId id="288" r:id="rId4"/>
    <p:sldId id="263" r:id="rId5"/>
    <p:sldId id="290" r:id="rId6"/>
    <p:sldId id="264" r:id="rId7"/>
    <p:sldId id="267" r:id="rId8"/>
    <p:sldId id="268" r:id="rId9"/>
    <p:sldId id="284" r:id="rId10"/>
    <p:sldId id="291" r:id="rId11"/>
    <p:sldId id="271" r:id="rId12"/>
    <p:sldId id="273" r:id="rId13"/>
    <p:sldId id="296" r:id="rId14"/>
    <p:sldId id="274" r:id="rId15"/>
    <p:sldId id="299" r:id="rId16"/>
    <p:sldId id="298" r:id="rId17"/>
    <p:sldId id="276" r:id="rId18"/>
    <p:sldId id="279" r:id="rId19"/>
    <p:sldId id="294" r:id="rId20"/>
    <p:sldId id="281" r:id="rId21"/>
    <p:sldId id="282" r:id="rId22"/>
    <p:sldId id="280" r:id="rId23"/>
    <p:sldId id="283" r:id="rId24"/>
    <p:sldId id="289" r:id="rId25"/>
    <p:sldId id="293" r:id="rId26"/>
    <p:sldId id="29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6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21045-7681-024D-A65E-472053B74976}" type="datetimeFigureOut">
              <a:rPr lang="en-US" smtClean="0"/>
              <a:t>2/25/19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797C6-6FCD-9348-868D-CA481087F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09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97C6-6FCD-9348-868D-CA481087F5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18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25/2/2019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ILD meeting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9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2570" y="1937839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/>
              <a:t>Forward calorimeters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0329" y="4555386"/>
            <a:ext cx="4951961" cy="1936854"/>
          </a:xfrm>
        </p:spPr>
        <p:txBody>
          <a:bodyPr>
            <a:normAutofit/>
          </a:bodyPr>
          <a:lstStyle/>
          <a:p>
            <a:r>
              <a:rPr lang="en-US" dirty="0"/>
              <a:t>Yan </a:t>
            </a:r>
            <a:r>
              <a:rPr lang="en-US" dirty="0" err="1"/>
              <a:t>Benhammou</a:t>
            </a:r>
            <a:endParaRPr lang="en-US" dirty="0"/>
          </a:p>
          <a:p>
            <a:r>
              <a:rPr lang="en-US" dirty="0"/>
              <a:t>On behalf of the FCAL Collaboration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0418" y="0"/>
            <a:ext cx="2611581" cy="1485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50" y="0"/>
            <a:ext cx="5080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430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The collaboration</a:t>
            </a:r>
          </a:p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FCAL detectors : simulation</a:t>
            </a:r>
          </a:p>
          <a:p>
            <a:r>
              <a:rPr lang="en-US" sz="2400" b="1" dirty="0"/>
              <a:t>FCAL detectors : hardware</a:t>
            </a:r>
          </a:p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Electronics</a:t>
            </a:r>
          </a:p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conclusion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CDA8A54-DB35-204A-A544-6E8FCCC41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60CE174-23C7-704D-B3F1-77DB44D45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52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LumiCal</a:t>
            </a:r>
            <a:r>
              <a:rPr lang="en-US" dirty="0"/>
              <a:t>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329" y="1553138"/>
            <a:ext cx="8915400" cy="3777622"/>
          </a:xfrm>
        </p:spPr>
        <p:txBody>
          <a:bodyPr/>
          <a:lstStyle/>
          <a:p>
            <a:r>
              <a:rPr lang="en-US" dirty="0"/>
              <a:t>Silicon senor, 320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m thickness</a:t>
            </a:r>
          </a:p>
          <a:p>
            <a:r>
              <a:rPr lang="en-US" dirty="0"/>
              <a:t>64 radial pads, pitch 1.8 mm</a:t>
            </a:r>
          </a:p>
          <a:p>
            <a:r>
              <a:rPr lang="en-US" dirty="0"/>
              <a:t>4 azimuthal sectors in one tile, each 7.5 degrees</a:t>
            </a:r>
          </a:p>
          <a:p>
            <a:r>
              <a:rPr lang="en-US" dirty="0"/>
              <a:t>12 tiles make full azimuthal coverage</a:t>
            </a:r>
          </a:p>
          <a:p>
            <a:r>
              <a:rPr lang="en-US" dirty="0"/>
              <a:t>p+ implants in n-type bulk</a:t>
            </a:r>
          </a:p>
          <a:p>
            <a:r>
              <a:rPr lang="en-US" dirty="0"/>
              <a:t>DC coupled with read-out electronics</a:t>
            </a:r>
          </a:p>
          <a:p>
            <a:r>
              <a:rPr lang="en-US" dirty="0"/>
              <a:t>40 modules were produced by Hamamatsu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159640" y="624110"/>
            <a:ext cx="4032360" cy="5469840"/>
            <a:chOff x="5874120" y="1296360"/>
            <a:chExt cx="4032360" cy="5469840"/>
          </a:xfrm>
        </p:grpSpPr>
        <p:pic>
          <p:nvPicPr>
            <p:cNvPr id="6" name="Picture 5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4120" y="1919880"/>
              <a:ext cx="4032360" cy="4846320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Shape 2"/>
            <p:cNvSpPr txBox="1"/>
            <p:nvPr/>
          </p:nvSpPr>
          <p:spPr>
            <a:xfrm>
              <a:off x="6982200" y="1296360"/>
              <a:ext cx="1463040" cy="40284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200" dirty="0">
                  <a:latin typeface="Arial"/>
                </a:rPr>
                <a:t>4 sectors:</a:t>
              </a:r>
              <a:endParaRPr dirty="0"/>
            </a:p>
          </p:txBody>
        </p:sp>
        <p:sp>
          <p:nvSpPr>
            <p:cNvPr id="8" name="TextShape 3"/>
            <p:cNvSpPr txBox="1"/>
            <p:nvPr/>
          </p:nvSpPr>
          <p:spPr>
            <a:xfrm rot="20999400">
              <a:off x="6217560" y="1880640"/>
              <a:ext cx="548640" cy="3736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000">
                  <a:latin typeface="Arial"/>
                </a:rPr>
                <a:t>L2</a:t>
              </a:r>
              <a:endParaRPr/>
            </a:p>
          </p:txBody>
        </p:sp>
        <p:sp>
          <p:nvSpPr>
            <p:cNvPr id="9" name="TextShape 4"/>
            <p:cNvSpPr txBox="1"/>
            <p:nvPr/>
          </p:nvSpPr>
          <p:spPr>
            <a:xfrm rot="21360600">
              <a:off x="7184520" y="1735560"/>
              <a:ext cx="548640" cy="3916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000">
                  <a:latin typeface="Arial"/>
                </a:rPr>
                <a:t>L1</a:t>
              </a:r>
              <a:endParaRPr/>
            </a:p>
          </p:txBody>
        </p:sp>
        <p:sp>
          <p:nvSpPr>
            <p:cNvPr id="10" name="TextShape 5"/>
            <p:cNvSpPr txBox="1"/>
            <p:nvPr/>
          </p:nvSpPr>
          <p:spPr>
            <a:xfrm rot="239400">
              <a:off x="8098920" y="1753200"/>
              <a:ext cx="548640" cy="3736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000">
                  <a:latin typeface="Arial"/>
                </a:rPr>
                <a:t>R1</a:t>
              </a:r>
              <a:endParaRPr/>
            </a:p>
          </p:txBody>
        </p:sp>
        <p:sp>
          <p:nvSpPr>
            <p:cNvPr id="11" name="TextShape 6"/>
            <p:cNvSpPr txBox="1"/>
            <p:nvPr/>
          </p:nvSpPr>
          <p:spPr>
            <a:xfrm rot="600600">
              <a:off x="9029160" y="1880640"/>
              <a:ext cx="548640" cy="3736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000">
                  <a:latin typeface="Arial"/>
                </a:rPr>
                <a:t>R2</a:t>
              </a:r>
              <a:endParaRPr/>
            </a:p>
          </p:txBody>
        </p:sp>
        <p:sp>
          <p:nvSpPr>
            <p:cNvPr id="12" name="Line 7"/>
            <p:cNvSpPr/>
            <p:nvPr/>
          </p:nvSpPr>
          <p:spPr>
            <a:xfrm flipV="1">
              <a:off x="9574920" y="2433600"/>
              <a:ext cx="268200" cy="1001160"/>
            </a:xfrm>
            <a:prstGeom prst="line">
              <a:avLst/>
            </a:prstGeom>
            <a:ln w="18360">
              <a:solidFill>
                <a:srgbClr val="000000"/>
              </a:solidFill>
              <a:round/>
              <a:tailEnd type="triangle" w="med" len="med"/>
            </a:ln>
          </p:spPr>
        </p:sp>
        <p:sp>
          <p:nvSpPr>
            <p:cNvPr id="13" name="TextShape 8"/>
            <p:cNvSpPr txBox="1"/>
            <p:nvPr/>
          </p:nvSpPr>
          <p:spPr>
            <a:xfrm rot="17100000">
              <a:off x="8348400" y="4191120"/>
              <a:ext cx="2011680" cy="34632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dirty="0">
                  <a:latin typeface="Arial"/>
                </a:rPr>
                <a:t>channels: 1 - 64</a:t>
              </a:r>
              <a:endParaRPr dirty="0"/>
            </a:p>
          </p:txBody>
        </p:sp>
        <p:sp>
          <p:nvSpPr>
            <p:cNvPr id="14" name="Line 9"/>
            <p:cNvSpPr/>
            <p:nvPr/>
          </p:nvSpPr>
          <p:spPr>
            <a:xfrm flipH="1">
              <a:off x="8791920" y="5382360"/>
              <a:ext cx="268200" cy="1001160"/>
            </a:xfrm>
            <a:prstGeom prst="line">
              <a:avLst/>
            </a:prstGeom>
            <a:ln w="18360">
              <a:solidFill>
                <a:srgbClr val="000000"/>
              </a:solidFill>
              <a:round/>
              <a:tailEnd type="triangle" w="med" len="med"/>
            </a:ln>
          </p:spPr>
        </p:sp>
        <p:sp>
          <p:nvSpPr>
            <p:cNvPr id="15" name="TextShape 10"/>
            <p:cNvSpPr txBox="1"/>
            <p:nvPr/>
          </p:nvSpPr>
          <p:spPr>
            <a:xfrm>
              <a:off x="6283800" y="2341080"/>
              <a:ext cx="3291840" cy="3160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1600">
                  <a:latin typeface="Arial"/>
                </a:rPr>
                <a:t>Outer active radius R = 195.2 mm</a:t>
              </a:r>
              <a:endParaRPr/>
            </a:p>
          </p:txBody>
        </p:sp>
        <p:sp>
          <p:nvSpPr>
            <p:cNvPr id="16" name="TextShape 11"/>
            <p:cNvSpPr txBox="1"/>
            <p:nvPr/>
          </p:nvSpPr>
          <p:spPr>
            <a:xfrm>
              <a:off x="5874120" y="6082920"/>
              <a:ext cx="2286000" cy="3160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1600">
                  <a:latin typeface="Arial"/>
                </a:rPr>
                <a:t>3 x 100 </a:t>
              </a:r>
              <a:r>
                <a:rPr lang="en-US" sz="1600">
                  <a:latin typeface="Arial"/>
                  <a:ea typeface="Arial"/>
                </a:rPr>
                <a:t>μ</a:t>
              </a:r>
              <a:r>
                <a:rPr lang="en-US" sz="1600">
                  <a:latin typeface="Arial"/>
                </a:rPr>
                <a:t>m guard rings</a:t>
              </a:r>
              <a:endParaRPr/>
            </a:p>
          </p:txBody>
        </p:sp>
        <p:sp>
          <p:nvSpPr>
            <p:cNvPr id="17" name="Line 13"/>
            <p:cNvSpPr/>
            <p:nvPr/>
          </p:nvSpPr>
          <p:spPr>
            <a:xfrm flipV="1">
              <a:off x="6666480" y="5342400"/>
              <a:ext cx="180000" cy="67248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</p:sp>
      </p:grpSp>
      <p:sp>
        <p:nvSpPr>
          <p:cNvPr id="19" name="Rectangle 18"/>
          <p:cNvSpPr/>
          <p:nvPr/>
        </p:nvSpPr>
        <p:spPr>
          <a:xfrm>
            <a:off x="8653234" y="5882617"/>
            <a:ext cx="323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effectLst/>
                <a:latin typeface="LiberationSans" charset="0"/>
              </a:rPr>
              <a:t>Inner active radius R = 80.0 mm </a:t>
            </a:r>
            <a:endParaRPr lang="en-US">
              <a:effectLst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0A375A5-8655-9242-9329-35AD1B7776F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403727" y="4286249"/>
            <a:ext cx="2882756" cy="2467765"/>
          </a:xfrm>
          <a:prstGeom prst="rect">
            <a:avLst/>
          </a:prstGeom>
          <a:ln>
            <a:noFill/>
          </a:ln>
        </p:spPr>
      </p:pic>
      <p:sp>
        <p:nvSpPr>
          <p:cNvPr id="22" name="Line 18">
            <a:extLst>
              <a:ext uri="{FF2B5EF4-FFF2-40B4-BE49-F238E27FC236}">
                <a16:creationId xmlns:a16="http://schemas.microsoft.com/office/drawing/2014/main" id="{4F6AEDC5-E7EF-9F4D-9749-E49C8F1E1763}"/>
              </a:ext>
            </a:extLst>
          </p:cNvPr>
          <p:cNvSpPr/>
          <p:nvPr/>
        </p:nvSpPr>
        <p:spPr>
          <a:xfrm flipV="1">
            <a:off x="6764739" y="1761350"/>
            <a:ext cx="1537101" cy="2957258"/>
          </a:xfrm>
          <a:prstGeom prst="line">
            <a:avLst/>
          </a:prstGeom>
          <a:ln>
            <a:solidFill>
              <a:srgbClr val="000000"/>
            </a:solidFill>
            <a:custDash>
              <a:ds d="197000" sp="197000"/>
            </a:custDash>
          </a:ln>
        </p:spPr>
      </p:sp>
      <p:sp>
        <p:nvSpPr>
          <p:cNvPr id="23" name="Line 15">
            <a:extLst>
              <a:ext uri="{FF2B5EF4-FFF2-40B4-BE49-F238E27FC236}">
                <a16:creationId xmlns:a16="http://schemas.microsoft.com/office/drawing/2014/main" id="{8AA84DCA-F2F8-0E43-8E4C-8BE61D0B3622}"/>
              </a:ext>
            </a:extLst>
          </p:cNvPr>
          <p:cNvSpPr/>
          <p:nvPr/>
        </p:nvSpPr>
        <p:spPr>
          <a:xfrm flipH="1">
            <a:off x="6663818" y="4713697"/>
            <a:ext cx="100921" cy="585386"/>
          </a:xfrm>
          <a:prstGeom prst="line">
            <a:avLst/>
          </a:prstGeom>
          <a:ln w="18360">
            <a:solidFill>
              <a:srgbClr val="FFFF99"/>
            </a:solidFill>
            <a:round/>
          </a:ln>
        </p:spPr>
      </p:sp>
      <p:sp>
        <p:nvSpPr>
          <p:cNvPr id="24" name="Line 15">
            <a:extLst>
              <a:ext uri="{FF2B5EF4-FFF2-40B4-BE49-F238E27FC236}">
                <a16:creationId xmlns:a16="http://schemas.microsoft.com/office/drawing/2014/main" id="{A88FBF0E-B08A-C14B-B9A0-85902FB2BDE2}"/>
              </a:ext>
            </a:extLst>
          </p:cNvPr>
          <p:cNvSpPr/>
          <p:nvPr/>
        </p:nvSpPr>
        <p:spPr>
          <a:xfrm flipH="1">
            <a:off x="6824713" y="4876607"/>
            <a:ext cx="381150" cy="399850"/>
          </a:xfrm>
          <a:prstGeom prst="line">
            <a:avLst/>
          </a:prstGeom>
          <a:ln w="18360">
            <a:solidFill>
              <a:srgbClr val="FFFF99"/>
            </a:solidFill>
            <a:round/>
          </a:ln>
        </p:spPr>
      </p:sp>
      <p:sp>
        <p:nvSpPr>
          <p:cNvPr id="25" name="Line 18">
            <a:extLst>
              <a:ext uri="{FF2B5EF4-FFF2-40B4-BE49-F238E27FC236}">
                <a16:creationId xmlns:a16="http://schemas.microsoft.com/office/drawing/2014/main" id="{9B0DBCB3-9626-0949-913E-EBFB2F28C68F}"/>
              </a:ext>
            </a:extLst>
          </p:cNvPr>
          <p:cNvSpPr/>
          <p:nvPr/>
        </p:nvSpPr>
        <p:spPr>
          <a:xfrm>
            <a:off x="6824713" y="5276457"/>
            <a:ext cx="4120703" cy="526249"/>
          </a:xfrm>
          <a:prstGeom prst="line">
            <a:avLst/>
          </a:prstGeom>
          <a:ln>
            <a:solidFill>
              <a:srgbClr val="000000"/>
            </a:solidFill>
            <a:custDash>
              <a:ds d="197000" sp="197000"/>
            </a:custDash>
          </a:ln>
        </p:spPr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DCBE6BFC-382B-E64F-8B11-5BF9186D0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28F3933-6247-DE46-BCE8-D5D603B62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92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7095" y="149629"/>
            <a:ext cx="5499515" cy="1280890"/>
          </a:xfrm>
        </p:spPr>
        <p:txBody>
          <a:bodyPr/>
          <a:lstStyle/>
          <a:p>
            <a:r>
              <a:rPr lang="en-US" dirty="0" err="1"/>
              <a:t>LumiCal</a:t>
            </a:r>
            <a:r>
              <a:rPr lang="en-US" dirty="0"/>
              <a:t> test at CERN in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106" y="1430519"/>
            <a:ext cx="6800581" cy="1809751"/>
          </a:xfrm>
        </p:spPr>
        <p:txBody>
          <a:bodyPr>
            <a:normAutofit/>
          </a:bodyPr>
          <a:lstStyle/>
          <a:p>
            <a:r>
              <a:rPr lang="en-US" dirty="0"/>
              <a:t>4 </a:t>
            </a:r>
            <a:r>
              <a:rPr lang="en-US" dirty="0" err="1"/>
              <a:t>LumiCal</a:t>
            </a:r>
            <a:r>
              <a:rPr lang="en-US" dirty="0"/>
              <a:t> modules equipped with dedicated electronics (32 channels) glued on a 2.5 mm PCB</a:t>
            </a:r>
          </a:p>
          <a:p>
            <a:r>
              <a:rPr lang="en-US" dirty="0"/>
              <a:t>4.5 mm between tungsten plates</a:t>
            </a:r>
          </a:p>
          <a:p>
            <a:r>
              <a:rPr lang="en-US" dirty="0"/>
              <a:t>Tested in test beam at PS with 5 GeV e-/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687" y="0"/>
            <a:ext cx="4913313" cy="46707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48176" y="5682192"/>
            <a:ext cx="3884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Effective Moliere radius :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17218" y="5736441"/>
            <a:ext cx="4208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dirty="0"/>
              <a:t>24.0 ± 0.6 (</a:t>
            </a:r>
            <a:r>
              <a:rPr lang="mr-IN" dirty="0" err="1"/>
              <a:t>stat</a:t>
            </a:r>
            <a:r>
              <a:rPr lang="mr-IN" dirty="0"/>
              <a:t>.) ± 1.5 (</a:t>
            </a:r>
            <a:r>
              <a:rPr lang="mr-IN" dirty="0" err="1"/>
              <a:t>syst</a:t>
            </a:r>
            <a:r>
              <a:rPr lang="mr-IN" dirty="0"/>
              <a:t>.) </a:t>
            </a:r>
            <a:r>
              <a:rPr lang="mr-IN" dirty="0" err="1"/>
              <a:t>mm</a:t>
            </a:r>
            <a:r>
              <a:rPr lang="mr-IN" dirty="0"/>
              <a:t>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02270" y="3184600"/>
            <a:ext cx="3775371" cy="3673400"/>
            <a:chOff x="1482430" y="3184600"/>
            <a:chExt cx="3775371" cy="36734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28801" y="3197017"/>
              <a:ext cx="3429000" cy="366098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 rot="16200000">
              <a:off x="697118" y="3969912"/>
              <a:ext cx="19399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Energy fraction 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9718" y="2954077"/>
            <a:ext cx="3259504" cy="2298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9648EDB-59B8-8F4A-8932-91E95F0082AE}"/>
              </a:ext>
            </a:extLst>
          </p:cNvPr>
          <p:cNvSpPr/>
          <p:nvPr/>
        </p:nvSpPr>
        <p:spPr>
          <a:xfrm>
            <a:off x="4870451" y="6340831"/>
            <a:ext cx="54911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Geneva" panose="020B0503030404040204" pitchFamily="34" charset="0"/>
              </a:rPr>
              <a:t>Nucl</a:t>
            </a:r>
            <a:r>
              <a:rPr lang="en-US" dirty="0">
                <a:solidFill>
                  <a:srgbClr val="000000"/>
                </a:solidFill>
                <a:latin typeface="Geneva" panose="020B0503030404040204" pitchFamily="34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latin typeface="Geneva" panose="020B0503030404040204" pitchFamily="34" charset="0"/>
              </a:rPr>
              <a:t>Instrum</a:t>
            </a:r>
            <a:r>
              <a:rPr lang="en-US" dirty="0">
                <a:solidFill>
                  <a:srgbClr val="000000"/>
                </a:solidFill>
                <a:latin typeface="Geneva" panose="020B0503030404040204" pitchFamily="34" charset="0"/>
              </a:rPr>
              <a:t>. Meth. A908 (2018) 198-205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458D25E4-20DB-E947-8A70-23CC220B3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C3FEE74-1E0A-2143-97D8-38D2E39BC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02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BA74D-143F-DB41-9392-40881A72C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detector assembly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5FADA6-2DE6-6B43-800C-92A661E7ACA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57426" y="1280893"/>
            <a:ext cx="9934574" cy="5559494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0CD1445-4F62-C34B-B23F-55A8B562F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9798A6B-85A0-BB4A-929A-ECB210D4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27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704" y="288318"/>
            <a:ext cx="8911687" cy="1280890"/>
          </a:xfrm>
        </p:spPr>
        <p:txBody>
          <a:bodyPr/>
          <a:lstStyle/>
          <a:p>
            <a:r>
              <a:rPr lang="en-US" dirty="0" err="1"/>
              <a:t>LumiCal</a:t>
            </a:r>
            <a:r>
              <a:rPr lang="en-US" dirty="0"/>
              <a:t> test at DESY in 2016</a:t>
            </a:r>
          </a:p>
        </p:txBody>
      </p:sp>
      <p:sp>
        <p:nvSpPr>
          <p:cNvPr id="16" name="Slide Number Placeholder 28">
            <a:extLst>
              <a:ext uri="{FF2B5EF4-FFF2-40B4-BE49-F238E27FC236}">
                <a16:creationId xmlns:a16="http://schemas.microsoft.com/office/drawing/2014/main" id="{6D2E6413-867F-2A4F-BE98-F9C6D46FED29}"/>
              </a:ext>
            </a:extLst>
          </p:cNvPr>
          <p:cNvSpPr txBox="1">
            <a:spLocks/>
          </p:cNvSpPr>
          <p:nvPr/>
        </p:nvSpPr>
        <p:spPr bwMode="gray">
          <a:xfrm>
            <a:off x="9454613" y="6467901"/>
            <a:ext cx="115927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rgbClr val="FE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9A18F6-2139-4E7C-BDC1-22A896BCC078}" type="slidenum">
              <a:rPr lang="en-US" sz="1400" smtClean="0">
                <a:latin typeface="Times New Roman"/>
              </a:rPr>
              <a:pPr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694" y="1773934"/>
            <a:ext cx="10794055" cy="3777622"/>
          </a:xfrm>
        </p:spPr>
        <p:txBody>
          <a:bodyPr/>
          <a:lstStyle/>
          <a:p>
            <a:r>
              <a:rPr lang="en-US" dirty="0"/>
              <a:t>New </a:t>
            </a:r>
            <a:r>
              <a:rPr lang="en-US" dirty="0" err="1"/>
              <a:t>LumiCal</a:t>
            </a:r>
            <a:r>
              <a:rPr lang="en-US" dirty="0"/>
              <a:t> module design : 750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m thickness. 1mm between tungsten planes</a:t>
            </a:r>
          </a:p>
          <a:p>
            <a:r>
              <a:rPr lang="en-US" dirty="0"/>
              <a:t>Eight modules fully equipped with generic read out (256 channels)</a:t>
            </a:r>
          </a:p>
          <a:p>
            <a:r>
              <a:rPr lang="en-US" dirty="0"/>
              <a:t>Two modules were installed without tungsten planes : test of a tracker in front of </a:t>
            </a:r>
            <a:r>
              <a:rPr lang="en-US" dirty="0" err="1"/>
              <a:t>LumiCal</a:t>
            </a:r>
            <a:r>
              <a:rPr lang="en-US" dirty="0"/>
              <a:t> for electron/photon identification</a:t>
            </a:r>
          </a:p>
          <a:p>
            <a:r>
              <a:rPr lang="en-US" dirty="0"/>
              <a:t>Six modules formed the </a:t>
            </a:r>
            <a:r>
              <a:rPr lang="en-US" dirty="0" err="1"/>
              <a:t>LumiCal</a:t>
            </a:r>
            <a:endParaRPr lang="en-US" dirty="0"/>
          </a:p>
          <a:p>
            <a:r>
              <a:rPr lang="en-US" dirty="0"/>
              <a:t>Test at DESY with 1 to 6 GeV electrons </a:t>
            </a:r>
          </a:p>
          <a:p>
            <a:pPr marL="0" indent="0">
              <a:buNone/>
            </a:pPr>
            <a:r>
              <a:rPr lang="en-US" dirty="0"/>
              <a:t>                       Creation of a e</a:t>
            </a:r>
            <a:r>
              <a:rPr lang="en-US" baseline="30000" dirty="0"/>
              <a:t>-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dirty="0"/>
              <a:t> beam</a:t>
            </a:r>
          </a:p>
          <a:p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93E8753-BCA6-3449-B79B-94E48A774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554" y="4518598"/>
            <a:ext cx="7403286" cy="1797037"/>
          </a:xfrm>
          <a:prstGeom prst="rect">
            <a:avLst/>
          </a:prstGeom>
        </p:spPr>
      </p:pic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31A81FEB-32AF-9546-8CA9-E09BF0C08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BAFFF11-00BE-AE4D-8381-3726710FD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17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0308E-40B4-D441-AA3E-1DB7F640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Lumical</a:t>
            </a:r>
            <a:r>
              <a:rPr lang="en-US" dirty="0"/>
              <a:t> test at DESY in 2016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B14FE-92B9-B441-8C83-3C0383554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3532" y="2188710"/>
            <a:ext cx="3011488" cy="5810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e/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 identification around 90%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30B2B3-15E0-B548-A6C6-A75F63168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76EA19-5A12-E343-BE69-3613DFCE3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F7C405-26B5-3A46-ACC7-F150A0029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330" y="1488845"/>
            <a:ext cx="5208875" cy="50631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9D4493-23A7-3743-8926-CBB0AF04096E}"/>
              </a:ext>
            </a:extLst>
          </p:cNvPr>
          <p:cNvSpPr txBox="1"/>
          <p:nvPr/>
        </p:nvSpPr>
        <p:spPr>
          <a:xfrm>
            <a:off x="8529638" y="6488668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Pad number</a:t>
            </a:r>
          </a:p>
        </p:txBody>
      </p:sp>
    </p:spTree>
    <p:extLst>
      <p:ext uri="{BB962C8B-B14F-4D97-AF65-F5344CB8AC3E}">
        <p14:creationId xmlns:p14="http://schemas.microsoft.com/office/powerpoint/2010/main" val="1223819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2E742-414A-B248-8609-8D3A41388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lumical</a:t>
            </a:r>
            <a:r>
              <a:rPr lang="en-US" dirty="0"/>
              <a:t> test at DESY in 2016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82F5E-88A8-4045-B95C-1BC036C2F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6336" y="1600200"/>
            <a:ext cx="8255001" cy="609600"/>
          </a:xfrm>
        </p:spPr>
        <p:txBody>
          <a:bodyPr>
            <a:normAutofit/>
          </a:bodyPr>
          <a:lstStyle/>
          <a:p>
            <a:r>
              <a:rPr lang="en-US" dirty="0"/>
              <a:t>Energy response, longitudinal profile and effective </a:t>
            </a:r>
            <a:r>
              <a:rPr lang="en-US" dirty="0" err="1"/>
              <a:t>moliere</a:t>
            </a:r>
            <a:r>
              <a:rPr lang="en-US" dirty="0"/>
              <a:t> radius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8FDB14-3145-B941-A38B-E6E2F467D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2209800"/>
            <a:ext cx="4175859" cy="30210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6BA23A-DFF1-494D-B5F1-EEC91F533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464" y="2377389"/>
            <a:ext cx="3765086" cy="26469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1DFA35-961C-F843-992E-A820719E2F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9550" y="1925883"/>
            <a:ext cx="4250030" cy="41783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A64B292-6041-8E4C-9EC1-A1CC47B36A11}"/>
              </a:ext>
            </a:extLst>
          </p:cNvPr>
          <p:cNvSpPr/>
          <p:nvPr/>
        </p:nvSpPr>
        <p:spPr>
          <a:xfrm>
            <a:off x="3417312" y="5645482"/>
            <a:ext cx="3934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MR9"/>
              </a:rPr>
              <a:t>8.1 </a:t>
            </a:r>
            <a:r>
              <a:rPr lang="en-US" sz="2400" dirty="0">
                <a:latin typeface="CMSY9"/>
              </a:rPr>
              <a:t>± </a:t>
            </a:r>
            <a:r>
              <a:rPr lang="en-US" sz="2400" dirty="0">
                <a:latin typeface="CMR9"/>
              </a:rPr>
              <a:t>0.1 (stat) </a:t>
            </a:r>
            <a:r>
              <a:rPr lang="en-US" sz="2400" dirty="0">
                <a:latin typeface="CMSY9"/>
              </a:rPr>
              <a:t>± </a:t>
            </a:r>
            <a:r>
              <a:rPr lang="en-US" sz="2400" dirty="0">
                <a:latin typeface="CMR9"/>
              </a:rPr>
              <a:t>0.3 (</a:t>
            </a:r>
            <a:r>
              <a:rPr lang="en-US" sz="2400" dirty="0" err="1">
                <a:latin typeface="CMR9"/>
              </a:rPr>
              <a:t>syst</a:t>
            </a:r>
            <a:r>
              <a:rPr lang="en-US" sz="2400" dirty="0">
                <a:latin typeface="CMR9"/>
              </a:rPr>
              <a:t>) mm</a:t>
            </a:r>
            <a:endParaRPr 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AF9CF5-55EC-3B45-ACB3-53B911F480B0}"/>
              </a:ext>
            </a:extLst>
          </p:cNvPr>
          <p:cNvSpPr txBox="1"/>
          <p:nvPr/>
        </p:nvSpPr>
        <p:spPr>
          <a:xfrm>
            <a:off x="3403680" y="5143031"/>
            <a:ext cx="3884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Effective Moliere radius :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4CCC60-0B35-484C-88D8-4E2FCD84D77C}"/>
              </a:ext>
            </a:extLst>
          </p:cNvPr>
          <p:cNvSpPr/>
          <p:nvPr/>
        </p:nvSpPr>
        <p:spPr>
          <a:xfrm>
            <a:off x="1074817" y="6271141"/>
            <a:ext cx="233108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Geneva" panose="020B0503030404040204" pitchFamily="34" charset="0"/>
              </a:rPr>
              <a:t>arXiv:1812.11426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CBA85E3-722C-984C-BAF1-4A7134C5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ILD meeting 2019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C4C8124-1A5E-6144-8BD4-FEF5AAEC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58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215" y="55293"/>
            <a:ext cx="5379500" cy="837978"/>
          </a:xfrm>
        </p:spPr>
        <p:txBody>
          <a:bodyPr/>
          <a:lstStyle/>
          <a:p>
            <a:r>
              <a:rPr lang="en-US" dirty="0" err="1"/>
              <a:t>BeamCal</a:t>
            </a:r>
            <a:r>
              <a:rPr lang="en-US" dirty="0"/>
              <a:t>  test beam</a:t>
            </a: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277494" y="1255776"/>
            <a:ext cx="6283326" cy="5442203"/>
          </a:xfrm>
        </p:spPr>
        <p:txBody>
          <a:bodyPr/>
          <a:lstStyle/>
          <a:p>
            <a:r>
              <a:rPr lang="en-US" dirty="0"/>
              <a:t>DESY 2010 : </a:t>
            </a:r>
          </a:p>
          <a:p>
            <a:pPr lvl="1"/>
            <a:r>
              <a:rPr lang="en-US" dirty="0"/>
              <a:t>GaAs plate with Al metallization: 500 </a:t>
            </a:r>
            <a:r>
              <a:rPr lang="en-US" dirty="0" err="1"/>
              <a:t>μm</a:t>
            </a:r>
            <a:r>
              <a:rPr lang="en-US" dirty="0"/>
              <a:t> thick </a:t>
            </a:r>
          </a:p>
          <a:p>
            <a:pPr lvl="1"/>
            <a:r>
              <a:rPr lang="en-US" dirty="0"/>
              <a:t>45 </a:t>
            </a:r>
            <a:r>
              <a:rPr lang="en-US" dirty="0" err="1"/>
              <a:t>deg</a:t>
            </a:r>
            <a:r>
              <a:rPr lang="en-US" dirty="0"/>
              <a:t> tiles, segmented into 12 rings, 5x5mm</a:t>
            </a:r>
            <a:r>
              <a:rPr lang="en-US" baseline="30000" dirty="0"/>
              <a:t>2</a:t>
            </a:r>
            <a:r>
              <a:rPr lang="en-US" dirty="0"/>
              <a:t> pads </a:t>
            </a:r>
          </a:p>
          <a:p>
            <a:pPr lvl="1"/>
            <a:r>
              <a:rPr lang="en-US" dirty="0"/>
              <a:t>S/N ratio and CCE are good: CCE ~33% at 60V, S/N ~19 for all channels. </a:t>
            </a:r>
          </a:p>
          <a:p>
            <a:pPr lvl="1"/>
            <a:r>
              <a:rPr lang="en-US" dirty="0"/>
              <a:t>4 independent pad areas show identical charge collection </a:t>
            </a:r>
          </a:p>
          <a:p>
            <a:r>
              <a:rPr lang="en-US" dirty="0"/>
              <a:t>DESY 2013 :</a:t>
            </a:r>
          </a:p>
          <a:p>
            <a:pPr lvl="1"/>
            <a:r>
              <a:rPr lang="en-US" dirty="0"/>
              <a:t>Idea to test sapphire sensors parallel to the beam line</a:t>
            </a:r>
          </a:p>
          <a:p>
            <a:pPr lvl="1"/>
            <a:r>
              <a:rPr lang="en-US" dirty="0"/>
              <a:t>Perfect electrical properties, excellent radiation hardness, but presently low charge collection efficiency </a:t>
            </a:r>
          </a:p>
          <a:p>
            <a:r>
              <a:rPr lang="en-US" dirty="0"/>
              <a:t>2017 : </a:t>
            </a:r>
          </a:p>
          <a:p>
            <a:pPr lvl="1"/>
            <a:r>
              <a:rPr lang="en-US" dirty="0"/>
              <a:t>New design of the detector</a:t>
            </a:r>
          </a:p>
          <a:p>
            <a:pPr lvl="1"/>
            <a:r>
              <a:rPr lang="en-US" dirty="0"/>
              <a:t>Aiming to build and test this new model in 2019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6351" y="158910"/>
            <a:ext cx="3139439" cy="24007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533" y="2592612"/>
            <a:ext cx="2852070" cy="20878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4138" y="2619269"/>
            <a:ext cx="2917862" cy="20345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893292" y="3113318"/>
            <a:ext cx="1125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Red : 550V</a:t>
            </a:r>
          </a:p>
          <a:p>
            <a:r>
              <a:rPr lang="en-US" sz="1400" dirty="0"/>
              <a:t>Black 950V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2336" y="4857750"/>
            <a:ext cx="5723604" cy="1943098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3683597-4C0F-9641-976A-9112D4C51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3D8F453-3A44-4240-B7CD-CEE3A1E8C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08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75" y="204272"/>
            <a:ext cx="6965413" cy="1280890"/>
          </a:xfrm>
        </p:spPr>
        <p:txBody>
          <a:bodyPr/>
          <a:lstStyle/>
          <a:p>
            <a:r>
              <a:rPr lang="en-US" dirty="0"/>
              <a:t>Radiation damage </a:t>
            </a:r>
            <a:r>
              <a:rPr lang="en-US"/>
              <a:t>in electromagnetic </a:t>
            </a:r>
            <a:r>
              <a:rPr lang="en-US" dirty="0"/>
              <a:t>shower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75" y="1489867"/>
            <a:ext cx="6883401" cy="1320181"/>
          </a:xfrm>
        </p:spPr>
        <p:txBody>
          <a:bodyPr/>
          <a:lstStyle/>
          <a:p>
            <a:r>
              <a:rPr lang="en-US" dirty="0" err="1"/>
              <a:t>BeamCal</a:t>
            </a:r>
            <a:r>
              <a:rPr lang="en-US" dirty="0"/>
              <a:t> </a:t>
            </a:r>
            <a:r>
              <a:rPr lang="en-US" altLang="en-US" dirty="0">
                <a:solidFill>
                  <a:schemeClr val="tx1"/>
                </a:solidFill>
              </a:rPr>
              <a:t>maximum dose ~100 </a:t>
            </a:r>
            <a:r>
              <a:rPr lang="en-US" altLang="en-US" dirty="0" err="1">
                <a:solidFill>
                  <a:schemeClr val="tx1"/>
                </a:solidFill>
              </a:rPr>
              <a:t>MRad</a:t>
            </a:r>
            <a:r>
              <a:rPr lang="en-US" altLang="en-US" dirty="0">
                <a:solidFill>
                  <a:schemeClr val="tx1"/>
                </a:solidFill>
              </a:rPr>
              <a:t>/</a:t>
            </a:r>
            <a:r>
              <a:rPr lang="en-US" altLang="en-US" dirty="0" err="1">
                <a:solidFill>
                  <a:schemeClr val="tx1"/>
                </a:solidFill>
              </a:rPr>
              <a:t>yr</a:t>
            </a: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Study is performed at California University of Santa Cruz</a:t>
            </a:r>
          </a:p>
          <a:p>
            <a:r>
              <a:rPr lang="en-US" dirty="0">
                <a:solidFill>
                  <a:schemeClr val="tx1"/>
                </a:solidFill>
              </a:rPr>
              <a:t>Exposition of Si, GaAs, Sapphire, Silicone carbide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4948" y="0"/>
            <a:ext cx="2767052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239" y="3205163"/>
            <a:ext cx="4388104" cy="3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50474" y="4862304"/>
            <a:ext cx="2122487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</a:rPr>
              <a:t>300 </a:t>
            </a:r>
            <a:r>
              <a:rPr lang="en-US" altLang="en-US" sz="1600" b="1" dirty="0" err="1">
                <a:solidFill>
                  <a:srgbClr val="FF0000"/>
                </a:solidFill>
              </a:rPr>
              <a:t>Mrad</a:t>
            </a:r>
            <a:r>
              <a:rPr lang="en-US" altLang="en-US" sz="1600" b="1" dirty="0">
                <a:solidFill>
                  <a:srgbClr val="FF0000"/>
                </a:solidFill>
              </a:rPr>
              <a:t> Exposure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5934" y="3376777"/>
            <a:ext cx="6496065" cy="335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82722" y="5568322"/>
            <a:ext cx="2122487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</a:rPr>
              <a:t>300 </a:t>
            </a:r>
            <a:r>
              <a:rPr lang="en-US" altLang="en-US" sz="1600" b="1" dirty="0" err="1">
                <a:solidFill>
                  <a:srgbClr val="FF0000"/>
                </a:solidFill>
              </a:rPr>
              <a:t>Mrad</a:t>
            </a:r>
            <a:r>
              <a:rPr lang="en-US" altLang="en-US" sz="1600" b="1" dirty="0">
                <a:solidFill>
                  <a:srgbClr val="FF0000"/>
                </a:solidFill>
              </a:rPr>
              <a:t> Exposure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0558462" y="4975102"/>
            <a:ext cx="1404937" cy="5847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FF00"/>
                </a:solidFill>
              </a:rPr>
              <a:t>500 </a:t>
            </a:r>
            <a:r>
              <a:rPr lang="en-US" altLang="en-US" sz="1600" b="1">
                <a:solidFill>
                  <a:srgbClr val="FFFF00"/>
                </a:solidFill>
                <a:sym typeface="Symbol" charset="2"/>
              </a:rPr>
              <a:t>m thick Al</a:t>
            </a:r>
            <a:r>
              <a:rPr lang="en-US" altLang="en-US" sz="1600" b="1" baseline="-25000">
                <a:solidFill>
                  <a:srgbClr val="FFFF00"/>
                </a:solidFill>
                <a:sym typeface="Symbol" charset="2"/>
              </a:rPr>
              <a:t>2</a:t>
            </a:r>
            <a:r>
              <a:rPr lang="en-US" altLang="en-US" sz="1600" b="1">
                <a:solidFill>
                  <a:srgbClr val="FFFF00"/>
                </a:solidFill>
                <a:sym typeface="Symbol" charset="2"/>
              </a:rPr>
              <a:t>O</a:t>
            </a:r>
            <a:r>
              <a:rPr lang="en-US" altLang="en-US" sz="1600" b="1" baseline="-25000">
                <a:solidFill>
                  <a:srgbClr val="FFFF00"/>
                </a:solidFill>
                <a:sym typeface="Symbol" charset="2"/>
              </a:rPr>
              <a:t>3</a:t>
            </a:r>
            <a:endParaRPr lang="en-US" altLang="en-US" sz="1600" b="1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5553" y="3722241"/>
            <a:ext cx="2586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Dark current remain low for Sapphire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663BCF-E374-F34D-97EA-CA23D7913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D4766BF-B3FF-FE40-A6DB-6A6CBF9DE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46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Purposes</a:t>
            </a:r>
          </a:p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FCAL detectors : simulation</a:t>
            </a:r>
          </a:p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FCAL detectors : hardware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Electronics</a:t>
            </a:r>
          </a:p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conclusion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75D062E-ED54-1A46-9D56-D28FB1585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ILD meeting 2019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A4DD8D6-BBC8-7B4E-9DDC-BDD99EF63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91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Purposes</a:t>
            </a:r>
          </a:p>
          <a:p>
            <a:r>
              <a:rPr lang="en-US" sz="2400" dirty="0"/>
              <a:t>FCAL detectors : simulation</a:t>
            </a:r>
          </a:p>
          <a:p>
            <a:r>
              <a:rPr lang="en-US" sz="2400" dirty="0"/>
              <a:t>FCAL detectors : hardware</a:t>
            </a:r>
          </a:p>
          <a:p>
            <a:r>
              <a:rPr lang="en-US" sz="2400" dirty="0"/>
              <a:t>Electronics</a:t>
            </a:r>
          </a:p>
          <a:p>
            <a:r>
              <a:rPr lang="en-US" sz="2400" dirty="0"/>
              <a:t>Conclusion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B96ADF-148C-0C48-B7BB-A21A97CBB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9E082A8-9470-264F-B05B-719807A59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26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LumiCal</a:t>
            </a:r>
            <a:r>
              <a:rPr lang="en-US" dirty="0"/>
              <a:t> readout in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3398" y="1905000"/>
            <a:ext cx="8915400" cy="2524125"/>
          </a:xfrm>
        </p:spPr>
        <p:txBody>
          <a:bodyPr/>
          <a:lstStyle/>
          <a:p>
            <a:r>
              <a:rPr lang="en-US" dirty="0"/>
              <a:t>Development of an ASIC for the 2014 test beam</a:t>
            </a:r>
          </a:p>
          <a:p>
            <a:r>
              <a:rPr lang="en-US" dirty="0"/>
              <a:t>Charge amplifier shaper with different gain (MIP/electron)</a:t>
            </a:r>
          </a:p>
          <a:p>
            <a:r>
              <a:rPr lang="en-US" dirty="0"/>
              <a:t>8 front end channels</a:t>
            </a:r>
          </a:p>
          <a:p>
            <a:r>
              <a:rPr lang="en-US" dirty="0"/>
              <a:t>Development of an 8 channel 10 bit ADC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763" y="1207586"/>
            <a:ext cx="3805237" cy="56504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0068" y="5523195"/>
            <a:ext cx="37625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Signal to noise ratio ~19 </a:t>
            </a:r>
            <a:endParaRPr lang="en-US" sz="2400" dirty="0">
              <a:effectLst/>
            </a:endParaRPr>
          </a:p>
          <a:p>
            <a:r>
              <a:rPr lang="en-US" sz="2400" dirty="0"/>
              <a:t>Cross Talk &lt; 1%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4738"/>
            <a:ext cx="3595941" cy="3243262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D02FFDA-E321-044C-A703-2031CB864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18E135-EDC4-F447-BAED-6DA646345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38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088" y="94367"/>
            <a:ext cx="8911687" cy="1280890"/>
          </a:xfrm>
        </p:spPr>
        <p:txBody>
          <a:bodyPr/>
          <a:lstStyle/>
          <a:p>
            <a:r>
              <a:rPr lang="en-US" dirty="0"/>
              <a:t>New readout : FLAME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7088" y="966846"/>
            <a:ext cx="8915400" cy="2324100"/>
          </a:xfrm>
        </p:spPr>
        <p:txBody>
          <a:bodyPr/>
          <a:lstStyle/>
          <a:p>
            <a:r>
              <a:rPr lang="en-US" dirty="0"/>
              <a:t>FLAME: project of 16-channel readout ASIC in CMOS 130nm, </a:t>
            </a:r>
            <a:r>
              <a:rPr lang="en-US" dirty="0" err="1"/>
              <a:t>front-end&amp;ADC</a:t>
            </a:r>
            <a:r>
              <a:rPr lang="en-US" dirty="0"/>
              <a:t> in each channel, fast serialization and data transmission, all functionalities in a single ASIC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1650" y="1761713"/>
            <a:ext cx="6610350" cy="2749539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98525" y="3330152"/>
            <a:ext cx="8915400" cy="232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FLAME prototype :</a:t>
            </a:r>
          </a:p>
          <a:p>
            <a:pPr lvl="1"/>
            <a:r>
              <a:rPr lang="en-US" dirty="0"/>
              <a:t>Prototype 8-channel FE+ADC ASIC</a:t>
            </a:r>
          </a:p>
          <a:p>
            <a:pPr lvl="1"/>
            <a:r>
              <a:rPr lang="en-US" dirty="0"/>
              <a:t>Prototype </a:t>
            </a:r>
            <a:r>
              <a:rPr lang="en-US" dirty="0" err="1"/>
              <a:t>serializer</a:t>
            </a:r>
            <a:r>
              <a:rPr lang="en-US" dirty="0"/>
              <a:t> ASIC</a:t>
            </a:r>
            <a:br>
              <a:rPr lang="en-US" dirty="0"/>
            </a:b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25" y="4670269"/>
            <a:ext cx="2667000" cy="20463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5525" y="4511252"/>
            <a:ext cx="2286000" cy="228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00863" y="5245841"/>
            <a:ext cx="5065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First tests are encouraging : FE ok, ADC ok, basic functionality of </a:t>
            </a:r>
            <a:r>
              <a:rPr lang="en-US" sz="2400" dirty="0" err="1"/>
              <a:t>serializer</a:t>
            </a:r>
            <a:r>
              <a:rPr lang="en-US" sz="2400" dirty="0"/>
              <a:t> are ok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2D64B5-7CD4-BB46-B3BE-00CCB2CCEE97}"/>
              </a:ext>
            </a:extLst>
          </p:cNvPr>
          <p:cNvSpPr/>
          <p:nvPr/>
        </p:nvSpPr>
        <p:spPr>
          <a:xfrm>
            <a:off x="8674976" y="152531"/>
            <a:ext cx="264207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JINST 10 (2015) P11012</a:t>
            </a:r>
          </a:p>
          <a:p>
            <a:r>
              <a:rPr lang="en-US" dirty="0"/>
              <a:t>JINST 10 (2015) P12015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DB63BD4-3FE0-8743-9DAB-33A9C38EE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60601C5-1BCC-DA47-8003-37F09F75C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97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1495" y="210370"/>
            <a:ext cx="8911687" cy="1280890"/>
          </a:xfrm>
        </p:spPr>
        <p:txBody>
          <a:bodyPr/>
          <a:lstStyle/>
          <a:p>
            <a:r>
              <a:rPr lang="en-US" dirty="0" err="1"/>
              <a:t>BeamCal</a:t>
            </a:r>
            <a:r>
              <a:rPr lang="en-US" dirty="0"/>
              <a:t> readout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4853" y="975653"/>
            <a:ext cx="7194868" cy="3009900"/>
          </a:xfrm>
        </p:spPr>
        <p:txBody>
          <a:bodyPr/>
          <a:lstStyle/>
          <a:p>
            <a:r>
              <a:rPr lang="en-US" dirty="0"/>
              <a:t>Firstly, </a:t>
            </a:r>
            <a:r>
              <a:rPr lang="en-US" dirty="0" err="1"/>
              <a:t>BeamCal</a:t>
            </a:r>
            <a:r>
              <a:rPr lang="en-US" dirty="0"/>
              <a:t> is hit by beam halo (muons) </a:t>
            </a:r>
          </a:p>
          <a:p>
            <a:pPr lvl="1"/>
            <a:r>
              <a:rPr lang="en-US" dirty="0"/>
              <a:t>MIP deposition, low noise electronics</a:t>
            </a:r>
          </a:p>
          <a:p>
            <a:pPr lvl="1"/>
            <a:r>
              <a:rPr lang="en-US" dirty="0"/>
              <a:t>Clean environment </a:t>
            </a:r>
          </a:p>
          <a:p>
            <a:pPr lvl="1"/>
            <a:r>
              <a:rPr lang="en-US" dirty="0"/>
              <a:t>Good for calibration</a:t>
            </a:r>
          </a:p>
          <a:p>
            <a:r>
              <a:rPr lang="en-US" dirty="0"/>
              <a:t>~25ns later, </a:t>
            </a:r>
            <a:r>
              <a:rPr lang="en-US" dirty="0" err="1"/>
              <a:t>BeamCal</a:t>
            </a:r>
            <a:r>
              <a:rPr lang="en-US" dirty="0"/>
              <a:t> is hit by collision scattering</a:t>
            </a:r>
          </a:p>
          <a:p>
            <a:pPr lvl="1"/>
            <a:r>
              <a:rPr lang="en-US" dirty="0"/>
              <a:t>Large deposit energy</a:t>
            </a:r>
          </a:p>
          <a:p>
            <a:pPr lvl="1"/>
            <a:r>
              <a:rPr lang="en-US" dirty="0"/>
              <a:t>Physics readout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447321" y="1642110"/>
            <a:ext cx="2927350" cy="893090"/>
            <a:chOff x="5943600" y="1676400"/>
            <a:chExt cx="2927350" cy="89309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1676400"/>
              <a:ext cx="2927350" cy="893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Oval 6"/>
            <p:cNvSpPr/>
            <p:nvPr/>
          </p:nvSpPr>
          <p:spPr>
            <a:xfrm>
              <a:off x="5943600" y="1828800"/>
              <a:ext cx="304800" cy="609600"/>
            </a:xfrm>
            <a:prstGeom prst="ellipse">
              <a:avLst/>
            </a:prstGeom>
            <a:noFill/>
            <a:ln>
              <a:solidFill>
                <a:srgbClr val="00CC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447321" y="3252190"/>
            <a:ext cx="2927350" cy="893090"/>
            <a:chOff x="5943600" y="1676400"/>
            <a:chExt cx="2927350" cy="893090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1676400"/>
              <a:ext cx="2927350" cy="893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Oval 9"/>
            <p:cNvSpPr/>
            <p:nvPr/>
          </p:nvSpPr>
          <p:spPr>
            <a:xfrm>
              <a:off x="6248400" y="1676400"/>
              <a:ext cx="304800" cy="609600"/>
            </a:xfrm>
            <a:prstGeom prst="ellipse">
              <a:avLst/>
            </a:prstGeom>
            <a:noFill/>
            <a:ln>
              <a:solidFill>
                <a:srgbClr val="00CC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Down Arrow 10"/>
          <p:cNvSpPr/>
          <p:nvPr/>
        </p:nvSpPr>
        <p:spPr>
          <a:xfrm>
            <a:off x="3797851" y="3440723"/>
            <a:ext cx="1874520" cy="1089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05789" y="4628889"/>
            <a:ext cx="6575121" cy="213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charset="2"/>
              <a:buNone/>
            </a:pPr>
            <a:r>
              <a:rPr lang="en-US"/>
              <a:t>Dual slope integrator for calibration signal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Integrate baseline (negative gain)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Calibration halo signal is deposited and held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Switch to physics mode, process and digitize </a:t>
            </a:r>
            <a:r>
              <a:rPr lang="en-US" dirty="0" err="1">
                <a:solidFill>
                  <a:srgbClr val="FF0000"/>
                </a:solidFill>
              </a:rPr>
              <a:t>Vop</a:t>
            </a:r>
            <a:endParaRPr lang="en-US" dirty="0">
              <a:solidFill>
                <a:srgbClr val="FF0000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Then integrate calibration signal and digitize </a:t>
            </a:r>
            <a:r>
              <a:rPr lang="en-US" dirty="0" err="1">
                <a:solidFill>
                  <a:srgbClr val="0000FF"/>
                </a:solidFill>
              </a:rPr>
              <a:t>Voc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3221" y="4564671"/>
            <a:ext cx="5346150" cy="221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CC6B5793-0289-7446-A27B-9EEBEB3B8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FE31F4FA-26DC-1540-9F6A-947FC2843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498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765" y="147337"/>
            <a:ext cx="8911687" cy="869933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9353" y="787782"/>
            <a:ext cx="8915400" cy="4892040"/>
          </a:xfrm>
        </p:spPr>
        <p:txBody>
          <a:bodyPr>
            <a:normAutofit/>
          </a:bodyPr>
          <a:lstStyle/>
          <a:p>
            <a:r>
              <a:rPr lang="en-US" dirty="0"/>
              <a:t>The precise and complete geometry of the FCAL detectors has been simulated and showed that :</a:t>
            </a:r>
          </a:p>
          <a:p>
            <a:pPr lvl="1"/>
            <a:r>
              <a:rPr lang="en-US" dirty="0"/>
              <a:t> above 10 </a:t>
            </a:r>
            <a:r>
              <a:rPr lang="en-US" dirty="0" err="1"/>
              <a:t>mrad</a:t>
            </a:r>
            <a:r>
              <a:rPr lang="en-US" dirty="0"/>
              <a:t>, the </a:t>
            </a:r>
            <a:r>
              <a:rPr lang="en-US" dirty="0" err="1"/>
              <a:t>BeamCal</a:t>
            </a:r>
            <a:r>
              <a:rPr lang="en-US" dirty="0"/>
              <a:t> high energy electron reconstruction efficiency is close to 100%</a:t>
            </a:r>
          </a:p>
          <a:p>
            <a:pPr lvl="1"/>
            <a:r>
              <a:rPr lang="en-US" dirty="0"/>
              <a:t>Very good energy resolution and luminosity measurements with the </a:t>
            </a:r>
            <a:r>
              <a:rPr lang="en-US" dirty="0" err="1"/>
              <a:t>LumiCal</a:t>
            </a:r>
            <a:r>
              <a:rPr lang="en-US" dirty="0"/>
              <a:t> (stochastic term ~0.2)</a:t>
            </a:r>
          </a:p>
          <a:p>
            <a:pPr lvl="1"/>
            <a:r>
              <a:rPr lang="en-US" dirty="0"/>
              <a:t>Tungsten seems to be the best candidate for the </a:t>
            </a:r>
            <a:r>
              <a:rPr lang="en-US" dirty="0" err="1"/>
              <a:t>LHCal</a:t>
            </a:r>
            <a:endParaRPr lang="en-US" dirty="0"/>
          </a:p>
          <a:p>
            <a:r>
              <a:rPr lang="en-US" dirty="0"/>
              <a:t>A ultra compact </a:t>
            </a:r>
            <a:r>
              <a:rPr lang="en-US" dirty="0" err="1"/>
              <a:t>LumiCal</a:t>
            </a:r>
            <a:r>
              <a:rPr lang="en-US" dirty="0"/>
              <a:t>, including a tracker allowing electron/photon identification has been tested and the results are good and allow a good angle/position reconstruction</a:t>
            </a:r>
          </a:p>
          <a:p>
            <a:r>
              <a:rPr lang="en-US" dirty="0"/>
              <a:t>GaAs </a:t>
            </a:r>
            <a:r>
              <a:rPr lang="en-US" dirty="0" err="1"/>
              <a:t>BeamCal</a:t>
            </a:r>
            <a:r>
              <a:rPr lang="en-US" dirty="0"/>
              <a:t> gave relatively good charge collection efficiency and a new sapphire based prototype in under study</a:t>
            </a:r>
          </a:p>
          <a:p>
            <a:r>
              <a:rPr lang="en-US" dirty="0" err="1"/>
              <a:t>LumiCal</a:t>
            </a:r>
            <a:r>
              <a:rPr lang="en-US" dirty="0"/>
              <a:t> prototypes of key blocks readout fabricated and first promising results obtained. </a:t>
            </a:r>
            <a:r>
              <a:rPr lang="en-US" dirty="0" err="1"/>
              <a:t>BeamCal</a:t>
            </a:r>
            <a:r>
              <a:rPr lang="en-US" dirty="0"/>
              <a:t> readout chip is under intensive study</a:t>
            </a:r>
          </a:p>
        </p:txBody>
      </p:sp>
      <p:sp>
        <p:nvSpPr>
          <p:cNvPr id="7" name="Notched Right Arrow 6">
            <a:extLst>
              <a:ext uri="{FF2B5EF4-FFF2-40B4-BE49-F238E27FC236}">
                <a16:creationId xmlns:a16="http://schemas.microsoft.com/office/drawing/2014/main" id="{66D52F9E-E35C-AC49-B01D-34E1AE19EA7A}"/>
              </a:ext>
            </a:extLst>
          </p:cNvPr>
          <p:cNvSpPr/>
          <p:nvPr/>
        </p:nvSpPr>
        <p:spPr>
          <a:xfrm>
            <a:off x="3726180" y="5454514"/>
            <a:ext cx="1657350" cy="86575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2019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17C82E1-79C3-A749-82BC-98426F0087AB}"/>
              </a:ext>
            </a:extLst>
          </p:cNvPr>
          <p:cNvSpPr txBox="1">
            <a:spLocks/>
          </p:cNvSpPr>
          <p:nvPr/>
        </p:nvSpPr>
        <p:spPr>
          <a:xfrm>
            <a:off x="5535931" y="5581310"/>
            <a:ext cx="5720398" cy="10982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sz="1400" b="1" dirty="0" err="1"/>
              <a:t>LumiCal</a:t>
            </a:r>
            <a:r>
              <a:rPr lang="en-US" sz="1400" b="1" dirty="0"/>
              <a:t> test beam with :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b="1" dirty="0"/>
              <a:t>Between 18 to 20 thin layers 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b="1" dirty="0"/>
              <a:t>Close to final front end electronics + readout and DAQ</a:t>
            </a:r>
          </a:p>
          <a:p>
            <a:pPr lvl="1">
              <a:buFont typeface="Wingdings" pitchFamily="2" charset="2"/>
              <a:buChar char="§"/>
            </a:pPr>
            <a:endParaRPr lang="en-US" sz="1200" b="1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9302615-7EB3-DA47-80D7-5055D2544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93682AD-50F9-454C-B572-49371144C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3555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CECBA38-06C1-2D4A-8963-A06FC91B5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3F7596D-A39C-FD47-BF3F-EA236F1BA6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4B4908B-F550-D24D-BAD8-DA401E4AF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1BC3C7-C31E-C74A-9416-688353668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25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B6387B4-AC4E-2046-8C7F-4E4511D92E44}"/>
              </a:ext>
            </a:extLst>
          </p:cNvPr>
          <p:cNvSpPr txBox="1">
            <a:spLocks/>
          </p:cNvSpPr>
          <p:nvPr/>
        </p:nvSpPr>
        <p:spPr>
          <a:xfrm>
            <a:off x="2142824" y="157809"/>
            <a:ext cx="9224211" cy="125994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/>
              <a:t>Luminosity at e</a:t>
            </a:r>
            <a:r>
              <a:rPr lang="en-US" sz="4800" baseline="30000"/>
              <a:t>+</a:t>
            </a:r>
            <a:r>
              <a:rPr lang="en-US" sz="4800"/>
              <a:t>e</a:t>
            </a:r>
            <a:r>
              <a:rPr lang="en-US" sz="4800" baseline="30000"/>
              <a:t>-</a:t>
            </a:r>
            <a:r>
              <a:rPr lang="en-US" sz="4800"/>
              <a:t> collider</a:t>
            </a:r>
            <a:endParaRPr lang="en-US" sz="4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76DE76A-36DB-024A-B174-0D7E890711A8}"/>
              </a:ext>
            </a:extLst>
          </p:cNvPr>
          <p:cNvSpPr txBox="1">
            <a:spLocks/>
          </p:cNvSpPr>
          <p:nvPr/>
        </p:nvSpPr>
        <p:spPr>
          <a:xfrm>
            <a:off x="1875456" y="2098767"/>
            <a:ext cx="9742237" cy="95821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Bhabha scattering at low polar angles is used  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44C7CD7C-E75F-514B-8B30-7D45F229B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2765" y="2795374"/>
            <a:ext cx="366452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0066"/>
              </a:buClr>
              <a:buSzPct val="180000"/>
              <a:defRPr/>
            </a:pPr>
            <a:r>
              <a:rPr lang="en-US" sz="2800" kern="0" dirty="0" err="1">
                <a:solidFill>
                  <a:srgbClr val="000000"/>
                </a:solidFill>
                <a:latin typeface="Arial"/>
              </a:rPr>
              <a:t>e</a:t>
            </a:r>
            <a:r>
              <a:rPr lang="en-US" sz="2800" kern="0" baseline="30000" dirty="0" err="1">
                <a:solidFill>
                  <a:srgbClr val="000000"/>
                </a:solidFill>
                <a:latin typeface="Arial"/>
              </a:rPr>
              <a:t>+</a:t>
            </a:r>
            <a:r>
              <a:rPr lang="en-US" sz="2800" kern="0" dirty="0" err="1">
                <a:solidFill>
                  <a:srgbClr val="000000"/>
                </a:solidFill>
                <a:latin typeface="Arial"/>
              </a:rPr>
              <a:t>e</a:t>
            </a:r>
            <a:r>
              <a:rPr lang="en-US" sz="3200" kern="0" baseline="30000" dirty="0">
                <a:solidFill>
                  <a:srgbClr val="000000"/>
                </a:solidFill>
                <a:latin typeface="Arial"/>
              </a:rPr>
              <a:t>- </a:t>
            </a:r>
            <a:r>
              <a:rPr lang="en-US" sz="1800" kern="0" dirty="0">
                <a:solidFill>
                  <a:srgbClr val="000000"/>
                </a:solidFill>
                <a:latin typeface="Arial"/>
              </a:rPr>
              <a:t>                    </a:t>
            </a:r>
            <a:r>
              <a:rPr lang="en-US" sz="2800" kern="0" dirty="0" err="1">
                <a:solidFill>
                  <a:srgbClr val="000000"/>
                </a:solidFill>
                <a:latin typeface="Arial"/>
              </a:rPr>
              <a:t>e</a:t>
            </a:r>
            <a:r>
              <a:rPr lang="en-US" sz="2800" kern="0" baseline="30000" dirty="0" err="1">
                <a:solidFill>
                  <a:srgbClr val="000000"/>
                </a:solidFill>
                <a:latin typeface="Arial"/>
              </a:rPr>
              <a:t>+</a:t>
            </a:r>
            <a:r>
              <a:rPr lang="en-US" sz="2800" kern="0" dirty="0" err="1">
                <a:solidFill>
                  <a:srgbClr val="000000"/>
                </a:solidFill>
                <a:latin typeface="Arial"/>
              </a:rPr>
              <a:t>e</a:t>
            </a:r>
            <a:r>
              <a:rPr lang="en-US" sz="3200" kern="0" baseline="3000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US" sz="2800" kern="0" dirty="0">
                <a:solidFill>
                  <a:srgbClr val="000000"/>
                </a:solidFill>
                <a:latin typeface="Arial"/>
              </a:rPr>
              <a:t> (</a:t>
            </a:r>
            <a:r>
              <a:rPr lang="en-US" sz="2800" kern="0" dirty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2800" kern="0" dirty="0">
                <a:solidFill>
                  <a:srgbClr val="000000"/>
                </a:solidFill>
                <a:latin typeface="Arial"/>
              </a:rPr>
              <a:t>)</a:t>
            </a:r>
            <a:r>
              <a:rPr lang="en-US" sz="1800" kern="0" dirty="0">
                <a:solidFill>
                  <a:srgbClr val="000000"/>
                </a:solidFill>
                <a:latin typeface="Arial"/>
              </a:rPr>
              <a:t>   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60BCC3C-8DA6-7B48-B03B-B58C1C5AD00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52371" y="3101053"/>
            <a:ext cx="1096385" cy="0"/>
          </a:xfrm>
          <a:prstGeom prst="straightConnector1">
            <a:avLst/>
          </a:prstGeom>
          <a:noFill/>
          <a:ln w="38100" algn="ctr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1F4A7C00-ED3F-1F40-A9A8-6D95704DF604}"/>
              </a:ext>
            </a:extLst>
          </p:cNvPr>
          <p:cNvGrpSpPr/>
          <p:nvPr/>
        </p:nvGrpSpPr>
        <p:grpSpPr>
          <a:xfrm>
            <a:off x="4562036" y="5117263"/>
            <a:ext cx="2420937" cy="1582737"/>
            <a:chOff x="3447255" y="4236732"/>
            <a:chExt cx="2420937" cy="1582737"/>
          </a:xfrm>
        </p:grpSpPr>
        <p:sp>
          <p:nvSpPr>
            <p:cNvPr id="10" name="Text Box 14">
              <a:extLst>
                <a:ext uri="{FF2B5EF4-FFF2-40B4-BE49-F238E27FC236}">
                  <a16:creationId xmlns:a16="http://schemas.microsoft.com/office/drawing/2014/main" id="{1674846F-ADA8-FC43-AA98-AE1403F2D2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7255" y="4236732"/>
              <a:ext cx="213201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CC">
                      <a:alpha val="72156"/>
                    </a:srgbClr>
                  </a:solidFill>
                </a14:hiddenFill>
              </a:ext>
              <a:ext uri="{91240B29-F687-4f45-9708-019B960494DF}">
                <a14:hiddenLine xmlns="" xmlns:a14="http://schemas.microsoft.com/office/drawing/2010/main" w="41275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>
                  <a:srgbClr val="FFFFFF"/>
                </a:buClr>
                <a:buSzPts val="2000"/>
                <a:buFont typeface="Wingdings" pitchFamily="2" charset="2"/>
                <a:buNone/>
                <a:defRPr/>
              </a:pPr>
              <a:r>
                <a:rPr lang="en-US" sz="2800" kern="0" dirty="0">
                  <a:solidFill>
                    <a:srgbClr val="000000"/>
                  </a:solidFill>
                  <a:latin typeface="Monotype Corsiva" pitchFamily="66" charset="0"/>
                </a:rPr>
                <a:t>L</a:t>
              </a:r>
              <a:r>
                <a:rPr lang="en-US" sz="2400" kern="0" dirty="0">
                  <a:solidFill>
                    <a:srgbClr val="000000"/>
                  </a:solidFill>
                </a:rPr>
                <a:t> </a:t>
              </a:r>
              <a:r>
                <a:rPr lang="en-US" kern="0" dirty="0">
                  <a:solidFill>
                    <a:srgbClr val="000000"/>
                  </a:solidFill>
                </a:rPr>
                <a:t>= N / </a:t>
              </a:r>
              <a:r>
                <a:rPr lang="en-US" kern="0" dirty="0">
                  <a:solidFill>
                    <a:srgbClr val="000000"/>
                  </a:solidFill>
                  <a:latin typeface="Symbol" pitchFamily="18" charset="2"/>
                </a:rPr>
                <a:t>s</a:t>
              </a:r>
            </a:p>
          </p:txBody>
        </p:sp>
        <p:sp>
          <p:nvSpPr>
            <p:cNvPr id="11" name="Line 15">
              <a:extLst>
                <a:ext uri="{FF2B5EF4-FFF2-40B4-BE49-F238E27FC236}">
                  <a16:creationId xmlns:a16="http://schemas.microsoft.com/office/drawing/2014/main" id="{67CF800B-7D31-A543-BC29-471390F695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42567" y="4633606"/>
              <a:ext cx="379413" cy="314325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12" name="Line 16">
              <a:extLst>
                <a:ext uri="{FF2B5EF4-FFF2-40B4-BE49-F238E27FC236}">
                  <a16:creationId xmlns:a16="http://schemas.microsoft.com/office/drawing/2014/main" id="{D5474832-2119-CA4B-AAB0-1A790EF90D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064008" y="4680439"/>
              <a:ext cx="228600" cy="347662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de-DE" kern="0">
                <a:solidFill>
                  <a:srgbClr val="000000"/>
                </a:solidFill>
              </a:endParaRPr>
            </a:p>
          </p:txBody>
        </p:sp>
        <p:sp>
          <p:nvSpPr>
            <p:cNvPr id="13" name="Text Box 17">
              <a:extLst>
                <a:ext uri="{FF2B5EF4-FFF2-40B4-BE49-F238E27FC236}">
                  <a16:creationId xmlns:a16="http://schemas.microsoft.com/office/drawing/2014/main" id="{2EF26C1C-46D6-6E4F-A124-ABAE76BA93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742" y="4993969"/>
              <a:ext cx="1100138" cy="825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CC">
                      <a:alpha val="72156"/>
                    </a:srgbClr>
                  </a:solidFill>
                </a14:hiddenFill>
              </a:ext>
              <a:ext uri="{91240B29-F687-4f45-9708-019B960494DF}">
                <a14:hiddenLine xmlns="" xmlns:a14="http://schemas.microsoft.com/office/drawing/2010/main" w="41275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algn="ctr" eaLnBrk="1" hangingPunct="1">
                <a:buClr>
                  <a:srgbClr val="FFFFFF"/>
                </a:buClr>
                <a:buSzPts val="2000"/>
                <a:buFont typeface="Wingdings" pitchFamily="2" charset="2"/>
                <a:buNone/>
                <a:defRPr/>
              </a:pPr>
              <a:r>
                <a:rPr lang="en-US" sz="1600" kern="0" dirty="0">
                  <a:solidFill>
                    <a:srgbClr val="000000"/>
                  </a:solidFill>
                  <a:latin typeface="Century Gothic" pitchFamily="34" charset="0"/>
                </a:rPr>
                <a:t>Count </a:t>
              </a:r>
              <a:r>
                <a:rPr lang="en-US" sz="1600" kern="0" dirty="0" err="1">
                  <a:solidFill>
                    <a:srgbClr val="000000"/>
                  </a:solidFill>
                  <a:latin typeface="Century Gothic" pitchFamily="34" charset="0"/>
                </a:rPr>
                <a:t>Bhabha</a:t>
              </a:r>
              <a:r>
                <a:rPr lang="en-US" sz="1600" kern="0" dirty="0">
                  <a:solidFill>
                    <a:srgbClr val="000000"/>
                  </a:solidFill>
                  <a:latin typeface="Century Gothic" pitchFamily="34" charset="0"/>
                </a:rPr>
                <a:t> events</a:t>
              </a:r>
            </a:p>
          </p:txBody>
        </p:sp>
        <p:sp>
          <p:nvSpPr>
            <p:cNvPr id="14" name="Text Box 18">
              <a:extLst>
                <a:ext uri="{FF2B5EF4-FFF2-40B4-BE49-F238E27FC236}">
                  <a16:creationId xmlns:a16="http://schemas.microsoft.com/office/drawing/2014/main" id="{3E73BA6A-1335-E14A-855E-7B005242EC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8055" y="5105094"/>
              <a:ext cx="1100137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CC">
                      <a:alpha val="72156"/>
                    </a:srgbClr>
                  </a:solidFill>
                </a14:hiddenFill>
              </a:ext>
              <a:ext uri="{91240B29-F687-4f45-9708-019B960494DF}">
                <a14:hiddenLine xmlns="" xmlns:a14="http://schemas.microsoft.com/office/drawing/2010/main" w="41275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algn="ctr" eaLnBrk="1" hangingPunct="1">
                <a:buClr>
                  <a:srgbClr val="FFFFFF"/>
                </a:buClr>
                <a:buSzPts val="2000"/>
                <a:buFont typeface="Wingdings" pitchFamily="2" charset="2"/>
                <a:buNone/>
                <a:defRPr/>
              </a:pPr>
              <a:r>
                <a:rPr lang="en-US" sz="1600" kern="0" dirty="0">
                  <a:solidFill>
                    <a:srgbClr val="000000"/>
                  </a:solidFill>
                  <a:latin typeface="Century Gothic" pitchFamily="34" charset="0"/>
                </a:rPr>
                <a:t>From theory</a:t>
              </a:r>
            </a:p>
          </p:txBody>
        </p:sp>
      </p:grpSp>
      <p:pic>
        <p:nvPicPr>
          <p:cNvPr id="15" name="Picture 6">
            <a:extLst>
              <a:ext uri="{FF2B5EF4-FFF2-40B4-BE49-F238E27FC236}">
                <a16:creationId xmlns:a16="http://schemas.microsoft.com/office/drawing/2014/main" id="{3EB5D8C5-3A96-0D49-9851-6691EF426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696" y="4799134"/>
            <a:ext cx="3990157" cy="95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E090A31F-1331-724E-A560-D80F10AE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498" y="3496764"/>
            <a:ext cx="6479781" cy="11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5759993-0189-CF46-9EB3-3B0E6ECA5CA2}"/>
              </a:ext>
            </a:extLst>
          </p:cNvPr>
          <p:cNvSpPr txBox="1">
            <a:spLocks/>
          </p:cNvSpPr>
          <p:nvPr/>
        </p:nvSpPr>
        <p:spPr bwMode="gray">
          <a:xfrm>
            <a:off x="6152317" y="7265050"/>
            <a:ext cx="115927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rgbClr val="FE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9A18F6-2139-4E7C-BDC1-22A896BCC078}" type="slidenum">
              <a:rPr lang="en-US" sz="1400" smtClean="0">
                <a:latin typeface="Times New Roman"/>
              </a:rPr>
              <a:pPr/>
              <a:t>25</a:t>
            </a:fld>
            <a:endParaRPr lang="en-US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5371CCD6-5FE5-464C-8B0F-A6A2159925A8}"/>
              </a:ext>
            </a:extLst>
          </p:cNvPr>
          <p:cNvSpPr txBox="1">
            <a:spLocks/>
          </p:cNvSpPr>
          <p:nvPr/>
        </p:nvSpPr>
        <p:spPr>
          <a:xfrm>
            <a:off x="8241487" y="7279990"/>
            <a:ext cx="352821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latin typeface="Times New Roman"/>
              </a:rPr>
              <a:t>31/05/16 </a:t>
            </a:r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61DECFB4-CAA2-8A4E-9D1C-C7677AB3F851}"/>
              </a:ext>
            </a:extLst>
          </p:cNvPr>
          <p:cNvSpPr txBox="1">
            <a:spLocks/>
          </p:cNvSpPr>
          <p:nvPr/>
        </p:nvSpPr>
        <p:spPr>
          <a:xfrm>
            <a:off x="1709139" y="7279990"/>
            <a:ext cx="352821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latin typeface="Times New Roman"/>
              </a:rPr>
              <a:t>ECFA, Linear Collider Workshop 2016</a:t>
            </a:r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D295E8-B8B3-9E48-888E-913FB77AA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2649" y="5649813"/>
            <a:ext cx="2383629" cy="1180779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F32A3D0F-6DFA-5E41-BCF0-5BB0E4D81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2D85496-F324-904A-9BE2-467D38D7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821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6878B4E-01E3-264F-A05C-68C8B86A9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480" y="898037"/>
            <a:ext cx="9994900" cy="5232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A51AF0-4561-E340-9493-CA2ED129250A}"/>
              </a:ext>
            </a:extLst>
          </p:cNvPr>
          <p:cNvSpPr txBox="1"/>
          <p:nvPr/>
        </p:nvSpPr>
        <p:spPr>
          <a:xfrm>
            <a:off x="4972050" y="388620"/>
            <a:ext cx="3182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Luminosity precision details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8FA26-EA91-544C-A8AF-1C9B31EB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0705BE-9FE8-4448-B8C3-808E41DB1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57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AA7AB-2AE3-6D4B-AE3E-93F1A846E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1465" y="69611"/>
            <a:ext cx="8911687" cy="1280890"/>
          </a:xfrm>
        </p:spPr>
        <p:txBody>
          <a:bodyPr/>
          <a:lstStyle/>
          <a:p>
            <a:r>
              <a:rPr lang="en-US" dirty="0"/>
              <a:t>Forward region detector purposes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57573-82A9-814A-9A61-4A2A8C0F9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800" y="995035"/>
            <a:ext cx="8915400" cy="111252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precise luminosity measurement, O(10</a:t>
            </a:r>
            <a:r>
              <a:rPr lang="en-US" baseline="30000" dirty="0"/>
              <a:t>-3</a:t>
            </a:r>
            <a:r>
              <a:rPr lang="en-US" dirty="0"/>
              <a:t>) up  500 GeV</a:t>
            </a:r>
          </a:p>
          <a:p>
            <a:r>
              <a:rPr lang="en-US" dirty="0"/>
              <a:t>fast luminosity measurement and beam tuning</a:t>
            </a:r>
          </a:p>
          <a:p>
            <a:r>
              <a:rPr lang="en-US" dirty="0"/>
              <a:t>hermiticity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DE3EB2-131E-DE46-93C5-92F150E3C700}"/>
              </a:ext>
            </a:extLst>
          </p:cNvPr>
          <p:cNvSpPr txBox="1"/>
          <p:nvPr/>
        </p:nvSpPr>
        <p:spPr>
          <a:xfrm>
            <a:off x="3078180" y="2088653"/>
            <a:ext cx="5875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For these purposes, mainly three detectors : the </a:t>
            </a:r>
            <a:r>
              <a:rPr lang="en-US" sz="2400" dirty="0" err="1"/>
              <a:t>LumiCal</a:t>
            </a:r>
            <a:r>
              <a:rPr lang="en-US" sz="2400" dirty="0"/>
              <a:t>, </a:t>
            </a:r>
            <a:r>
              <a:rPr lang="en-US" sz="2400" dirty="0" err="1"/>
              <a:t>BeamCal</a:t>
            </a:r>
            <a:r>
              <a:rPr lang="en-US" sz="2400" dirty="0"/>
              <a:t> and </a:t>
            </a:r>
            <a:r>
              <a:rPr lang="en-US" sz="2400" dirty="0" err="1"/>
              <a:t>LHCal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9D5D2D-8555-FD48-B03C-0D9B9A023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6711" y="3390900"/>
            <a:ext cx="4445000" cy="3467100"/>
          </a:xfrm>
          <a:prstGeom prst="rect">
            <a:avLst/>
          </a:prstGeom>
        </p:spPr>
      </p:pic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2787C65B-D7AC-754E-A70C-4473243EB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6272390B-AD43-5141-B066-9750510A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22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860" y="122871"/>
            <a:ext cx="7311390" cy="1325563"/>
          </a:xfrm>
        </p:spPr>
        <p:txBody>
          <a:bodyPr/>
          <a:lstStyle/>
          <a:p>
            <a:r>
              <a:rPr lang="en-US" dirty="0"/>
              <a:t>FCAL detector purposes at ILC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767" y="1448434"/>
            <a:ext cx="11006138" cy="5272406"/>
          </a:xfrm>
        </p:spPr>
        <p:txBody>
          <a:bodyPr>
            <a:noAutofit/>
          </a:bodyPr>
          <a:lstStyle/>
          <a:p>
            <a:r>
              <a:rPr lang="en-US" sz="2400" dirty="0" err="1"/>
              <a:t>LumiCal</a:t>
            </a:r>
            <a:r>
              <a:rPr lang="en-US" sz="2400" dirty="0"/>
              <a:t> : </a:t>
            </a:r>
          </a:p>
          <a:p>
            <a:pPr lvl="1"/>
            <a:r>
              <a:rPr lang="en-US" sz="2000" dirty="0"/>
              <a:t>Precise integrated luminosity measurements (</a:t>
            </a:r>
            <a:r>
              <a:rPr lang="en-US" sz="2000" dirty="0" err="1"/>
              <a:t>Bhabha</a:t>
            </a:r>
            <a:r>
              <a:rPr lang="en-US" sz="2000" dirty="0"/>
              <a:t> events)</a:t>
            </a:r>
          </a:p>
          <a:p>
            <a:pPr lvl="1"/>
            <a:r>
              <a:rPr lang="en-US" sz="2000" dirty="0"/>
              <a:t>Extend calorimetric coverage to small polar angles. Important for physics analysis</a:t>
            </a:r>
          </a:p>
          <a:p>
            <a:r>
              <a:rPr lang="en-US" sz="2400" dirty="0" err="1">
                <a:effectLst/>
              </a:rPr>
              <a:t>LHCal</a:t>
            </a:r>
            <a:r>
              <a:rPr lang="en-US" sz="2400" dirty="0">
                <a:effectLst/>
              </a:rPr>
              <a:t> :</a:t>
            </a:r>
          </a:p>
          <a:p>
            <a:pPr lvl="1"/>
            <a:r>
              <a:rPr lang="en-US" sz="2000" dirty="0"/>
              <a:t>Extend the hadronic calorimeter coverage</a:t>
            </a:r>
          </a:p>
          <a:p>
            <a:r>
              <a:rPr lang="en-US" sz="2400" dirty="0" err="1">
                <a:effectLst/>
              </a:rPr>
              <a:t>BeamCal</a:t>
            </a:r>
            <a:r>
              <a:rPr lang="en-US" sz="2400" dirty="0">
                <a:effectLst/>
              </a:rPr>
              <a:t> : </a:t>
            </a:r>
          </a:p>
          <a:p>
            <a:pPr lvl="1"/>
            <a:r>
              <a:rPr lang="en-US" sz="2000" dirty="0"/>
              <a:t>Measure instant luminosity. feedback for </a:t>
            </a:r>
            <a:r>
              <a:rPr lang="en-US" sz="2000" dirty="0" err="1"/>
              <a:t>beamtuning</a:t>
            </a:r>
            <a:endParaRPr lang="en-US" sz="2000" dirty="0"/>
          </a:p>
          <a:p>
            <a:pPr lvl="1"/>
            <a:r>
              <a:rPr lang="en-US" sz="2000" dirty="0"/>
              <a:t>tagging of high energy electrons to suppress backgrounds to potential BSM process </a:t>
            </a:r>
          </a:p>
          <a:p>
            <a:pPr lvl="1"/>
            <a:r>
              <a:rPr lang="en-US" sz="2000" dirty="0"/>
              <a:t>shielding of the accelerator components from the beam-induced background</a:t>
            </a:r>
          </a:p>
          <a:p>
            <a:pPr lvl="1"/>
            <a:r>
              <a:rPr lang="en-US" sz="2000" dirty="0"/>
              <a:t>providing supplementary beam diagnostics information extracted from the pattern of incoherent-pair energy depositions </a:t>
            </a:r>
          </a:p>
          <a:p>
            <a:pPr lvl="1"/>
            <a:endParaRPr lang="en-US" sz="2000" dirty="0">
              <a:effectLst/>
            </a:endParaRPr>
          </a:p>
          <a:p>
            <a:pPr lvl="1"/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855" y="0"/>
            <a:ext cx="3139145" cy="243459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8DA9AD-F04C-514C-86DE-5472E4133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6803C5-2417-8544-81E8-37DF0290F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Purposes</a:t>
            </a:r>
          </a:p>
          <a:p>
            <a:r>
              <a:rPr lang="en-US" sz="2400" b="1" dirty="0"/>
              <a:t>FCAL detectors : simulation</a:t>
            </a:r>
          </a:p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FCAL detectors : hardware</a:t>
            </a:r>
          </a:p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Electronics</a:t>
            </a:r>
          </a:p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conclusion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8D7E399-F114-764E-9E36-8571DA25A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5217B3A-C0D3-0D4E-AF4A-68A21F4D2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4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394" y="1302068"/>
            <a:ext cx="8915400" cy="454152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err="1"/>
              <a:t>LumiCal</a:t>
            </a:r>
            <a:r>
              <a:rPr lang="en-US" sz="2400" dirty="0"/>
              <a:t> :</a:t>
            </a:r>
          </a:p>
          <a:p>
            <a:pPr lvl="1"/>
            <a:r>
              <a:rPr lang="en-US" sz="2000" dirty="0"/>
              <a:t>Electromagnetic sampling calorimeter</a:t>
            </a:r>
          </a:p>
          <a:p>
            <a:pPr lvl="1"/>
            <a:r>
              <a:rPr lang="en-US" sz="2000" dirty="0"/>
              <a:t>30 layers of 3.5 mm thick tungsten plates with 1 mm gap for silicon sensors</a:t>
            </a:r>
          </a:p>
          <a:p>
            <a:pPr lvl="1"/>
            <a:r>
              <a:rPr lang="en-US" sz="2000" dirty="0"/>
              <a:t>Cover the angles between 41 </a:t>
            </a:r>
            <a:r>
              <a:rPr lang="en-US" sz="2000" dirty="0" err="1"/>
              <a:t>mrad</a:t>
            </a:r>
            <a:r>
              <a:rPr lang="en-US" sz="2000" dirty="0"/>
              <a:t> to 67 </a:t>
            </a:r>
            <a:r>
              <a:rPr lang="en-US" sz="2000" dirty="0" err="1"/>
              <a:t>mrad</a:t>
            </a:r>
            <a:endParaRPr lang="en-US" sz="2000" dirty="0"/>
          </a:p>
          <a:p>
            <a:r>
              <a:rPr lang="en-US" sz="2400" dirty="0" err="1"/>
              <a:t>LHCal</a:t>
            </a:r>
            <a:r>
              <a:rPr lang="en-US" sz="2400" dirty="0"/>
              <a:t> :</a:t>
            </a:r>
          </a:p>
          <a:p>
            <a:pPr lvl="1"/>
            <a:r>
              <a:rPr lang="en-US" sz="2000" dirty="0"/>
              <a:t>Sampling Calorimeter (silicon)</a:t>
            </a:r>
          </a:p>
          <a:p>
            <a:pPr lvl="1"/>
            <a:r>
              <a:rPr lang="en-US" sz="2000" dirty="0"/>
              <a:t>29 layers of 16mm thickness. Absorber : tungsten or iron</a:t>
            </a:r>
          </a:p>
          <a:p>
            <a:r>
              <a:rPr lang="en-US" sz="2400" dirty="0" err="1"/>
              <a:t>BeamCal</a:t>
            </a:r>
            <a:r>
              <a:rPr lang="en-US" sz="2400" dirty="0"/>
              <a:t>:</a:t>
            </a:r>
          </a:p>
          <a:p>
            <a:pPr lvl="1"/>
            <a:r>
              <a:rPr lang="en-US" sz="2000" dirty="0"/>
              <a:t>Sampling calorimeter based on tungsten plates (30 layers)</a:t>
            </a:r>
          </a:p>
          <a:p>
            <a:pPr lvl="1"/>
            <a:r>
              <a:rPr lang="en-US" sz="2000" dirty="0"/>
              <a:t>Cover the angles between 6 </a:t>
            </a:r>
            <a:r>
              <a:rPr lang="en-US" sz="2000" dirty="0" err="1"/>
              <a:t>mrad</a:t>
            </a:r>
            <a:r>
              <a:rPr lang="en-US" sz="2000" dirty="0"/>
              <a:t> to 43 </a:t>
            </a:r>
            <a:r>
              <a:rPr lang="en-US" sz="2000" dirty="0" err="1"/>
              <a:t>mrad</a:t>
            </a:r>
            <a:endParaRPr lang="en-US" sz="2000" dirty="0"/>
          </a:p>
          <a:p>
            <a:pPr lvl="1"/>
            <a:r>
              <a:rPr lang="en-US" sz="2000" dirty="0"/>
              <a:t>Due to large dose, rad hard sensors (GaAs, Diamond, Sapphire)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46860" y="122871"/>
            <a:ext cx="10408920" cy="1325563"/>
          </a:xfrm>
        </p:spPr>
        <p:txBody>
          <a:bodyPr/>
          <a:lstStyle/>
          <a:p>
            <a:r>
              <a:rPr lang="en-US" dirty="0"/>
              <a:t>FCAL detector designs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E26B8-5504-DB4B-A031-D60E967AD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AD864-7789-3F43-A488-407294455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404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46860" y="-2859"/>
            <a:ext cx="10408920" cy="13255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/>
              <a:t>BeamCal</a:t>
            </a:r>
            <a:r>
              <a:rPr lang="en-US" dirty="0"/>
              <a:t> simulation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03247" y="1337429"/>
            <a:ext cx="6889116" cy="4980941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Simulations within DD4hep environment and validation started</a:t>
            </a:r>
          </a:p>
          <a:p>
            <a:r>
              <a:rPr lang="en-US" dirty="0"/>
              <a:t>Reconstruction software for </a:t>
            </a:r>
            <a:r>
              <a:rPr lang="en-US" dirty="0" err="1"/>
              <a:t>LumiCal</a:t>
            </a:r>
            <a:r>
              <a:rPr lang="en-US" dirty="0"/>
              <a:t> and </a:t>
            </a:r>
            <a:r>
              <a:rPr lang="en-US" dirty="0" err="1"/>
              <a:t>BeamCal</a:t>
            </a:r>
            <a:r>
              <a:rPr lang="en-US" dirty="0"/>
              <a:t> present (</a:t>
            </a:r>
            <a:r>
              <a:rPr lang="en-US" dirty="0" err="1"/>
              <a:t>FcalClusterer</a:t>
            </a:r>
            <a:r>
              <a:rPr lang="en-US" dirty="0"/>
              <a:t>  Marlin module) adopted for DD4HEP</a:t>
            </a:r>
          </a:p>
          <a:p>
            <a:r>
              <a:rPr lang="en-US" dirty="0"/>
              <a:t>Different methods of background generated and different reconstruction algorithms compared</a:t>
            </a:r>
          </a:p>
          <a:p>
            <a:r>
              <a:rPr lang="en-US" dirty="0"/>
              <a:t>Results : for example, efficiency and angle resolution with 40 bunch crossing overlaid to the signal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5F87F-8D87-E14F-B5AB-83DE40591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2524E-5EA1-384A-8327-1F97C49AB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ECB867-FC7F-E543-893F-C5F76C9E7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449" y="-2859"/>
            <a:ext cx="3997523" cy="34998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8EF3493-39A9-9E46-8A51-2FD718D05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363" y="3497024"/>
            <a:ext cx="4498698" cy="33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52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138" y="1448434"/>
            <a:ext cx="6640513" cy="3777622"/>
          </a:xfrm>
        </p:spPr>
        <p:txBody>
          <a:bodyPr/>
          <a:lstStyle/>
          <a:p>
            <a:r>
              <a:rPr lang="en-US" dirty="0"/>
              <a:t>Polar angular pad size calculated to obtain the given precision of luminosity measurement</a:t>
            </a:r>
          </a:p>
          <a:p>
            <a:r>
              <a:rPr lang="en-US" dirty="0"/>
              <a:t>Simulation of the </a:t>
            </a:r>
          </a:p>
          <a:p>
            <a:pPr marL="0" indent="0">
              <a:buNone/>
            </a:pPr>
            <a:r>
              <a:rPr lang="en-US" dirty="0"/>
              <a:t>      energy resolution</a:t>
            </a:r>
          </a:p>
          <a:p>
            <a:r>
              <a:rPr lang="en-US" dirty="0"/>
              <a:t>Small Moliere radius</a:t>
            </a:r>
          </a:p>
          <a:p>
            <a:pPr marL="0" indent="0">
              <a:buNone/>
            </a:pPr>
            <a:r>
              <a:rPr lang="en-US" dirty="0"/>
              <a:t>      for compactness study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46860" y="122871"/>
            <a:ext cx="10408920" cy="13255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/>
              <a:t>LumiCal</a:t>
            </a:r>
            <a:r>
              <a:rPr lang="en-US" dirty="0"/>
              <a:t> simulation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013" y="785652"/>
            <a:ext cx="4046537" cy="3738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9912" y="3050012"/>
            <a:ext cx="4192816" cy="38079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562728" y="4584674"/>
            <a:ext cx="3629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r-IN" dirty="0" err="1">
                <a:effectLst/>
                <a:latin typeface="CantarellRegular" charset="0"/>
              </a:rPr>
              <a:t>For</a:t>
            </a:r>
            <a:r>
              <a:rPr lang="mr-IN" dirty="0">
                <a:effectLst/>
                <a:latin typeface="CantarellRegular" charset="0"/>
              </a:rPr>
              <a:t> I</a:t>
            </a:r>
            <a:r>
              <a:rPr lang="en-US" baseline="-25000" dirty="0"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mr-IN" dirty="0">
                <a:effectLst/>
                <a:latin typeface="CantarellRegular" charset="0"/>
              </a:rPr>
              <a:t> =0.8 </a:t>
            </a:r>
            <a:r>
              <a:rPr lang="mr-IN" dirty="0" err="1">
                <a:effectLst/>
                <a:latin typeface="CantarellRegular" charset="0"/>
              </a:rPr>
              <a:t>mrad</a:t>
            </a:r>
            <a:r>
              <a:rPr lang="mr-IN" dirty="0">
                <a:effectLst/>
                <a:latin typeface="CantarellRegular" charset="0"/>
              </a:rPr>
              <a:t>, </a:t>
            </a:r>
            <a:r>
              <a:rPr lang="mr-IN" dirty="0">
                <a:effectLst/>
                <a:latin typeface="DejaVuSans" charset="0"/>
              </a:rPr>
              <a:t>Δ</a:t>
            </a:r>
            <a:r>
              <a:rPr lang="mr-IN" dirty="0">
                <a:effectLst/>
                <a:latin typeface="CantarellRegular" charset="0"/>
              </a:rPr>
              <a:t>L/L = 1.6</a:t>
            </a:r>
            <a:r>
              <a:rPr lang="en-US" dirty="0">
                <a:latin typeface="DejaVuSans" charset="0"/>
              </a:rPr>
              <a:t> 10</a:t>
            </a:r>
            <a:r>
              <a:rPr lang="en-US" baseline="30000" dirty="0">
                <a:latin typeface="DejaVuSans" charset="0"/>
              </a:rPr>
              <a:t>-4</a:t>
            </a:r>
            <a:r>
              <a:rPr lang="mr-IN" sz="1100" dirty="0">
                <a:effectLst/>
                <a:latin typeface="CantarellRegular" charset="0"/>
              </a:rPr>
              <a:t> </a:t>
            </a:r>
            <a:endParaRPr lang="mr-IN" dirty="0">
              <a:effectLst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9555480" y="970344"/>
            <a:ext cx="11430" cy="2950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1579" y="5105023"/>
            <a:ext cx="2667328" cy="8331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18802" y="355115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A5BF86-92E7-FA48-B1C9-96973ACFC966}"/>
              </a:ext>
            </a:extLst>
          </p:cNvPr>
          <p:cNvSpPr/>
          <p:nvPr/>
        </p:nvSpPr>
        <p:spPr>
          <a:xfrm>
            <a:off x="9407514" y="5854502"/>
            <a:ext cx="2385403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H </a:t>
            </a:r>
            <a:r>
              <a:rPr lang="en-US" dirty="0" err="1"/>
              <a:t>Abramowicz</a:t>
            </a:r>
            <a:r>
              <a:rPr lang="en-US" dirty="0"/>
              <a:t> </a:t>
            </a:r>
            <a:r>
              <a:rPr lang="en-US" i="1" dirty="0"/>
              <a:t>et al </a:t>
            </a:r>
            <a:r>
              <a:rPr lang="en-US" dirty="0"/>
              <a:t>2010 </a:t>
            </a:r>
            <a:r>
              <a:rPr lang="en-US" i="1" dirty="0"/>
              <a:t>JINST </a:t>
            </a:r>
            <a:r>
              <a:rPr lang="en-US" b="1" dirty="0"/>
              <a:t>5 </a:t>
            </a:r>
            <a:r>
              <a:rPr lang="en-US" dirty="0"/>
              <a:t>P12002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1F7541-9CFA-1B4D-81D2-826F6B83CB50}"/>
              </a:ext>
            </a:extLst>
          </p:cNvPr>
          <p:cNvSpPr txBox="1"/>
          <p:nvPr/>
        </p:nvSpPr>
        <p:spPr>
          <a:xfrm>
            <a:off x="9177090" y="4112038"/>
            <a:ext cx="1941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Polar angle pad size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008D7D9-8E43-8C4F-9DED-5B6D96F8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3EF2F9D-941F-0942-8333-6D12E2363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8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2" y="1550670"/>
            <a:ext cx="7322042" cy="3777622"/>
          </a:xfrm>
        </p:spPr>
        <p:txBody>
          <a:bodyPr/>
          <a:lstStyle/>
          <a:p>
            <a:r>
              <a:rPr lang="en-US" dirty="0"/>
              <a:t>Located between the </a:t>
            </a:r>
            <a:r>
              <a:rPr lang="en-US" dirty="0" err="1"/>
              <a:t>LumiCal</a:t>
            </a:r>
            <a:r>
              <a:rPr lang="en-US" dirty="0"/>
              <a:t> and </a:t>
            </a:r>
            <a:r>
              <a:rPr lang="en-US" dirty="0" err="1"/>
              <a:t>BeamCal</a:t>
            </a:r>
            <a:endParaRPr lang="en-US" dirty="0"/>
          </a:p>
          <a:p>
            <a:r>
              <a:rPr lang="en-US" dirty="0"/>
              <a:t>Total thickness : 463 mm</a:t>
            </a:r>
          </a:p>
          <a:p>
            <a:r>
              <a:rPr lang="en-US" dirty="0"/>
              <a:t>Simulation of tungsten-Si and iron-Si with different incident particles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46860" y="122871"/>
            <a:ext cx="6367462" cy="13255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/>
              <a:t>LHCal</a:t>
            </a:r>
            <a:r>
              <a:rPr lang="en-US" dirty="0"/>
              <a:t> simulation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287" y="0"/>
            <a:ext cx="4344713" cy="34175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3727" y="4126214"/>
            <a:ext cx="3512089" cy="9390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772" y="3166110"/>
            <a:ext cx="4014482" cy="36918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7093" y="3166110"/>
            <a:ext cx="3763402" cy="37090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53727" y="5657850"/>
            <a:ext cx="2424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Tungsten looks to be the best candidate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87DA95E-4ECB-F749-AE51-34D1E9337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ILD meeting 2019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D904D20-70F6-5040-B106-63014AAFD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376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33472</TotalTime>
  <Words>1301</Words>
  <Application>Microsoft Macintosh PowerPoint</Application>
  <PresentationFormat>Widescreen</PresentationFormat>
  <Paragraphs>239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43" baseType="lpstr">
      <vt:lpstr>Arial</vt:lpstr>
      <vt:lpstr>Calibri</vt:lpstr>
      <vt:lpstr>CantarellRegular</vt:lpstr>
      <vt:lpstr>Century Gothic</vt:lpstr>
      <vt:lpstr>CMR9</vt:lpstr>
      <vt:lpstr>CMSY9</vt:lpstr>
      <vt:lpstr>Comic Sans MS</vt:lpstr>
      <vt:lpstr>DejaVuSans</vt:lpstr>
      <vt:lpstr>Geneva</vt:lpstr>
      <vt:lpstr>LiberationSans</vt:lpstr>
      <vt:lpstr>Mangal</vt:lpstr>
      <vt:lpstr>Monotype Corsiva</vt:lpstr>
      <vt:lpstr>Symbol</vt:lpstr>
      <vt:lpstr>Times New Roman</vt:lpstr>
      <vt:lpstr>Wingdings</vt:lpstr>
      <vt:lpstr>Wingdings 3</vt:lpstr>
      <vt:lpstr>Wisp</vt:lpstr>
      <vt:lpstr>Forward calorimeters</vt:lpstr>
      <vt:lpstr>Outline</vt:lpstr>
      <vt:lpstr>Forward region detector purposes </vt:lpstr>
      <vt:lpstr>FCAL detector purposes at ILC</vt:lpstr>
      <vt:lpstr>PowerPoint Presentation</vt:lpstr>
      <vt:lpstr>FCAL detector designs</vt:lpstr>
      <vt:lpstr>PowerPoint Presentation</vt:lpstr>
      <vt:lpstr>PowerPoint Presentation</vt:lpstr>
      <vt:lpstr>PowerPoint Presentation</vt:lpstr>
      <vt:lpstr>PowerPoint Presentation</vt:lpstr>
      <vt:lpstr>LumiCal sensor</vt:lpstr>
      <vt:lpstr>LumiCal test at CERN in 2014</vt:lpstr>
      <vt:lpstr>Thin detector assembly</vt:lpstr>
      <vt:lpstr>LumiCal test at DESY in 2016</vt:lpstr>
      <vt:lpstr>Lumical test at DESY in 2016</vt:lpstr>
      <vt:lpstr>lumical test at DESY in 2016</vt:lpstr>
      <vt:lpstr>BeamCal  test beam</vt:lpstr>
      <vt:lpstr>Radiation damage in electromagnetic shower</vt:lpstr>
      <vt:lpstr>PowerPoint Presentation</vt:lpstr>
      <vt:lpstr>LumiCal readout in 2014</vt:lpstr>
      <vt:lpstr>New readout : FLAME</vt:lpstr>
      <vt:lpstr>BeamCal readout </vt:lpstr>
      <vt:lpstr>Conclusions</vt:lpstr>
      <vt:lpstr>thanks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FCal</dc:title>
  <dc:creator>Microsoft Office User</dc:creator>
  <cp:lastModifiedBy>yan bb</cp:lastModifiedBy>
  <cp:revision>266</cp:revision>
  <dcterms:created xsi:type="dcterms:W3CDTF">2017-06-06T07:47:08Z</dcterms:created>
  <dcterms:modified xsi:type="dcterms:W3CDTF">2019-02-26T06:28:02Z</dcterms:modified>
</cp:coreProperties>
</file>