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1" r:id="rId3"/>
    <p:sldId id="262" r:id="rId4"/>
    <p:sldId id="264" r:id="rId5"/>
    <p:sldId id="265" r:id="rId6"/>
    <p:sldId id="266" r:id="rId7"/>
    <p:sldId id="267" r:id="rId8"/>
    <p:sldId id="271" r:id="rId9"/>
    <p:sldId id="273" r:id="rId10"/>
  </p:sldIdLst>
  <p:sldSz cx="9144000" cy="6858000" type="screen4x3"/>
  <p:notesSz cx="6858000" cy="9144000"/>
  <p:defaultTextStyle>
    <a:defPPr>
      <a:defRPr lang="nl-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80" d="100"/>
          <a:sy n="80" d="100"/>
        </p:scale>
        <p:origin x="-1080" y="-11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75FA5A-2E11-2344-B950-FCE47047F669}" type="datetimeFigureOut">
              <a:rPr lang="nl-NL" smtClean="0"/>
              <a:t>26-2-2019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1E767F-214D-614D-93AE-196FDDF5598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592661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56C715-CDE6-1B48-8438-799D92EA01A4}" type="datetimeFigureOut">
              <a:rPr lang="nl-NL" smtClean="0"/>
              <a:t>26-2-2019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AE61B4-DD91-EE40-9A46-B0FC69AADEC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272614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Klik om de 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27.2.2019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ILD meeting KEK 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21B4A-C0EC-BC43-AFCA-DDFCBC83C89F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3700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27.2.2019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ILD meeting KEK 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21B4A-C0EC-BC43-AFCA-DDFCBC83C89F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1760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27.2.2019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ILD meeting KEK 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21B4A-C0EC-BC43-AFCA-DDFCBC83C89F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7586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27.2.2019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ILD meeting KEK 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21B4A-C0EC-BC43-AFCA-DDFCBC83C89F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4992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27.2.2019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ILD meeting KEK 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21B4A-C0EC-BC43-AFCA-DDFCBC83C89F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0621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27.2.2019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ILD meeting KEK 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21B4A-C0EC-BC43-AFCA-DDFCBC83C89F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9672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27.2.2019</a:t>
            </a:r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ILD meeting KEK </a:t>
            </a:r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21B4A-C0EC-BC43-AFCA-DDFCBC83C89F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1422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27.2.2019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ILD meeting KEK 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21B4A-C0EC-BC43-AFCA-DDFCBC83C89F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5807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27.2.2019</a:t>
            </a:r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ILD meeting KEK 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21B4A-C0EC-BC43-AFCA-DDFCBC83C89F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371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27.2.2019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ILD meeting KEK 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21B4A-C0EC-BC43-AFCA-DDFCBC83C89F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9556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27.2.2019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ILD meeting KEK 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21B4A-C0EC-BC43-AFCA-DDFCBC83C89F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1145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27.2.2019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smtClean="0"/>
              <a:t>ILD meeting KEK 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D21B4A-C0EC-BC43-AFCA-DDFCBC83C89F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8449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145237"/>
            <a:ext cx="7772400" cy="2357652"/>
          </a:xfrm>
        </p:spPr>
        <p:txBody>
          <a:bodyPr>
            <a:normAutofit/>
          </a:bodyPr>
          <a:lstStyle/>
          <a:p>
            <a:r>
              <a:rPr lang="nl-NL" smtClean="0"/>
              <a:t>Calibration/alignment </a:t>
            </a:r>
            <a:r>
              <a:rPr lang="nl-NL" dirty="0" err="1" smtClean="0"/>
              <a:t>scenarios</a:t>
            </a:r>
            <a:r>
              <a:rPr lang="nl-NL" dirty="0" smtClean="0"/>
              <a:t> </a:t>
            </a:r>
            <a:r>
              <a:rPr lang="nl-NL" dirty="0" err="1" smtClean="0"/>
              <a:t>for</a:t>
            </a:r>
            <a:r>
              <a:rPr lang="nl-NL" dirty="0" smtClean="0"/>
              <a:t> ILD/ILC</a:t>
            </a:r>
            <a:endParaRPr lang="nl-NL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007181" y="3886200"/>
            <a:ext cx="7181639" cy="1752600"/>
          </a:xfrm>
        </p:spPr>
        <p:txBody>
          <a:bodyPr/>
          <a:lstStyle/>
          <a:p>
            <a:r>
              <a:rPr lang="nl-NL" smtClean="0"/>
              <a:t>Ties Behnke</a:t>
            </a:r>
            <a:br>
              <a:rPr lang="nl-NL" smtClean="0"/>
            </a:br>
            <a:r>
              <a:rPr lang="nl-NL" smtClean="0"/>
              <a:t>based on a talk by Jan Timmermans</a:t>
            </a:r>
            <a:br>
              <a:rPr lang="nl-NL" smtClean="0"/>
            </a:br>
            <a:r>
              <a:rPr lang="nl-NL" smtClean="0"/>
              <a:t>at the ILD meeting in Oshu City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393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dirty="0" err="1" smtClean="0"/>
              <a:t>Initial</a:t>
            </a:r>
            <a:r>
              <a:rPr lang="nl-NL" sz="3200" dirty="0" smtClean="0"/>
              <a:t> </a:t>
            </a:r>
            <a:r>
              <a:rPr lang="nl-NL" sz="3200" dirty="0" err="1" smtClean="0"/>
              <a:t>requirements</a:t>
            </a:r>
            <a:r>
              <a:rPr lang="nl-NL" sz="3200" dirty="0" smtClean="0"/>
              <a:t> on tracking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21275"/>
          </a:xfrm>
        </p:spPr>
        <p:txBody>
          <a:bodyPr>
            <a:normAutofit/>
          </a:bodyPr>
          <a:lstStyle/>
          <a:p>
            <a:r>
              <a:rPr lang="nl-NL" sz="2600" smtClean="0"/>
              <a:t>Very lightweight</a:t>
            </a:r>
            <a:r>
              <a:rPr lang="nl-NL" sz="2600" dirty="0" smtClean="0"/>
              <a:t>, but </a:t>
            </a:r>
            <a:r>
              <a:rPr lang="nl-NL" sz="2600" dirty="0" err="1" smtClean="0"/>
              <a:t>stiff</a:t>
            </a:r>
            <a:r>
              <a:rPr lang="nl-NL" sz="2600" dirty="0" smtClean="0"/>
              <a:t> detectors</a:t>
            </a:r>
          </a:p>
          <a:p>
            <a:r>
              <a:rPr lang="nl-NL" sz="2600" dirty="0" err="1" smtClean="0"/>
              <a:t>Stable</a:t>
            </a:r>
            <a:r>
              <a:rPr lang="nl-NL" sz="2600" dirty="0" smtClean="0"/>
              <a:t> </a:t>
            </a:r>
            <a:r>
              <a:rPr lang="nl-NL" sz="2600" dirty="0" err="1" smtClean="0"/>
              <a:t>to</a:t>
            </a:r>
            <a:r>
              <a:rPr lang="nl-NL" sz="2600" dirty="0" smtClean="0"/>
              <a:t> </a:t>
            </a:r>
            <a:r>
              <a:rPr lang="nl-NL" sz="2600" dirty="0" err="1" smtClean="0"/>
              <a:t>electric</a:t>
            </a:r>
            <a:r>
              <a:rPr lang="nl-NL" sz="2600" dirty="0" smtClean="0"/>
              <a:t> </a:t>
            </a:r>
            <a:r>
              <a:rPr lang="nl-NL" sz="2600" dirty="0" err="1" smtClean="0"/>
              <a:t>and</a:t>
            </a:r>
            <a:r>
              <a:rPr lang="nl-NL" sz="2600" dirty="0" smtClean="0"/>
              <a:t> </a:t>
            </a:r>
            <a:r>
              <a:rPr lang="nl-NL" sz="2600" dirty="0" err="1" smtClean="0"/>
              <a:t>magnetic</a:t>
            </a:r>
            <a:r>
              <a:rPr lang="nl-NL" sz="2600" dirty="0" smtClean="0"/>
              <a:t> </a:t>
            </a:r>
            <a:r>
              <a:rPr lang="nl-NL" sz="2600" err="1" smtClean="0"/>
              <a:t>fields</a:t>
            </a:r>
            <a:r>
              <a:rPr lang="nl-NL" sz="2600" smtClean="0"/>
              <a:t> </a:t>
            </a:r>
            <a:r>
              <a:rPr lang="nl-NL" sz="2600" smtClean="0"/>
              <a:t>(in particular power </a:t>
            </a:r>
            <a:br>
              <a:rPr lang="nl-NL" sz="2600" smtClean="0"/>
            </a:br>
            <a:r>
              <a:rPr lang="nl-NL" sz="2600" smtClean="0"/>
              <a:t>pulsing effects)</a:t>
            </a:r>
            <a:endParaRPr lang="nl-NL" sz="2600" dirty="0" smtClean="0"/>
          </a:p>
          <a:p>
            <a:r>
              <a:rPr lang="nl-NL" sz="2600" dirty="0" err="1" smtClean="0"/>
              <a:t>Robust</a:t>
            </a:r>
            <a:r>
              <a:rPr lang="nl-NL" sz="2600" dirty="0" smtClean="0"/>
              <a:t> </a:t>
            </a:r>
            <a:r>
              <a:rPr lang="nl-NL" sz="2600" dirty="0" err="1" smtClean="0"/>
              <a:t>against</a:t>
            </a:r>
            <a:r>
              <a:rPr lang="nl-NL" sz="2600" dirty="0" smtClean="0"/>
              <a:t> </a:t>
            </a:r>
            <a:r>
              <a:rPr lang="nl-NL" sz="2600" dirty="0" err="1" smtClean="0"/>
              <a:t>temperature</a:t>
            </a:r>
            <a:r>
              <a:rPr lang="nl-NL" sz="2600" dirty="0" smtClean="0"/>
              <a:t> </a:t>
            </a:r>
            <a:r>
              <a:rPr lang="nl-NL" sz="2600" dirty="0" err="1" smtClean="0"/>
              <a:t>and</a:t>
            </a:r>
            <a:r>
              <a:rPr lang="nl-NL" sz="2600" dirty="0" smtClean="0"/>
              <a:t> </a:t>
            </a:r>
            <a:r>
              <a:rPr lang="nl-NL" sz="2600" dirty="0" err="1" smtClean="0"/>
              <a:t>humidity</a:t>
            </a:r>
            <a:r>
              <a:rPr lang="nl-NL" sz="2600" dirty="0" smtClean="0"/>
              <a:t> </a:t>
            </a:r>
            <a:r>
              <a:rPr lang="nl-NL" sz="2600" dirty="0" err="1" smtClean="0"/>
              <a:t>gradients</a:t>
            </a:r>
            <a:r>
              <a:rPr lang="nl-NL" sz="2600" dirty="0" smtClean="0"/>
              <a:t>/</a:t>
            </a:r>
            <a:r>
              <a:rPr lang="nl-NL" sz="2600" dirty="0" err="1" smtClean="0"/>
              <a:t>variations</a:t>
            </a:r>
            <a:endParaRPr lang="nl-NL" sz="2600" dirty="0" smtClean="0"/>
          </a:p>
          <a:p>
            <a:r>
              <a:rPr lang="nl-NL" sz="2600" dirty="0" err="1" smtClean="0"/>
              <a:t>Precise</a:t>
            </a:r>
            <a:r>
              <a:rPr lang="nl-NL" sz="2600" dirty="0" smtClean="0"/>
              <a:t> </a:t>
            </a:r>
            <a:r>
              <a:rPr lang="nl-NL" sz="2600" dirty="0" err="1" smtClean="0"/>
              <a:t>alignment</a:t>
            </a:r>
            <a:r>
              <a:rPr lang="nl-NL" sz="2600" dirty="0" smtClean="0"/>
              <a:t> of (sub)detectors</a:t>
            </a:r>
          </a:p>
          <a:p>
            <a:pPr marL="0" indent="0">
              <a:buNone/>
            </a:pPr>
            <a:endParaRPr lang="nl-NL" sz="2600" dirty="0" smtClean="0"/>
          </a:p>
          <a:p>
            <a:pPr marL="0" indent="0">
              <a:buNone/>
            </a:pPr>
            <a:r>
              <a:rPr lang="nl-NL" sz="2600" dirty="0" err="1" smtClean="0">
                <a:solidFill>
                  <a:srgbClr val="FF0000"/>
                </a:solidFill>
              </a:rPr>
              <a:t>Particular</a:t>
            </a:r>
            <a:r>
              <a:rPr lang="nl-NL" sz="2600" dirty="0" smtClean="0">
                <a:solidFill>
                  <a:srgbClr val="FF0000"/>
                </a:solidFill>
              </a:rPr>
              <a:t> </a:t>
            </a:r>
            <a:r>
              <a:rPr lang="nl-NL" sz="2600" dirty="0" err="1" smtClean="0">
                <a:solidFill>
                  <a:srgbClr val="FF0000"/>
                </a:solidFill>
              </a:rPr>
              <a:t>conditions</a:t>
            </a:r>
            <a:r>
              <a:rPr lang="nl-NL" sz="2600" dirty="0" smtClean="0">
                <a:solidFill>
                  <a:srgbClr val="FF0000"/>
                </a:solidFill>
              </a:rPr>
              <a:t>:</a:t>
            </a:r>
          </a:p>
          <a:p>
            <a:r>
              <a:rPr lang="nl-NL" sz="2600" smtClean="0"/>
              <a:t>Push-pull </a:t>
            </a:r>
            <a:r>
              <a:rPr lang="nl-NL" sz="2600" dirty="0" smtClean="0"/>
              <a:t>of the </a:t>
            </a:r>
            <a:r>
              <a:rPr lang="nl-NL" sz="2600" dirty="0" err="1" smtClean="0"/>
              <a:t>two</a:t>
            </a:r>
            <a:r>
              <a:rPr lang="nl-NL" sz="2600" dirty="0" smtClean="0"/>
              <a:t> detectors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27.2.2019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ILD meeting KEK 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21B4A-C0EC-BC43-AFCA-DDFCBC83C89F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772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6010"/>
            <a:ext cx="8229600" cy="1143000"/>
          </a:xfrm>
        </p:spPr>
        <p:txBody>
          <a:bodyPr>
            <a:normAutofit/>
          </a:bodyPr>
          <a:lstStyle/>
          <a:p>
            <a:r>
              <a:rPr lang="nl-NL" sz="3200" dirty="0" err="1" smtClean="0"/>
              <a:t>Initial</a:t>
            </a:r>
            <a:r>
              <a:rPr lang="nl-NL" sz="3200" dirty="0" smtClean="0"/>
              <a:t> </a:t>
            </a:r>
            <a:r>
              <a:rPr lang="nl-NL" sz="3200" dirty="0" err="1" smtClean="0"/>
              <a:t>and</a:t>
            </a:r>
            <a:r>
              <a:rPr lang="nl-NL" sz="3200" dirty="0" smtClean="0"/>
              <a:t> track-</a:t>
            </a:r>
            <a:r>
              <a:rPr lang="nl-NL" sz="3200" dirty="0" err="1" smtClean="0"/>
              <a:t>based</a:t>
            </a:r>
            <a:r>
              <a:rPr lang="nl-NL" sz="3200" dirty="0" smtClean="0"/>
              <a:t> </a:t>
            </a:r>
            <a:r>
              <a:rPr lang="nl-NL" sz="3200" dirty="0" err="1" smtClean="0"/>
              <a:t>alignment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174739"/>
            <a:ext cx="8229600" cy="5546736"/>
          </a:xfrm>
        </p:spPr>
        <p:txBody>
          <a:bodyPr>
            <a:normAutofit lnSpcReduction="10000"/>
          </a:bodyPr>
          <a:lstStyle/>
          <a:p>
            <a:r>
              <a:rPr lang="nl-NL" sz="2800" dirty="0" smtClean="0"/>
              <a:t>Si tracking sensors </a:t>
            </a:r>
            <a:r>
              <a:rPr lang="nl-NL" sz="2800" dirty="0" err="1" smtClean="0"/>
              <a:t>positioned</a:t>
            </a:r>
            <a:r>
              <a:rPr lang="nl-NL" sz="2800" dirty="0" smtClean="0"/>
              <a:t> </a:t>
            </a:r>
            <a:r>
              <a:rPr lang="nl-NL" sz="2800" dirty="0" err="1" smtClean="0"/>
              <a:t>inside</a:t>
            </a:r>
            <a:r>
              <a:rPr lang="nl-NL" sz="2800" dirty="0" smtClean="0"/>
              <a:t> module ≈5μm</a:t>
            </a:r>
          </a:p>
          <a:p>
            <a:r>
              <a:rPr lang="nl-NL" sz="2800" dirty="0" smtClean="0"/>
              <a:t>Modules </a:t>
            </a:r>
            <a:r>
              <a:rPr lang="nl-NL" sz="2800" dirty="0" err="1" smtClean="0"/>
              <a:t>positioned</a:t>
            </a:r>
            <a:r>
              <a:rPr lang="nl-NL" sz="2800" dirty="0" smtClean="0"/>
              <a:t> </a:t>
            </a:r>
            <a:r>
              <a:rPr lang="nl-NL" sz="2800" dirty="0" err="1" smtClean="0"/>
              <a:t>into</a:t>
            </a:r>
            <a:r>
              <a:rPr lang="nl-NL" sz="2800" dirty="0" smtClean="0"/>
              <a:t> </a:t>
            </a:r>
            <a:r>
              <a:rPr lang="nl-NL" sz="2800" dirty="0" err="1" smtClean="0"/>
              <a:t>higher</a:t>
            </a:r>
            <a:r>
              <a:rPr lang="nl-NL" sz="2800" dirty="0" smtClean="0"/>
              <a:t> order </a:t>
            </a:r>
            <a:r>
              <a:rPr lang="nl-NL" sz="2800" dirty="0" err="1" smtClean="0"/>
              <a:t>structures</a:t>
            </a:r>
            <a:r>
              <a:rPr lang="nl-NL" sz="2800" dirty="0" smtClean="0"/>
              <a:t> </a:t>
            </a:r>
            <a:r>
              <a:rPr lang="nl-NL" sz="2800" dirty="0" err="1" smtClean="0"/>
              <a:t>and</a:t>
            </a:r>
            <a:r>
              <a:rPr lang="nl-NL" sz="2800" dirty="0" smtClean="0"/>
              <a:t> </a:t>
            </a:r>
            <a:r>
              <a:rPr lang="nl-NL" sz="2800" dirty="0" err="1" smtClean="0"/>
              <a:t>surveyed</a:t>
            </a:r>
            <a:r>
              <a:rPr lang="nl-NL" sz="2800" dirty="0" smtClean="0"/>
              <a:t>/</a:t>
            </a:r>
            <a:r>
              <a:rPr lang="nl-NL" sz="2800" dirty="0" err="1" smtClean="0"/>
              <a:t>aligned</a:t>
            </a:r>
            <a:r>
              <a:rPr lang="nl-NL" sz="2800" dirty="0" smtClean="0"/>
              <a:t> at ≈100 </a:t>
            </a:r>
            <a:r>
              <a:rPr lang="nl-NL" sz="2800" dirty="0" err="1" smtClean="0"/>
              <a:t>μm</a:t>
            </a:r>
            <a:r>
              <a:rPr lang="nl-NL" sz="2800" dirty="0" smtClean="0"/>
              <a:t> </a:t>
            </a:r>
          </a:p>
          <a:p>
            <a:r>
              <a:rPr lang="nl-NL" sz="2800" dirty="0" smtClean="0"/>
              <a:t>Pad </a:t>
            </a:r>
            <a:r>
              <a:rPr lang="nl-NL" sz="2800" dirty="0" err="1" smtClean="0"/>
              <a:t>positions</a:t>
            </a:r>
            <a:r>
              <a:rPr lang="nl-NL" sz="2800" dirty="0" smtClean="0"/>
              <a:t> </a:t>
            </a:r>
            <a:r>
              <a:rPr lang="nl-NL" sz="2800" dirty="0" err="1" smtClean="0"/>
              <a:t>inside</a:t>
            </a:r>
            <a:r>
              <a:rPr lang="nl-NL" sz="2800" dirty="0" smtClean="0"/>
              <a:t> TPC pad </a:t>
            </a:r>
            <a:r>
              <a:rPr lang="nl-NL" sz="2800" dirty="0" err="1" smtClean="0"/>
              <a:t>plane</a:t>
            </a:r>
            <a:r>
              <a:rPr lang="nl-NL" sz="2800" dirty="0" smtClean="0"/>
              <a:t> at &lt;20 </a:t>
            </a:r>
            <a:r>
              <a:rPr lang="nl-NL" sz="2800" dirty="0" err="1" smtClean="0"/>
              <a:t>μm</a:t>
            </a:r>
            <a:endParaRPr lang="nl-NL" sz="2800" dirty="0" smtClean="0"/>
          </a:p>
          <a:p>
            <a:r>
              <a:rPr lang="nl-NL" sz="2800" dirty="0" smtClean="0"/>
              <a:t>Module </a:t>
            </a:r>
            <a:r>
              <a:rPr lang="nl-NL" sz="2800" dirty="0" err="1" smtClean="0"/>
              <a:t>positions</a:t>
            </a:r>
            <a:r>
              <a:rPr lang="nl-NL" sz="2800" dirty="0" smtClean="0"/>
              <a:t> </a:t>
            </a:r>
            <a:r>
              <a:rPr lang="nl-NL" sz="2800" dirty="0" err="1" smtClean="0"/>
              <a:t>inside</a:t>
            </a:r>
            <a:r>
              <a:rPr lang="nl-NL" sz="2800" dirty="0" smtClean="0"/>
              <a:t> TPC </a:t>
            </a:r>
            <a:r>
              <a:rPr lang="nl-NL" sz="2800" dirty="0" err="1" smtClean="0"/>
              <a:t>endplate</a:t>
            </a:r>
            <a:r>
              <a:rPr lang="nl-NL" sz="2800" dirty="0" smtClean="0"/>
              <a:t> (</a:t>
            </a:r>
            <a:r>
              <a:rPr lang="nl-NL" sz="2800" dirty="0" err="1" smtClean="0"/>
              <a:t>for</a:t>
            </a:r>
            <a:r>
              <a:rPr lang="nl-NL" sz="2800" dirty="0" smtClean="0"/>
              <a:t> </a:t>
            </a:r>
            <a:r>
              <a:rPr lang="nl-NL" sz="2800" dirty="0" err="1" smtClean="0"/>
              <a:t>current</a:t>
            </a:r>
            <a:r>
              <a:rPr lang="nl-NL" sz="2800" dirty="0" smtClean="0"/>
              <a:t> LP) ≈20 </a:t>
            </a:r>
            <a:r>
              <a:rPr lang="nl-NL" sz="2800" dirty="0" err="1" smtClean="0"/>
              <a:t>μm</a:t>
            </a:r>
            <a:endParaRPr lang="nl-NL" sz="2800" dirty="0" smtClean="0"/>
          </a:p>
          <a:p>
            <a:r>
              <a:rPr lang="nl-NL" sz="2800" dirty="0" smtClean="0"/>
              <a:t>Track </a:t>
            </a:r>
            <a:r>
              <a:rPr lang="nl-NL" sz="2800" dirty="0" err="1" smtClean="0"/>
              <a:t>based</a:t>
            </a:r>
            <a:r>
              <a:rPr lang="nl-NL" sz="2800" dirty="0" smtClean="0"/>
              <a:t> </a:t>
            </a:r>
            <a:r>
              <a:rPr lang="nl-NL" sz="2800" dirty="0" err="1" smtClean="0"/>
              <a:t>alignment</a:t>
            </a:r>
            <a:r>
              <a:rPr lang="nl-NL" sz="2800" dirty="0" smtClean="0"/>
              <a:t> </a:t>
            </a:r>
            <a:r>
              <a:rPr lang="nl-NL" sz="2800" dirty="0" err="1" smtClean="0"/>
              <a:t>precision</a:t>
            </a:r>
            <a:r>
              <a:rPr lang="nl-NL" sz="2800" dirty="0" smtClean="0"/>
              <a:t> </a:t>
            </a:r>
            <a:r>
              <a:rPr lang="nl-NL" sz="2800" dirty="0" err="1" smtClean="0"/>
              <a:t>needed</a:t>
            </a:r>
            <a:r>
              <a:rPr lang="nl-NL" sz="2800" dirty="0" smtClean="0"/>
              <a:t>:</a:t>
            </a:r>
          </a:p>
          <a:p>
            <a:pPr lvl="1"/>
            <a:r>
              <a:rPr lang="nl-NL" sz="2400" dirty="0" smtClean="0"/>
              <a:t>VTX: ≈2 </a:t>
            </a:r>
            <a:r>
              <a:rPr lang="nl-NL" sz="2400" dirty="0" err="1" smtClean="0"/>
              <a:t>μm</a:t>
            </a:r>
            <a:endParaRPr lang="nl-NL" sz="2400" dirty="0" smtClean="0"/>
          </a:p>
          <a:p>
            <a:pPr lvl="1"/>
            <a:r>
              <a:rPr lang="nl-NL" sz="2400" dirty="0" smtClean="0"/>
              <a:t>Si </a:t>
            </a:r>
            <a:r>
              <a:rPr lang="nl-NL" sz="2400" dirty="0" err="1" smtClean="0"/>
              <a:t>inner</a:t>
            </a:r>
            <a:r>
              <a:rPr lang="nl-NL" sz="2400" dirty="0" smtClean="0"/>
              <a:t>: ≈4 </a:t>
            </a:r>
            <a:r>
              <a:rPr lang="nl-NL" sz="2400" dirty="0" err="1" smtClean="0"/>
              <a:t>μm</a:t>
            </a:r>
            <a:r>
              <a:rPr lang="nl-NL" sz="2400" dirty="0" smtClean="0"/>
              <a:t>, Si </a:t>
            </a:r>
            <a:r>
              <a:rPr lang="nl-NL" sz="2400" dirty="0" err="1" smtClean="0"/>
              <a:t>outer</a:t>
            </a:r>
            <a:r>
              <a:rPr lang="nl-NL" sz="2400" dirty="0" smtClean="0"/>
              <a:t>: ≈6 </a:t>
            </a:r>
            <a:r>
              <a:rPr lang="nl-NL" sz="2400" dirty="0" err="1" smtClean="0"/>
              <a:t>μm</a:t>
            </a:r>
            <a:endParaRPr lang="nl-NL" sz="2400" dirty="0" smtClean="0"/>
          </a:p>
          <a:p>
            <a:pPr lvl="1"/>
            <a:r>
              <a:rPr lang="nl-NL" sz="2400" dirty="0" smtClean="0"/>
              <a:t>TPC: ≈20 </a:t>
            </a:r>
            <a:r>
              <a:rPr lang="nl-NL" sz="2400" dirty="0" err="1"/>
              <a:t>μm</a:t>
            </a:r>
            <a:endParaRPr lang="nl-NL" sz="2400" dirty="0"/>
          </a:p>
          <a:p>
            <a:pPr marL="0" indent="0">
              <a:buNone/>
            </a:pPr>
            <a:r>
              <a:rPr lang="nl-NL" dirty="0" smtClean="0"/>
              <a:t>    </a:t>
            </a:r>
            <a:r>
              <a:rPr lang="nl-NL" sz="2800" dirty="0" err="1" smtClean="0">
                <a:solidFill>
                  <a:srgbClr val="FF0000"/>
                </a:solidFill>
              </a:rPr>
              <a:t>This</a:t>
            </a:r>
            <a:r>
              <a:rPr lang="nl-NL" sz="2800" dirty="0" smtClean="0">
                <a:solidFill>
                  <a:srgbClr val="FF0000"/>
                </a:solidFill>
              </a:rPr>
              <a:t> </a:t>
            </a:r>
            <a:r>
              <a:rPr lang="nl-NL" sz="2800" dirty="0" err="1" smtClean="0">
                <a:solidFill>
                  <a:srgbClr val="FF0000"/>
                </a:solidFill>
              </a:rPr>
              <a:t>ensures</a:t>
            </a:r>
            <a:r>
              <a:rPr lang="nl-NL" sz="2800" dirty="0" smtClean="0">
                <a:solidFill>
                  <a:srgbClr val="FF0000"/>
                </a:solidFill>
              </a:rPr>
              <a:t> </a:t>
            </a:r>
            <a:r>
              <a:rPr lang="nl-NL" sz="2800" dirty="0" err="1" smtClean="0">
                <a:solidFill>
                  <a:srgbClr val="FF0000"/>
                </a:solidFill>
              </a:rPr>
              <a:t>degradation</a:t>
            </a:r>
            <a:r>
              <a:rPr lang="nl-NL" sz="2800" dirty="0" smtClean="0">
                <a:solidFill>
                  <a:srgbClr val="FF0000"/>
                </a:solidFill>
              </a:rPr>
              <a:t> of momentum </a:t>
            </a:r>
            <a:r>
              <a:rPr lang="nl-NL" sz="2800" dirty="0" err="1" smtClean="0">
                <a:solidFill>
                  <a:srgbClr val="FF0000"/>
                </a:solidFill>
              </a:rPr>
              <a:t>resolution</a:t>
            </a:r>
            <a:r>
              <a:rPr lang="nl-NL" sz="2800" dirty="0" smtClean="0">
                <a:solidFill>
                  <a:srgbClr val="FF0000"/>
                </a:solidFill>
              </a:rPr>
              <a:t> </a:t>
            </a:r>
            <a:r>
              <a:rPr lang="nl-NL" sz="2800" dirty="0" err="1" smtClean="0">
                <a:solidFill>
                  <a:srgbClr val="FF0000"/>
                </a:solidFill>
              </a:rPr>
              <a:t>due</a:t>
            </a:r>
            <a:r>
              <a:rPr lang="nl-NL" sz="2800" dirty="0" smtClean="0">
                <a:solidFill>
                  <a:srgbClr val="FF0000"/>
                </a:solidFill>
              </a:rPr>
              <a:t> </a:t>
            </a:r>
            <a:r>
              <a:rPr lang="nl-NL" sz="2800" dirty="0" err="1" smtClean="0">
                <a:solidFill>
                  <a:srgbClr val="FF0000"/>
                </a:solidFill>
              </a:rPr>
              <a:t>to</a:t>
            </a:r>
            <a:r>
              <a:rPr lang="nl-NL" sz="2800" dirty="0" smtClean="0">
                <a:solidFill>
                  <a:srgbClr val="FF0000"/>
                </a:solidFill>
              </a:rPr>
              <a:t> alignement </a:t>
            </a:r>
            <a:r>
              <a:rPr lang="nl-NL" sz="2800" dirty="0" err="1" smtClean="0">
                <a:solidFill>
                  <a:srgbClr val="FF0000"/>
                </a:solidFill>
              </a:rPr>
              <a:t>errors</a:t>
            </a:r>
            <a:r>
              <a:rPr lang="nl-NL" sz="2800" dirty="0">
                <a:solidFill>
                  <a:srgbClr val="FF0000"/>
                </a:solidFill>
              </a:rPr>
              <a:t> </a:t>
            </a:r>
            <a:r>
              <a:rPr lang="nl-NL" sz="2800" dirty="0" err="1" smtClean="0">
                <a:solidFill>
                  <a:srgbClr val="FF0000"/>
                </a:solidFill>
              </a:rPr>
              <a:t>w.r.t</a:t>
            </a:r>
            <a:r>
              <a:rPr lang="nl-NL" sz="2800" dirty="0" smtClean="0">
                <a:solidFill>
                  <a:srgbClr val="FF0000"/>
                </a:solidFill>
              </a:rPr>
              <a:t>. </a:t>
            </a:r>
            <a:r>
              <a:rPr lang="nl-NL" sz="2800" dirty="0" err="1">
                <a:solidFill>
                  <a:srgbClr val="FF0000"/>
                </a:solidFill>
              </a:rPr>
              <a:t>n</a:t>
            </a:r>
            <a:r>
              <a:rPr lang="nl-NL" sz="2800" dirty="0" err="1" smtClean="0">
                <a:solidFill>
                  <a:srgbClr val="FF0000"/>
                </a:solidFill>
              </a:rPr>
              <a:t>ominal</a:t>
            </a:r>
            <a:r>
              <a:rPr lang="nl-NL" sz="2800" dirty="0" smtClean="0">
                <a:solidFill>
                  <a:srgbClr val="FF0000"/>
                </a:solidFill>
              </a:rPr>
              <a:t> of </a:t>
            </a:r>
            <a:r>
              <a:rPr lang="nl-NL" sz="2800" dirty="0" err="1" smtClean="0">
                <a:solidFill>
                  <a:srgbClr val="FF0000"/>
                </a:solidFill>
              </a:rPr>
              <a:t>less</a:t>
            </a:r>
            <a:r>
              <a:rPr lang="nl-NL" sz="2800" dirty="0" smtClean="0">
                <a:solidFill>
                  <a:srgbClr val="FF0000"/>
                </a:solidFill>
              </a:rPr>
              <a:t> </a:t>
            </a:r>
            <a:r>
              <a:rPr lang="nl-NL" sz="2800" dirty="0" err="1" smtClean="0">
                <a:solidFill>
                  <a:srgbClr val="FF0000"/>
                </a:solidFill>
              </a:rPr>
              <a:t>than</a:t>
            </a:r>
            <a:r>
              <a:rPr lang="nl-NL" sz="2800" dirty="0" smtClean="0">
                <a:solidFill>
                  <a:srgbClr val="FF0000"/>
                </a:solidFill>
              </a:rPr>
              <a:t> 5%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27.2.2019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ILD meeting KEK 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21B4A-C0EC-BC43-AFCA-DDFCBC83C89F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868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-30843"/>
            <a:ext cx="8229600" cy="1143000"/>
          </a:xfrm>
        </p:spPr>
        <p:txBody>
          <a:bodyPr>
            <a:normAutofit/>
          </a:bodyPr>
          <a:lstStyle/>
          <a:p>
            <a:r>
              <a:rPr lang="nl-NL" sz="3200" dirty="0" smtClean="0"/>
              <a:t>Track samples 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56167"/>
            <a:ext cx="8229600" cy="5609318"/>
          </a:xfrm>
        </p:spPr>
        <p:txBody>
          <a:bodyPr/>
          <a:lstStyle/>
          <a:p>
            <a:r>
              <a:rPr lang="nl-NL" sz="2400" dirty="0" err="1" smtClean="0">
                <a:solidFill>
                  <a:srgbClr val="0000FF"/>
                </a:solidFill>
              </a:rPr>
              <a:t>Cosmics</a:t>
            </a:r>
            <a:r>
              <a:rPr lang="nl-NL" sz="2400" dirty="0" smtClean="0">
                <a:solidFill>
                  <a:srgbClr val="0000FF"/>
                </a:solidFill>
              </a:rPr>
              <a:t>, but </a:t>
            </a:r>
            <a:r>
              <a:rPr lang="nl-NL" sz="2400" dirty="0" err="1" smtClean="0">
                <a:solidFill>
                  <a:srgbClr val="0000FF"/>
                </a:solidFill>
              </a:rPr>
              <a:t>rate</a:t>
            </a:r>
            <a:r>
              <a:rPr lang="nl-NL" sz="2400" dirty="0" smtClean="0">
                <a:solidFill>
                  <a:srgbClr val="0000FF"/>
                </a:solidFill>
              </a:rPr>
              <a:t> </a:t>
            </a:r>
            <a:r>
              <a:rPr lang="nl-NL" sz="2400" dirty="0" err="1" smtClean="0">
                <a:solidFill>
                  <a:srgbClr val="0000FF"/>
                </a:solidFill>
              </a:rPr>
              <a:t>limited</a:t>
            </a:r>
            <a:r>
              <a:rPr lang="nl-NL" sz="2400" dirty="0" smtClean="0">
                <a:solidFill>
                  <a:srgbClr val="0000FF"/>
                </a:solidFill>
              </a:rPr>
              <a:t>:</a:t>
            </a:r>
          </a:p>
          <a:p>
            <a:pPr lvl="1"/>
            <a:r>
              <a:rPr lang="nl-NL" sz="2400" dirty="0" smtClean="0"/>
              <a:t>Underground</a:t>
            </a:r>
          </a:p>
          <a:p>
            <a:pPr lvl="1"/>
            <a:r>
              <a:rPr lang="nl-NL" sz="2400" dirty="0" err="1" smtClean="0"/>
              <a:t>Duty</a:t>
            </a:r>
            <a:r>
              <a:rPr lang="nl-NL" sz="2400" dirty="0" smtClean="0"/>
              <a:t> </a:t>
            </a:r>
            <a:r>
              <a:rPr lang="nl-NL" sz="2400" dirty="0" err="1" smtClean="0"/>
              <a:t>cycle</a:t>
            </a:r>
            <a:r>
              <a:rPr lang="nl-NL" sz="2400" dirty="0" smtClean="0"/>
              <a:t> 0.5-1 % </a:t>
            </a:r>
            <a:r>
              <a:rPr lang="nl-NL" sz="2400" dirty="0" err="1" smtClean="0"/>
              <a:t>due</a:t>
            </a:r>
            <a:r>
              <a:rPr lang="nl-NL" sz="2400" dirty="0" smtClean="0"/>
              <a:t> </a:t>
            </a:r>
            <a:r>
              <a:rPr lang="nl-NL" sz="2400" dirty="0" err="1" smtClean="0"/>
              <a:t>to</a:t>
            </a:r>
            <a:r>
              <a:rPr lang="nl-NL" sz="2400" dirty="0" smtClean="0"/>
              <a:t> power </a:t>
            </a:r>
            <a:r>
              <a:rPr lang="nl-NL" sz="2400" dirty="0" err="1" smtClean="0"/>
              <a:t>pulsing</a:t>
            </a:r>
            <a:endParaRPr lang="nl-NL" sz="2400" dirty="0" smtClean="0"/>
          </a:p>
          <a:p>
            <a:r>
              <a:rPr lang="nl-NL" sz="2400" dirty="0" smtClean="0">
                <a:solidFill>
                  <a:srgbClr val="0000FF"/>
                </a:solidFill>
              </a:rPr>
              <a:t>Beam </a:t>
            </a:r>
            <a:r>
              <a:rPr lang="nl-NL" sz="2400" dirty="0" err="1" smtClean="0">
                <a:solidFill>
                  <a:srgbClr val="0000FF"/>
                </a:solidFill>
              </a:rPr>
              <a:t>collision</a:t>
            </a:r>
            <a:r>
              <a:rPr lang="nl-NL" sz="2400" dirty="0" smtClean="0">
                <a:solidFill>
                  <a:srgbClr val="0000FF"/>
                </a:solidFill>
              </a:rPr>
              <a:t> data:</a:t>
            </a:r>
            <a:r>
              <a:rPr lang="nl-NL" sz="2400" dirty="0" smtClean="0"/>
              <a:t> tracks </a:t>
            </a:r>
            <a:r>
              <a:rPr lang="nl-NL" sz="2400" dirty="0" err="1" smtClean="0"/>
              <a:t>with</a:t>
            </a:r>
            <a:r>
              <a:rPr lang="nl-NL" sz="2400" dirty="0" smtClean="0"/>
              <a:t> </a:t>
            </a:r>
            <a:r>
              <a:rPr lang="nl-NL" sz="2400" dirty="0" err="1" smtClean="0"/>
              <a:t>known</a:t>
            </a:r>
            <a:r>
              <a:rPr lang="nl-NL" sz="2400" dirty="0" smtClean="0"/>
              <a:t> momentum </a:t>
            </a:r>
            <a:r>
              <a:rPr lang="nl-NL" sz="2400" dirty="0" err="1" smtClean="0"/>
              <a:t>from</a:t>
            </a:r>
            <a:r>
              <a:rPr lang="nl-NL" sz="2400" dirty="0" smtClean="0"/>
              <a:t> </a:t>
            </a:r>
            <a:r>
              <a:rPr lang="nl-NL" sz="2400" dirty="0" err="1" smtClean="0"/>
              <a:t>Z</a:t>
            </a:r>
            <a:r>
              <a:rPr lang="nl-NL" sz="2400" dirty="0" smtClean="0"/>
              <a:t>, J/</a:t>
            </a:r>
            <a:r>
              <a:rPr lang="nl-NL" sz="2400" dirty="0" err="1" smtClean="0"/>
              <a:t>ψ</a:t>
            </a:r>
            <a:r>
              <a:rPr lang="nl-NL" sz="2400" dirty="0" smtClean="0"/>
              <a:t>, </a:t>
            </a:r>
            <a:r>
              <a:rPr lang="nl-NL" sz="2400" dirty="0" err="1" smtClean="0"/>
              <a:t>ϒ</a:t>
            </a:r>
            <a:r>
              <a:rPr lang="nl-NL" sz="2400" dirty="0" smtClean="0"/>
              <a:t>.</a:t>
            </a:r>
          </a:p>
          <a:p>
            <a:pPr marL="0" indent="0">
              <a:buNone/>
            </a:pPr>
            <a:r>
              <a:rPr lang="nl-NL" sz="2400" dirty="0"/>
              <a:t> </a:t>
            </a:r>
            <a:r>
              <a:rPr lang="nl-NL" sz="2400" dirty="0" smtClean="0"/>
              <a:t>   </a:t>
            </a:r>
            <a:r>
              <a:rPr lang="nl-NL" sz="2400" dirty="0" err="1" smtClean="0">
                <a:solidFill>
                  <a:srgbClr val="0000FF"/>
                </a:solidFill>
              </a:rPr>
              <a:t>Z</a:t>
            </a:r>
            <a:r>
              <a:rPr lang="nl-NL" sz="2400" dirty="0" smtClean="0">
                <a:solidFill>
                  <a:srgbClr val="0000FF"/>
                </a:solidFill>
              </a:rPr>
              <a:t>-peak running @ L = 10</a:t>
            </a:r>
            <a:r>
              <a:rPr lang="nl-NL" sz="2400" baseline="30000" dirty="0" smtClean="0">
                <a:solidFill>
                  <a:srgbClr val="0000FF"/>
                </a:solidFill>
              </a:rPr>
              <a:t>32 </a:t>
            </a:r>
            <a:r>
              <a:rPr lang="nl-NL" sz="2400" dirty="0" smtClean="0">
                <a:solidFill>
                  <a:srgbClr val="0000FF"/>
                </a:solidFill>
              </a:rPr>
              <a:t>cm</a:t>
            </a:r>
            <a:r>
              <a:rPr lang="nl-NL" sz="2400" baseline="30000" dirty="0" smtClean="0">
                <a:solidFill>
                  <a:srgbClr val="0000FF"/>
                </a:solidFill>
              </a:rPr>
              <a:t>-2</a:t>
            </a:r>
            <a:r>
              <a:rPr lang="nl-NL" sz="2400" dirty="0" smtClean="0">
                <a:solidFill>
                  <a:srgbClr val="0000FF"/>
                </a:solidFill>
              </a:rPr>
              <a:t>s</a:t>
            </a:r>
            <a:r>
              <a:rPr lang="nl-NL" sz="2400" baseline="30000" dirty="0" smtClean="0">
                <a:solidFill>
                  <a:srgbClr val="0000FF"/>
                </a:solidFill>
              </a:rPr>
              <a:t>-1</a:t>
            </a:r>
            <a:r>
              <a:rPr lang="nl-NL" sz="2400" dirty="0" smtClean="0">
                <a:solidFill>
                  <a:srgbClr val="0000FF"/>
                </a:solidFill>
              </a:rPr>
              <a:t>:</a:t>
            </a:r>
          </a:p>
          <a:p>
            <a:pPr lvl="1"/>
            <a:r>
              <a:rPr lang="nl-NL" sz="2400" dirty="0" smtClean="0"/>
              <a:t>30k </a:t>
            </a:r>
            <a:r>
              <a:rPr lang="nl-NL" sz="2400" dirty="0" err="1" smtClean="0"/>
              <a:t>hadronic</a:t>
            </a:r>
            <a:r>
              <a:rPr lang="nl-NL" sz="2400" dirty="0" smtClean="0"/>
              <a:t> </a:t>
            </a:r>
            <a:r>
              <a:rPr lang="nl-NL" sz="2400" dirty="0" err="1" smtClean="0"/>
              <a:t>and</a:t>
            </a:r>
            <a:r>
              <a:rPr lang="nl-NL" sz="2400" dirty="0" smtClean="0"/>
              <a:t> 1.5k </a:t>
            </a:r>
            <a:r>
              <a:rPr lang="nl-NL" sz="2400" dirty="0" err="1" smtClean="0"/>
              <a:t>μμ</a:t>
            </a:r>
            <a:r>
              <a:rPr lang="nl-NL" sz="2400" dirty="0" smtClean="0"/>
              <a:t> per 1 pb</a:t>
            </a:r>
            <a:r>
              <a:rPr lang="nl-NL" sz="2400" baseline="30000" dirty="0" smtClean="0"/>
              <a:t>-1</a:t>
            </a:r>
            <a:r>
              <a:rPr lang="nl-NL" sz="2400" dirty="0" smtClean="0"/>
              <a:t> </a:t>
            </a:r>
          </a:p>
          <a:p>
            <a:pPr marL="457200" lvl="1" indent="0">
              <a:buNone/>
            </a:pPr>
            <a:r>
              <a:rPr lang="nl-NL" sz="2400" dirty="0"/>
              <a:t> </a:t>
            </a:r>
            <a:r>
              <a:rPr lang="nl-NL" sz="2400" dirty="0" smtClean="0"/>
              <a:t>   (takes ≈ 3 </a:t>
            </a:r>
            <a:r>
              <a:rPr lang="nl-NL" sz="2400" dirty="0" err="1" smtClean="0"/>
              <a:t>hours</a:t>
            </a:r>
            <a:r>
              <a:rPr lang="nl-NL" sz="2400" dirty="0" smtClean="0"/>
              <a:t> of </a:t>
            </a:r>
            <a:r>
              <a:rPr lang="nl-NL" sz="2400" dirty="0" err="1" smtClean="0"/>
              <a:t>beam</a:t>
            </a:r>
            <a:r>
              <a:rPr lang="nl-NL" sz="2400" dirty="0" smtClean="0"/>
              <a:t>)</a:t>
            </a:r>
          </a:p>
          <a:p>
            <a:r>
              <a:rPr lang="nl-NL" sz="2400" dirty="0" smtClean="0"/>
              <a:t>LEP </a:t>
            </a:r>
            <a:r>
              <a:rPr lang="nl-NL" sz="2400" dirty="0" err="1" smtClean="0"/>
              <a:t>experience</a:t>
            </a:r>
            <a:r>
              <a:rPr lang="nl-NL" sz="2400" dirty="0" smtClean="0"/>
              <a:t>:</a:t>
            </a:r>
          </a:p>
          <a:p>
            <a:pPr lvl="1"/>
            <a:r>
              <a:rPr lang="nl-NL" sz="2000" dirty="0" smtClean="0"/>
              <a:t>10 pb</a:t>
            </a:r>
            <a:r>
              <a:rPr lang="nl-NL" sz="2000" baseline="30000" dirty="0" smtClean="0"/>
              <a:t>-1 </a:t>
            </a:r>
            <a:r>
              <a:rPr lang="nl-NL" sz="2000" dirty="0"/>
              <a:t> </a:t>
            </a:r>
            <a:r>
              <a:rPr lang="nl-NL" sz="2000" dirty="0" err="1" smtClean="0"/>
              <a:t>Z</a:t>
            </a:r>
            <a:r>
              <a:rPr lang="nl-NL" sz="2000" dirty="0" smtClean="0"/>
              <a:t> running </a:t>
            </a:r>
            <a:r>
              <a:rPr lang="nl-NL" sz="2000" dirty="0" err="1" smtClean="0"/>
              <a:t>for</a:t>
            </a:r>
            <a:r>
              <a:rPr lang="nl-NL" sz="2000" dirty="0" smtClean="0"/>
              <a:t> </a:t>
            </a:r>
            <a:r>
              <a:rPr lang="nl-NL" sz="2000" dirty="0" err="1" smtClean="0"/>
              <a:t>commissiioning</a:t>
            </a:r>
            <a:r>
              <a:rPr lang="nl-NL" sz="2000" dirty="0" smtClean="0"/>
              <a:t> (30 </a:t>
            </a:r>
            <a:r>
              <a:rPr lang="nl-NL" sz="2000" dirty="0" err="1" smtClean="0"/>
              <a:t>hours</a:t>
            </a:r>
            <a:r>
              <a:rPr lang="nl-NL" sz="2000" dirty="0" smtClean="0"/>
              <a:t> of </a:t>
            </a:r>
            <a:r>
              <a:rPr lang="nl-NL" sz="2000" dirty="0" err="1" smtClean="0"/>
              <a:t>beam</a:t>
            </a:r>
            <a:r>
              <a:rPr lang="nl-NL" sz="2000" dirty="0" smtClean="0"/>
              <a:t>)</a:t>
            </a:r>
          </a:p>
          <a:p>
            <a:pPr lvl="1"/>
            <a:r>
              <a:rPr lang="nl-NL" sz="2000" dirty="0" smtClean="0"/>
              <a:t>1 pb</a:t>
            </a:r>
            <a:r>
              <a:rPr lang="nl-NL" sz="2000" baseline="30000" dirty="0" smtClean="0"/>
              <a:t>-1</a:t>
            </a:r>
            <a:r>
              <a:rPr lang="nl-NL" sz="2000" dirty="0"/>
              <a:t> </a:t>
            </a:r>
            <a:r>
              <a:rPr lang="nl-NL" sz="2000" dirty="0" smtClean="0"/>
              <a:t>per </a:t>
            </a:r>
            <a:r>
              <a:rPr lang="nl-NL" sz="2000" dirty="0" err="1" smtClean="0"/>
              <a:t>year</a:t>
            </a:r>
            <a:r>
              <a:rPr lang="nl-NL" sz="2000" dirty="0" smtClean="0"/>
              <a:t> (</a:t>
            </a:r>
            <a:r>
              <a:rPr lang="nl-NL" sz="2000" dirty="0" err="1" smtClean="0"/>
              <a:t>depending</a:t>
            </a:r>
            <a:r>
              <a:rPr lang="nl-NL" sz="2000" dirty="0" smtClean="0"/>
              <a:t> on “</a:t>
            </a:r>
            <a:r>
              <a:rPr lang="nl-NL" sz="2000" dirty="0" err="1" smtClean="0"/>
              <a:t>interventions</a:t>
            </a:r>
            <a:r>
              <a:rPr lang="nl-NL" sz="2000" dirty="0" smtClean="0"/>
              <a:t>”; 0.5 pb</a:t>
            </a:r>
            <a:r>
              <a:rPr lang="nl-NL" sz="2000" baseline="30000" dirty="0" smtClean="0"/>
              <a:t>-1</a:t>
            </a:r>
            <a:r>
              <a:rPr lang="nl-NL" sz="2000" dirty="0" smtClean="0"/>
              <a:t> per case</a:t>
            </a:r>
          </a:p>
          <a:p>
            <a:pPr marL="0" indent="0">
              <a:buNone/>
            </a:pPr>
            <a:r>
              <a:rPr lang="nl-NL" sz="2400" dirty="0"/>
              <a:t> </a:t>
            </a:r>
            <a:r>
              <a:rPr lang="nl-NL" sz="2400" dirty="0" smtClean="0"/>
              <a:t>   </a:t>
            </a:r>
            <a:r>
              <a:rPr lang="nl-NL" sz="2400" dirty="0" smtClean="0">
                <a:solidFill>
                  <a:srgbClr val="FF0000"/>
                </a:solidFill>
              </a:rPr>
              <a:t>But </a:t>
            </a:r>
            <a:r>
              <a:rPr lang="nl-NL" sz="2400" dirty="0" err="1" smtClean="0">
                <a:solidFill>
                  <a:srgbClr val="FF0000"/>
                </a:solidFill>
              </a:rPr>
              <a:t>could</a:t>
            </a:r>
            <a:r>
              <a:rPr lang="nl-NL" sz="2400" dirty="0" smtClean="0">
                <a:solidFill>
                  <a:srgbClr val="FF0000"/>
                </a:solidFill>
              </a:rPr>
              <a:t> </a:t>
            </a:r>
            <a:r>
              <a:rPr lang="nl-NL" sz="2400" dirty="0" err="1" smtClean="0">
                <a:solidFill>
                  <a:srgbClr val="FF0000"/>
                </a:solidFill>
              </a:rPr>
              <a:t>need</a:t>
            </a:r>
            <a:r>
              <a:rPr lang="nl-NL" sz="2400" dirty="0" smtClean="0">
                <a:solidFill>
                  <a:srgbClr val="FF0000"/>
                </a:solidFill>
              </a:rPr>
              <a:t> more e.g. TPC has more (smaller) modules </a:t>
            </a:r>
            <a:r>
              <a:rPr lang="nl-NL" sz="2400" dirty="0" err="1" smtClean="0">
                <a:solidFill>
                  <a:srgbClr val="FF0000"/>
                </a:solidFill>
              </a:rPr>
              <a:t>than</a:t>
            </a:r>
            <a:r>
              <a:rPr lang="nl-NL" sz="2400" dirty="0" smtClean="0">
                <a:solidFill>
                  <a:srgbClr val="FF0000"/>
                </a:solidFill>
              </a:rPr>
              <a:t> at LEP. </a:t>
            </a:r>
            <a:r>
              <a:rPr lang="nl-NL" sz="2400" dirty="0" err="1" smtClean="0">
                <a:solidFill>
                  <a:srgbClr val="FF0000"/>
                </a:solidFill>
              </a:rPr>
              <a:t>Need</a:t>
            </a:r>
            <a:r>
              <a:rPr lang="nl-NL" sz="2400" dirty="0" smtClean="0">
                <a:solidFill>
                  <a:srgbClr val="FF0000"/>
                </a:solidFill>
              </a:rPr>
              <a:t> </a:t>
            </a:r>
            <a:r>
              <a:rPr lang="nl-NL" sz="2400" dirty="0" err="1" smtClean="0">
                <a:solidFill>
                  <a:srgbClr val="FF0000"/>
                </a:solidFill>
              </a:rPr>
              <a:t>for</a:t>
            </a:r>
            <a:r>
              <a:rPr lang="nl-NL" sz="2400" dirty="0" smtClean="0">
                <a:solidFill>
                  <a:srgbClr val="FF0000"/>
                </a:solidFill>
              </a:rPr>
              <a:t> </a:t>
            </a:r>
            <a:r>
              <a:rPr lang="nl-NL" sz="2400" dirty="0" err="1" smtClean="0">
                <a:solidFill>
                  <a:srgbClr val="FF0000"/>
                </a:solidFill>
              </a:rPr>
              <a:t>alignment</a:t>
            </a:r>
            <a:r>
              <a:rPr lang="nl-NL" sz="2400" dirty="0" smtClean="0">
                <a:solidFill>
                  <a:srgbClr val="FF0000"/>
                </a:solidFill>
              </a:rPr>
              <a:t> </a:t>
            </a:r>
            <a:r>
              <a:rPr lang="nl-NL" sz="2400" dirty="0" err="1" smtClean="0">
                <a:solidFill>
                  <a:srgbClr val="FF0000"/>
                </a:solidFill>
              </a:rPr>
              <a:t>simulation</a:t>
            </a:r>
            <a:r>
              <a:rPr lang="nl-NL" sz="2400" dirty="0" smtClean="0">
                <a:solidFill>
                  <a:srgbClr val="FF0000"/>
                </a:solidFill>
              </a:rPr>
              <a:t> </a:t>
            </a:r>
            <a:r>
              <a:rPr lang="nl-NL" sz="2400" dirty="0" err="1" smtClean="0">
                <a:solidFill>
                  <a:srgbClr val="FF0000"/>
                </a:solidFill>
              </a:rPr>
              <a:t>study</a:t>
            </a:r>
            <a:r>
              <a:rPr lang="nl-NL" sz="2400" dirty="0" smtClean="0">
                <a:solidFill>
                  <a:srgbClr val="FF0000"/>
                </a:solidFill>
              </a:rPr>
              <a:t>.</a:t>
            </a:r>
          </a:p>
          <a:p>
            <a:pPr marL="0" indent="0">
              <a:buNone/>
            </a:pP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27.2.2019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ILD meeting KEK 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21B4A-C0EC-BC43-AFCA-DDFCBC83C89F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8669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Vertex Detector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 err="1" smtClean="0"/>
              <a:t>Supported</a:t>
            </a:r>
            <a:r>
              <a:rPr lang="nl-NL" sz="2800" dirty="0" smtClean="0"/>
              <a:t> </a:t>
            </a:r>
            <a:r>
              <a:rPr lang="nl-NL" sz="2800" dirty="0" err="1" smtClean="0"/>
              <a:t>by</a:t>
            </a:r>
            <a:r>
              <a:rPr lang="nl-NL" sz="2800" dirty="0" smtClean="0"/>
              <a:t> </a:t>
            </a:r>
            <a:r>
              <a:rPr lang="nl-NL" sz="2800" dirty="0" err="1" smtClean="0"/>
              <a:t>beam</a:t>
            </a:r>
            <a:r>
              <a:rPr lang="nl-NL" sz="2800" dirty="0" smtClean="0"/>
              <a:t> pipe, </a:t>
            </a:r>
            <a:r>
              <a:rPr lang="nl-NL" sz="2800" dirty="0" err="1" smtClean="0"/>
              <a:t>which</a:t>
            </a:r>
            <a:r>
              <a:rPr lang="nl-NL" sz="2800" dirty="0" smtClean="0"/>
              <a:t> is </a:t>
            </a:r>
            <a:r>
              <a:rPr lang="nl-NL" sz="2800" dirty="0" err="1" smtClean="0"/>
              <a:t>supported</a:t>
            </a:r>
            <a:r>
              <a:rPr lang="nl-NL" sz="2800" dirty="0" smtClean="0"/>
              <a:t> </a:t>
            </a:r>
            <a:r>
              <a:rPr lang="nl-NL" sz="2800" dirty="0" err="1" smtClean="0"/>
              <a:t>by</a:t>
            </a:r>
            <a:r>
              <a:rPr lang="nl-NL" sz="2800" dirty="0" smtClean="0"/>
              <a:t> the </a:t>
            </a:r>
            <a:r>
              <a:rPr lang="nl-NL" sz="2800" dirty="0" err="1" smtClean="0"/>
              <a:t>inner</a:t>
            </a:r>
            <a:r>
              <a:rPr lang="nl-NL" sz="2800" dirty="0" smtClean="0"/>
              <a:t> support tube</a:t>
            </a:r>
          </a:p>
          <a:p>
            <a:r>
              <a:rPr lang="nl-NL" sz="2800" dirty="0" err="1" smtClean="0"/>
              <a:t>During</a:t>
            </a:r>
            <a:r>
              <a:rPr lang="nl-NL" sz="2800" dirty="0" smtClean="0"/>
              <a:t> </a:t>
            </a:r>
            <a:r>
              <a:rPr lang="nl-NL" sz="2800" dirty="0" err="1" smtClean="0"/>
              <a:t>assembly</a:t>
            </a:r>
            <a:r>
              <a:rPr lang="nl-NL" sz="2800" dirty="0" smtClean="0"/>
              <a:t>: micron </a:t>
            </a:r>
            <a:r>
              <a:rPr lang="nl-NL" sz="2800" dirty="0" err="1" smtClean="0"/>
              <a:t>precise</a:t>
            </a:r>
            <a:r>
              <a:rPr lang="nl-NL" sz="2800" dirty="0" smtClean="0"/>
              <a:t> pre-</a:t>
            </a:r>
            <a:r>
              <a:rPr lang="nl-NL" sz="2800" dirty="0" err="1" smtClean="0"/>
              <a:t>alignment</a:t>
            </a:r>
            <a:r>
              <a:rPr lang="nl-NL" sz="2800" dirty="0" smtClean="0"/>
              <a:t> via </a:t>
            </a:r>
            <a:r>
              <a:rPr lang="nl-NL" sz="2800" dirty="0" err="1" smtClean="0"/>
              <a:t>optical</a:t>
            </a:r>
            <a:r>
              <a:rPr lang="nl-NL" sz="2800" dirty="0" smtClean="0"/>
              <a:t> survey</a:t>
            </a:r>
          </a:p>
          <a:p>
            <a:r>
              <a:rPr lang="nl-NL" sz="2800" dirty="0" err="1" smtClean="0"/>
              <a:t>After</a:t>
            </a:r>
            <a:r>
              <a:rPr lang="nl-NL" sz="2800" dirty="0" smtClean="0"/>
              <a:t> </a:t>
            </a:r>
            <a:r>
              <a:rPr lang="nl-NL" sz="2800" dirty="0" err="1" smtClean="0"/>
              <a:t>installation</a:t>
            </a:r>
            <a:r>
              <a:rPr lang="nl-NL" sz="2800" dirty="0" smtClean="0"/>
              <a:t>: </a:t>
            </a:r>
            <a:r>
              <a:rPr lang="nl-NL" sz="2800" dirty="0" err="1" smtClean="0"/>
              <a:t>beam</a:t>
            </a:r>
            <a:r>
              <a:rPr lang="nl-NL" sz="2800" dirty="0" smtClean="0"/>
              <a:t> </a:t>
            </a:r>
            <a:r>
              <a:rPr lang="nl-NL" sz="2800" dirty="0" err="1" smtClean="0"/>
              <a:t>based</a:t>
            </a:r>
            <a:r>
              <a:rPr lang="nl-NL" sz="2800" dirty="0" smtClean="0"/>
              <a:t> </a:t>
            </a:r>
            <a:r>
              <a:rPr lang="nl-NL" sz="2800" dirty="0" err="1" smtClean="0"/>
              <a:t>alignment</a:t>
            </a:r>
            <a:endParaRPr lang="nl-NL" sz="2800" dirty="0" smtClean="0"/>
          </a:p>
          <a:p>
            <a:pPr lvl="1"/>
            <a:r>
              <a:rPr lang="nl-NL" sz="2400" dirty="0" err="1" smtClean="0"/>
              <a:t>Within</a:t>
            </a:r>
            <a:r>
              <a:rPr lang="nl-NL" sz="2400" dirty="0" smtClean="0"/>
              <a:t> a </a:t>
            </a:r>
            <a:r>
              <a:rPr lang="nl-NL" sz="2400" dirty="0" err="1" smtClean="0"/>
              <a:t>layer</a:t>
            </a:r>
            <a:r>
              <a:rPr lang="nl-NL" sz="2400" dirty="0" smtClean="0"/>
              <a:t> </a:t>
            </a:r>
            <a:r>
              <a:rPr lang="nl-NL" sz="2400" dirty="0" err="1" smtClean="0"/>
              <a:t>using</a:t>
            </a:r>
            <a:r>
              <a:rPr lang="nl-NL" sz="2400" dirty="0" smtClean="0"/>
              <a:t> overlap </a:t>
            </a:r>
            <a:r>
              <a:rPr lang="nl-NL" sz="2400" dirty="0" err="1" smtClean="0"/>
              <a:t>between</a:t>
            </a:r>
            <a:r>
              <a:rPr lang="nl-NL" sz="2400" dirty="0" smtClean="0"/>
              <a:t> ladders (of few 100 </a:t>
            </a:r>
            <a:r>
              <a:rPr lang="nl-NL" sz="2400" dirty="0" err="1" smtClean="0"/>
              <a:t>μm</a:t>
            </a:r>
            <a:r>
              <a:rPr lang="nl-NL" sz="2400" dirty="0" smtClean="0"/>
              <a:t>)</a:t>
            </a:r>
          </a:p>
          <a:p>
            <a:pPr lvl="1"/>
            <a:r>
              <a:rPr lang="nl-NL" sz="2400" dirty="0" smtClean="0"/>
              <a:t>Global </a:t>
            </a:r>
            <a:r>
              <a:rPr lang="nl-NL" sz="2400" dirty="0" err="1" smtClean="0"/>
              <a:t>alignment</a:t>
            </a:r>
            <a:r>
              <a:rPr lang="nl-NL" sz="2400" dirty="0" smtClean="0"/>
              <a:t> of </a:t>
            </a:r>
            <a:r>
              <a:rPr lang="nl-NL" sz="2400" dirty="0" err="1" smtClean="0"/>
              <a:t>layers</a:t>
            </a:r>
            <a:endParaRPr lang="nl-NL" sz="240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27.2.2019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ILD meeting KEK 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21B4A-C0EC-BC43-AFCA-DDFCBC83C89F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5890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nl-NL" sz="3200" dirty="0" smtClean="0"/>
              <a:t>Si </a:t>
            </a:r>
            <a:r>
              <a:rPr lang="nl-NL" sz="3200" dirty="0" err="1" smtClean="0"/>
              <a:t>tracker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161013"/>
            <a:ext cx="8229600" cy="5257800"/>
          </a:xfrm>
        </p:spPr>
        <p:txBody>
          <a:bodyPr>
            <a:normAutofit fontScale="92500" lnSpcReduction="10000"/>
          </a:bodyPr>
          <a:lstStyle/>
          <a:p>
            <a:r>
              <a:rPr lang="nl-NL" sz="2400" dirty="0" err="1" smtClean="0"/>
              <a:t>Internal</a:t>
            </a:r>
            <a:r>
              <a:rPr lang="nl-NL" sz="2400" dirty="0" smtClean="0"/>
              <a:t> hardware </a:t>
            </a:r>
            <a:r>
              <a:rPr lang="nl-NL" sz="2400" dirty="0" err="1" smtClean="0"/>
              <a:t>alignment</a:t>
            </a:r>
            <a:r>
              <a:rPr lang="nl-NL" sz="2400" dirty="0" smtClean="0"/>
              <a:t> of microstrip </a:t>
            </a:r>
            <a:r>
              <a:rPr lang="nl-NL" sz="2400" dirty="0" err="1" smtClean="0"/>
              <a:t>tracker</a:t>
            </a:r>
            <a:r>
              <a:rPr lang="nl-NL" sz="2400" dirty="0" smtClean="0"/>
              <a:t> </a:t>
            </a:r>
            <a:r>
              <a:rPr lang="nl-NL" sz="2400" dirty="0" err="1" smtClean="0"/>
              <a:t>uses</a:t>
            </a:r>
            <a:r>
              <a:rPr lang="nl-NL" sz="2400" dirty="0" smtClean="0"/>
              <a:t> </a:t>
            </a:r>
            <a:r>
              <a:rPr lang="nl-NL" sz="2400" dirty="0" err="1" smtClean="0"/>
              <a:t>infrared</a:t>
            </a:r>
            <a:r>
              <a:rPr lang="nl-NL" sz="2400" dirty="0" smtClean="0"/>
              <a:t> lasers passing </a:t>
            </a:r>
            <a:r>
              <a:rPr lang="nl-NL" sz="2400" dirty="0" err="1" smtClean="0"/>
              <a:t>through</a:t>
            </a:r>
            <a:r>
              <a:rPr lang="nl-NL" sz="2400" dirty="0" smtClean="0"/>
              <a:t> </a:t>
            </a:r>
            <a:r>
              <a:rPr lang="nl-NL" sz="2400" dirty="0" err="1" smtClean="0"/>
              <a:t>consecutive</a:t>
            </a:r>
            <a:r>
              <a:rPr lang="nl-NL" sz="2400" dirty="0" smtClean="0"/>
              <a:t> </a:t>
            </a:r>
            <a:r>
              <a:rPr lang="nl-NL" sz="2400" dirty="0" err="1" smtClean="0"/>
              <a:t>layers</a:t>
            </a:r>
            <a:r>
              <a:rPr lang="nl-NL" sz="2400" dirty="0" smtClean="0"/>
              <a:t>: </a:t>
            </a:r>
            <a:r>
              <a:rPr lang="nl-NL" sz="2400" dirty="0" err="1" smtClean="0"/>
              <a:t>relative</a:t>
            </a:r>
            <a:r>
              <a:rPr lang="nl-NL" sz="2400" dirty="0" smtClean="0"/>
              <a:t> </a:t>
            </a:r>
            <a:r>
              <a:rPr lang="nl-NL" sz="2400" dirty="0" err="1" smtClean="0"/>
              <a:t>resolution</a:t>
            </a:r>
            <a:r>
              <a:rPr lang="nl-NL" sz="2400" dirty="0" smtClean="0"/>
              <a:t> (</a:t>
            </a:r>
            <a:r>
              <a:rPr lang="nl-NL" sz="2400" dirty="0" err="1" smtClean="0"/>
              <a:t>between</a:t>
            </a:r>
            <a:r>
              <a:rPr lang="nl-NL" sz="2400" dirty="0" smtClean="0"/>
              <a:t> </a:t>
            </a:r>
            <a:r>
              <a:rPr lang="nl-NL" sz="2400" dirty="0" err="1" smtClean="0"/>
              <a:t>measurements</a:t>
            </a:r>
            <a:r>
              <a:rPr lang="nl-NL" sz="2400" dirty="0" smtClean="0"/>
              <a:t>) of 10 </a:t>
            </a:r>
            <a:r>
              <a:rPr lang="nl-NL" sz="2400" dirty="0" err="1" smtClean="0"/>
              <a:t>μm</a:t>
            </a:r>
            <a:r>
              <a:rPr lang="nl-NL" sz="2400" dirty="0" smtClean="0"/>
              <a:t> </a:t>
            </a:r>
            <a:r>
              <a:rPr lang="nl-NL" sz="2400" dirty="0" err="1" smtClean="0"/>
              <a:t>within</a:t>
            </a:r>
            <a:r>
              <a:rPr lang="nl-NL" sz="2400" dirty="0" smtClean="0"/>
              <a:t> 1 min</a:t>
            </a:r>
          </a:p>
          <a:p>
            <a:pPr marL="0" indent="0">
              <a:buNone/>
            </a:pPr>
            <a:endParaRPr lang="nl-NL" sz="2400" dirty="0" smtClean="0"/>
          </a:p>
          <a:p>
            <a:r>
              <a:rPr lang="nl-NL" sz="2400" dirty="0" err="1" smtClean="0"/>
              <a:t>Deformations</a:t>
            </a:r>
            <a:r>
              <a:rPr lang="nl-NL" sz="2400" dirty="0"/>
              <a:t>/</a:t>
            </a:r>
            <a:r>
              <a:rPr lang="nl-NL" sz="2400" dirty="0" err="1" smtClean="0"/>
              <a:t>displacements</a:t>
            </a:r>
            <a:r>
              <a:rPr lang="nl-NL" sz="2400" dirty="0" smtClean="0"/>
              <a:t> </a:t>
            </a:r>
            <a:r>
              <a:rPr lang="nl-NL" sz="2400" dirty="0" err="1" smtClean="0"/>
              <a:t>and</a:t>
            </a:r>
            <a:r>
              <a:rPr lang="nl-NL" sz="2400" dirty="0" smtClean="0"/>
              <a:t> </a:t>
            </a:r>
            <a:r>
              <a:rPr lang="nl-NL" sz="2400" dirty="0" err="1" smtClean="0"/>
              <a:t>temperature</a:t>
            </a:r>
            <a:r>
              <a:rPr lang="nl-NL" sz="2400" dirty="0" smtClean="0"/>
              <a:t>/</a:t>
            </a:r>
            <a:r>
              <a:rPr lang="nl-NL" sz="2400" dirty="0" err="1" smtClean="0"/>
              <a:t>humidity</a:t>
            </a:r>
            <a:r>
              <a:rPr lang="nl-NL" sz="2400" dirty="0" smtClean="0"/>
              <a:t> monitoring </a:t>
            </a:r>
            <a:r>
              <a:rPr lang="nl-NL" sz="2400" dirty="0" err="1" smtClean="0"/>
              <a:t>through</a:t>
            </a:r>
            <a:r>
              <a:rPr lang="nl-NL" sz="2400" dirty="0" smtClean="0"/>
              <a:t> in-fiber </a:t>
            </a:r>
            <a:r>
              <a:rPr lang="nl-NL" sz="2400" dirty="0" err="1" smtClean="0"/>
              <a:t>Bragg</a:t>
            </a:r>
            <a:r>
              <a:rPr lang="nl-NL" sz="2400" dirty="0" smtClean="0"/>
              <a:t> </a:t>
            </a:r>
            <a:r>
              <a:rPr lang="nl-NL" sz="2400" dirty="0" err="1" smtClean="0"/>
              <a:t>grating</a:t>
            </a:r>
            <a:r>
              <a:rPr lang="nl-NL" sz="2400" dirty="0" smtClean="0"/>
              <a:t> (FBG) sensors, </a:t>
            </a:r>
            <a:r>
              <a:rPr lang="nl-NL" sz="2400" dirty="0" err="1" smtClean="0"/>
              <a:t>embedded</a:t>
            </a:r>
            <a:r>
              <a:rPr lang="nl-NL" sz="2400" dirty="0" smtClean="0"/>
              <a:t> in </a:t>
            </a:r>
            <a:r>
              <a:rPr lang="nl-NL" sz="2400" dirty="0" err="1" smtClean="0"/>
              <a:t>composite</a:t>
            </a:r>
            <a:r>
              <a:rPr lang="nl-NL" sz="2400" dirty="0" smtClean="0"/>
              <a:t> </a:t>
            </a:r>
            <a:r>
              <a:rPr lang="nl-NL" sz="2400" dirty="0" err="1" smtClean="0"/>
              <a:t>materials</a:t>
            </a:r>
            <a:r>
              <a:rPr lang="nl-NL" sz="2400" dirty="0" smtClean="0"/>
              <a:t> (“smart </a:t>
            </a:r>
            <a:r>
              <a:rPr lang="nl-NL" sz="2400" dirty="0" err="1" smtClean="0"/>
              <a:t>structures</a:t>
            </a:r>
            <a:r>
              <a:rPr lang="nl-NL" sz="2400" dirty="0" smtClean="0"/>
              <a:t>”)</a:t>
            </a:r>
          </a:p>
          <a:p>
            <a:endParaRPr lang="nl-NL" sz="2400" dirty="0" smtClean="0"/>
          </a:p>
          <a:p>
            <a:r>
              <a:rPr lang="nl-NL" sz="2400" dirty="0" err="1" smtClean="0"/>
              <a:t>Frequency</a:t>
            </a:r>
            <a:r>
              <a:rPr lang="nl-NL" sz="2400" dirty="0" smtClean="0"/>
              <a:t> Scanning </a:t>
            </a:r>
            <a:r>
              <a:rPr lang="nl-NL" sz="2400" dirty="0" err="1" smtClean="0"/>
              <a:t>Interferometry</a:t>
            </a:r>
            <a:r>
              <a:rPr lang="nl-NL" sz="2400" dirty="0" smtClean="0"/>
              <a:t> </a:t>
            </a:r>
            <a:r>
              <a:rPr lang="nl-NL" sz="2400" dirty="0" err="1" smtClean="0"/>
              <a:t>under</a:t>
            </a:r>
            <a:r>
              <a:rPr lang="nl-NL" sz="2400" dirty="0" smtClean="0"/>
              <a:t> </a:t>
            </a:r>
            <a:r>
              <a:rPr lang="nl-NL" sz="2400" dirty="0" err="1" smtClean="0"/>
              <a:t>investigation</a:t>
            </a:r>
            <a:endParaRPr lang="nl-NL" sz="2400" dirty="0" smtClean="0"/>
          </a:p>
          <a:p>
            <a:pPr marL="0" indent="0">
              <a:buNone/>
            </a:pPr>
            <a:endParaRPr lang="nl-NL" sz="2400" dirty="0" smtClean="0"/>
          </a:p>
          <a:p>
            <a:r>
              <a:rPr lang="nl-NL" sz="2400" dirty="0" smtClean="0">
                <a:solidFill>
                  <a:srgbClr val="FF0000"/>
                </a:solidFill>
              </a:rPr>
              <a:t>Track-</a:t>
            </a:r>
            <a:r>
              <a:rPr lang="nl-NL" sz="2400" dirty="0" err="1" smtClean="0">
                <a:solidFill>
                  <a:srgbClr val="FF0000"/>
                </a:solidFill>
              </a:rPr>
              <a:t>based</a:t>
            </a:r>
            <a:r>
              <a:rPr lang="nl-NL" sz="2400" dirty="0" smtClean="0">
                <a:solidFill>
                  <a:srgbClr val="FF0000"/>
                </a:solidFill>
              </a:rPr>
              <a:t> </a:t>
            </a:r>
            <a:r>
              <a:rPr lang="nl-NL" sz="2400" dirty="0" err="1" smtClean="0">
                <a:solidFill>
                  <a:srgbClr val="FF0000"/>
                </a:solidFill>
              </a:rPr>
              <a:t>alignment</a:t>
            </a:r>
            <a:r>
              <a:rPr lang="nl-NL" sz="2400" dirty="0" smtClean="0">
                <a:solidFill>
                  <a:srgbClr val="FF0000"/>
                </a:solidFill>
              </a:rPr>
              <a:t>:</a:t>
            </a:r>
          </a:p>
          <a:p>
            <a:pPr lvl="1"/>
            <a:r>
              <a:rPr lang="nl-NL" sz="2000" dirty="0" smtClean="0">
                <a:solidFill>
                  <a:srgbClr val="FF0000"/>
                </a:solidFill>
              </a:rPr>
              <a:t>Total </a:t>
            </a:r>
            <a:r>
              <a:rPr lang="nl-NL" sz="2000" dirty="0" err="1" smtClean="0">
                <a:solidFill>
                  <a:srgbClr val="FF0000"/>
                </a:solidFill>
              </a:rPr>
              <a:t>number</a:t>
            </a:r>
            <a:r>
              <a:rPr lang="nl-NL" sz="2000" dirty="0" smtClean="0">
                <a:solidFill>
                  <a:srgbClr val="FF0000"/>
                </a:solidFill>
              </a:rPr>
              <a:t> of </a:t>
            </a:r>
            <a:r>
              <a:rPr lang="nl-NL" sz="2000" dirty="0" err="1" smtClean="0">
                <a:solidFill>
                  <a:srgbClr val="FF0000"/>
                </a:solidFill>
              </a:rPr>
              <a:t>degrees</a:t>
            </a:r>
            <a:r>
              <a:rPr lang="nl-NL" sz="2000" dirty="0" smtClean="0">
                <a:solidFill>
                  <a:srgbClr val="FF0000"/>
                </a:solidFill>
              </a:rPr>
              <a:t>-of-</a:t>
            </a:r>
            <a:r>
              <a:rPr lang="nl-NL" sz="2000" dirty="0" err="1" smtClean="0">
                <a:solidFill>
                  <a:srgbClr val="FF0000"/>
                </a:solidFill>
              </a:rPr>
              <a:t>freedom</a:t>
            </a:r>
            <a:r>
              <a:rPr lang="nl-NL" sz="2000" dirty="0" smtClean="0">
                <a:solidFill>
                  <a:srgbClr val="FF0000"/>
                </a:solidFill>
              </a:rPr>
              <a:t>: ~10</a:t>
            </a:r>
            <a:r>
              <a:rPr lang="nl-NL" sz="2000" baseline="30000" dirty="0" smtClean="0">
                <a:solidFill>
                  <a:srgbClr val="FF0000"/>
                </a:solidFill>
              </a:rPr>
              <a:t>5</a:t>
            </a:r>
            <a:r>
              <a:rPr lang="nl-NL" sz="2000" dirty="0" smtClean="0">
                <a:solidFill>
                  <a:srgbClr val="FF0000"/>
                </a:solidFill>
              </a:rPr>
              <a:t>  </a:t>
            </a:r>
          </a:p>
          <a:p>
            <a:pPr lvl="1"/>
            <a:r>
              <a:rPr lang="nl-NL" sz="2000" dirty="0" smtClean="0">
                <a:solidFill>
                  <a:srgbClr val="FF0000"/>
                </a:solidFill>
              </a:rPr>
              <a:t>For </a:t>
            </a:r>
            <a:r>
              <a:rPr lang="nl-NL" sz="2000" dirty="0" err="1" smtClean="0">
                <a:solidFill>
                  <a:srgbClr val="FF0000"/>
                </a:solidFill>
              </a:rPr>
              <a:t>quick</a:t>
            </a:r>
            <a:r>
              <a:rPr lang="nl-NL" sz="2000" dirty="0" smtClean="0">
                <a:solidFill>
                  <a:srgbClr val="FF0000"/>
                </a:solidFill>
              </a:rPr>
              <a:t> re-</a:t>
            </a:r>
            <a:r>
              <a:rPr lang="nl-NL" sz="2000" dirty="0" err="1" smtClean="0">
                <a:solidFill>
                  <a:srgbClr val="FF0000"/>
                </a:solidFill>
              </a:rPr>
              <a:t>alignment</a:t>
            </a:r>
            <a:r>
              <a:rPr lang="nl-NL" sz="2000" dirty="0" smtClean="0">
                <a:solidFill>
                  <a:srgbClr val="FF0000"/>
                </a:solidFill>
              </a:rPr>
              <a:t>: </a:t>
            </a:r>
            <a:r>
              <a:rPr lang="nl-NL" sz="2000" dirty="0" err="1">
                <a:solidFill>
                  <a:srgbClr val="FF0000"/>
                </a:solidFill>
              </a:rPr>
              <a:t>i</a:t>
            </a:r>
            <a:r>
              <a:rPr lang="nl-NL" sz="2000" dirty="0" err="1" smtClean="0">
                <a:solidFill>
                  <a:srgbClr val="FF0000"/>
                </a:solidFill>
              </a:rPr>
              <a:t>f</a:t>
            </a:r>
            <a:r>
              <a:rPr lang="nl-NL" sz="2000" dirty="0" smtClean="0">
                <a:solidFill>
                  <a:srgbClr val="FF0000"/>
                </a:solidFill>
              </a:rPr>
              <a:t> sensor </a:t>
            </a:r>
            <a:r>
              <a:rPr lang="nl-NL" sz="2000" dirty="0" err="1" smtClean="0">
                <a:solidFill>
                  <a:srgbClr val="FF0000"/>
                </a:solidFill>
              </a:rPr>
              <a:t>positions</a:t>
            </a:r>
            <a:r>
              <a:rPr lang="nl-NL" sz="2000" dirty="0" smtClean="0">
                <a:solidFill>
                  <a:srgbClr val="FF0000"/>
                </a:solidFill>
              </a:rPr>
              <a:t> </a:t>
            </a:r>
            <a:r>
              <a:rPr lang="nl-NL" sz="2000" dirty="0" err="1" smtClean="0">
                <a:solidFill>
                  <a:srgbClr val="FF0000"/>
                </a:solidFill>
              </a:rPr>
              <a:t>within</a:t>
            </a:r>
            <a:r>
              <a:rPr lang="nl-NL" sz="2000" dirty="0" smtClean="0">
                <a:solidFill>
                  <a:srgbClr val="FF0000"/>
                </a:solidFill>
              </a:rPr>
              <a:t> modules </a:t>
            </a:r>
            <a:r>
              <a:rPr lang="nl-NL" sz="2000" dirty="0" err="1" smtClean="0">
                <a:solidFill>
                  <a:srgbClr val="FF0000"/>
                </a:solidFill>
              </a:rPr>
              <a:t>known</a:t>
            </a:r>
            <a:r>
              <a:rPr lang="nl-NL" sz="2000" dirty="0" smtClean="0">
                <a:solidFill>
                  <a:srgbClr val="FF0000"/>
                </a:solidFill>
              </a:rPr>
              <a:t> @ 5μm: </a:t>
            </a:r>
            <a:r>
              <a:rPr lang="nl-NL" sz="2000" dirty="0" err="1" smtClean="0">
                <a:solidFill>
                  <a:srgbClr val="FF0000"/>
                </a:solidFill>
              </a:rPr>
              <a:t>ndof</a:t>
            </a:r>
            <a:r>
              <a:rPr lang="nl-NL" sz="2000" dirty="0" smtClean="0">
                <a:solidFill>
                  <a:srgbClr val="FF0000"/>
                </a:solidFill>
              </a:rPr>
              <a:t> = ~10</a:t>
            </a:r>
            <a:r>
              <a:rPr lang="nl-NL" sz="2000" baseline="30000" dirty="0" smtClean="0">
                <a:solidFill>
                  <a:srgbClr val="FF0000"/>
                </a:solidFill>
              </a:rPr>
              <a:t>4</a:t>
            </a:r>
            <a:r>
              <a:rPr lang="nl-NL" sz="2000" dirty="0" smtClean="0">
                <a:solidFill>
                  <a:srgbClr val="FF0000"/>
                </a:solidFill>
              </a:rPr>
              <a:t>-5.10</a:t>
            </a:r>
            <a:r>
              <a:rPr lang="nl-NL" sz="2000" baseline="30000" dirty="0" smtClean="0">
                <a:solidFill>
                  <a:srgbClr val="FF0000"/>
                </a:solidFill>
              </a:rPr>
              <a:t>4</a:t>
            </a:r>
            <a:r>
              <a:rPr lang="nl-NL" sz="2000" dirty="0" smtClean="0">
                <a:solidFill>
                  <a:srgbClr val="FF0000"/>
                </a:solidFill>
              </a:rPr>
              <a:t> </a:t>
            </a:r>
          </a:p>
          <a:p>
            <a:pPr lvl="1"/>
            <a:r>
              <a:rPr lang="nl-NL" sz="2000" dirty="0" err="1" smtClean="0">
                <a:solidFill>
                  <a:srgbClr val="FF0000"/>
                </a:solidFill>
              </a:rPr>
              <a:t>If</a:t>
            </a:r>
            <a:r>
              <a:rPr lang="nl-NL" sz="2000" dirty="0" smtClean="0">
                <a:solidFill>
                  <a:srgbClr val="FF0000"/>
                </a:solidFill>
              </a:rPr>
              <a:t> </a:t>
            </a:r>
            <a:r>
              <a:rPr lang="nl-NL" sz="2000" dirty="0" err="1" smtClean="0">
                <a:solidFill>
                  <a:srgbClr val="FF0000"/>
                </a:solidFill>
              </a:rPr>
              <a:t>only</a:t>
            </a:r>
            <a:r>
              <a:rPr lang="nl-NL" sz="2000" dirty="0" smtClean="0">
                <a:solidFill>
                  <a:srgbClr val="FF0000"/>
                </a:solidFill>
              </a:rPr>
              <a:t> sub-detectors </a:t>
            </a:r>
            <a:r>
              <a:rPr lang="nl-NL" sz="2000" dirty="0" err="1" smtClean="0">
                <a:solidFill>
                  <a:srgbClr val="FF0000"/>
                </a:solidFill>
              </a:rPr>
              <a:t>need</a:t>
            </a:r>
            <a:r>
              <a:rPr lang="nl-NL" sz="2000" dirty="0" smtClean="0">
                <a:solidFill>
                  <a:srgbClr val="FF0000"/>
                </a:solidFill>
              </a:rPr>
              <a:t> </a:t>
            </a:r>
            <a:r>
              <a:rPr lang="nl-NL" sz="2000" dirty="0" err="1" smtClean="0">
                <a:solidFill>
                  <a:srgbClr val="FF0000"/>
                </a:solidFill>
              </a:rPr>
              <a:t>to</a:t>
            </a:r>
            <a:r>
              <a:rPr lang="nl-NL" sz="2000" dirty="0" smtClean="0">
                <a:solidFill>
                  <a:srgbClr val="FF0000"/>
                </a:solidFill>
              </a:rPr>
              <a:t> </a:t>
            </a:r>
            <a:r>
              <a:rPr lang="nl-NL" sz="2000" dirty="0" err="1" smtClean="0">
                <a:solidFill>
                  <a:srgbClr val="FF0000"/>
                </a:solidFill>
              </a:rPr>
              <a:t>be</a:t>
            </a:r>
            <a:r>
              <a:rPr lang="nl-NL" sz="2000" dirty="0" smtClean="0">
                <a:solidFill>
                  <a:srgbClr val="FF0000"/>
                </a:solidFill>
              </a:rPr>
              <a:t> re-</a:t>
            </a:r>
            <a:r>
              <a:rPr lang="nl-NL" sz="2000" dirty="0" err="1" smtClean="0">
                <a:solidFill>
                  <a:srgbClr val="FF0000"/>
                </a:solidFill>
              </a:rPr>
              <a:t>aligned</a:t>
            </a:r>
            <a:r>
              <a:rPr lang="nl-NL" sz="2000" dirty="0" smtClean="0">
                <a:solidFill>
                  <a:srgbClr val="FF0000"/>
                </a:solidFill>
              </a:rPr>
              <a:t>: </a:t>
            </a:r>
            <a:r>
              <a:rPr lang="nl-NL" sz="2000" dirty="0" err="1" smtClean="0">
                <a:solidFill>
                  <a:srgbClr val="FF0000"/>
                </a:solidFill>
              </a:rPr>
              <a:t>ndof</a:t>
            </a:r>
            <a:r>
              <a:rPr lang="nl-NL" sz="2000" dirty="0" smtClean="0">
                <a:solidFill>
                  <a:srgbClr val="FF0000"/>
                </a:solidFill>
              </a:rPr>
              <a:t> = 26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27.2.2019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ILD meeting KEK 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21B4A-C0EC-BC43-AFCA-DDFCBC83C89F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982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nl-NL" sz="3200" dirty="0" smtClean="0"/>
              <a:t>TPC </a:t>
            </a:r>
            <a:r>
              <a:rPr lang="nl-NL" sz="3200" dirty="0" err="1" smtClean="0"/>
              <a:t>calibration</a:t>
            </a:r>
            <a:r>
              <a:rPr lang="nl-NL" sz="3200" dirty="0" smtClean="0"/>
              <a:t> issues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21335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sz="2400" dirty="0" err="1" smtClean="0"/>
              <a:t>Need</a:t>
            </a:r>
            <a:r>
              <a:rPr lang="nl-NL" sz="2400" dirty="0" smtClean="0"/>
              <a:t>:</a:t>
            </a:r>
          </a:p>
          <a:p>
            <a:r>
              <a:rPr lang="nl-NL" sz="2400" dirty="0" err="1"/>
              <a:t>Good</a:t>
            </a:r>
            <a:r>
              <a:rPr lang="nl-NL" sz="2400" dirty="0"/>
              <a:t> B-field map, 1-2 G </a:t>
            </a:r>
            <a:r>
              <a:rPr lang="nl-NL" sz="2400" dirty="0" err="1"/>
              <a:t>precision</a:t>
            </a:r>
            <a:r>
              <a:rPr lang="nl-NL" sz="2400" dirty="0"/>
              <a:t> </a:t>
            </a:r>
            <a:r>
              <a:rPr lang="nl-NL" sz="2400" dirty="0" err="1"/>
              <a:t>and</a:t>
            </a:r>
            <a:r>
              <a:rPr lang="nl-NL" sz="2400" dirty="0"/>
              <a:t> </a:t>
            </a:r>
            <a:r>
              <a:rPr lang="nl-NL" sz="2400" dirty="0" err="1"/>
              <a:t>sufficient</a:t>
            </a:r>
            <a:r>
              <a:rPr lang="nl-NL" sz="2400" dirty="0"/>
              <a:t> </a:t>
            </a:r>
            <a:r>
              <a:rPr lang="nl-NL" sz="2400" dirty="0" err="1"/>
              <a:t>number</a:t>
            </a:r>
            <a:r>
              <a:rPr lang="nl-NL" sz="2400" dirty="0"/>
              <a:t> of points (&gt; 10</a:t>
            </a:r>
            <a:r>
              <a:rPr lang="nl-NL" sz="2400" baseline="30000" dirty="0"/>
              <a:t>4</a:t>
            </a:r>
            <a:r>
              <a:rPr lang="nl-NL" sz="2400" dirty="0"/>
              <a:t> </a:t>
            </a:r>
            <a:r>
              <a:rPr lang="nl-NL" sz="2400" dirty="0" err="1"/>
              <a:t>locations</a:t>
            </a:r>
            <a:r>
              <a:rPr lang="nl-NL" sz="2400" dirty="0"/>
              <a:t>)</a:t>
            </a:r>
          </a:p>
          <a:p>
            <a:r>
              <a:rPr lang="nl-NL" sz="2400" dirty="0"/>
              <a:t>Hall </a:t>
            </a:r>
            <a:r>
              <a:rPr lang="nl-NL" sz="2400" dirty="0" err="1"/>
              <a:t>probes</a:t>
            </a:r>
            <a:r>
              <a:rPr lang="nl-NL" sz="2400" dirty="0"/>
              <a:t> </a:t>
            </a:r>
            <a:r>
              <a:rPr lang="nl-NL" sz="2400" dirty="0" err="1"/>
              <a:t>mounted</a:t>
            </a:r>
            <a:r>
              <a:rPr lang="nl-NL" sz="2400" dirty="0"/>
              <a:t> </a:t>
            </a:r>
            <a:r>
              <a:rPr lang="nl-NL" sz="2400" dirty="0" err="1"/>
              <a:t>around</a:t>
            </a:r>
            <a:r>
              <a:rPr lang="nl-NL" sz="2400" dirty="0"/>
              <a:t> </a:t>
            </a:r>
            <a:r>
              <a:rPr lang="nl-NL" sz="2400" dirty="0" smtClean="0"/>
              <a:t>TPC; NMR </a:t>
            </a:r>
            <a:r>
              <a:rPr lang="nl-NL" sz="2400" dirty="0" err="1" smtClean="0"/>
              <a:t>probes</a:t>
            </a:r>
            <a:r>
              <a:rPr lang="nl-NL" sz="2400" dirty="0" smtClean="0"/>
              <a:t>?</a:t>
            </a:r>
          </a:p>
          <a:p>
            <a:r>
              <a:rPr lang="nl-NL" sz="2400" dirty="0" smtClean="0"/>
              <a:t>UV lasers: </a:t>
            </a:r>
          </a:p>
          <a:p>
            <a:pPr lvl="1"/>
            <a:r>
              <a:rPr lang="nl-NL" sz="2000" dirty="0" err="1" smtClean="0"/>
              <a:t>generating</a:t>
            </a:r>
            <a:r>
              <a:rPr lang="nl-NL" sz="2000" dirty="0" smtClean="0"/>
              <a:t> </a:t>
            </a:r>
            <a:r>
              <a:rPr lang="nl-NL" sz="2000" dirty="0" err="1" smtClean="0"/>
              <a:t>ionising</a:t>
            </a:r>
            <a:r>
              <a:rPr lang="nl-NL" sz="2000" dirty="0" smtClean="0"/>
              <a:t> tracks in drift volume </a:t>
            </a:r>
            <a:endParaRPr lang="nl-NL" sz="2000" dirty="0"/>
          </a:p>
          <a:p>
            <a:pPr lvl="1"/>
            <a:r>
              <a:rPr lang="nl-NL" sz="2000" dirty="0" err="1" smtClean="0"/>
              <a:t>illuminate</a:t>
            </a:r>
            <a:r>
              <a:rPr lang="nl-NL" sz="2000" dirty="0" smtClean="0"/>
              <a:t> the </a:t>
            </a:r>
            <a:r>
              <a:rPr lang="nl-NL" sz="2000" dirty="0" err="1" smtClean="0"/>
              <a:t>calibration</a:t>
            </a:r>
            <a:r>
              <a:rPr lang="nl-NL" sz="2000" dirty="0" smtClean="0"/>
              <a:t> spots on the </a:t>
            </a:r>
            <a:r>
              <a:rPr lang="nl-NL" sz="2000" dirty="0" err="1" smtClean="0"/>
              <a:t>cathode</a:t>
            </a:r>
            <a:r>
              <a:rPr lang="nl-NL" sz="2000" dirty="0" smtClean="0"/>
              <a:t>, </a:t>
            </a:r>
            <a:r>
              <a:rPr lang="nl-NL" sz="2000" dirty="0" err="1" smtClean="0"/>
              <a:t>which</a:t>
            </a:r>
            <a:r>
              <a:rPr lang="nl-NL" sz="2000" dirty="0" smtClean="0"/>
              <a:t> </a:t>
            </a:r>
            <a:r>
              <a:rPr lang="nl-NL" sz="2000" dirty="0" err="1" smtClean="0"/>
              <a:t>then</a:t>
            </a:r>
            <a:r>
              <a:rPr lang="nl-NL" sz="2000" dirty="0" smtClean="0"/>
              <a:t> </a:t>
            </a:r>
            <a:r>
              <a:rPr lang="nl-NL" sz="2000" dirty="0" err="1" smtClean="0"/>
              <a:t>generate</a:t>
            </a:r>
            <a:r>
              <a:rPr lang="nl-NL" sz="2000" dirty="0" smtClean="0"/>
              <a:t> </a:t>
            </a:r>
            <a:r>
              <a:rPr lang="nl-NL" sz="2000" dirty="0" err="1" smtClean="0"/>
              <a:t>electrons</a:t>
            </a:r>
            <a:r>
              <a:rPr lang="nl-NL" sz="2000" dirty="0" smtClean="0"/>
              <a:t> </a:t>
            </a:r>
            <a:r>
              <a:rPr lang="nl-NL" sz="2000" dirty="0" err="1" smtClean="0"/>
              <a:t>drifting</a:t>
            </a:r>
            <a:r>
              <a:rPr lang="nl-NL" sz="2000" dirty="0" smtClean="0"/>
              <a:t> over full </a:t>
            </a:r>
            <a:r>
              <a:rPr lang="nl-NL" sz="2000" dirty="0" err="1" smtClean="0"/>
              <a:t>length</a:t>
            </a:r>
            <a:endParaRPr lang="nl-NL" sz="2000" dirty="0"/>
          </a:p>
          <a:p>
            <a:r>
              <a:rPr lang="nl-NL" sz="2400" dirty="0" err="1" smtClean="0"/>
              <a:t>Cosmics</a:t>
            </a:r>
            <a:r>
              <a:rPr lang="nl-NL" dirty="0" smtClean="0"/>
              <a:t>: </a:t>
            </a:r>
            <a:r>
              <a:rPr lang="nl-NL" sz="2400" dirty="0" err="1" smtClean="0"/>
              <a:t>duty</a:t>
            </a:r>
            <a:r>
              <a:rPr lang="nl-NL" sz="2400" dirty="0" smtClean="0"/>
              <a:t> </a:t>
            </a:r>
            <a:r>
              <a:rPr lang="nl-NL" sz="2400" dirty="0" err="1" smtClean="0"/>
              <a:t>cycle</a:t>
            </a:r>
            <a:r>
              <a:rPr lang="nl-NL" sz="2400" dirty="0" smtClean="0"/>
              <a:t> 0.5%, </a:t>
            </a:r>
            <a:r>
              <a:rPr lang="nl-NL" sz="2400" dirty="0" err="1" smtClean="0"/>
              <a:t>would</a:t>
            </a:r>
            <a:r>
              <a:rPr lang="nl-NL" sz="2400" dirty="0" smtClean="0"/>
              <a:t> </a:t>
            </a:r>
            <a:r>
              <a:rPr lang="nl-NL" sz="2400" dirty="0" err="1" smtClean="0"/>
              <a:t>give</a:t>
            </a:r>
            <a:r>
              <a:rPr lang="nl-NL" sz="2400" dirty="0" smtClean="0"/>
              <a:t> ≈10 Hz </a:t>
            </a:r>
            <a:r>
              <a:rPr lang="nl-NL" sz="2400" dirty="0" err="1" smtClean="0"/>
              <a:t>through</a:t>
            </a:r>
            <a:r>
              <a:rPr lang="nl-NL" sz="2400" dirty="0"/>
              <a:t> </a:t>
            </a:r>
            <a:r>
              <a:rPr lang="nl-NL" sz="2400" dirty="0" smtClean="0"/>
              <a:t>hor. </a:t>
            </a:r>
            <a:r>
              <a:rPr lang="nl-NL" sz="2400" dirty="0"/>
              <a:t>c</a:t>
            </a:r>
            <a:r>
              <a:rPr lang="nl-NL" sz="2400" dirty="0" smtClean="0"/>
              <a:t>ut </a:t>
            </a:r>
            <a:r>
              <a:rPr lang="nl-NL" sz="2400" dirty="0" err="1" smtClean="0"/>
              <a:t>plane</a:t>
            </a:r>
            <a:r>
              <a:rPr lang="nl-NL" sz="2400" dirty="0" smtClean="0"/>
              <a:t>  </a:t>
            </a:r>
            <a:r>
              <a:rPr lang="nl-NL" sz="2400" dirty="0" err="1" smtClean="0"/>
              <a:t>through</a:t>
            </a:r>
            <a:r>
              <a:rPr lang="nl-NL" sz="2400" dirty="0" smtClean="0"/>
              <a:t> TPC of 14 m</a:t>
            </a:r>
            <a:r>
              <a:rPr lang="nl-NL" sz="2400" baseline="30000" dirty="0" smtClean="0"/>
              <a:t>2 </a:t>
            </a:r>
            <a:r>
              <a:rPr lang="nl-NL" sz="2400" dirty="0" smtClean="0"/>
              <a:t>at </a:t>
            </a:r>
            <a:r>
              <a:rPr lang="nl-NL" sz="2400" dirty="0" err="1" smtClean="0"/>
              <a:t>surface</a:t>
            </a:r>
            <a:r>
              <a:rPr lang="nl-NL" sz="2400" dirty="0"/>
              <a:t>;</a:t>
            </a:r>
            <a:r>
              <a:rPr lang="nl-NL" sz="2400" dirty="0" smtClean="0"/>
              <a:t> </a:t>
            </a:r>
            <a:r>
              <a:rPr lang="nl-NL" sz="2400" dirty="0" err="1" smtClean="0"/>
              <a:t>less</a:t>
            </a:r>
            <a:r>
              <a:rPr lang="nl-NL" sz="2400" dirty="0" smtClean="0"/>
              <a:t> </a:t>
            </a:r>
            <a:r>
              <a:rPr lang="nl-NL" sz="2400" dirty="0" err="1" smtClean="0"/>
              <a:t>rate</a:t>
            </a:r>
            <a:r>
              <a:rPr lang="nl-NL" sz="2400" dirty="0" smtClean="0"/>
              <a:t> underground</a:t>
            </a:r>
          </a:p>
          <a:p>
            <a:pPr marL="0" indent="0">
              <a:buNone/>
            </a:pPr>
            <a:endParaRPr lang="nl-NL" sz="2400" dirty="0" smtClean="0"/>
          </a:p>
          <a:p>
            <a:r>
              <a:rPr lang="nl-NL" sz="2400" dirty="0" err="1" smtClean="0">
                <a:solidFill>
                  <a:srgbClr val="FF0000"/>
                </a:solidFill>
              </a:rPr>
              <a:t>Z</a:t>
            </a:r>
            <a:r>
              <a:rPr lang="nl-NL" sz="2400" dirty="0" smtClean="0">
                <a:solidFill>
                  <a:srgbClr val="FF0000"/>
                </a:solidFill>
              </a:rPr>
              <a:t>-peak running: 10 pb</a:t>
            </a:r>
            <a:r>
              <a:rPr lang="nl-NL" sz="2400" baseline="30000" dirty="0" smtClean="0">
                <a:solidFill>
                  <a:srgbClr val="FF0000"/>
                </a:solidFill>
              </a:rPr>
              <a:t>-1</a:t>
            </a:r>
            <a:r>
              <a:rPr lang="nl-NL" sz="2400" dirty="0" smtClean="0">
                <a:solidFill>
                  <a:srgbClr val="FF0000"/>
                </a:solidFill>
              </a:rPr>
              <a:t> </a:t>
            </a:r>
            <a:r>
              <a:rPr lang="nl-NL" sz="2400" dirty="0" err="1" smtClean="0">
                <a:solidFill>
                  <a:srgbClr val="FF0000"/>
                </a:solidFill>
              </a:rPr>
              <a:t>commissioning</a:t>
            </a:r>
            <a:r>
              <a:rPr lang="nl-NL" sz="2400" dirty="0" smtClean="0">
                <a:solidFill>
                  <a:srgbClr val="FF0000"/>
                </a:solidFill>
              </a:rPr>
              <a:t>; 0.5-1 pb</a:t>
            </a:r>
            <a:r>
              <a:rPr lang="nl-NL" sz="2400" baseline="30000" dirty="0" smtClean="0">
                <a:solidFill>
                  <a:srgbClr val="FF0000"/>
                </a:solidFill>
              </a:rPr>
              <a:t>-1</a:t>
            </a:r>
            <a:r>
              <a:rPr lang="nl-NL" sz="2400" dirty="0" smtClean="0">
                <a:solidFill>
                  <a:srgbClr val="FF0000"/>
                </a:solidFill>
              </a:rPr>
              <a:t> </a:t>
            </a:r>
            <a:r>
              <a:rPr lang="nl-NL" sz="2400" dirty="0" err="1" smtClean="0">
                <a:solidFill>
                  <a:srgbClr val="FF0000"/>
                </a:solidFill>
              </a:rPr>
              <a:t>for</a:t>
            </a:r>
            <a:r>
              <a:rPr lang="nl-NL" sz="2400" dirty="0" smtClean="0">
                <a:solidFill>
                  <a:srgbClr val="FF0000"/>
                </a:solidFill>
              </a:rPr>
              <a:t> </a:t>
            </a:r>
            <a:r>
              <a:rPr lang="nl-NL" sz="2400" dirty="0" err="1" smtClean="0">
                <a:solidFill>
                  <a:srgbClr val="FF0000"/>
                </a:solidFill>
              </a:rPr>
              <a:t>quick</a:t>
            </a:r>
            <a:r>
              <a:rPr lang="nl-NL" sz="2400" dirty="0" smtClean="0">
                <a:solidFill>
                  <a:srgbClr val="FF0000"/>
                </a:solidFill>
              </a:rPr>
              <a:t> re-</a:t>
            </a:r>
            <a:r>
              <a:rPr lang="nl-NL" sz="2400" dirty="0" err="1" smtClean="0">
                <a:solidFill>
                  <a:srgbClr val="FF0000"/>
                </a:solidFill>
              </a:rPr>
              <a:t>alignment</a:t>
            </a:r>
            <a:r>
              <a:rPr lang="nl-NL" sz="2400" dirty="0" smtClean="0">
                <a:solidFill>
                  <a:srgbClr val="FF0000"/>
                </a:solidFill>
              </a:rPr>
              <a:t> check </a:t>
            </a:r>
            <a:r>
              <a:rPr lang="nl-NL" sz="2400" dirty="0" err="1" smtClean="0">
                <a:solidFill>
                  <a:srgbClr val="FF0000"/>
                </a:solidFill>
              </a:rPr>
              <a:t>after</a:t>
            </a:r>
            <a:r>
              <a:rPr lang="nl-NL" sz="2400" dirty="0" smtClean="0">
                <a:solidFill>
                  <a:srgbClr val="FF0000"/>
                </a:solidFill>
              </a:rPr>
              <a:t> “</a:t>
            </a:r>
            <a:r>
              <a:rPr lang="nl-NL" sz="2400" dirty="0" err="1" smtClean="0">
                <a:solidFill>
                  <a:srgbClr val="FF0000"/>
                </a:solidFill>
              </a:rPr>
              <a:t>incidents</a:t>
            </a:r>
            <a:r>
              <a:rPr lang="nl-NL" sz="2400" dirty="0" smtClean="0">
                <a:solidFill>
                  <a:srgbClr val="FF0000"/>
                </a:solidFill>
              </a:rPr>
              <a:t>” (e.g. Push-pull)</a:t>
            </a:r>
            <a:endParaRPr lang="nl-NL" dirty="0" smtClean="0">
              <a:solidFill>
                <a:srgbClr val="FF0000"/>
              </a:solidFill>
            </a:endParaRP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27.2.2019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ILD meeting KEK 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21B4A-C0EC-BC43-AFCA-DDFCBC83C89F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6636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dirty="0" smtClean="0"/>
              <a:t>In-situ </a:t>
            </a:r>
            <a:r>
              <a:rPr lang="nl-NL" sz="3200" dirty="0" err="1" smtClean="0"/>
              <a:t>calibration</a:t>
            </a:r>
            <a:r>
              <a:rPr lang="nl-NL" sz="3200" dirty="0" smtClean="0"/>
              <a:t> </a:t>
            </a:r>
            <a:r>
              <a:rPr lang="nl-NL" sz="3200" dirty="0" err="1" smtClean="0"/>
              <a:t>calorimetry</a:t>
            </a:r>
            <a:endParaRPr lang="nl-NL" sz="3200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>
          <a:xfrm>
            <a:off x="457200" y="1413367"/>
            <a:ext cx="8686800" cy="4942983"/>
          </a:xfrm>
        </p:spPr>
        <p:txBody>
          <a:bodyPr>
            <a:normAutofit lnSpcReduction="10000"/>
          </a:bodyPr>
          <a:lstStyle/>
          <a:p>
            <a:r>
              <a:rPr lang="nl-NL" sz="2400" dirty="0" smtClean="0">
                <a:solidFill>
                  <a:srgbClr val="FF0000"/>
                </a:solidFill>
              </a:rPr>
              <a:t>Absolute </a:t>
            </a:r>
            <a:r>
              <a:rPr lang="nl-NL" sz="2400" dirty="0" err="1" smtClean="0">
                <a:solidFill>
                  <a:srgbClr val="FF0000"/>
                </a:solidFill>
              </a:rPr>
              <a:t>calibration</a:t>
            </a:r>
            <a:r>
              <a:rPr lang="nl-NL" sz="2400" dirty="0" smtClean="0">
                <a:solidFill>
                  <a:srgbClr val="FF0000"/>
                </a:solidFill>
              </a:rPr>
              <a:t> ECAL </a:t>
            </a:r>
            <a:r>
              <a:rPr lang="nl-NL" sz="2400" dirty="0" err="1" smtClean="0"/>
              <a:t>can</a:t>
            </a:r>
            <a:r>
              <a:rPr lang="nl-NL" sz="2400" dirty="0" smtClean="0"/>
              <a:t> </a:t>
            </a:r>
            <a:r>
              <a:rPr lang="nl-NL" sz="2400" dirty="0" err="1" smtClean="0"/>
              <a:t>be</a:t>
            </a:r>
            <a:r>
              <a:rPr lang="nl-NL" sz="2400" dirty="0" smtClean="0"/>
              <a:t> </a:t>
            </a:r>
            <a:r>
              <a:rPr lang="nl-NL" sz="2400" dirty="0" err="1" smtClean="0"/>
              <a:t>checked</a:t>
            </a:r>
            <a:r>
              <a:rPr lang="nl-NL" sz="2400" dirty="0" smtClean="0"/>
              <a:t>/</a:t>
            </a:r>
            <a:r>
              <a:rPr lang="nl-NL" sz="2400" dirty="0" err="1" smtClean="0"/>
              <a:t>adjusted</a:t>
            </a:r>
            <a:r>
              <a:rPr lang="nl-NL" sz="2400" dirty="0" smtClean="0"/>
              <a:t> </a:t>
            </a:r>
            <a:r>
              <a:rPr lang="nl-NL" sz="2400" dirty="0" err="1" smtClean="0"/>
              <a:t>by</a:t>
            </a:r>
            <a:r>
              <a:rPr lang="nl-NL" sz="2400" dirty="0" smtClean="0"/>
              <a:t> </a:t>
            </a:r>
            <a:r>
              <a:rPr lang="nl-NL" sz="2400" dirty="0" err="1" smtClean="0"/>
              <a:t>comparison</a:t>
            </a:r>
            <a:r>
              <a:rPr lang="nl-NL" sz="2400" dirty="0" smtClean="0"/>
              <a:t> </a:t>
            </a:r>
            <a:r>
              <a:rPr lang="nl-NL" sz="2400" dirty="0" err="1" smtClean="0"/>
              <a:t>with</a:t>
            </a:r>
            <a:r>
              <a:rPr lang="nl-NL" sz="2400" dirty="0" smtClean="0"/>
              <a:t> </a:t>
            </a:r>
            <a:r>
              <a:rPr lang="nl-NL" sz="2400" dirty="0" err="1" smtClean="0"/>
              <a:t>tracker</a:t>
            </a:r>
            <a:r>
              <a:rPr lang="nl-NL" sz="2400" dirty="0" smtClean="0"/>
              <a:t> or </a:t>
            </a:r>
            <a:r>
              <a:rPr lang="nl-NL" sz="2400" dirty="0" err="1" smtClean="0"/>
              <a:t>using</a:t>
            </a:r>
            <a:r>
              <a:rPr lang="nl-NL" sz="2400" dirty="0" smtClean="0"/>
              <a:t> </a:t>
            </a:r>
            <a:r>
              <a:rPr lang="nl-NL" sz="2400" dirty="0" err="1" smtClean="0"/>
              <a:t>electrons</a:t>
            </a:r>
            <a:r>
              <a:rPr lang="nl-NL" sz="2400" dirty="0" smtClean="0"/>
              <a:t> </a:t>
            </a:r>
            <a:r>
              <a:rPr lang="nl-NL" sz="2400" dirty="0" err="1" smtClean="0"/>
              <a:t>and</a:t>
            </a:r>
            <a:r>
              <a:rPr lang="nl-NL" sz="2400" dirty="0" smtClean="0"/>
              <a:t> </a:t>
            </a:r>
            <a:r>
              <a:rPr lang="nl-NL" sz="2400" dirty="0" err="1" smtClean="0"/>
              <a:t>photons</a:t>
            </a:r>
            <a:r>
              <a:rPr lang="nl-NL" sz="2400" dirty="0" smtClean="0"/>
              <a:t> </a:t>
            </a:r>
            <a:r>
              <a:rPr lang="nl-NL" sz="2400" dirty="0" err="1" smtClean="0"/>
              <a:t>from</a:t>
            </a:r>
            <a:r>
              <a:rPr lang="nl-NL" sz="2400" dirty="0" smtClean="0"/>
              <a:t> </a:t>
            </a:r>
            <a:r>
              <a:rPr lang="nl-NL" sz="2400" dirty="0" err="1" smtClean="0"/>
              <a:t>Bhabha’s</a:t>
            </a:r>
            <a:r>
              <a:rPr lang="nl-NL" sz="2400" dirty="0" smtClean="0"/>
              <a:t> or return-</a:t>
            </a:r>
            <a:r>
              <a:rPr lang="nl-NL" sz="2400" dirty="0" err="1" smtClean="0"/>
              <a:t>Z</a:t>
            </a:r>
            <a:r>
              <a:rPr lang="nl-NL" sz="2400" dirty="0" smtClean="0"/>
              <a:t> + </a:t>
            </a:r>
            <a:r>
              <a:rPr lang="nl-NL" sz="2400" dirty="0" err="1" smtClean="0"/>
              <a:t>kinematical</a:t>
            </a:r>
            <a:r>
              <a:rPr lang="nl-NL" sz="2400" dirty="0" smtClean="0"/>
              <a:t> </a:t>
            </a:r>
            <a:r>
              <a:rPr lang="nl-NL" sz="2400" dirty="0" err="1" smtClean="0"/>
              <a:t>constraints</a:t>
            </a:r>
            <a:r>
              <a:rPr lang="nl-NL" sz="2400" dirty="0" smtClean="0"/>
              <a:t>. </a:t>
            </a:r>
            <a:r>
              <a:rPr lang="nl-NL" sz="2400" dirty="0" smtClean="0">
                <a:solidFill>
                  <a:srgbClr val="FF0000"/>
                </a:solidFill>
              </a:rPr>
              <a:t>No </a:t>
            </a:r>
            <a:r>
              <a:rPr lang="nl-NL" sz="2400" dirty="0" err="1" smtClean="0">
                <a:solidFill>
                  <a:srgbClr val="FF0000"/>
                </a:solidFill>
              </a:rPr>
              <a:t>need</a:t>
            </a:r>
            <a:r>
              <a:rPr lang="nl-NL" sz="2400" dirty="0" smtClean="0">
                <a:solidFill>
                  <a:srgbClr val="FF0000"/>
                </a:solidFill>
              </a:rPr>
              <a:t> </a:t>
            </a:r>
            <a:r>
              <a:rPr lang="nl-NL" sz="2400" dirty="0" err="1" smtClean="0">
                <a:solidFill>
                  <a:srgbClr val="FF0000"/>
                </a:solidFill>
              </a:rPr>
              <a:t>for</a:t>
            </a:r>
            <a:r>
              <a:rPr lang="nl-NL" sz="2400" dirty="0" smtClean="0">
                <a:solidFill>
                  <a:srgbClr val="FF0000"/>
                </a:solidFill>
              </a:rPr>
              <a:t> running at </a:t>
            </a:r>
            <a:r>
              <a:rPr lang="nl-NL" sz="2400" dirty="0" err="1" smtClean="0">
                <a:solidFill>
                  <a:srgbClr val="FF0000"/>
                </a:solidFill>
              </a:rPr>
              <a:t>Z</a:t>
            </a:r>
            <a:r>
              <a:rPr lang="nl-NL" sz="2400" dirty="0" smtClean="0">
                <a:solidFill>
                  <a:srgbClr val="FF0000"/>
                </a:solidFill>
              </a:rPr>
              <a:t> peak</a:t>
            </a:r>
          </a:p>
          <a:p>
            <a:r>
              <a:rPr lang="nl-NL" sz="2400" dirty="0" smtClean="0">
                <a:solidFill>
                  <a:srgbClr val="FF0000"/>
                </a:solidFill>
              </a:rPr>
              <a:t>Cosmic </a:t>
            </a:r>
            <a:r>
              <a:rPr lang="nl-NL" sz="2400" dirty="0" err="1" smtClean="0">
                <a:solidFill>
                  <a:srgbClr val="FF0000"/>
                </a:solidFill>
              </a:rPr>
              <a:t>rays</a:t>
            </a:r>
            <a:r>
              <a:rPr lang="nl-NL" sz="2400" dirty="0" smtClean="0">
                <a:solidFill>
                  <a:srgbClr val="FF0000"/>
                </a:solidFill>
              </a:rPr>
              <a:t> </a:t>
            </a:r>
            <a:r>
              <a:rPr lang="nl-NL" sz="2400" dirty="0" err="1" smtClean="0">
                <a:solidFill>
                  <a:srgbClr val="FF0000"/>
                </a:solidFill>
              </a:rPr>
              <a:t>may</a:t>
            </a:r>
            <a:r>
              <a:rPr lang="nl-NL" sz="2400" dirty="0" smtClean="0">
                <a:solidFill>
                  <a:srgbClr val="FF0000"/>
                </a:solidFill>
              </a:rPr>
              <a:t> </a:t>
            </a:r>
            <a:r>
              <a:rPr lang="nl-NL" sz="2400" dirty="0" err="1" smtClean="0">
                <a:solidFill>
                  <a:srgbClr val="FF0000"/>
                </a:solidFill>
              </a:rPr>
              <a:t>not</a:t>
            </a:r>
            <a:r>
              <a:rPr lang="nl-NL" sz="2400" dirty="0" smtClean="0">
                <a:solidFill>
                  <a:srgbClr val="FF0000"/>
                </a:solidFill>
              </a:rPr>
              <a:t> </a:t>
            </a:r>
            <a:r>
              <a:rPr lang="nl-NL" sz="2400" dirty="0" err="1" smtClean="0">
                <a:solidFill>
                  <a:srgbClr val="FF0000"/>
                </a:solidFill>
              </a:rPr>
              <a:t>be</a:t>
            </a:r>
            <a:r>
              <a:rPr lang="nl-NL" sz="2400" dirty="0" smtClean="0">
                <a:solidFill>
                  <a:srgbClr val="FF0000"/>
                </a:solidFill>
              </a:rPr>
              <a:t> </a:t>
            </a:r>
            <a:r>
              <a:rPr lang="nl-NL" sz="2400" dirty="0" err="1" smtClean="0">
                <a:solidFill>
                  <a:srgbClr val="FF0000"/>
                </a:solidFill>
              </a:rPr>
              <a:t>sufficient</a:t>
            </a:r>
            <a:r>
              <a:rPr lang="nl-NL" sz="2400" dirty="0" smtClean="0">
                <a:solidFill>
                  <a:srgbClr val="FF0000"/>
                </a:solidFill>
              </a:rPr>
              <a:t> </a:t>
            </a:r>
            <a:r>
              <a:rPr lang="nl-NL" sz="2400" dirty="0" err="1" smtClean="0">
                <a:solidFill>
                  <a:srgbClr val="FF0000"/>
                </a:solidFill>
              </a:rPr>
              <a:t>for</a:t>
            </a:r>
            <a:r>
              <a:rPr lang="nl-NL" sz="2400" dirty="0" smtClean="0">
                <a:solidFill>
                  <a:srgbClr val="FF0000"/>
                </a:solidFill>
              </a:rPr>
              <a:t> MIP-</a:t>
            </a:r>
            <a:r>
              <a:rPr lang="nl-NL" sz="2400" dirty="0" err="1" smtClean="0">
                <a:solidFill>
                  <a:srgbClr val="FF0000"/>
                </a:solidFill>
              </a:rPr>
              <a:t>scale</a:t>
            </a:r>
            <a:r>
              <a:rPr lang="nl-NL" sz="2400" dirty="0" smtClean="0">
                <a:solidFill>
                  <a:srgbClr val="FF0000"/>
                </a:solidFill>
              </a:rPr>
              <a:t> monitoring</a:t>
            </a:r>
            <a:r>
              <a:rPr lang="nl-NL" sz="2400" dirty="0" smtClean="0"/>
              <a:t>, but MIP-</a:t>
            </a:r>
            <a:r>
              <a:rPr lang="nl-NL" sz="2400" dirty="0" err="1" smtClean="0"/>
              <a:t>like</a:t>
            </a:r>
            <a:r>
              <a:rPr lang="nl-NL" sz="2400" dirty="0" smtClean="0"/>
              <a:t> </a:t>
            </a:r>
            <a:r>
              <a:rPr lang="nl-NL" sz="2400" dirty="0" err="1" smtClean="0"/>
              <a:t>segments</a:t>
            </a:r>
            <a:r>
              <a:rPr lang="nl-NL" sz="2400" dirty="0" smtClean="0"/>
              <a:t> in </a:t>
            </a:r>
            <a:r>
              <a:rPr lang="nl-NL" sz="2400" dirty="0" err="1" smtClean="0"/>
              <a:t>hadronic</a:t>
            </a:r>
            <a:r>
              <a:rPr lang="nl-NL" sz="2400" dirty="0" smtClean="0"/>
              <a:t> </a:t>
            </a:r>
            <a:r>
              <a:rPr lang="nl-NL" sz="2400" dirty="0" err="1" smtClean="0"/>
              <a:t>showers</a:t>
            </a:r>
            <a:r>
              <a:rPr lang="nl-NL" sz="2400" dirty="0" smtClean="0"/>
              <a:t> </a:t>
            </a:r>
            <a:r>
              <a:rPr lang="nl-NL" sz="2400" dirty="0" err="1" smtClean="0"/>
              <a:t>can</a:t>
            </a:r>
            <a:r>
              <a:rPr lang="nl-NL" sz="2400" dirty="0" smtClean="0"/>
              <a:t> </a:t>
            </a:r>
            <a:r>
              <a:rPr lang="nl-NL" sz="2400" dirty="0" err="1" smtClean="0"/>
              <a:t>be</a:t>
            </a:r>
            <a:r>
              <a:rPr lang="nl-NL" sz="2400" dirty="0" smtClean="0"/>
              <a:t> </a:t>
            </a:r>
            <a:r>
              <a:rPr lang="nl-NL" sz="2400" dirty="0" err="1" smtClean="0"/>
              <a:t>used</a:t>
            </a:r>
            <a:endParaRPr lang="nl-NL" sz="2400" dirty="0" smtClean="0"/>
          </a:p>
          <a:p>
            <a:r>
              <a:rPr lang="nl-NL" sz="2400" dirty="0" err="1" smtClean="0">
                <a:solidFill>
                  <a:srgbClr val="FF0000"/>
                </a:solidFill>
              </a:rPr>
              <a:t>Z</a:t>
            </a:r>
            <a:r>
              <a:rPr lang="nl-NL" sz="2400" dirty="0" smtClean="0">
                <a:solidFill>
                  <a:srgbClr val="FF0000"/>
                </a:solidFill>
              </a:rPr>
              <a:t>-peak running</a:t>
            </a:r>
            <a:r>
              <a:rPr lang="nl-NL" sz="2400" dirty="0" smtClean="0"/>
              <a:t>: 1 pb</a:t>
            </a:r>
            <a:r>
              <a:rPr lang="nl-NL" sz="2400" baseline="30000" dirty="0" smtClean="0"/>
              <a:t>-1</a:t>
            </a:r>
            <a:r>
              <a:rPr lang="nl-NL" sz="2400" dirty="0" smtClean="0"/>
              <a:t> </a:t>
            </a:r>
            <a:r>
              <a:rPr lang="nl-NL" sz="2400" dirty="0" err="1" smtClean="0"/>
              <a:t>sufficient</a:t>
            </a:r>
            <a:r>
              <a:rPr lang="nl-NL" sz="2400" dirty="0" smtClean="0"/>
              <a:t> </a:t>
            </a:r>
            <a:r>
              <a:rPr lang="nl-NL" sz="2400" dirty="0" err="1" smtClean="0"/>
              <a:t>to</a:t>
            </a:r>
            <a:r>
              <a:rPr lang="nl-NL" sz="2400" dirty="0" smtClean="0"/>
              <a:t> have &gt;1000 tracks per </a:t>
            </a:r>
            <a:r>
              <a:rPr lang="nl-NL" sz="2400" dirty="0" err="1" smtClean="0"/>
              <a:t>layer</a:t>
            </a:r>
            <a:r>
              <a:rPr lang="nl-NL" sz="2400" dirty="0" smtClean="0"/>
              <a:t> module AHCAL up </a:t>
            </a:r>
            <a:r>
              <a:rPr lang="nl-NL" sz="2400" dirty="0" err="1" smtClean="0"/>
              <a:t>to</a:t>
            </a:r>
            <a:r>
              <a:rPr lang="nl-NL" sz="2400" dirty="0" smtClean="0"/>
              <a:t> </a:t>
            </a:r>
            <a:r>
              <a:rPr lang="nl-NL" sz="2400" dirty="0" err="1" smtClean="0"/>
              <a:t>layer</a:t>
            </a:r>
            <a:r>
              <a:rPr lang="nl-NL" sz="2400" dirty="0" smtClean="0"/>
              <a:t> 20; </a:t>
            </a:r>
            <a:r>
              <a:rPr lang="nl-NL" sz="2400" dirty="0" err="1" smtClean="0"/>
              <a:t>To</a:t>
            </a:r>
            <a:r>
              <a:rPr lang="nl-NL" sz="2400" dirty="0" smtClean="0"/>
              <a:t> </a:t>
            </a:r>
            <a:r>
              <a:rPr lang="nl-NL" sz="2400" dirty="0" err="1" smtClean="0"/>
              <a:t>reach</a:t>
            </a:r>
            <a:r>
              <a:rPr lang="nl-NL" sz="2400" dirty="0" smtClean="0"/>
              <a:t> out </a:t>
            </a:r>
            <a:r>
              <a:rPr lang="nl-NL" sz="2400" dirty="0" err="1" smtClean="0"/>
              <a:t>to</a:t>
            </a:r>
            <a:r>
              <a:rPr lang="nl-NL" sz="2400" dirty="0" smtClean="0"/>
              <a:t> </a:t>
            </a:r>
            <a:r>
              <a:rPr lang="nl-NL" sz="2400" dirty="0" err="1" smtClean="0"/>
              <a:t>layer</a:t>
            </a:r>
            <a:r>
              <a:rPr lang="nl-NL" sz="2400" dirty="0" smtClean="0"/>
              <a:t> 48 </a:t>
            </a:r>
            <a:r>
              <a:rPr lang="nl-NL" sz="2400" dirty="0" err="1" smtClean="0"/>
              <a:t>would</a:t>
            </a:r>
            <a:r>
              <a:rPr lang="nl-NL" sz="2400" dirty="0" smtClean="0"/>
              <a:t> </a:t>
            </a:r>
            <a:r>
              <a:rPr lang="nl-NL" sz="2400" dirty="0" err="1" smtClean="0"/>
              <a:t>need</a:t>
            </a:r>
            <a:r>
              <a:rPr lang="nl-NL" sz="2400" dirty="0" smtClean="0"/>
              <a:t> 20 pb</a:t>
            </a:r>
            <a:r>
              <a:rPr lang="nl-NL" sz="2400" baseline="30000" dirty="0" smtClean="0"/>
              <a:t>-1,</a:t>
            </a:r>
            <a:r>
              <a:rPr lang="nl-NL" sz="2400" dirty="0" smtClean="0"/>
              <a:t> , but </a:t>
            </a:r>
            <a:r>
              <a:rPr lang="nl-NL" sz="2400" dirty="0" err="1" smtClean="0"/>
              <a:t>can</a:t>
            </a:r>
            <a:r>
              <a:rPr lang="nl-NL" sz="2400" dirty="0" smtClean="0"/>
              <a:t> </a:t>
            </a:r>
            <a:r>
              <a:rPr lang="nl-NL" sz="2400" dirty="0" err="1" smtClean="0"/>
              <a:t>be</a:t>
            </a:r>
            <a:r>
              <a:rPr lang="nl-NL" sz="2400" dirty="0" smtClean="0"/>
              <a:t> </a:t>
            </a:r>
            <a:r>
              <a:rPr lang="nl-NL" sz="2400" dirty="0" err="1" smtClean="0"/>
              <a:t>reduced</a:t>
            </a:r>
            <a:r>
              <a:rPr lang="nl-NL" sz="2400" dirty="0" smtClean="0"/>
              <a:t> </a:t>
            </a:r>
            <a:r>
              <a:rPr lang="nl-NL" sz="2400" dirty="0" err="1" smtClean="0"/>
              <a:t>to</a:t>
            </a:r>
            <a:r>
              <a:rPr lang="nl-NL" sz="2400" dirty="0" smtClean="0"/>
              <a:t> 10 pb</a:t>
            </a:r>
            <a:r>
              <a:rPr lang="nl-NL" sz="2400" baseline="30000" dirty="0" smtClean="0"/>
              <a:t>-1</a:t>
            </a:r>
            <a:r>
              <a:rPr lang="nl-NL" sz="2400" dirty="0" smtClean="0"/>
              <a:t> </a:t>
            </a:r>
            <a:r>
              <a:rPr lang="nl-NL" sz="2400" dirty="0" err="1" smtClean="0"/>
              <a:t>by</a:t>
            </a:r>
            <a:r>
              <a:rPr lang="nl-NL" sz="2400" dirty="0" smtClean="0"/>
              <a:t> </a:t>
            </a:r>
            <a:r>
              <a:rPr lang="nl-NL" sz="2400" dirty="0" err="1" smtClean="0"/>
              <a:t>adding</a:t>
            </a:r>
            <a:r>
              <a:rPr lang="nl-NL" sz="2400" dirty="0" smtClean="0"/>
              <a:t> the mu-pair tracks.</a:t>
            </a:r>
          </a:p>
          <a:p>
            <a:r>
              <a:rPr lang="nl-NL" sz="2400" dirty="0" smtClean="0">
                <a:solidFill>
                  <a:srgbClr val="FF0000"/>
                </a:solidFill>
              </a:rPr>
              <a:t>500 </a:t>
            </a:r>
            <a:r>
              <a:rPr lang="nl-NL" sz="2400" dirty="0" err="1" smtClean="0">
                <a:solidFill>
                  <a:srgbClr val="FF0000"/>
                </a:solidFill>
              </a:rPr>
              <a:t>GeV</a:t>
            </a:r>
            <a:r>
              <a:rPr lang="nl-NL" sz="2400" dirty="0" smtClean="0"/>
              <a:t>: 3% </a:t>
            </a:r>
            <a:r>
              <a:rPr lang="nl-NL" sz="2400" dirty="0" err="1" smtClean="0"/>
              <a:t>calibration</a:t>
            </a:r>
            <a:r>
              <a:rPr lang="nl-NL" sz="2400" dirty="0" smtClean="0"/>
              <a:t> out </a:t>
            </a:r>
            <a:r>
              <a:rPr lang="nl-NL" sz="2400" dirty="0" err="1" smtClean="0"/>
              <a:t>to</a:t>
            </a:r>
            <a:r>
              <a:rPr lang="nl-NL" sz="2400" dirty="0" smtClean="0"/>
              <a:t> </a:t>
            </a:r>
            <a:r>
              <a:rPr lang="nl-NL" sz="2400" dirty="0" err="1" smtClean="0"/>
              <a:t>layer</a:t>
            </a:r>
            <a:r>
              <a:rPr lang="nl-NL" sz="2400" dirty="0" smtClean="0"/>
              <a:t> 20 </a:t>
            </a:r>
            <a:r>
              <a:rPr lang="nl-NL" sz="2400" dirty="0" err="1" smtClean="0"/>
              <a:t>can</a:t>
            </a:r>
            <a:r>
              <a:rPr lang="nl-NL" sz="2400" dirty="0" smtClean="0"/>
              <a:t> </a:t>
            </a:r>
            <a:r>
              <a:rPr lang="nl-NL" sz="2400" dirty="0" err="1" smtClean="0"/>
              <a:t>be</a:t>
            </a:r>
            <a:r>
              <a:rPr lang="nl-NL" sz="2400" dirty="0" smtClean="0"/>
              <a:t> </a:t>
            </a:r>
            <a:r>
              <a:rPr lang="nl-NL" sz="2400" dirty="0" err="1" smtClean="0"/>
              <a:t>reach</a:t>
            </a:r>
            <a:r>
              <a:rPr lang="nl-NL" sz="2400" dirty="0" smtClean="0"/>
              <a:t> </a:t>
            </a:r>
            <a:r>
              <a:rPr lang="nl-NL" sz="2400" dirty="0" err="1" smtClean="0"/>
              <a:t>with</a:t>
            </a:r>
            <a:r>
              <a:rPr lang="nl-NL" sz="2400" dirty="0" smtClean="0"/>
              <a:t> ~2 fb</a:t>
            </a:r>
            <a:r>
              <a:rPr lang="nl-NL" sz="2400" baseline="30000" dirty="0" smtClean="0"/>
              <a:t>-1</a:t>
            </a:r>
            <a:r>
              <a:rPr lang="nl-NL" sz="2400" dirty="0" smtClean="0"/>
              <a:t> </a:t>
            </a:r>
          </a:p>
          <a:p>
            <a:r>
              <a:rPr lang="nl-NL" sz="2400" dirty="0" smtClean="0">
                <a:solidFill>
                  <a:srgbClr val="FF0000"/>
                </a:solidFill>
              </a:rPr>
              <a:t>Beam halo </a:t>
            </a:r>
            <a:r>
              <a:rPr lang="nl-NL" sz="2400" dirty="0" err="1" smtClean="0">
                <a:solidFill>
                  <a:srgbClr val="FF0000"/>
                </a:solidFill>
              </a:rPr>
              <a:t>muons</a:t>
            </a:r>
            <a:r>
              <a:rPr lang="nl-NL" sz="2400" dirty="0" smtClean="0"/>
              <a:t>: </a:t>
            </a:r>
            <a:r>
              <a:rPr lang="nl-NL" sz="2400" dirty="0" err="1" smtClean="0"/>
              <a:t>could</a:t>
            </a:r>
            <a:r>
              <a:rPr lang="nl-NL" sz="2400" dirty="0" smtClean="0"/>
              <a:t> </a:t>
            </a:r>
            <a:r>
              <a:rPr lang="nl-NL" sz="2400" dirty="0" err="1" smtClean="0"/>
              <a:t>be</a:t>
            </a:r>
            <a:r>
              <a:rPr lang="nl-NL" sz="2400" dirty="0" smtClean="0"/>
              <a:t> </a:t>
            </a:r>
            <a:r>
              <a:rPr lang="nl-NL" sz="2400" dirty="0" err="1" smtClean="0"/>
              <a:t>useful</a:t>
            </a:r>
            <a:r>
              <a:rPr lang="nl-NL" sz="2400" dirty="0" smtClean="0"/>
              <a:t> </a:t>
            </a:r>
            <a:r>
              <a:rPr lang="nl-NL" sz="2400" dirty="0" err="1" smtClean="0"/>
              <a:t>for</a:t>
            </a:r>
            <a:r>
              <a:rPr lang="nl-NL" sz="2400" dirty="0" smtClean="0"/>
              <a:t> </a:t>
            </a:r>
            <a:r>
              <a:rPr lang="nl-NL" sz="2400" dirty="0" err="1" smtClean="0"/>
              <a:t>endcap</a:t>
            </a:r>
            <a:r>
              <a:rPr lang="nl-NL" sz="2400" dirty="0" smtClean="0"/>
              <a:t> detectors; </a:t>
            </a:r>
            <a:r>
              <a:rPr lang="nl-NL" sz="2400" dirty="0" err="1" smtClean="0"/>
              <a:t>rate</a:t>
            </a:r>
            <a:r>
              <a:rPr lang="nl-NL" sz="2400" dirty="0" smtClean="0"/>
              <a:t> </a:t>
            </a:r>
            <a:r>
              <a:rPr lang="nl-NL" sz="2400" dirty="0" err="1" smtClean="0"/>
              <a:t>depends</a:t>
            </a:r>
            <a:r>
              <a:rPr lang="nl-NL" sz="2400" dirty="0" smtClean="0"/>
              <a:t> on </a:t>
            </a:r>
            <a:r>
              <a:rPr lang="nl-NL" sz="2400" dirty="0" err="1" smtClean="0"/>
              <a:t>shielding</a:t>
            </a:r>
            <a:endParaRPr lang="nl-NL" sz="2400" dirty="0" smtClean="0"/>
          </a:p>
          <a:p>
            <a:endParaRPr lang="nl-NL" sz="2400" dirty="0" smtClean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27.2.2019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ILD meeting KEK 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21B4A-C0EC-BC43-AFCA-DDFCBC83C89F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4820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nl-NL" sz="3200" dirty="0" err="1" smtClean="0"/>
              <a:t>Conclusions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42441"/>
            <a:ext cx="8433342" cy="5779034"/>
          </a:xfrm>
        </p:spPr>
        <p:txBody>
          <a:bodyPr>
            <a:normAutofit/>
          </a:bodyPr>
          <a:lstStyle/>
          <a:p>
            <a:r>
              <a:rPr lang="nl-NL" sz="2400" dirty="0" err="1" smtClean="0">
                <a:solidFill>
                  <a:srgbClr val="0000FF"/>
                </a:solidFill>
              </a:rPr>
              <a:t>Z</a:t>
            </a:r>
            <a:r>
              <a:rPr lang="nl-NL" sz="2400" dirty="0" smtClean="0">
                <a:solidFill>
                  <a:srgbClr val="0000FF"/>
                </a:solidFill>
              </a:rPr>
              <a:t>-peak running</a:t>
            </a:r>
            <a:r>
              <a:rPr lang="nl-NL" sz="2400" dirty="0" smtClean="0"/>
              <a:t>:</a:t>
            </a:r>
          </a:p>
          <a:p>
            <a:pPr lvl="1"/>
            <a:r>
              <a:rPr lang="nl-NL" sz="2000" dirty="0" smtClean="0"/>
              <a:t>Are the </a:t>
            </a:r>
            <a:r>
              <a:rPr lang="nl-NL" sz="2000" dirty="0" err="1" smtClean="0"/>
              <a:t>canonical</a:t>
            </a:r>
            <a:r>
              <a:rPr lang="nl-NL" sz="2000" dirty="0" smtClean="0"/>
              <a:t> </a:t>
            </a:r>
            <a:r>
              <a:rPr lang="nl-NL" sz="2000" dirty="0" err="1" smtClean="0"/>
              <a:t>numbers</a:t>
            </a:r>
            <a:r>
              <a:rPr lang="nl-NL" sz="2000" dirty="0" smtClean="0"/>
              <a:t> </a:t>
            </a:r>
            <a:r>
              <a:rPr lang="nl-NL" sz="2000" dirty="0" err="1" smtClean="0"/>
              <a:t>based</a:t>
            </a:r>
            <a:r>
              <a:rPr lang="nl-NL" sz="2000" dirty="0" smtClean="0"/>
              <a:t> on LEP </a:t>
            </a:r>
            <a:r>
              <a:rPr lang="nl-NL" sz="2000" dirty="0" err="1" smtClean="0"/>
              <a:t>experience</a:t>
            </a:r>
            <a:r>
              <a:rPr lang="nl-NL" sz="2000" dirty="0" smtClean="0"/>
              <a:t> (10 pb</a:t>
            </a:r>
            <a:r>
              <a:rPr lang="nl-NL" sz="2000" baseline="30000" dirty="0" smtClean="0"/>
              <a:t>-1</a:t>
            </a:r>
            <a:r>
              <a:rPr lang="nl-NL" sz="2000" dirty="0" smtClean="0"/>
              <a:t> </a:t>
            </a:r>
            <a:r>
              <a:rPr lang="nl-NL" sz="2000" dirty="0" err="1" smtClean="0"/>
              <a:t>commissioning</a:t>
            </a:r>
            <a:r>
              <a:rPr lang="nl-NL" sz="2000" dirty="0" smtClean="0"/>
              <a:t>, 0.5-1 pb</a:t>
            </a:r>
            <a:r>
              <a:rPr lang="nl-NL" sz="2000" baseline="30000" dirty="0" smtClean="0"/>
              <a:t>-1</a:t>
            </a:r>
            <a:r>
              <a:rPr lang="nl-NL" sz="2000" dirty="0" smtClean="0"/>
              <a:t> </a:t>
            </a:r>
            <a:r>
              <a:rPr lang="nl-NL" sz="2000" dirty="0" err="1" smtClean="0"/>
              <a:t>quick</a:t>
            </a:r>
            <a:r>
              <a:rPr lang="nl-NL" sz="2000" dirty="0" smtClean="0"/>
              <a:t> re-</a:t>
            </a:r>
            <a:r>
              <a:rPr lang="nl-NL" sz="2000" dirty="0" err="1" smtClean="0"/>
              <a:t>alignment</a:t>
            </a:r>
            <a:r>
              <a:rPr lang="nl-NL" sz="2000" dirty="0" smtClean="0"/>
              <a:t>) </a:t>
            </a:r>
            <a:r>
              <a:rPr lang="nl-NL" sz="2000" dirty="0" err="1" smtClean="0"/>
              <a:t>sufficient</a:t>
            </a:r>
            <a:r>
              <a:rPr lang="nl-NL" sz="2000" dirty="0" smtClean="0"/>
              <a:t> </a:t>
            </a:r>
            <a:r>
              <a:rPr lang="nl-NL" sz="2000" dirty="0" err="1" smtClean="0"/>
              <a:t>for</a:t>
            </a:r>
            <a:r>
              <a:rPr lang="nl-NL" sz="2000" dirty="0" smtClean="0"/>
              <a:t> ILD detector </a:t>
            </a:r>
            <a:r>
              <a:rPr lang="nl-NL" sz="2000" dirty="0" err="1" smtClean="0"/>
              <a:t>modularity</a:t>
            </a:r>
            <a:r>
              <a:rPr lang="nl-NL" sz="2000" dirty="0" smtClean="0"/>
              <a:t>?</a:t>
            </a:r>
          </a:p>
          <a:p>
            <a:pPr lvl="1"/>
            <a:r>
              <a:rPr lang="nl-NL" sz="2000" dirty="0" err="1" smtClean="0">
                <a:solidFill>
                  <a:srgbClr val="FF0000"/>
                </a:solidFill>
              </a:rPr>
              <a:t>Simulation</a:t>
            </a:r>
            <a:r>
              <a:rPr lang="nl-NL" sz="2000" dirty="0" smtClean="0">
                <a:solidFill>
                  <a:srgbClr val="FF0000"/>
                </a:solidFill>
              </a:rPr>
              <a:t> </a:t>
            </a:r>
            <a:r>
              <a:rPr lang="nl-NL" sz="2000" dirty="0" err="1" smtClean="0">
                <a:solidFill>
                  <a:srgbClr val="FF0000"/>
                </a:solidFill>
              </a:rPr>
              <a:t>alignment</a:t>
            </a:r>
            <a:r>
              <a:rPr lang="nl-NL" sz="2000" dirty="0" smtClean="0">
                <a:solidFill>
                  <a:srgbClr val="FF0000"/>
                </a:solidFill>
              </a:rPr>
              <a:t> </a:t>
            </a:r>
            <a:r>
              <a:rPr lang="nl-NL" sz="2000" dirty="0" err="1" smtClean="0">
                <a:solidFill>
                  <a:srgbClr val="FF0000"/>
                </a:solidFill>
              </a:rPr>
              <a:t>excercise</a:t>
            </a:r>
            <a:r>
              <a:rPr lang="nl-NL" sz="2000" dirty="0" smtClean="0">
                <a:solidFill>
                  <a:srgbClr val="FF0000"/>
                </a:solidFill>
              </a:rPr>
              <a:t> </a:t>
            </a:r>
            <a:r>
              <a:rPr lang="nl-NL" sz="2000" dirty="0" err="1" smtClean="0">
                <a:solidFill>
                  <a:srgbClr val="FF0000"/>
                </a:solidFill>
              </a:rPr>
              <a:t>needed</a:t>
            </a:r>
            <a:r>
              <a:rPr lang="nl-NL" sz="2000" dirty="0" smtClean="0">
                <a:solidFill>
                  <a:srgbClr val="FF0000"/>
                </a:solidFill>
              </a:rPr>
              <a:t>?</a:t>
            </a:r>
          </a:p>
          <a:p>
            <a:r>
              <a:rPr lang="nl-NL" sz="2400" dirty="0" err="1" smtClean="0">
                <a:solidFill>
                  <a:srgbClr val="0000FF"/>
                </a:solidFill>
              </a:rPr>
              <a:t>Alternatives</a:t>
            </a:r>
            <a:r>
              <a:rPr lang="nl-NL" sz="2400" dirty="0" smtClean="0">
                <a:solidFill>
                  <a:srgbClr val="0000FF"/>
                </a:solidFill>
              </a:rPr>
              <a:t> at </a:t>
            </a:r>
            <a:r>
              <a:rPr lang="nl-NL" sz="2400" dirty="0" err="1" smtClean="0">
                <a:solidFill>
                  <a:srgbClr val="0000FF"/>
                </a:solidFill>
              </a:rPr>
              <a:t>nominal</a:t>
            </a:r>
            <a:r>
              <a:rPr lang="nl-NL" sz="2400" dirty="0" smtClean="0">
                <a:solidFill>
                  <a:srgbClr val="0000FF"/>
                </a:solidFill>
              </a:rPr>
              <a:t> </a:t>
            </a:r>
            <a:r>
              <a:rPr lang="nl-NL" sz="2400" dirty="0" err="1" smtClean="0">
                <a:solidFill>
                  <a:srgbClr val="0000FF"/>
                </a:solidFill>
              </a:rPr>
              <a:t>beam</a:t>
            </a:r>
            <a:r>
              <a:rPr lang="nl-NL" sz="2400" dirty="0" smtClean="0">
                <a:solidFill>
                  <a:srgbClr val="0000FF"/>
                </a:solidFill>
              </a:rPr>
              <a:t> energy?</a:t>
            </a:r>
          </a:p>
          <a:p>
            <a:pPr lvl="1"/>
            <a:r>
              <a:rPr lang="nl-NL" sz="2000" dirty="0" err="1" smtClean="0"/>
              <a:t>Z</a:t>
            </a:r>
            <a:r>
              <a:rPr lang="nl-NL" sz="2000" dirty="0" smtClean="0"/>
              <a:t> return</a:t>
            </a:r>
          </a:p>
          <a:p>
            <a:pPr lvl="1"/>
            <a:r>
              <a:rPr lang="nl-NL" sz="2000" dirty="0" smtClean="0"/>
              <a:t>Momentum </a:t>
            </a:r>
            <a:r>
              <a:rPr lang="nl-NL" sz="2000" dirty="0" err="1" smtClean="0"/>
              <a:t>calibration</a:t>
            </a:r>
            <a:r>
              <a:rPr lang="nl-NL" sz="2000" dirty="0" smtClean="0"/>
              <a:t> </a:t>
            </a:r>
            <a:r>
              <a:rPr lang="nl-NL" sz="2000" dirty="0" err="1" smtClean="0"/>
              <a:t>from</a:t>
            </a:r>
            <a:r>
              <a:rPr lang="nl-NL" sz="2000" dirty="0" smtClean="0"/>
              <a:t> </a:t>
            </a:r>
            <a:r>
              <a:rPr lang="nl-NL" sz="2000" dirty="0" err="1" smtClean="0"/>
              <a:t>Z</a:t>
            </a:r>
            <a:r>
              <a:rPr lang="nl-NL" sz="2000" dirty="0" smtClean="0"/>
              <a:t>, J/</a:t>
            </a:r>
            <a:r>
              <a:rPr lang="nl-NL" sz="2000" dirty="0" err="1" smtClean="0"/>
              <a:t>ψ</a:t>
            </a:r>
            <a:r>
              <a:rPr lang="nl-NL" sz="2000" dirty="0" smtClean="0"/>
              <a:t>, </a:t>
            </a:r>
            <a:r>
              <a:rPr lang="nl-NL" sz="2000" dirty="0" err="1" smtClean="0"/>
              <a:t>Υ</a:t>
            </a:r>
            <a:r>
              <a:rPr lang="nl-NL" sz="2000" dirty="0" smtClean="0"/>
              <a:t> (e.g. </a:t>
            </a:r>
            <a:r>
              <a:rPr lang="nl-NL" sz="2000" dirty="0" err="1" smtClean="0"/>
              <a:t>Graham</a:t>
            </a:r>
            <a:r>
              <a:rPr lang="nl-NL" sz="2000" dirty="0" smtClean="0"/>
              <a:t> Wilson at AWLC14)</a:t>
            </a:r>
          </a:p>
          <a:p>
            <a:r>
              <a:rPr lang="nl-NL" sz="2400" dirty="0" err="1" smtClean="0">
                <a:solidFill>
                  <a:srgbClr val="0000FF"/>
                </a:solidFill>
              </a:rPr>
              <a:t>Cosmics</a:t>
            </a:r>
            <a:r>
              <a:rPr lang="nl-NL" sz="2400" dirty="0" smtClean="0"/>
              <a:t>, yes (LHC has </a:t>
            </a:r>
            <a:r>
              <a:rPr lang="nl-NL" sz="2400" dirty="0" err="1" smtClean="0"/>
              <a:t>shown</a:t>
            </a:r>
            <a:r>
              <a:rPr lang="nl-NL" sz="2400" dirty="0" smtClean="0"/>
              <a:t> </a:t>
            </a:r>
            <a:r>
              <a:rPr lang="nl-NL" sz="2400" dirty="0" err="1" smtClean="0"/>
              <a:t>importance</a:t>
            </a:r>
            <a:r>
              <a:rPr lang="nl-NL" sz="2400" dirty="0" smtClean="0"/>
              <a:t>), but:</a:t>
            </a:r>
          </a:p>
          <a:p>
            <a:pPr lvl="1"/>
            <a:r>
              <a:rPr lang="nl-NL" sz="2000" dirty="0" smtClean="0"/>
              <a:t>0.5% </a:t>
            </a:r>
            <a:r>
              <a:rPr lang="nl-NL" sz="2000" dirty="0" err="1" smtClean="0"/>
              <a:t>duty</a:t>
            </a:r>
            <a:r>
              <a:rPr lang="nl-NL" sz="2000" dirty="0" smtClean="0"/>
              <a:t> </a:t>
            </a:r>
            <a:r>
              <a:rPr lang="nl-NL" sz="2000" dirty="0" err="1" smtClean="0"/>
              <a:t>cycle</a:t>
            </a:r>
            <a:r>
              <a:rPr lang="nl-NL" sz="2000" dirty="0" smtClean="0"/>
              <a:t> </a:t>
            </a:r>
            <a:r>
              <a:rPr lang="nl-NL" sz="2000" dirty="0" err="1" smtClean="0"/>
              <a:t>due</a:t>
            </a:r>
            <a:r>
              <a:rPr lang="nl-NL" sz="2000" dirty="0" smtClean="0"/>
              <a:t> </a:t>
            </a:r>
            <a:r>
              <a:rPr lang="nl-NL" sz="2000" dirty="0" err="1" smtClean="0"/>
              <a:t>to</a:t>
            </a:r>
            <a:r>
              <a:rPr lang="nl-NL" sz="2000" dirty="0" smtClean="0"/>
              <a:t> power </a:t>
            </a:r>
            <a:r>
              <a:rPr lang="nl-NL" sz="2000" dirty="0" err="1" smtClean="0"/>
              <a:t>pulsing</a:t>
            </a:r>
            <a:endParaRPr lang="nl-NL" sz="2000" dirty="0" smtClean="0"/>
          </a:p>
          <a:p>
            <a:pPr lvl="1"/>
            <a:r>
              <a:rPr lang="nl-NL" sz="2000" dirty="0" smtClean="0"/>
              <a:t> </a:t>
            </a:r>
            <a:r>
              <a:rPr lang="nl-NL" sz="2000" dirty="0" err="1" smtClean="0"/>
              <a:t>reduced</a:t>
            </a:r>
            <a:r>
              <a:rPr lang="nl-NL" sz="2000" dirty="0" smtClean="0"/>
              <a:t> </a:t>
            </a:r>
            <a:r>
              <a:rPr lang="nl-NL" sz="2000" dirty="0" err="1" smtClean="0"/>
              <a:t>rate</a:t>
            </a:r>
            <a:r>
              <a:rPr lang="nl-NL" sz="2000" dirty="0" smtClean="0"/>
              <a:t>, </a:t>
            </a:r>
            <a:r>
              <a:rPr lang="nl-NL" sz="2000" dirty="0" err="1" smtClean="0"/>
              <a:t>because</a:t>
            </a:r>
            <a:r>
              <a:rPr lang="nl-NL" sz="2000" dirty="0" smtClean="0"/>
              <a:t> of underground </a:t>
            </a:r>
            <a:r>
              <a:rPr lang="nl-NL" sz="2000" dirty="0" err="1" smtClean="0"/>
              <a:t>location</a:t>
            </a:r>
            <a:r>
              <a:rPr lang="nl-NL" sz="2000" dirty="0" smtClean="0"/>
              <a:t>, but </a:t>
            </a:r>
            <a:r>
              <a:rPr lang="nl-NL" sz="2000" dirty="0" err="1" smtClean="0"/>
              <a:t>maybe</a:t>
            </a:r>
            <a:r>
              <a:rPr lang="nl-NL" sz="2000" dirty="0" smtClean="0"/>
              <a:t> </a:t>
            </a:r>
            <a:r>
              <a:rPr lang="nl-NL" sz="2000" dirty="0" err="1" smtClean="0"/>
              <a:t>not</a:t>
            </a:r>
            <a:r>
              <a:rPr lang="nl-NL" sz="2000" dirty="0" smtClean="0"/>
              <a:t> </a:t>
            </a:r>
            <a:r>
              <a:rPr lang="nl-NL" sz="2000" dirty="0" err="1" smtClean="0"/>
              <a:t>so</a:t>
            </a:r>
            <a:r>
              <a:rPr lang="nl-NL" sz="2000" dirty="0" smtClean="0"/>
              <a:t> </a:t>
            </a:r>
            <a:r>
              <a:rPr lang="nl-NL" sz="2000" dirty="0" err="1" smtClean="0"/>
              <a:t>deep</a:t>
            </a:r>
            <a:endParaRPr lang="nl-NL" sz="2000" dirty="0" smtClean="0"/>
          </a:p>
          <a:p>
            <a:r>
              <a:rPr lang="nl-NL" sz="2400" dirty="0" smtClean="0">
                <a:solidFill>
                  <a:srgbClr val="0000FF"/>
                </a:solidFill>
              </a:rPr>
              <a:t>B-field </a:t>
            </a:r>
            <a:r>
              <a:rPr lang="nl-NL" sz="2400" dirty="0" err="1" smtClean="0">
                <a:solidFill>
                  <a:srgbClr val="0000FF"/>
                </a:solidFill>
              </a:rPr>
              <a:t>mapping</a:t>
            </a:r>
            <a:endParaRPr lang="nl-NL" sz="2400" dirty="0" smtClean="0">
              <a:solidFill>
                <a:srgbClr val="0000FF"/>
              </a:solidFill>
            </a:endParaRPr>
          </a:p>
          <a:p>
            <a:pPr lvl="1"/>
            <a:r>
              <a:rPr lang="nl-NL" sz="2000" dirty="0" err="1" smtClean="0">
                <a:solidFill>
                  <a:srgbClr val="FF0000"/>
                </a:solidFill>
              </a:rPr>
              <a:t>Can</a:t>
            </a:r>
            <a:r>
              <a:rPr lang="nl-NL" sz="2000" dirty="0" smtClean="0">
                <a:solidFill>
                  <a:srgbClr val="FF0000"/>
                </a:solidFill>
              </a:rPr>
              <a:t> we </a:t>
            </a:r>
            <a:r>
              <a:rPr lang="nl-NL" sz="2000" dirty="0" err="1" smtClean="0">
                <a:solidFill>
                  <a:srgbClr val="FF0000"/>
                </a:solidFill>
              </a:rPr>
              <a:t>measure</a:t>
            </a:r>
            <a:r>
              <a:rPr lang="nl-NL" sz="2000" dirty="0" smtClean="0">
                <a:solidFill>
                  <a:srgbClr val="FF0000"/>
                </a:solidFill>
              </a:rPr>
              <a:t> </a:t>
            </a:r>
            <a:r>
              <a:rPr lang="nl-NL" sz="2000" dirty="0" err="1" smtClean="0">
                <a:solidFill>
                  <a:srgbClr val="FF0000"/>
                </a:solidFill>
              </a:rPr>
              <a:t>it</a:t>
            </a:r>
            <a:r>
              <a:rPr lang="nl-NL" sz="2000" dirty="0" smtClean="0">
                <a:solidFill>
                  <a:srgbClr val="FF0000"/>
                </a:solidFill>
              </a:rPr>
              <a:t> </a:t>
            </a:r>
            <a:r>
              <a:rPr lang="nl-NL" sz="2000" dirty="0" err="1" smtClean="0">
                <a:solidFill>
                  <a:srgbClr val="FF0000"/>
                </a:solidFill>
              </a:rPr>
              <a:t>precisely</a:t>
            </a:r>
            <a:r>
              <a:rPr lang="nl-NL" sz="2000" dirty="0" smtClean="0">
                <a:solidFill>
                  <a:srgbClr val="FF0000"/>
                </a:solidFill>
              </a:rPr>
              <a:t> </a:t>
            </a:r>
            <a:r>
              <a:rPr lang="nl-NL" sz="2000" dirty="0" err="1" smtClean="0">
                <a:solidFill>
                  <a:srgbClr val="FF0000"/>
                </a:solidFill>
              </a:rPr>
              <a:t>enough</a:t>
            </a:r>
            <a:r>
              <a:rPr lang="nl-NL" sz="2000" dirty="0" smtClean="0">
                <a:solidFill>
                  <a:srgbClr val="FF0000"/>
                </a:solidFill>
              </a:rPr>
              <a:t>? </a:t>
            </a:r>
          </a:p>
          <a:p>
            <a:pPr marL="457200" lvl="1" indent="0">
              <a:buNone/>
            </a:pPr>
            <a:r>
              <a:rPr lang="nl-NL" sz="2000" dirty="0"/>
              <a:t> </a:t>
            </a:r>
            <a:r>
              <a:rPr lang="nl-NL" sz="2000" dirty="0" smtClean="0"/>
              <a:t>    (</a:t>
            </a:r>
            <a:r>
              <a:rPr lang="nl-NL" sz="2000" dirty="0" err="1" smtClean="0"/>
              <a:t>study</a:t>
            </a:r>
            <a:r>
              <a:rPr lang="nl-NL" sz="2000" dirty="0" smtClean="0"/>
              <a:t> on </a:t>
            </a:r>
            <a:r>
              <a:rPr lang="nl-NL" sz="2000" dirty="0" err="1" smtClean="0"/>
              <a:t>use</a:t>
            </a:r>
            <a:r>
              <a:rPr lang="nl-NL" sz="2000" dirty="0" smtClean="0"/>
              <a:t> of </a:t>
            </a:r>
            <a:r>
              <a:rPr lang="nl-NL" sz="2000" dirty="0" err="1" smtClean="0"/>
              <a:t>detailed</a:t>
            </a:r>
            <a:r>
              <a:rPr lang="nl-NL" sz="2000" dirty="0" smtClean="0"/>
              <a:t> map in </a:t>
            </a:r>
            <a:r>
              <a:rPr lang="nl-NL" sz="2000" dirty="0" err="1" smtClean="0"/>
              <a:t>reconstruction</a:t>
            </a:r>
            <a:r>
              <a:rPr lang="nl-NL" sz="2000" dirty="0" smtClean="0"/>
              <a:t> </a:t>
            </a:r>
            <a:r>
              <a:rPr lang="nl-NL" sz="2000" dirty="0" err="1" smtClean="0"/>
              <a:t>ongoing</a:t>
            </a:r>
            <a:r>
              <a:rPr lang="nl-NL" sz="2000" dirty="0" smtClean="0"/>
              <a:t>)</a:t>
            </a:r>
          </a:p>
          <a:p>
            <a:pPr lvl="1"/>
            <a:endParaRPr lang="nl-NL" sz="2000" dirty="0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27.2.2019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ILD meeting KEK 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21B4A-C0EC-BC43-AFCA-DDFCBC83C89F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866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755</Words>
  <Application>Microsoft Office PowerPoint</Application>
  <PresentationFormat>On-screen Show (4:3)</PresentationFormat>
  <Paragraphs>102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Office-thema</vt:lpstr>
      <vt:lpstr>Calibration/alignment scenarios for ILD/ILC</vt:lpstr>
      <vt:lpstr>Initial requirements on tracking</vt:lpstr>
      <vt:lpstr>Initial and track-based alignment</vt:lpstr>
      <vt:lpstr>Track samples </vt:lpstr>
      <vt:lpstr>Vertex Detector</vt:lpstr>
      <vt:lpstr>Si tracker</vt:lpstr>
      <vt:lpstr>TPC calibration issues</vt:lpstr>
      <vt:lpstr>In-situ calibration calorimetry</vt:lpstr>
      <vt:lpstr>Conclusions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Calibration scenarios for ILD/ILC</dc:title>
  <dc:creator>Jan Timmermans</dc:creator>
  <cp:lastModifiedBy>Ties Behnke</cp:lastModifiedBy>
  <cp:revision>45</cp:revision>
  <dcterms:created xsi:type="dcterms:W3CDTF">2014-09-03T13:51:21Z</dcterms:created>
  <dcterms:modified xsi:type="dcterms:W3CDTF">2019-02-26T15:33:47Z</dcterms:modified>
</cp:coreProperties>
</file>