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88" r:id="rId3"/>
    <p:sldId id="289" r:id="rId4"/>
    <p:sldId id="290" r:id="rId5"/>
    <p:sldId id="270" r:id="rId6"/>
    <p:sldId id="273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307" r:id="rId24"/>
    <p:sldId id="309" r:id="rId25"/>
    <p:sldId id="287" r:id="rId26"/>
    <p:sldId id="283" r:id="rId27"/>
    <p:sldId id="284" r:id="rId28"/>
    <p:sldId id="285" r:id="rId29"/>
    <p:sldId id="286" r:id="rId30"/>
    <p:sldId id="279" r:id="rId31"/>
    <p:sldId id="310" r:id="rId32"/>
    <p:sldId id="280" r:id="rId3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35" autoAdjust="0"/>
    <p:restoredTop sz="94660"/>
  </p:normalViewPr>
  <p:slideViewPr>
    <p:cSldViewPr>
      <p:cViewPr varScale="1">
        <p:scale>
          <a:sx n="98" d="100"/>
          <a:sy n="98" d="100"/>
        </p:scale>
        <p:origin x="48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E796C8-B367-42EB-BFF6-406A0880C760}" type="datetimeFigureOut">
              <a:rPr lang="en-US" smtClean="0"/>
              <a:pPr/>
              <a:t>2/12/2019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D1594-A8CB-4053-90E4-5E544C0FBB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244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D1594-A8CB-4053-90E4-5E544C0FBB7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751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96F59-689C-4B74-97C0-D565BC1BB3A5}" type="datetime1">
              <a:rPr kumimoji="1" lang="ja-JP" altLang="en-US" smtClean="0"/>
              <a:t>2019/2/12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71C5F-D9C7-40F3-96B5-F024902968BE}" type="datetime1">
              <a:rPr kumimoji="1" lang="ja-JP" altLang="en-US" smtClean="0"/>
              <a:t>2019/2/12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4981D-E48A-4036-861F-AF1166184FEA}" type="datetime1">
              <a:rPr kumimoji="1" lang="ja-JP" altLang="en-US" smtClean="0"/>
              <a:t>2019/2/12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059C2-1FDE-48D1-9383-911DBF1E5E70}" type="datetime1">
              <a:rPr kumimoji="1" lang="ja-JP" altLang="en-US" smtClean="0"/>
              <a:t>2019/2/12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6B59-3BEC-4DD0-9F34-A6BE8877EF87}" type="datetime1">
              <a:rPr kumimoji="1" lang="ja-JP" altLang="en-US" smtClean="0"/>
              <a:t>2019/2/12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F0D0-4634-4476-96B0-586C12C229B9}" type="datetime1">
              <a:rPr kumimoji="1" lang="ja-JP" altLang="en-US" smtClean="0"/>
              <a:t>2019/2/12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1E3F0-9196-4378-BEE5-2DE9B8501568}" type="datetime1">
              <a:rPr kumimoji="1" lang="ja-JP" altLang="en-US" smtClean="0"/>
              <a:t>2019/2/12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65CF-236C-4DF6-AA97-D819820182C7}" type="datetime1">
              <a:rPr kumimoji="1" lang="ja-JP" altLang="en-US" smtClean="0"/>
              <a:t>2019/2/12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A46F2-454B-4272-A1F6-58548565559C}" type="datetime1">
              <a:rPr kumimoji="1" lang="ja-JP" altLang="en-US" smtClean="0"/>
              <a:t>2019/2/12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16D5-6509-491F-8351-49EE89F26D11}" type="datetime1">
              <a:rPr kumimoji="1" lang="ja-JP" altLang="en-US" smtClean="0"/>
              <a:t>2019/2/12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79737-7B7C-4512-B62A-DF9DCA6071FC}" type="datetime1">
              <a:rPr kumimoji="1" lang="ja-JP" altLang="en-US" smtClean="0"/>
              <a:t>2019/2/12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0DE96-F0F4-4C72-AF2E-23FA30F89428}" type="datetime1">
              <a:rPr kumimoji="1" lang="ja-JP" altLang="en-US" smtClean="0"/>
              <a:t>2019/2/12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Detector Utility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2019/2/12</a:t>
            </a:r>
          </a:p>
          <a:p>
            <a:r>
              <a:rPr lang="en-US" dirty="0" smtClean="0"/>
              <a:t>Yasuhiro Sugimoto</a:t>
            </a:r>
          </a:p>
          <a:p>
            <a:r>
              <a:rPr lang="en-US" dirty="0" smtClean="0"/>
              <a:t>@ILD Integration Meeting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51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Comparison with other study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15616" y="5110430"/>
            <a:ext cx="5832648" cy="766842"/>
          </a:xfrm>
        </p:spPr>
        <p:txBody>
          <a:bodyPr>
            <a:normAutofit fontScale="47500" lnSpcReduction="20000"/>
          </a:bodyPr>
          <a:lstStyle/>
          <a:p>
            <a:r>
              <a:rPr lang="en-US" altLang="ja-JP" dirty="0" smtClean="0"/>
              <a:t>He compressor is not included in </a:t>
            </a:r>
            <a:r>
              <a:rPr lang="en-US" altLang="ja-JP" dirty="0" err="1" smtClean="0"/>
              <a:t>SiD</a:t>
            </a:r>
            <a:r>
              <a:rPr lang="en-US" altLang="ja-JP" dirty="0" smtClean="0"/>
              <a:t> Detector Solenoid</a:t>
            </a:r>
          </a:p>
          <a:p>
            <a:r>
              <a:rPr kumimoji="1" lang="en-US" altLang="ja-JP" dirty="0" smtClean="0"/>
              <a:t>Cranes and lighting are not included in </a:t>
            </a:r>
            <a:r>
              <a:rPr kumimoji="1" lang="en-US" altLang="ja-JP" dirty="0" err="1" smtClean="0"/>
              <a:t>SiD</a:t>
            </a:r>
            <a:r>
              <a:rPr kumimoji="1" lang="en-US" altLang="ja-JP" dirty="0" smtClean="0"/>
              <a:t> DH utility</a:t>
            </a:r>
          </a:p>
          <a:p>
            <a:r>
              <a:rPr lang="en-US" altLang="ja-JP" dirty="0" smtClean="0"/>
              <a:t>CMS and CLIC data is taken from LCD-Note-2013-011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583834"/>
              </p:ext>
            </p:extLst>
          </p:nvPr>
        </p:nvGraphicFramePr>
        <p:xfrm>
          <a:off x="1206692" y="2179617"/>
          <a:ext cx="6438974" cy="2451735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855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61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5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60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54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71450"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CMS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CLIC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SiD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ILD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Detector Solenoid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900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900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294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800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QD0/QF1/CC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NA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NA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NA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6</a:t>
                      </a:r>
                      <a:r>
                        <a:rPr lang="en-US" altLang="ja-JP" sz="1400" u="none" strike="noStrike" dirty="0" smtClean="0">
                          <a:effectLst/>
                        </a:rPr>
                        <a:t>00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FEE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600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&lt;10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12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75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BEE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650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&lt;10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70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47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PC farm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800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1000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NA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1000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DH utility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NA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NA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105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246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Cooling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850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750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NA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65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HVAC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600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600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NA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>
                          <a:effectLst/>
                        </a:rPr>
                        <a:t>600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Sum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4400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3250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</a:rPr>
                        <a:t>481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 dirty="0" smtClean="0">
                          <a:effectLst/>
                        </a:rPr>
                        <a:t>3432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003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Cooling water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73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Basic concept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052935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Two </a:t>
            </a:r>
            <a:r>
              <a:rPr lang="en-US" altLang="ja-JP" dirty="0"/>
              <a:t>types of water are supplied from </a:t>
            </a:r>
            <a:r>
              <a:rPr lang="en-US" altLang="ja-JP" dirty="0" smtClean="0"/>
              <a:t>surface</a:t>
            </a:r>
            <a:endParaRPr lang="en-US" altLang="ja-JP" dirty="0"/>
          </a:p>
          <a:p>
            <a:pPr lvl="1"/>
            <a:r>
              <a:rPr lang="en-US" altLang="ja-JP" dirty="0" smtClean="0"/>
              <a:t>Normal temp. water</a:t>
            </a:r>
            <a:r>
              <a:rPr lang="en-US" altLang="ja-JP" dirty="0"/>
              <a:t>: T~30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℃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dirty="0"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D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T~10 ℃</a:t>
            </a:r>
            <a:endParaRPr lang="en-US" altLang="ja-JP" dirty="0"/>
          </a:p>
          <a:p>
            <a:pPr lvl="1"/>
            <a:r>
              <a:rPr lang="en-US" altLang="ja-JP" dirty="0"/>
              <a:t>Chilled water: </a:t>
            </a:r>
            <a:r>
              <a:rPr lang="en-US" altLang="ja-JP" dirty="0" smtClean="0"/>
              <a:t> T~10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℃,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D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T~5 ℃ </a:t>
            </a:r>
            <a:r>
              <a:rPr lang="en-US" altLang="ja-JP" dirty="0" smtClean="0"/>
              <a:t>(</a:t>
            </a:r>
            <a:r>
              <a:rPr lang="en-US" altLang="ja-JP" dirty="0"/>
              <a:t>TBD</a:t>
            </a:r>
            <a:r>
              <a:rPr lang="en-US" altLang="ja-JP" dirty="0" smtClean="0"/>
              <a:t>)</a:t>
            </a:r>
          </a:p>
          <a:p>
            <a:pPr lvl="1"/>
            <a:r>
              <a:rPr lang="en-US" altLang="ja-JP" dirty="0" smtClean="0"/>
              <a:t>High pressure due to </a:t>
            </a:r>
            <a:r>
              <a:rPr lang="en-US" altLang="ja-JP" dirty="0" smtClean="0">
                <a:latin typeface="Symbol" panose="05050102010706020507" pitchFamily="18" charset="2"/>
              </a:rPr>
              <a:t>D</a:t>
            </a:r>
            <a:r>
              <a:rPr lang="en-US" altLang="ja-JP" dirty="0" smtClean="0"/>
              <a:t>h~100m can be isolated by heat exchangers in USC</a:t>
            </a:r>
            <a:r>
              <a:rPr kumimoji="1" lang="en-US" altLang="ja-JP" dirty="0" smtClean="0"/>
              <a:t> </a:t>
            </a:r>
          </a:p>
          <a:p>
            <a:r>
              <a:rPr kumimoji="1" lang="en-US" altLang="ja-JP" dirty="0" smtClean="0"/>
              <a:t>Sub-detectors are cooled by sub-detector cooling systems </a:t>
            </a:r>
          </a:p>
          <a:p>
            <a:pPr lvl="1"/>
            <a:r>
              <a:rPr lang="en-US" altLang="ja-JP" dirty="0" smtClean="0"/>
              <a:t>Coolant could be CO2, water, air, or something else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Sub-detector cooling systems are cooled by cooling water</a:t>
            </a:r>
          </a:p>
          <a:p>
            <a:r>
              <a:rPr kumimoji="1" lang="en-US" altLang="ja-JP" dirty="0" smtClean="0"/>
              <a:t>Electronics racks are cooled by fan-coil units</a:t>
            </a:r>
          </a:p>
          <a:p>
            <a:pPr lvl="1"/>
            <a:r>
              <a:rPr lang="en-US" altLang="ja-JP" dirty="0" smtClean="0"/>
              <a:t>Cool air flow generated by chilled water removes heat, and returns to room temperature</a:t>
            </a:r>
            <a:endParaRPr kumimoji="1" lang="en-US" altLang="ja-JP" dirty="0" smtClean="0"/>
          </a:p>
          <a:p>
            <a:pPr lvl="1"/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620263"/>
            <a:ext cx="3960440" cy="223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65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530997"/>
            <a:ext cx="7383580" cy="483196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Schematic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384749" y="1747021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F0"/>
                </a:solidFill>
              </a:rPr>
              <a:t>Surface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384749" y="3331197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F0"/>
                </a:solidFill>
              </a:rPr>
              <a:t>Underground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746280" y="3261030"/>
            <a:ext cx="495056" cy="17766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82644" y="3260878"/>
            <a:ext cx="495056" cy="17766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V="1">
            <a:off x="101468" y="3242367"/>
            <a:ext cx="495056" cy="17766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V="1">
            <a:off x="4237885" y="3261030"/>
            <a:ext cx="495056" cy="177660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 rot="16200000">
            <a:off x="4863989" y="3177689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~30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℃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 rot="16200000">
            <a:off x="3859460" y="3177689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~40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℃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 rot="16200000">
            <a:off x="576706" y="3180093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~10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℃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 rot="16200000">
            <a:off x="-241391" y="3180092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~</a:t>
            </a:r>
            <a:r>
              <a:rPr lang="en-US" altLang="ja-JP" dirty="0" smtClean="0"/>
              <a:t>15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℃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2868961" y="4269840"/>
            <a:ext cx="1705282" cy="114958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600" dirty="0" smtClean="0">
                <a:solidFill>
                  <a:schemeClr val="tx1"/>
                </a:solidFill>
              </a:rPr>
              <a:t>Chilled water</a:t>
            </a:r>
            <a:endParaRPr lang="en-US" altLang="ja-JP" sz="16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1200" dirty="0" smtClean="0">
                <a:solidFill>
                  <a:schemeClr val="tx1"/>
                </a:solidFill>
              </a:rPr>
              <a:t>Fan-coil units (electronics racks)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200" dirty="0" smtClean="0">
                <a:solidFill>
                  <a:schemeClr val="tx1"/>
                </a:solidFill>
              </a:rPr>
              <a:t>Sub-det. Cooling systems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7077365" y="4269840"/>
            <a:ext cx="1963568" cy="78955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600" dirty="0" smtClean="0">
                <a:solidFill>
                  <a:schemeClr val="tx1"/>
                </a:solidFill>
              </a:rPr>
              <a:t>Normal temp. water</a:t>
            </a:r>
            <a:endParaRPr kumimoji="1" lang="en-US" altLang="ja-JP" sz="160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200" dirty="0" smtClean="0">
                <a:solidFill>
                  <a:schemeClr val="tx1"/>
                </a:solidFill>
              </a:rPr>
              <a:t>Sub-det. Cooling systems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7077364" y="5373217"/>
            <a:ext cx="1963569" cy="989744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600" dirty="0" smtClean="0">
                <a:solidFill>
                  <a:schemeClr val="tx1"/>
                </a:solidFill>
              </a:rPr>
              <a:t>Low-conductivity water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kumimoji="1" lang="en-US" altLang="ja-JP" sz="1200" dirty="0" smtClean="0">
                <a:solidFill>
                  <a:schemeClr val="tx1"/>
                </a:solidFill>
                <a:latin typeface="Symbol" panose="05050102010706020507" pitchFamily="18" charset="2"/>
              </a:rPr>
              <a:t>r</a:t>
            </a:r>
            <a:r>
              <a:rPr kumimoji="1" lang="en-US" altLang="ja-JP" sz="1200" dirty="0" smtClean="0">
                <a:solidFill>
                  <a:schemeClr val="tx1"/>
                </a:solidFill>
              </a:rPr>
              <a:t>&gt;1M</a:t>
            </a:r>
            <a:r>
              <a:rPr kumimoji="1" lang="en-US" altLang="ja-JP" sz="1200" dirty="0" smtClean="0">
                <a:solidFill>
                  <a:schemeClr val="tx1"/>
                </a:solidFill>
                <a:latin typeface="Symbol" panose="05050102010706020507" pitchFamily="18" charset="2"/>
              </a:rPr>
              <a:t>W</a:t>
            </a:r>
            <a:r>
              <a:rPr kumimoji="1" lang="en-US" altLang="ja-JP" sz="1200" dirty="0" smtClean="0">
                <a:solidFill>
                  <a:schemeClr val="tx1"/>
                </a:solidFill>
              </a:rPr>
              <a:t>cm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kumimoji="1" lang="en-US" altLang="ja-JP" sz="1200" dirty="0" smtClean="0">
                <a:solidFill>
                  <a:schemeClr val="tx1"/>
                </a:solidFill>
              </a:rPr>
              <a:t>Magnet power supply</a:t>
            </a:r>
          </a:p>
        </p:txBody>
      </p:sp>
    </p:spTree>
    <p:extLst>
      <p:ext uri="{BB962C8B-B14F-4D97-AF65-F5344CB8AC3E}">
        <p14:creationId xmlns:p14="http://schemas.microsoft.com/office/powerpoint/2010/main" val="71430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Requirement</a:t>
            </a:r>
            <a:endParaRPr kumimoji="1" lang="ja-JP" altLang="en-US" dirty="0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idx="1"/>
          </p:nvPr>
        </p:nvSpPr>
        <p:spPr>
          <a:xfrm>
            <a:off x="457200" y="1305033"/>
            <a:ext cx="8229600" cy="705694"/>
          </a:xfrm>
        </p:spPr>
        <p:txBody>
          <a:bodyPr/>
          <a:lstStyle/>
          <a:p>
            <a:r>
              <a:rPr kumimoji="1" lang="en-US" altLang="ja-JP" dirty="0" smtClean="0"/>
              <a:t>Cooling water for underground facilities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813987"/>
              </p:ext>
            </p:extLst>
          </p:nvPr>
        </p:nvGraphicFramePr>
        <p:xfrm>
          <a:off x="179512" y="2177251"/>
          <a:ext cx="8856983" cy="401194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0694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64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38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64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75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38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268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757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381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5034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3676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72819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59448"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Chilled Water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Low-conductive Water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Normal Water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0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Item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Heat (kW)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>
                          <a:effectLst/>
                        </a:rPr>
                        <a:t>dT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Flow (L/min)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Heat (kW)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>
                          <a:effectLst/>
                        </a:rPr>
                        <a:t>dT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Flow (L/m)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Heat (kW)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Flow (L/m)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944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QD0/QF1/CC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Power supply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 smtClean="0">
                          <a:effectLst/>
                        </a:rPr>
                        <a:t>150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>
                          <a:effectLst/>
                        </a:rPr>
                        <a:t>10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 smtClean="0">
                          <a:effectLst/>
                        </a:rPr>
                        <a:t>214 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944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Cold box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>
                          <a:effectLst/>
                        </a:rPr>
                        <a:t>150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>
                          <a:effectLst/>
                        </a:rPr>
                        <a:t>10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</a:rPr>
                        <a:t>214 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944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Detector Solenoid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Power supply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>
                          <a:effectLst/>
                        </a:rPr>
                        <a:t>250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>
                          <a:effectLst/>
                        </a:rPr>
                        <a:t>10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</a:rPr>
                        <a:t>357 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944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Cold box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>
                          <a:effectLst/>
                        </a:rPr>
                        <a:t>50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>
                          <a:effectLst/>
                        </a:rPr>
                        <a:t>10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</a:rPr>
                        <a:t>71 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94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Sub-detector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Muon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 smtClean="0">
                          <a:effectLst/>
                        </a:rPr>
                        <a:t>12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>
                          <a:effectLst/>
                        </a:rPr>
                        <a:t>5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 smtClean="0">
                          <a:effectLst/>
                        </a:rPr>
                        <a:t>34 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944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HCAL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45.5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>
                          <a:effectLst/>
                        </a:rPr>
                        <a:t>5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 smtClean="0">
                          <a:effectLst/>
                        </a:rPr>
                        <a:t>130 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944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ECAL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40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>
                          <a:effectLst/>
                        </a:rPr>
                        <a:t>5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 smtClean="0">
                          <a:effectLst/>
                        </a:rPr>
                        <a:t>114 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944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VFC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9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>
                          <a:effectLst/>
                        </a:rPr>
                        <a:t>5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 smtClean="0">
                          <a:effectLst/>
                        </a:rPr>
                        <a:t>26 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944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SET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9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>
                          <a:effectLst/>
                        </a:rPr>
                        <a:t>5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 smtClean="0">
                          <a:effectLst/>
                        </a:rPr>
                        <a:t>26 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944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TPC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3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5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 smtClean="0">
                          <a:effectLst/>
                        </a:rPr>
                        <a:t>9 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 smtClean="0">
                          <a:effectLst/>
                        </a:rPr>
                        <a:t>13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>
                          <a:effectLst/>
                        </a:rPr>
                        <a:t>5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 smtClean="0">
                          <a:effectLst/>
                        </a:rPr>
                        <a:t>38 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NW for precision chiller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944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SIT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8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>
                          <a:effectLst/>
                        </a:rPr>
                        <a:t>5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 smtClean="0">
                          <a:effectLst/>
                        </a:rPr>
                        <a:t>23 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944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FTD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8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>
                          <a:effectLst/>
                        </a:rPr>
                        <a:t>5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 smtClean="0">
                          <a:effectLst/>
                        </a:rPr>
                        <a:t>23 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944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VTX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13.5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>
                          <a:effectLst/>
                        </a:rPr>
                        <a:t>5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 smtClean="0">
                          <a:effectLst/>
                        </a:rPr>
                        <a:t>39 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 smtClean="0">
                          <a:effectLst/>
                        </a:rPr>
                        <a:t> 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944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Pump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>
                          <a:effectLst/>
                        </a:rPr>
                        <a:t>11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>
                          <a:effectLst/>
                        </a:rPr>
                        <a:t>5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>
                          <a:effectLst/>
                        </a:rPr>
                        <a:t>31 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>
                          <a:effectLst/>
                        </a:rPr>
                        <a:t>11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>
                          <a:effectLst/>
                        </a:rPr>
                        <a:t>10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</a:rPr>
                        <a:t>16 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>
                          <a:effectLst/>
                        </a:rPr>
                        <a:t>3.7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>
                          <a:effectLst/>
                        </a:rPr>
                        <a:t>5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>
                          <a:effectLst/>
                        </a:rPr>
                        <a:t>11 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944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Cubicle (AC transformer)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 smtClean="0">
                          <a:effectLst/>
                        </a:rPr>
                        <a:t>64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>
                          <a:effectLst/>
                        </a:rPr>
                        <a:t>5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 smtClean="0">
                          <a:effectLst/>
                        </a:rPr>
                        <a:t>183 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95% efficiency, FCU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944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Total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 smtClean="0">
                          <a:effectLst/>
                        </a:rPr>
                        <a:t>223 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 smtClean="0">
                          <a:effectLst/>
                        </a:rPr>
                        <a:t>637 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>
                          <a:effectLst/>
                        </a:rPr>
                        <a:t>6</a:t>
                      </a:r>
                      <a:r>
                        <a:rPr lang="en-US" altLang="ja-JP" sz="1200" u="none" strike="noStrike" dirty="0" smtClean="0">
                          <a:effectLst/>
                        </a:rPr>
                        <a:t>11 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 smtClean="0">
                          <a:effectLst/>
                        </a:rPr>
                        <a:t>873 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 smtClean="0">
                          <a:effectLst/>
                        </a:rPr>
                        <a:t>17 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u="none" strike="noStrike" dirty="0" smtClean="0">
                          <a:effectLst/>
                        </a:rPr>
                        <a:t>48 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944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Primary Loop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Chilled Water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Normal Temperature Water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9448">
                <a:tc>
                  <a:txBody>
                    <a:bodyPr/>
                    <a:lstStyle/>
                    <a:p>
                      <a:pPr algn="l" fontAlgn="b"/>
                      <a:endParaRPr lang="ja-JP" altLang="en-US" sz="12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 gridSpan="3">
                  <a:txBody>
                    <a:bodyPr/>
                    <a:lstStyle/>
                    <a:p>
                      <a:pPr algn="r" fontAlgn="b"/>
                      <a:r>
                        <a:rPr lang="en-US" altLang="ja-JP" sz="1200" b="1" u="none" strike="noStrike" dirty="0" smtClean="0">
                          <a:effectLst/>
                        </a:rPr>
                        <a:t>637 </a:t>
                      </a:r>
                      <a:endParaRPr lang="en-US" altLang="ja-JP" sz="12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r" fontAlgn="b"/>
                      <a:r>
                        <a:rPr lang="en-US" altLang="ja-JP" sz="1200" b="1" u="none" strike="noStrike" dirty="0" smtClean="0">
                          <a:effectLst/>
                        </a:rPr>
                        <a:t>921 </a:t>
                      </a:r>
                      <a:endParaRPr lang="en-US" altLang="ja-JP" sz="12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979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hvac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135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5" y="2841765"/>
            <a:ext cx="5328592" cy="398699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HVAC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34282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Air handling units on surface (next to assembly hall)</a:t>
            </a:r>
          </a:p>
          <a:p>
            <a:r>
              <a:rPr lang="en-US" altLang="ja-JP" dirty="0" smtClean="0"/>
              <a:t>Air ducts through main </a:t>
            </a:r>
            <a:r>
              <a:rPr lang="en-US" altLang="ja-JP" dirty="0" smtClean="0"/>
              <a:t>shaft</a:t>
            </a:r>
          </a:p>
          <a:p>
            <a:r>
              <a:rPr lang="en-US" altLang="ja-JP" dirty="0" smtClean="0"/>
              <a:t>Necessary capacity has not been studied yet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3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HVAC - CMS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7" y="1375752"/>
            <a:ext cx="3478186" cy="519554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133" y="2337022"/>
            <a:ext cx="5516067" cy="361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5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53442"/>
          </a:xfrm>
        </p:spPr>
        <p:txBody>
          <a:bodyPr/>
          <a:lstStyle/>
          <a:p>
            <a:r>
              <a:rPr kumimoji="1" lang="en-US" altLang="ja-JP" dirty="0" smtClean="0"/>
              <a:t>HVAC – Assembly Hall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5292080" y="1464605"/>
            <a:ext cx="722025" cy="11245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3647256" y="1137275"/>
            <a:ext cx="141845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/>
              <a:t>Garage for air handling units</a:t>
            </a:r>
            <a:endParaRPr kumimoji="1" lang="ja-JP" altLang="en-US" sz="1400" dirty="0"/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5065712" y="1487870"/>
            <a:ext cx="262437" cy="16290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7" y="1674042"/>
            <a:ext cx="6927035" cy="4923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3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Other services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90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CFS Schedule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81249"/>
            <a:ext cx="7272808" cy="5440264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7" name="正方形/長方形 6"/>
          <p:cNvSpPr/>
          <p:nvPr/>
        </p:nvSpPr>
        <p:spPr>
          <a:xfrm>
            <a:off x="7092280" y="3573016"/>
            <a:ext cx="187220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By </a:t>
            </a:r>
            <a:r>
              <a:rPr kumimoji="1" lang="en-US" altLang="ja-JP" dirty="0" err="1" smtClean="0"/>
              <a:t>N.Terunuma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285337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Chamber gas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1723330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Chamber gas is necessary for TPC and SDHCAL</a:t>
            </a:r>
          </a:p>
          <a:p>
            <a:r>
              <a:rPr lang="en-US" altLang="ja-JP" dirty="0" smtClean="0"/>
              <a:t>Gas storage on surface: 8x4m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 for each</a:t>
            </a:r>
          </a:p>
          <a:p>
            <a:r>
              <a:rPr kumimoji="1" lang="en-US" altLang="ja-JP" dirty="0" smtClean="0"/>
              <a:t>Gas system underground</a:t>
            </a:r>
          </a:p>
          <a:p>
            <a:pPr lvl="1"/>
            <a:r>
              <a:rPr lang="en-US" altLang="ja-JP" dirty="0" smtClean="0"/>
              <a:t>TPC: Some space on the platform</a:t>
            </a:r>
          </a:p>
          <a:p>
            <a:pPr lvl="1"/>
            <a:r>
              <a:rPr kumimoji="1" lang="en-US" altLang="ja-JP" dirty="0" smtClean="0"/>
              <a:t>SDHCAL: 4x4m</a:t>
            </a:r>
            <a:r>
              <a:rPr kumimoji="1" lang="en-US" altLang="ja-JP" baseline="30000" dirty="0" smtClean="0"/>
              <a:t>2</a:t>
            </a:r>
            <a:r>
              <a:rPr kumimoji="1" lang="en-US" altLang="ja-JP" dirty="0" smtClean="0"/>
              <a:t> space in USC and small space on service gallery and platform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2983340"/>
            <a:ext cx="5008413" cy="3874660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1979712" y="5085184"/>
            <a:ext cx="158417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CMS RPC gas system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505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LASER system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Laser system will be used for tracker </a:t>
            </a:r>
            <a:r>
              <a:rPr lang="en-US" altLang="ja-JP" dirty="0" smtClean="0"/>
              <a:t>alignment</a:t>
            </a:r>
            <a:endParaRPr lang="en-US" altLang="ja-JP" dirty="0"/>
          </a:p>
          <a:p>
            <a:r>
              <a:rPr lang="en-US" altLang="ja-JP" dirty="0"/>
              <a:t>Laser light source requires isolated </a:t>
            </a:r>
            <a:r>
              <a:rPr lang="en-US" altLang="ja-JP" dirty="0" smtClean="0"/>
              <a:t>space for safety reason</a:t>
            </a:r>
            <a:endParaRPr lang="ja-JP" altLang="en-US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095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space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88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kumimoji="1" lang="en-US" altLang="ja-JP" dirty="0" smtClean="0"/>
              <a:t>Location of </a:t>
            </a:r>
            <a:r>
              <a:rPr lang="en-US" altLang="ja-JP" dirty="0"/>
              <a:t>Utility/Service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804248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23</a:t>
            </a:fld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67" y="1488380"/>
            <a:ext cx="8076614" cy="5443299"/>
          </a:xfrm>
          <a:prstGeom prst="rect">
            <a:avLst/>
          </a:prstGeom>
        </p:spPr>
      </p:pic>
      <p:cxnSp>
        <p:nvCxnSpPr>
          <p:cNvPr id="7" name="直線矢印コネクタ 6"/>
          <p:cNvCxnSpPr/>
          <p:nvPr/>
        </p:nvCxnSpPr>
        <p:spPr>
          <a:xfrm flipH="1">
            <a:off x="4499992" y="4221088"/>
            <a:ext cx="1512169" cy="158417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角丸四角形 9"/>
          <p:cNvSpPr/>
          <p:nvPr/>
        </p:nvSpPr>
        <p:spPr>
          <a:xfrm>
            <a:off x="2430707" y="5605351"/>
            <a:ext cx="504057" cy="1116124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矢印コネクタ 12"/>
          <p:cNvCxnSpPr>
            <a:stCxn id="24" idx="1"/>
            <a:endCxn id="10" idx="0"/>
          </p:cNvCxnSpPr>
          <p:nvPr/>
        </p:nvCxnSpPr>
        <p:spPr>
          <a:xfrm flipH="1">
            <a:off x="2682736" y="3036978"/>
            <a:ext cx="2897376" cy="256837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正方形/長方形 20"/>
          <p:cNvSpPr/>
          <p:nvPr/>
        </p:nvSpPr>
        <p:spPr>
          <a:xfrm>
            <a:off x="6012161" y="3789040"/>
            <a:ext cx="2441988" cy="867278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600" dirty="0" smtClean="0">
                <a:solidFill>
                  <a:schemeClr val="tx1"/>
                </a:solidFill>
              </a:rPr>
              <a:t>Platform</a:t>
            </a:r>
            <a:endParaRPr lang="en-US" altLang="ja-JP" sz="16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200" dirty="0" smtClean="0">
                <a:solidFill>
                  <a:schemeClr val="tx1"/>
                </a:solidFill>
              </a:rPr>
              <a:t>Low-voltage power supply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200" dirty="0" smtClean="0">
                <a:solidFill>
                  <a:schemeClr val="tx1"/>
                </a:solidFill>
              </a:rPr>
              <a:t>Cryogenics for magnet</a:t>
            </a:r>
            <a:endParaRPr kumimoji="1" lang="en-US" altLang="ja-JP" sz="120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200" dirty="0" smtClean="0">
                <a:solidFill>
                  <a:schemeClr val="tx1"/>
                </a:solidFill>
              </a:rPr>
              <a:t>Etc.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5580112" y="2708920"/>
            <a:ext cx="2664296" cy="656116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600" dirty="0" smtClean="0">
                <a:solidFill>
                  <a:schemeClr val="tx1"/>
                </a:solidFill>
              </a:rPr>
              <a:t>Service gallery</a:t>
            </a:r>
            <a:endParaRPr lang="en-US" altLang="ja-JP" sz="16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200" dirty="0" smtClean="0">
                <a:solidFill>
                  <a:schemeClr val="tx1"/>
                </a:solidFill>
              </a:rPr>
              <a:t>Electronics racks</a:t>
            </a:r>
            <a:endParaRPr kumimoji="1" lang="en-US" altLang="ja-JP" sz="120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200" dirty="0" smtClean="0">
                <a:solidFill>
                  <a:schemeClr val="tx1"/>
                </a:solidFill>
              </a:rPr>
              <a:t>Magnet power supply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238548" y="2631582"/>
            <a:ext cx="2469356" cy="184578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600" dirty="0" smtClean="0">
                <a:solidFill>
                  <a:schemeClr val="tx1"/>
                </a:solidFill>
              </a:rPr>
              <a:t>Utility/Service Cavern</a:t>
            </a:r>
            <a:endParaRPr lang="en-US" altLang="ja-JP" sz="16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200" dirty="0" smtClean="0">
                <a:solidFill>
                  <a:schemeClr val="tx1"/>
                </a:solidFill>
              </a:rPr>
              <a:t>AC transformer</a:t>
            </a:r>
            <a:endParaRPr kumimoji="1" lang="en-US" altLang="ja-JP" sz="120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200" dirty="0" smtClean="0">
                <a:solidFill>
                  <a:schemeClr val="tx1"/>
                </a:solidFill>
              </a:rPr>
              <a:t>Heat exchangers/pumps for cooling water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1200" dirty="0" smtClean="0">
                <a:solidFill>
                  <a:schemeClr val="tx1"/>
                </a:solidFill>
              </a:rPr>
              <a:t>Sub-det. Cooling systems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200" dirty="0" smtClean="0">
                <a:solidFill>
                  <a:schemeClr val="tx1"/>
                </a:solidFill>
              </a:rPr>
              <a:t>LASER/Gas system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1200" dirty="0" smtClean="0">
                <a:solidFill>
                  <a:schemeClr val="tx1"/>
                </a:solidFill>
              </a:rPr>
              <a:t>QF1 cryogenics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200" dirty="0" smtClean="0">
                <a:solidFill>
                  <a:schemeClr val="tx1"/>
                </a:solidFill>
              </a:rPr>
              <a:t>Workshop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1200" dirty="0" smtClean="0">
                <a:solidFill>
                  <a:schemeClr val="tx1"/>
                </a:solidFill>
              </a:rPr>
              <a:t>WC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cxnSp>
        <p:nvCxnSpPr>
          <p:cNvPr id="29" name="直線矢印コネクタ 28"/>
          <p:cNvCxnSpPr>
            <a:stCxn id="28" idx="2"/>
          </p:cNvCxnSpPr>
          <p:nvPr/>
        </p:nvCxnSpPr>
        <p:spPr>
          <a:xfrm flipH="1">
            <a:off x="1835696" y="4477364"/>
            <a:ext cx="637530" cy="168794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正方形/長方形 42"/>
          <p:cNvSpPr/>
          <p:nvPr/>
        </p:nvSpPr>
        <p:spPr>
          <a:xfrm>
            <a:off x="1279782" y="1196752"/>
            <a:ext cx="2428122" cy="122462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600" dirty="0" smtClean="0">
                <a:solidFill>
                  <a:schemeClr val="tx1"/>
                </a:solidFill>
              </a:rPr>
              <a:t>Surface</a:t>
            </a:r>
            <a:endParaRPr lang="en-US" altLang="ja-JP" sz="16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200" dirty="0" smtClean="0">
                <a:solidFill>
                  <a:schemeClr val="tx1"/>
                </a:solidFill>
              </a:rPr>
              <a:t>He/Air compressors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1200" dirty="0" smtClean="0">
                <a:solidFill>
                  <a:schemeClr val="tx1"/>
                </a:solidFill>
              </a:rPr>
              <a:t>HVAC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200" dirty="0" smtClean="0">
                <a:solidFill>
                  <a:schemeClr val="tx1"/>
                </a:solidFill>
              </a:rPr>
              <a:t>Gas storage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200" dirty="0" smtClean="0">
                <a:solidFill>
                  <a:schemeClr val="tx1"/>
                </a:solidFill>
              </a:rPr>
              <a:t>PC farm (?)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1200" dirty="0" smtClean="0">
                <a:solidFill>
                  <a:schemeClr val="tx1"/>
                </a:solidFill>
              </a:rPr>
              <a:t>Cooling tower/chiller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 rot="16200000">
            <a:off x="-407238" y="4308086"/>
            <a:ext cx="1221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Utility Shaft</a:t>
            </a:r>
            <a:endParaRPr kumimoji="1" lang="ja-JP" altLang="en-US" sz="1600" dirty="0"/>
          </a:p>
        </p:txBody>
      </p:sp>
      <p:sp>
        <p:nvSpPr>
          <p:cNvPr id="56" name="テキスト ボックス 55"/>
          <p:cNvSpPr txBox="1"/>
          <p:nvPr/>
        </p:nvSpPr>
        <p:spPr>
          <a:xfrm rot="16200000">
            <a:off x="3717849" y="3481781"/>
            <a:ext cx="11657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Main</a:t>
            </a:r>
            <a:r>
              <a:rPr kumimoji="1" lang="en-US" altLang="ja-JP" sz="1600" dirty="0" smtClean="0"/>
              <a:t> Shaft</a:t>
            </a:r>
            <a:endParaRPr kumimoji="1" lang="ja-JP" altLang="en-US" sz="1600" dirty="0"/>
          </a:p>
        </p:txBody>
      </p:sp>
      <p:sp>
        <p:nvSpPr>
          <p:cNvPr id="57" name="テキスト ボックス 56"/>
          <p:cNvSpPr txBox="1"/>
          <p:nvPr/>
        </p:nvSpPr>
        <p:spPr>
          <a:xfrm rot="16200000">
            <a:off x="-853325" y="4359694"/>
            <a:ext cx="2819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Electricity, cooling water, elevator</a:t>
            </a:r>
            <a:endParaRPr kumimoji="1" lang="ja-JP" altLang="en-US" sz="1400" dirty="0"/>
          </a:p>
        </p:txBody>
      </p:sp>
      <p:cxnSp>
        <p:nvCxnSpPr>
          <p:cNvPr id="59" name="直線矢印コネクタ 58"/>
          <p:cNvCxnSpPr/>
          <p:nvPr/>
        </p:nvCxnSpPr>
        <p:spPr>
          <a:xfrm>
            <a:off x="705675" y="3212976"/>
            <a:ext cx="0" cy="2592288"/>
          </a:xfrm>
          <a:prstGeom prst="straightConnector1">
            <a:avLst/>
          </a:prstGeom>
          <a:ln w="381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/>
          <p:cNvCxnSpPr/>
          <p:nvPr/>
        </p:nvCxnSpPr>
        <p:spPr>
          <a:xfrm>
            <a:off x="5148064" y="2736973"/>
            <a:ext cx="0" cy="2021813"/>
          </a:xfrm>
          <a:prstGeom prst="straightConnector1">
            <a:avLst/>
          </a:prstGeom>
          <a:ln w="381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61"/>
          <p:cNvSpPr txBox="1"/>
          <p:nvPr/>
        </p:nvSpPr>
        <p:spPr>
          <a:xfrm rot="16200000">
            <a:off x="3756961" y="3464008"/>
            <a:ext cx="20663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 smtClean="0"/>
              <a:t>He, Chamber gas,</a:t>
            </a:r>
          </a:p>
          <a:p>
            <a:pPr algn="ctr"/>
            <a:r>
              <a:rPr lang="en-US" altLang="ja-JP" sz="1400" dirty="0" smtClean="0"/>
              <a:t>Optical fibers, Air ducts 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56654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Utility/service cavern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35828"/>
            <a:ext cx="2515114" cy="5485647"/>
          </a:xfrm>
          <a:prstGeom prst="rect">
            <a:avLst/>
          </a:prstGeom>
        </p:spPr>
      </p:pic>
      <p:sp>
        <p:nvSpPr>
          <p:cNvPr id="8" name="角丸四角形 7"/>
          <p:cNvSpPr/>
          <p:nvPr/>
        </p:nvSpPr>
        <p:spPr>
          <a:xfrm>
            <a:off x="827584" y="3861048"/>
            <a:ext cx="887173" cy="432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847731" y="6339157"/>
            <a:ext cx="887173" cy="432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矢印コネクタ 10"/>
          <p:cNvCxnSpPr>
            <a:stCxn id="8" idx="3"/>
          </p:cNvCxnSpPr>
          <p:nvPr/>
        </p:nvCxnSpPr>
        <p:spPr>
          <a:xfrm>
            <a:off x="1714757" y="4077072"/>
            <a:ext cx="1777123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正方形/長方形 11"/>
          <p:cNvSpPr/>
          <p:nvPr/>
        </p:nvSpPr>
        <p:spPr>
          <a:xfrm>
            <a:off x="2843808" y="6356350"/>
            <a:ext cx="2088232" cy="365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Tentative design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7504" y="2460154"/>
            <a:ext cx="1091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Utility Shaft</a:t>
            </a:r>
            <a:endParaRPr kumimoji="1" lang="ja-JP" altLang="en-US" sz="1400" dirty="0"/>
          </a:p>
        </p:txBody>
      </p:sp>
      <p:cxnSp>
        <p:nvCxnSpPr>
          <p:cNvPr id="10" name="直線矢印コネクタ 9"/>
          <p:cNvCxnSpPr>
            <a:stCxn id="3" idx="2"/>
          </p:cNvCxnSpPr>
          <p:nvPr/>
        </p:nvCxnSpPr>
        <p:spPr>
          <a:xfrm>
            <a:off x="653487" y="2767931"/>
            <a:ext cx="332332" cy="397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2085141" y="4293096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Detector Hall</a:t>
            </a:r>
            <a:endParaRPr kumimoji="1" lang="ja-JP" altLang="en-US" sz="1400" dirty="0"/>
          </a:p>
        </p:txBody>
      </p:sp>
      <p:cxnSp>
        <p:nvCxnSpPr>
          <p:cNvPr id="16" name="直線矢印コネクタ 15"/>
          <p:cNvCxnSpPr/>
          <p:nvPr/>
        </p:nvCxnSpPr>
        <p:spPr>
          <a:xfrm flipH="1">
            <a:off x="1733432" y="4437112"/>
            <a:ext cx="351709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2445812" y="5438082"/>
            <a:ext cx="1040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Main</a:t>
            </a:r>
            <a:r>
              <a:rPr kumimoji="1" lang="en-US" altLang="ja-JP" sz="1400" dirty="0" smtClean="0"/>
              <a:t> Shaft</a:t>
            </a:r>
            <a:endParaRPr kumimoji="1" lang="ja-JP" altLang="en-US" sz="1400" dirty="0"/>
          </a:p>
        </p:txBody>
      </p:sp>
      <p:cxnSp>
        <p:nvCxnSpPr>
          <p:cNvPr id="19" name="直線矢印コネクタ 18"/>
          <p:cNvCxnSpPr>
            <a:stCxn id="17" idx="1"/>
          </p:cNvCxnSpPr>
          <p:nvPr/>
        </p:nvCxnSpPr>
        <p:spPr>
          <a:xfrm flipH="1" flipV="1">
            <a:off x="1714757" y="5301208"/>
            <a:ext cx="731055" cy="2907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1900" y="1593565"/>
            <a:ext cx="6019593" cy="474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42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Detector Platform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7825"/>
            <a:ext cx="9144000" cy="4783067"/>
          </a:xfrm>
          <a:prstGeom prst="rect">
            <a:avLst/>
          </a:prstGeom>
        </p:spPr>
      </p:pic>
      <p:sp>
        <p:nvSpPr>
          <p:cNvPr id="6" name="角丸四角形 5"/>
          <p:cNvSpPr/>
          <p:nvPr/>
        </p:nvSpPr>
        <p:spPr>
          <a:xfrm>
            <a:off x="457200" y="2924944"/>
            <a:ext cx="514400" cy="2304256"/>
          </a:xfrm>
          <a:prstGeom prst="round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6403032" y="2924944"/>
            <a:ext cx="977280" cy="2304256"/>
          </a:xfrm>
          <a:prstGeom prst="round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5364088" y="2924944"/>
            <a:ext cx="504056" cy="2304256"/>
          </a:xfrm>
          <a:prstGeom prst="round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2772544" y="6308725"/>
            <a:ext cx="504056" cy="328228"/>
          </a:xfrm>
          <a:prstGeom prst="round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347928" y="6283739"/>
            <a:ext cx="3082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: Space for electronics racks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9784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Service Gallery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575867"/>
            <a:ext cx="7488832" cy="4145608"/>
          </a:xfrm>
          <a:prstGeom prst="rect">
            <a:avLst/>
          </a:prstGeom>
        </p:spPr>
      </p:pic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08719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/>
              <a:t>2F is just a path to platform</a:t>
            </a:r>
          </a:p>
          <a:p>
            <a:r>
              <a:rPr lang="en-US" altLang="ja-JP" dirty="0"/>
              <a:t>3F-5F are used for electronics racks</a:t>
            </a:r>
          </a:p>
          <a:p>
            <a:r>
              <a:rPr lang="en-US" altLang="ja-JP" dirty="0"/>
              <a:t>6F is for magnet power supply</a:t>
            </a:r>
            <a:endParaRPr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8097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Service Gallery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2F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27</a:t>
            </a:fld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420889"/>
            <a:ext cx="8937594" cy="4118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08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Service Gallery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3-5F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28</a:t>
            </a:fld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434649"/>
            <a:ext cx="7384039" cy="4104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73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Service Gallery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6F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29</a:t>
            </a:fld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634" y="2456408"/>
            <a:ext cx="7328782" cy="4082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09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CFS Schedule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05995"/>
            <a:ext cx="8229600" cy="4925144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If a positive statement by Japanese government  is made, ILC basic design linked to CFS has to be fixed by 2019 summer</a:t>
            </a:r>
          </a:p>
          <a:p>
            <a:r>
              <a:rPr kumimoji="1" lang="en-US" altLang="ja-JP" dirty="0" smtClean="0"/>
              <a:t>CFS Engineering Documents will be made in ~1 year based on this basic design</a:t>
            </a:r>
          </a:p>
          <a:p>
            <a:r>
              <a:rPr kumimoji="1" lang="en-US" altLang="ja-JP" dirty="0" smtClean="0"/>
              <a:t>Based on the CFS Engineering Documents, CFS detailed design will be made by civil engineering companies in ~3 years</a:t>
            </a:r>
          </a:p>
          <a:p>
            <a:pPr marL="0" indent="0">
              <a:buNone/>
            </a:pPr>
            <a:endParaRPr kumimoji="1" lang="en-US" altLang="ja-JP" dirty="0" smtClean="0"/>
          </a:p>
          <a:p>
            <a:r>
              <a:rPr lang="en-US" altLang="ja-JP" dirty="0" smtClean="0"/>
              <a:t>So, detector groups should clarify the requirements for the experimental hall and the utilities by 2019 summer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523753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Space requirements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20888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People tends to like electronics rack space on the platform, where </a:t>
            </a:r>
          </a:p>
          <a:p>
            <a:pPr lvl="1"/>
            <a:r>
              <a:rPr kumimoji="1" lang="en-US" altLang="ja-JP" dirty="0" smtClean="0"/>
              <a:t>few 100 G leakage field could exists</a:t>
            </a:r>
          </a:p>
          <a:p>
            <a:pPr lvl="1"/>
            <a:r>
              <a:rPr lang="en-US" altLang="ja-JP" dirty="0" smtClean="0"/>
              <a:t>access may not be allowed during experiment </a:t>
            </a:r>
            <a:endParaRPr kumimoji="1" lang="en-US" altLang="ja-JP" dirty="0" smtClean="0"/>
          </a:p>
          <a:p>
            <a:r>
              <a:rPr lang="en-US" altLang="ja-JP" dirty="0" smtClean="0"/>
              <a:t>Because space on the platform is limited, there could be severe competition between sub-detectors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37112"/>
            <a:ext cx="9144000" cy="163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41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Pre-assembly hall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812039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 smtClean="0"/>
              <a:t>In addition to the main assembly hall on surface, we need pre-assembly hall for sub-detector assembly</a:t>
            </a:r>
          </a:p>
          <a:p>
            <a:r>
              <a:rPr lang="en-US" altLang="ja-JP" dirty="0" smtClean="0"/>
              <a:t>Requirements from sub-detector groups were collected/estimated since 2015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1894006"/>
              </p:ext>
            </p:extLst>
          </p:nvPr>
        </p:nvGraphicFramePr>
        <p:xfrm>
          <a:off x="457200" y="3412239"/>
          <a:ext cx="850729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09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93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36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Sub-detector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Area (m</a:t>
                      </a:r>
                      <a:r>
                        <a:rPr kumimoji="1" lang="en-US" altLang="ja-JP" baseline="30000" dirty="0" smtClean="0"/>
                        <a:t>2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Building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Iron</a:t>
                      </a:r>
                      <a:r>
                        <a:rPr kumimoji="1" lang="en-US" altLang="ja-JP" baseline="0" dirty="0" smtClean="0"/>
                        <a:t> yoke blocks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900 (=20x45)</a:t>
                      </a:r>
                      <a:r>
                        <a:rPr kumimoji="1" lang="en-US" altLang="ja-JP" baseline="0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Yoke assembly building attached to Main AH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SDHCAL/AHCAL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1400/330</a:t>
                      </a:r>
                      <a:endParaRPr kumimoji="1" lang="ja-JP" altLang="en-US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dirty="0" smtClean="0"/>
                        <a:t>Independent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dirty="0" smtClean="0"/>
                        <a:t>Pre-Assembly</a:t>
                      </a:r>
                      <a:r>
                        <a:rPr kumimoji="1" lang="en-US" altLang="ja-JP" baseline="0" dirty="0" smtClean="0"/>
                        <a:t> Hall at IR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ja-JP" baseline="0" dirty="0" smtClean="0"/>
                        <a:t>Total 3000/1930 m</a:t>
                      </a:r>
                      <a:r>
                        <a:rPr kumimoji="1" lang="en-US" altLang="ja-JP" baseline="30000" dirty="0" smtClean="0"/>
                        <a:t>2</a:t>
                      </a:r>
                      <a:endParaRPr kumimoji="1" lang="en-US" altLang="ja-JP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baseline="0" dirty="0" smtClean="0"/>
                        <a:t>FCAL</a:t>
                      </a:r>
                      <a:r>
                        <a:rPr kumimoji="1" lang="ja-JP" altLang="en-US" baseline="0" dirty="0" smtClean="0"/>
                        <a:t> </a:t>
                      </a:r>
                      <a:r>
                        <a:rPr kumimoji="1" lang="en-US" altLang="ja-JP" baseline="0" dirty="0" smtClean="0"/>
                        <a:t>should use HCAL space after HCAL installation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ECAL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830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Muon detector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400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TPC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Si detectors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Utility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22372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ILD requirements for utilities have been surveyed to some extent</a:t>
            </a:r>
            <a:endParaRPr kumimoji="1" lang="en-US" altLang="ja-JP" dirty="0" smtClean="0"/>
          </a:p>
          <a:p>
            <a:r>
              <a:rPr lang="en-US" altLang="ja-JP" dirty="0" smtClean="0"/>
              <a:t>For the moment, it seems power consumption of sub-detectors are relatively small compared to magnet power</a:t>
            </a:r>
          </a:p>
          <a:p>
            <a:r>
              <a:rPr lang="en-US" altLang="ja-JP" dirty="0" smtClean="0"/>
              <a:t>Because the estimation for each sub-detector still has large uncertainty, total power consumption of sub-detectors should be describe in IDR </a:t>
            </a:r>
          </a:p>
          <a:p>
            <a:r>
              <a:rPr kumimoji="1" lang="en-US" altLang="ja-JP" dirty="0" smtClean="0"/>
              <a:t>Service gallery and Utility/Service cavern which we propose seem to have enough space for ILD</a:t>
            </a:r>
          </a:p>
          <a:p>
            <a:r>
              <a:rPr lang="en-US" altLang="ja-JP" dirty="0" smtClean="0"/>
              <a:t>Detail of space requirements is still too premature to be described in </a:t>
            </a:r>
            <a:r>
              <a:rPr lang="en-US" altLang="ja-JP" dirty="0" smtClean="0"/>
              <a:t>IDR</a:t>
            </a:r>
          </a:p>
          <a:p>
            <a:r>
              <a:rPr kumimoji="1" lang="en-US" altLang="ja-JP" dirty="0" smtClean="0"/>
              <a:t>There are still many items of requirements for detector utilities to be clarified to fix the CFS design in interaction region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5338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Necessary utilities for detectors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61048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Electricity</a:t>
            </a:r>
          </a:p>
          <a:p>
            <a:r>
              <a:rPr lang="en-US" altLang="ja-JP" dirty="0"/>
              <a:t>Heating, ventilation, air conditioning (HVAC</a:t>
            </a:r>
            <a:r>
              <a:rPr lang="en-US" altLang="ja-JP" dirty="0" smtClean="0"/>
              <a:t>)</a:t>
            </a:r>
            <a:endParaRPr kumimoji="1" lang="en-US" altLang="ja-JP" dirty="0" smtClean="0"/>
          </a:p>
          <a:p>
            <a:r>
              <a:rPr lang="en-US" altLang="ja-JP" dirty="0" smtClean="0"/>
              <a:t>Cooling water</a:t>
            </a:r>
          </a:p>
          <a:p>
            <a:r>
              <a:rPr lang="en-US" altLang="ja-JP" dirty="0" smtClean="0"/>
              <a:t>Cryogenics for </a:t>
            </a:r>
            <a:r>
              <a:rPr lang="en-US" altLang="ja-JP" dirty="0" err="1" smtClean="0"/>
              <a:t>s.c.</a:t>
            </a:r>
            <a:r>
              <a:rPr lang="en-US" altLang="ja-JP" dirty="0" smtClean="0"/>
              <a:t> magnets</a:t>
            </a:r>
          </a:p>
          <a:p>
            <a:r>
              <a:rPr kumimoji="1" lang="en-US" altLang="ja-JP" dirty="0" smtClean="0"/>
              <a:t>Chamber gas</a:t>
            </a:r>
            <a:endParaRPr lang="en-US" altLang="ja-JP" dirty="0" smtClean="0"/>
          </a:p>
          <a:p>
            <a:r>
              <a:rPr lang="en-US" altLang="ja-JP" dirty="0" smtClean="0"/>
              <a:t>(Network for data transfer)</a:t>
            </a:r>
          </a:p>
          <a:p>
            <a:r>
              <a:rPr lang="en-US" altLang="ja-JP" dirty="0" smtClean="0"/>
              <a:t>Sub-detector assembly building</a:t>
            </a:r>
          </a:p>
          <a:p>
            <a:r>
              <a:rPr lang="en-US" altLang="ja-JP" dirty="0"/>
              <a:t>e</a:t>
            </a:r>
            <a:r>
              <a:rPr lang="en-US" altLang="ja-JP" dirty="0" smtClean="0"/>
              <a:t>tc.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7579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Utility</a:t>
            </a:r>
            <a:r>
              <a:rPr kumimoji="1" lang="en-US" altLang="ja-JP" dirty="0" smtClean="0"/>
              <a:t> Survey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Requirements </a:t>
            </a:r>
            <a:r>
              <a:rPr lang="en-US" altLang="ja-JP" dirty="0" smtClean="0"/>
              <a:t>for</a:t>
            </a:r>
            <a:r>
              <a:rPr kumimoji="1" lang="en-US" altLang="ja-JP" dirty="0" smtClean="0"/>
              <a:t> utilities for sub-detectors were surveyed in 2018</a:t>
            </a:r>
          </a:p>
          <a:p>
            <a:pPr lvl="1"/>
            <a:r>
              <a:rPr lang="en-US" altLang="ja-JP" dirty="0" smtClean="0"/>
              <a:t>Electric power</a:t>
            </a:r>
          </a:p>
          <a:p>
            <a:pPr lvl="1"/>
            <a:r>
              <a:rPr kumimoji="1" lang="en-US" altLang="ja-JP" dirty="0" smtClean="0"/>
              <a:t>Cooling water</a:t>
            </a:r>
          </a:p>
          <a:p>
            <a:pPr lvl="1"/>
            <a:r>
              <a:rPr lang="en-US" altLang="ja-JP" dirty="0" smtClean="0"/>
              <a:t>Space</a:t>
            </a:r>
            <a:endParaRPr kumimoji="1" lang="en-US" altLang="ja-JP" dirty="0" smtClean="0"/>
          </a:p>
          <a:p>
            <a:r>
              <a:rPr lang="en-US" altLang="ja-JP" dirty="0" smtClean="0"/>
              <a:t>Two rounds of the survey were made, but only 5 sub-detector groups</a:t>
            </a:r>
            <a:r>
              <a:rPr lang="ja-JP" altLang="en-US" dirty="0"/>
              <a:t> </a:t>
            </a:r>
            <a:r>
              <a:rPr lang="en-US" altLang="ja-JP" dirty="0" smtClean="0"/>
              <a:t>responded</a:t>
            </a:r>
          </a:p>
          <a:p>
            <a:pPr lvl="1"/>
            <a:r>
              <a:rPr lang="en-US" altLang="ja-JP" dirty="0" smtClean="0"/>
              <a:t>Vertex detector</a:t>
            </a:r>
          </a:p>
          <a:p>
            <a:pPr lvl="1"/>
            <a:r>
              <a:rPr lang="en-US" altLang="ja-JP" dirty="0" smtClean="0"/>
              <a:t>TPC</a:t>
            </a:r>
          </a:p>
          <a:p>
            <a:pPr lvl="1"/>
            <a:r>
              <a:rPr lang="en-US" altLang="ja-JP" dirty="0" smtClean="0"/>
              <a:t>ECAL</a:t>
            </a:r>
          </a:p>
          <a:p>
            <a:pPr lvl="1"/>
            <a:r>
              <a:rPr lang="en-US" altLang="ja-JP" dirty="0" smtClean="0"/>
              <a:t>SDHCAL</a:t>
            </a:r>
          </a:p>
          <a:p>
            <a:pPr lvl="1"/>
            <a:r>
              <a:rPr lang="en-US" altLang="ja-JP" dirty="0" smtClean="0"/>
              <a:t>AHCAL</a:t>
            </a:r>
          </a:p>
          <a:p>
            <a:r>
              <a:rPr lang="en-US" altLang="ja-JP" dirty="0" smtClean="0"/>
              <a:t>Requirements for other sub-detectors will be supplemented by Y.S. to estimate total necessary electric power and cooling water</a:t>
            </a:r>
          </a:p>
          <a:p>
            <a:pPr lvl="1"/>
            <a:r>
              <a:rPr lang="en-US" altLang="ja-JP" dirty="0" smtClean="0"/>
              <a:t>Power consumption by sub-detectors is relatively small compared to magnet power</a:t>
            </a:r>
          </a:p>
          <a:p>
            <a:pPr lvl="1"/>
            <a:r>
              <a:rPr lang="en-US" altLang="ja-JP" dirty="0" smtClean="0"/>
              <a:t>So, rough estimate on the sub-detector power consumption is OK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323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Utility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S</a:t>
            </a:r>
            <a:r>
              <a:rPr kumimoji="1" lang="en-US" altLang="ja-JP" dirty="0" smtClean="0"/>
              <a:t>urvey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33318" y="1227370"/>
            <a:ext cx="8229600" cy="449878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6 items for electricity/cooling water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pic>
        <p:nvPicPr>
          <p:cNvPr id="45" name="図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472" y="1867516"/>
            <a:ext cx="6170847" cy="2718751"/>
          </a:xfrm>
          <a:prstGeom prst="rect">
            <a:avLst/>
          </a:prstGeom>
        </p:spPr>
      </p:pic>
      <p:sp>
        <p:nvSpPr>
          <p:cNvPr id="47" name="コンテンツ プレースホルダー 53"/>
          <p:cNvSpPr txBox="1">
            <a:spLocks/>
          </p:cNvSpPr>
          <p:nvPr/>
        </p:nvSpPr>
        <p:spPr>
          <a:xfrm>
            <a:off x="683568" y="4600074"/>
            <a:ext cx="7729101" cy="2135208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>
                <a:solidFill>
                  <a:srgbClr val="FF0000"/>
                </a:solidFill>
              </a:rPr>
              <a:t>P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FE</a:t>
            </a:r>
            <a:r>
              <a:rPr lang="en-US" altLang="ja-JP" dirty="0" smtClean="0">
                <a:solidFill>
                  <a:srgbClr val="FF0000"/>
                </a:solidFill>
              </a:rPr>
              <a:t> : Power consumption of sub-detector Front-end Electronics</a:t>
            </a:r>
          </a:p>
          <a:p>
            <a:r>
              <a:rPr lang="en-US" altLang="ja-JP" dirty="0" smtClean="0"/>
              <a:t>Q</a:t>
            </a:r>
            <a:r>
              <a:rPr lang="en-US" altLang="ja-JP" baseline="-25000" dirty="0" smtClean="0"/>
              <a:t>D</a:t>
            </a:r>
            <a:r>
              <a:rPr lang="en-US" altLang="ja-JP" dirty="0" smtClean="0"/>
              <a:t> : Heat loss in sub-det. (= P</a:t>
            </a:r>
            <a:r>
              <a:rPr lang="en-US" altLang="ja-JP" baseline="-25000" dirty="0" smtClean="0"/>
              <a:t>FE </a:t>
            </a:r>
            <a:r>
              <a:rPr lang="en-US" altLang="ja-JP" dirty="0" smtClean="0"/>
              <a:t>)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Q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PC</a:t>
            </a:r>
            <a:r>
              <a:rPr lang="en-US" altLang="ja-JP" dirty="0" smtClean="0">
                <a:solidFill>
                  <a:srgbClr val="FF0000"/>
                </a:solidFill>
              </a:rPr>
              <a:t> : Heat loss in power cables</a:t>
            </a:r>
          </a:p>
          <a:p>
            <a:r>
              <a:rPr lang="en-US" altLang="ja-JP" dirty="0" smtClean="0"/>
              <a:t>P</a:t>
            </a:r>
            <a:r>
              <a:rPr lang="en-US" altLang="ja-JP" baseline="-25000" dirty="0" smtClean="0"/>
              <a:t>LV</a:t>
            </a:r>
            <a:r>
              <a:rPr lang="en-US" altLang="ja-JP" dirty="0" smtClean="0"/>
              <a:t> : AC power input to LV PS</a:t>
            </a:r>
          </a:p>
          <a:p>
            <a:r>
              <a:rPr lang="en-US" altLang="ja-JP" dirty="0" smtClean="0">
                <a:solidFill>
                  <a:srgbClr val="FF0000"/>
                </a:solidFill>
                <a:latin typeface="Symbol" panose="05050102010706020507" pitchFamily="18" charset="2"/>
              </a:rPr>
              <a:t>e</a:t>
            </a:r>
            <a:r>
              <a:rPr lang="en-US" altLang="ja-JP" dirty="0" smtClean="0">
                <a:solidFill>
                  <a:srgbClr val="FF0000"/>
                </a:solidFill>
              </a:rPr>
              <a:t> : Efficiency of LV PS (P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LV</a:t>
            </a:r>
            <a:r>
              <a:rPr lang="en-US" altLang="ja-JP" dirty="0" smtClean="0">
                <a:solidFill>
                  <a:srgbClr val="FF0000"/>
                </a:solidFill>
              </a:rPr>
              <a:t>*</a:t>
            </a:r>
            <a:r>
              <a:rPr lang="en-US" altLang="ja-JP" dirty="0" smtClean="0">
                <a:solidFill>
                  <a:srgbClr val="FF0000"/>
                </a:solidFill>
                <a:latin typeface="Symbol" panose="05050102010706020507" pitchFamily="18" charset="2"/>
              </a:rPr>
              <a:t>e</a:t>
            </a:r>
            <a:r>
              <a:rPr lang="en-US" altLang="ja-JP" dirty="0" smtClean="0">
                <a:solidFill>
                  <a:srgbClr val="FF0000"/>
                </a:solidFill>
              </a:rPr>
              <a:t>= P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FE </a:t>
            </a:r>
            <a:r>
              <a:rPr lang="en-US" altLang="ja-JP" dirty="0" smtClean="0">
                <a:solidFill>
                  <a:srgbClr val="FF0000"/>
                </a:solidFill>
              </a:rPr>
              <a:t>+Q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PC</a:t>
            </a:r>
            <a:r>
              <a:rPr lang="en-US" altLang="ja-JP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altLang="ja-JP" dirty="0" smtClean="0"/>
              <a:t>Q</a:t>
            </a:r>
            <a:r>
              <a:rPr lang="en-US" altLang="ja-JP" baseline="-25000" dirty="0" smtClean="0"/>
              <a:t>LV</a:t>
            </a:r>
            <a:r>
              <a:rPr lang="en-US" altLang="ja-JP" dirty="0" smtClean="0"/>
              <a:t> : Heat loss in the LV PS (=(1-</a:t>
            </a:r>
            <a:r>
              <a:rPr lang="en-US" altLang="ja-JP" dirty="0" smtClean="0">
                <a:latin typeface="Symbol" panose="05050102010706020507" pitchFamily="18" charset="2"/>
              </a:rPr>
              <a:t>e</a:t>
            </a:r>
            <a:r>
              <a:rPr lang="en-US" altLang="ja-JP" dirty="0" smtClean="0"/>
              <a:t>)*P</a:t>
            </a:r>
            <a:r>
              <a:rPr lang="en-US" altLang="ja-JP" baseline="-25000" dirty="0" smtClean="0"/>
              <a:t>LV</a:t>
            </a:r>
            <a:r>
              <a:rPr lang="en-US" altLang="ja-JP" dirty="0" smtClean="0"/>
              <a:t>)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P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BE</a:t>
            </a:r>
            <a:r>
              <a:rPr lang="en-US" altLang="ja-JP" dirty="0" smtClean="0">
                <a:solidFill>
                  <a:srgbClr val="FF0000"/>
                </a:solidFill>
              </a:rPr>
              <a:t> : AC power input to back-end elec./HV power supply</a:t>
            </a:r>
          </a:p>
          <a:p>
            <a:r>
              <a:rPr lang="en-US" altLang="ja-JP" dirty="0" smtClean="0"/>
              <a:t>Q</a:t>
            </a:r>
            <a:r>
              <a:rPr lang="en-US" altLang="ja-JP" baseline="-25000" dirty="0" smtClean="0"/>
              <a:t>BE</a:t>
            </a:r>
            <a:r>
              <a:rPr lang="en-US" altLang="ja-JP" dirty="0" smtClean="0"/>
              <a:t> : Heat loss in the BE/HV PS (=P</a:t>
            </a:r>
            <a:r>
              <a:rPr lang="en-US" altLang="ja-JP" baseline="-25000" dirty="0" smtClean="0"/>
              <a:t>BE</a:t>
            </a:r>
            <a:r>
              <a:rPr lang="en-US" altLang="ja-JP" dirty="0" smtClean="0"/>
              <a:t>)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P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CS</a:t>
            </a:r>
            <a:r>
              <a:rPr lang="en-US" altLang="ja-JP" dirty="0" smtClean="0">
                <a:solidFill>
                  <a:srgbClr val="FF0000"/>
                </a:solidFill>
              </a:rPr>
              <a:t> : Electric power to drive the cooling system</a:t>
            </a:r>
          </a:p>
          <a:p>
            <a:r>
              <a:rPr lang="en-US" altLang="ja-JP" dirty="0" smtClean="0"/>
              <a:t>Q</a:t>
            </a:r>
            <a:r>
              <a:rPr lang="en-US" altLang="ja-JP" baseline="-25000" dirty="0" smtClean="0"/>
              <a:t>CS</a:t>
            </a:r>
            <a:r>
              <a:rPr lang="en-US" altLang="ja-JP" dirty="0" smtClean="0"/>
              <a:t> : Heat to be extracted from cooling system (= Q</a:t>
            </a:r>
            <a:r>
              <a:rPr lang="en-US" altLang="ja-JP" baseline="-25000" dirty="0" smtClean="0"/>
              <a:t>D </a:t>
            </a:r>
            <a:r>
              <a:rPr lang="en-US" altLang="ja-JP" dirty="0" smtClean="0"/>
              <a:t>+P</a:t>
            </a:r>
            <a:r>
              <a:rPr lang="en-US" altLang="ja-JP" baseline="-25000" dirty="0" smtClean="0"/>
              <a:t>CS</a:t>
            </a:r>
            <a:r>
              <a:rPr lang="en-US" altLang="ja-JP" dirty="0" smtClean="0"/>
              <a:t>)</a:t>
            </a:r>
          </a:p>
          <a:p>
            <a:endParaRPr lang="ja-JP" altLang="en-US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302797" y="3503865"/>
            <a:ext cx="732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Type of </a:t>
            </a:r>
          </a:p>
          <a:p>
            <a:r>
              <a:rPr lang="en-US" altLang="ja-JP" sz="1200" dirty="0"/>
              <a:t>c</a:t>
            </a:r>
            <a:r>
              <a:rPr lang="en-US" altLang="ja-JP" sz="1200" dirty="0" smtClean="0"/>
              <a:t>ooling </a:t>
            </a:r>
          </a:p>
          <a:p>
            <a:r>
              <a:rPr lang="en-US" altLang="ja-JP" sz="1200" dirty="0" smtClean="0"/>
              <a:t>water</a:t>
            </a:r>
            <a:endParaRPr kumimoji="1" lang="ja-JP" altLang="en-US" sz="1200" dirty="0"/>
          </a:p>
        </p:txBody>
      </p:sp>
      <p:sp>
        <p:nvSpPr>
          <p:cNvPr id="49" name="楕円 48"/>
          <p:cNvSpPr/>
          <p:nvPr/>
        </p:nvSpPr>
        <p:spPr>
          <a:xfrm>
            <a:off x="1187624" y="3429000"/>
            <a:ext cx="864096" cy="8410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2087046" y="4083721"/>
            <a:ext cx="3312368" cy="516353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3347864" y="1833583"/>
            <a:ext cx="2664296" cy="516353"/>
          </a:xfrm>
          <a:prstGeom prst="roundRect">
            <a:avLst/>
          </a:prstGeom>
          <a:noFill/>
          <a:ln>
            <a:solidFill>
              <a:srgbClr val="FF66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457200" y="1833583"/>
            <a:ext cx="1450505" cy="1550473"/>
          </a:xfrm>
          <a:prstGeom prst="roundRect">
            <a:avLst/>
          </a:prstGeom>
          <a:noFill/>
          <a:ln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chemeClr val="tx1"/>
                </a:solidFill>
              </a:rPr>
              <a:t>Extracted by cooling water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6" name="右矢印 5"/>
          <p:cNvSpPr/>
          <p:nvPr/>
        </p:nvSpPr>
        <p:spPr>
          <a:xfrm flipH="1">
            <a:off x="1763688" y="2060847"/>
            <a:ext cx="1584176" cy="222613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723485" y="4155798"/>
            <a:ext cx="133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Electric Power</a:t>
            </a:r>
            <a:endParaRPr kumimoji="1" lang="ja-JP" altLang="en-US" sz="1400" dirty="0"/>
          </a:p>
        </p:txBody>
      </p:sp>
      <p:cxnSp>
        <p:nvCxnSpPr>
          <p:cNvPr id="9" name="直線コネクタ 8"/>
          <p:cNvCxnSpPr>
            <a:endCxn id="5" idx="3"/>
          </p:cNvCxnSpPr>
          <p:nvPr/>
        </p:nvCxnSpPr>
        <p:spPr>
          <a:xfrm flipH="1">
            <a:off x="5399414" y="4340464"/>
            <a:ext cx="324071" cy="143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6448849" y="1716538"/>
            <a:ext cx="1378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Heat loss to air</a:t>
            </a:r>
            <a:endParaRPr kumimoji="1" lang="ja-JP" altLang="en-US" sz="1400" dirty="0"/>
          </a:p>
        </p:txBody>
      </p:sp>
      <p:cxnSp>
        <p:nvCxnSpPr>
          <p:cNvPr id="14" name="直線コネクタ 13"/>
          <p:cNvCxnSpPr>
            <a:stCxn id="12" idx="1"/>
            <a:endCxn id="10" idx="3"/>
          </p:cNvCxnSpPr>
          <p:nvPr/>
        </p:nvCxnSpPr>
        <p:spPr>
          <a:xfrm flipH="1">
            <a:off x="6012160" y="1870427"/>
            <a:ext cx="436689" cy="221333"/>
          </a:xfrm>
          <a:prstGeom prst="line">
            <a:avLst/>
          </a:prstGeom>
          <a:ln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1903067" y="1821519"/>
            <a:ext cx="14093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Cooled by FCU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980749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6" grpId="0" animBg="1"/>
      <p:bldP spid="7" grpId="0"/>
      <p:bldP spid="12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electricity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206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Basic concept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>
            <a:normAutofit fontScale="92500"/>
          </a:bodyPr>
          <a:lstStyle/>
          <a:p>
            <a:r>
              <a:rPr kumimoji="1" lang="en-US" altLang="ja-JP" dirty="0" smtClean="0"/>
              <a:t>On surface: 275(154)kV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 (66kV) </a:t>
            </a:r>
            <a:r>
              <a:rPr kumimoji="1" lang="en-US" altLang="ja-JP" dirty="0" smtClean="0"/>
              <a:t> 6.6kV</a:t>
            </a:r>
          </a:p>
          <a:p>
            <a:r>
              <a:rPr lang="en-US" altLang="ja-JP" dirty="0" smtClean="0"/>
              <a:t>6.6kV AC is sent to underground USC through Utility Shaft</a:t>
            </a:r>
          </a:p>
          <a:p>
            <a:r>
              <a:rPr lang="en-US" altLang="ja-JP" dirty="0" smtClean="0"/>
              <a:t>In USC: </a:t>
            </a:r>
            <a:r>
              <a:rPr kumimoji="1" lang="en-US" altLang="ja-JP" dirty="0" smtClean="0"/>
              <a:t>6.6kV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 400(3</a:t>
            </a:r>
            <a:r>
              <a:rPr kumimoji="1"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f</a:t>
            </a:r>
            <a:r>
              <a:rPr kumimoji="1" lang="en-US" altLang="ja-JP" dirty="0" smtClean="0">
                <a:sym typeface="Wingdings" panose="05000000000000000000" pitchFamily="2" charset="2"/>
              </a:rPr>
              <a:t>) / 200(3</a:t>
            </a:r>
            <a:r>
              <a:rPr kumimoji="1"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f</a:t>
            </a:r>
            <a:r>
              <a:rPr kumimoji="1" lang="en-US" altLang="ja-JP" dirty="0" smtClean="0">
                <a:sym typeface="Wingdings" panose="05000000000000000000" pitchFamily="2" charset="2"/>
              </a:rPr>
              <a:t>,1</a:t>
            </a:r>
            <a:r>
              <a:rPr kumimoji="1"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f</a:t>
            </a:r>
            <a:r>
              <a:rPr kumimoji="1" lang="en-US" altLang="ja-JP" dirty="0" smtClean="0">
                <a:sym typeface="Wingdings" panose="05000000000000000000" pitchFamily="2" charset="2"/>
              </a:rPr>
              <a:t>) / 100V(1</a:t>
            </a:r>
            <a:r>
              <a:rPr kumimoji="1" lang="en-US" altLang="ja-JP" dirty="0" smtClean="0">
                <a:latin typeface="Symbol" panose="05050102010706020507" pitchFamily="18" charset="2"/>
                <a:sym typeface="Wingdings" panose="05000000000000000000" pitchFamily="2" charset="2"/>
              </a:rPr>
              <a:t>f</a:t>
            </a:r>
            <a:r>
              <a:rPr kumimoji="1" lang="en-US" altLang="ja-JP" dirty="0" smtClean="0">
                <a:sym typeface="Wingdings" panose="05000000000000000000" pitchFamily="2" charset="2"/>
              </a:rPr>
              <a:t>)</a:t>
            </a:r>
            <a:endParaRPr kumimoji="1" lang="en-US" altLang="ja-JP" dirty="0" smtClean="0"/>
          </a:p>
          <a:p>
            <a:r>
              <a:rPr kumimoji="1" lang="en-US" altLang="ja-JP" dirty="0" smtClean="0"/>
              <a:t>Power dissipation is eventually extracted by cooling water (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 cooling tower on surface)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471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Tentative </a:t>
            </a:r>
            <a:r>
              <a:rPr kumimoji="1" lang="en-US" altLang="ja-JP" dirty="0" smtClean="0"/>
              <a:t>estimation for ILD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660232" y="2014597"/>
            <a:ext cx="237579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Sub-detectors:  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Y.S.’s guess (based on TDR description, if exists) except for HCAL, ECAL, TPC, and VTX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Not listed: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Infrastructure in assembly halls</a:t>
            </a:r>
          </a:p>
          <a:p>
            <a:pPr marL="285750" indent="-285750">
              <a:buFontTx/>
              <a:buChar char="-"/>
            </a:pPr>
            <a:r>
              <a:rPr kumimoji="1" lang="en-US" altLang="ja-JP" dirty="0" smtClean="0"/>
              <a:t>Computers for rec/</a:t>
            </a:r>
            <a:r>
              <a:rPr kumimoji="1" lang="en-US" altLang="ja-JP" dirty="0" err="1" smtClean="0"/>
              <a:t>ana</a:t>
            </a:r>
            <a:r>
              <a:rPr kumimoji="1" lang="en-US" altLang="ja-JP" dirty="0" smtClean="0"/>
              <a:t>/sim.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Office building</a:t>
            </a:r>
          </a:p>
          <a:p>
            <a:pPr marL="285750" indent="-285750">
              <a:buFontTx/>
              <a:buChar char="-"/>
            </a:pPr>
            <a:r>
              <a:rPr kumimoji="1" lang="en-US" altLang="ja-JP" dirty="0" smtClean="0"/>
              <a:t>Cooling tower and chiller on surface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74322"/>
              </p:ext>
            </p:extLst>
          </p:nvPr>
        </p:nvGraphicFramePr>
        <p:xfrm>
          <a:off x="179513" y="1513480"/>
          <a:ext cx="6373687" cy="5181084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5875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16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85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85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86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86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67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Item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Power (kW)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7628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QD0/QF1/Crab cavity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Power supply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 smtClean="0">
                          <a:effectLst/>
                        </a:rPr>
                        <a:t>150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62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Cold box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</a:rPr>
                        <a:t>150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762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He Compressor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</a:rPr>
                        <a:t>300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(Surface)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7628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Detector Solenoid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Power supply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</a:rPr>
                        <a:t>250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762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Cold box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</a:rPr>
                        <a:t>50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762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He Compressor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>
                          <a:effectLst/>
                        </a:rPr>
                        <a:t>500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(Surface)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7628">
                <a:tc rowSpan="10"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Sub-detector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200" b="1" u="none" strike="noStrike" dirty="0" smtClean="0">
                          <a:effectLst/>
                        </a:rPr>
                        <a:t>Total</a:t>
                      </a:r>
                      <a:r>
                        <a:rPr lang="ja-JP" altLang="en-US" sz="1200" b="1" u="none" strike="noStrike" dirty="0">
                          <a:effectLst/>
                        </a:rPr>
                        <a:t>　</a:t>
                      </a:r>
                      <a:endParaRPr lang="ja-JP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u="none" strike="noStrike" dirty="0" smtClean="0">
                          <a:effectLst/>
                        </a:rPr>
                        <a:t>161</a:t>
                      </a:r>
                      <a:r>
                        <a:rPr lang="ja-JP" altLang="en-US" sz="1200" b="1" u="none" strike="noStrike" dirty="0">
                          <a:effectLst/>
                        </a:rPr>
                        <a:t>　</a:t>
                      </a:r>
                      <a:endParaRPr lang="ja-JP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FEE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BEE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Cooling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762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Muon</a:t>
                      </a:r>
                      <a:endParaRPr lang="en-US" sz="12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12</a:t>
                      </a:r>
                      <a:endParaRPr lang="en-US" altLang="ja-JP" sz="12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5</a:t>
                      </a:r>
                      <a:endParaRPr lang="en-US" altLang="ja-JP" sz="12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5</a:t>
                      </a:r>
                      <a:endParaRPr lang="en-US" altLang="ja-JP" sz="12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762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HCAL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45.5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 smtClean="0">
                          <a:effectLst/>
                        </a:rPr>
                        <a:t>27.5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8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 smtClean="0">
                          <a:effectLst/>
                        </a:rPr>
                        <a:t>10</a:t>
                      </a:r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762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ECAL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40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20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12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 smtClean="0">
                          <a:effectLst/>
                        </a:rPr>
                        <a:t>8</a:t>
                      </a:r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762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VFC</a:t>
                      </a:r>
                      <a:endParaRPr lang="en-US" sz="12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</a:rPr>
                        <a:t>9</a:t>
                      </a:r>
                      <a:endParaRPr lang="en-US" altLang="ja-JP" sz="12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2</a:t>
                      </a:r>
                      <a:endParaRPr lang="en-US" altLang="ja-JP" sz="12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5</a:t>
                      </a:r>
                      <a:endParaRPr lang="en-US" altLang="ja-JP" sz="12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ja-JP" altLang="en-US" sz="120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762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SET</a:t>
                      </a:r>
                      <a:endParaRPr lang="en-US" sz="12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</a:rPr>
                        <a:t>9</a:t>
                      </a:r>
                      <a:endParaRPr lang="en-US" altLang="ja-JP" sz="12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</a:rPr>
                        <a:t>2</a:t>
                      </a:r>
                      <a:endParaRPr lang="en-US" altLang="ja-JP" sz="12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5</a:t>
                      </a:r>
                      <a:endParaRPr lang="en-US" altLang="ja-JP" sz="12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ja-JP" altLang="en-US" sz="120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762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TPC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16.2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NA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1.2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762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SIT</a:t>
                      </a:r>
                      <a:endParaRPr lang="en-US" sz="12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</a:rPr>
                        <a:t>8</a:t>
                      </a:r>
                      <a:endParaRPr lang="en-US" altLang="ja-JP" sz="12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</a:rPr>
                        <a:t>1</a:t>
                      </a:r>
                      <a:endParaRPr lang="en-US" altLang="ja-JP" sz="12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5</a:t>
                      </a:r>
                      <a:endParaRPr lang="en-US" altLang="ja-JP" sz="12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ja-JP" altLang="en-US" sz="120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762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FTD</a:t>
                      </a:r>
                      <a:endParaRPr lang="en-US" sz="12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</a:rPr>
                        <a:t>8</a:t>
                      </a:r>
                      <a:endParaRPr lang="en-US" altLang="ja-JP" sz="12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</a:rPr>
                        <a:t>1</a:t>
                      </a:r>
                      <a:endParaRPr lang="en-US" altLang="ja-JP" sz="12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5</a:t>
                      </a:r>
                      <a:endParaRPr lang="en-US" altLang="ja-JP" sz="12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ja-JP" altLang="en-US" sz="120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6762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VTX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 smtClean="0">
                          <a:effectLst/>
                        </a:rPr>
                        <a:t>13.5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2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1.5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>
                          <a:effectLst/>
                        </a:rPr>
                        <a:t>10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762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Computer farm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>
                          <a:effectLst/>
                        </a:rPr>
                        <a:t>1000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(Surface)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676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Water pump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>
                          <a:effectLst/>
                        </a:rPr>
                        <a:t>25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(11kWx2+3.7kW)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676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HVAC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>
                          <a:effectLst/>
                        </a:rPr>
                        <a:t>600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(Surface, CMS)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676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Lighting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>
                          <a:effectLst/>
                        </a:rPr>
                        <a:t>25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676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Air compressor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>
                          <a:effectLst/>
                        </a:rPr>
                        <a:t>50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(Surface)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676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Platform mover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>
                          <a:effectLst/>
                        </a:rPr>
                        <a:t>100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6762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Crane for ILD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5t x 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>
                          <a:effectLst/>
                        </a:rPr>
                        <a:t>21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6762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40t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>
                          <a:effectLst/>
                        </a:rPr>
                        <a:t>50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676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Total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u="none" strike="noStrike" dirty="0" smtClean="0">
                          <a:effectLst/>
                        </a:rPr>
                        <a:t>3432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676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Underground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u="none" strike="noStrike" dirty="0" smtClean="0">
                          <a:effectLst/>
                        </a:rPr>
                        <a:t>1282</a:t>
                      </a:r>
                      <a:endParaRPr lang="en-US" altLang="ja-JP" sz="12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012" marR="9012" marT="9012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408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2566</TotalTime>
  <Words>1398</Words>
  <Application>Microsoft Office PowerPoint</Application>
  <PresentationFormat>画面に合わせる (4:3)</PresentationFormat>
  <Paragraphs>572</Paragraphs>
  <Slides>32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32</vt:i4>
      </vt:variant>
    </vt:vector>
  </HeadingPairs>
  <TitlesOfParts>
    <vt:vector size="39" baseType="lpstr">
      <vt:lpstr>Arial Unicode MS</vt:lpstr>
      <vt:lpstr>ＭＳ Ｐゴシック</vt:lpstr>
      <vt:lpstr>Arial</vt:lpstr>
      <vt:lpstr>Calibri</vt:lpstr>
      <vt:lpstr>Symbol</vt:lpstr>
      <vt:lpstr>Wingdings</vt:lpstr>
      <vt:lpstr>Office テーマ</vt:lpstr>
      <vt:lpstr>Detector Utility</vt:lpstr>
      <vt:lpstr>CFS Schedule</vt:lpstr>
      <vt:lpstr>CFS Schedule</vt:lpstr>
      <vt:lpstr>Necessary utilities for detectors</vt:lpstr>
      <vt:lpstr>Utility Survey</vt:lpstr>
      <vt:lpstr>Utility Survey</vt:lpstr>
      <vt:lpstr>electricity</vt:lpstr>
      <vt:lpstr>Basic concept</vt:lpstr>
      <vt:lpstr>Tentative estimation for ILD</vt:lpstr>
      <vt:lpstr>Comparison with other study</vt:lpstr>
      <vt:lpstr>Cooling water</vt:lpstr>
      <vt:lpstr>Basic concept</vt:lpstr>
      <vt:lpstr>Schematic</vt:lpstr>
      <vt:lpstr>Requirement</vt:lpstr>
      <vt:lpstr>hvac</vt:lpstr>
      <vt:lpstr>HVAC</vt:lpstr>
      <vt:lpstr>HVAC - CMS</vt:lpstr>
      <vt:lpstr>HVAC – Assembly Hall</vt:lpstr>
      <vt:lpstr>Other services</vt:lpstr>
      <vt:lpstr>Chamber gas</vt:lpstr>
      <vt:lpstr>LASER system</vt:lpstr>
      <vt:lpstr>space</vt:lpstr>
      <vt:lpstr>Location of Utility/Service</vt:lpstr>
      <vt:lpstr>Utility/service cavern</vt:lpstr>
      <vt:lpstr>Detector Platform</vt:lpstr>
      <vt:lpstr>Service Gallery</vt:lpstr>
      <vt:lpstr>Service Gallery</vt:lpstr>
      <vt:lpstr>Service Gallery</vt:lpstr>
      <vt:lpstr>Service Gallery</vt:lpstr>
      <vt:lpstr>Space requirements</vt:lpstr>
      <vt:lpstr>Pre-assembly hall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review committees</dc:title>
  <dc:creator>sugimoto</dc:creator>
  <cp:lastModifiedBy>Sugimoto Yasuhiro</cp:lastModifiedBy>
  <cp:revision>215</cp:revision>
  <dcterms:created xsi:type="dcterms:W3CDTF">2014-07-02T01:30:57Z</dcterms:created>
  <dcterms:modified xsi:type="dcterms:W3CDTF">2019-02-12T06:39:48Z</dcterms:modified>
</cp:coreProperties>
</file>