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handoutMasterIdLst>
    <p:handoutMasterId r:id="rId15"/>
  </p:handoutMasterIdLst>
  <p:sldIdLst>
    <p:sldId id="365" r:id="rId2"/>
    <p:sldId id="412" r:id="rId3"/>
    <p:sldId id="431" r:id="rId4"/>
    <p:sldId id="432" r:id="rId5"/>
    <p:sldId id="434" r:id="rId6"/>
    <p:sldId id="435" r:id="rId7"/>
    <p:sldId id="436" r:id="rId8"/>
    <p:sldId id="437" r:id="rId9"/>
    <p:sldId id="438" r:id="rId10"/>
    <p:sldId id="439" r:id="rId11"/>
    <p:sldId id="440" r:id="rId12"/>
    <p:sldId id="441" r:id="rId13"/>
  </p:sldIdLst>
  <p:sldSz cx="9144000" cy="6858000" type="screen4x3"/>
  <p:notesSz cx="6794500" cy="99314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40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1" d="100"/>
          <a:sy n="41" d="100"/>
        </p:scale>
        <p:origin x="480" y="32"/>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4284" cy="496570"/>
          </a:xfrm>
          <a:prstGeom prst="rect">
            <a:avLst/>
          </a:prstGeom>
        </p:spPr>
        <p:txBody>
          <a:bodyPr vert="horz" lIns="91318" tIns="45659" rIns="91318" bIns="45659"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48645" y="1"/>
            <a:ext cx="2944284" cy="496570"/>
          </a:xfrm>
          <a:prstGeom prst="rect">
            <a:avLst/>
          </a:prstGeom>
        </p:spPr>
        <p:txBody>
          <a:bodyPr vert="horz" lIns="91318" tIns="45659" rIns="91318" bIns="45659" rtlCol="0"/>
          <a:lstStyle>
            <a:lvl1pPr algn="r">
              <a:defRPr sz="1200"/>
            </a:lvl1pPr>
          </a:lstStyle>
          <a:p>
            <a:fld id="{FF466F81-B4E9-CB42-9D3A-9968339C0BCD}" type="datetimeFigureOut">
              <a:rPr kumimoji="1" lang="ja-JP" altLang="en-US" smtClean="0"/>
              <a:t>2019/1/14</a:t>
            </a:fld>
            <a:endParaRPr kumimoji="1" lang="ja-JP" altLang="en-US"/>
          </a:p>
        </p:txBody>
      </p:sp>
      <p:sp>
        <p:nvSpPr>
          <p:cNvPr id="4" name="フッター プレースホルダー 3"/>
          <p:cNvSpPr>
            <a:spLocks noGrp="1"/>
          </p:cNvSpPr>
          <p:nvPr>
            <p:ph type="ftr" sz="quarter" idx="2"/>
          </p:nvPr>
        </p:nvSpPr>
        <p:spPr>
          <a:xfrm>
            <a:off x="0" y="9433107"/>
            <a:ext cx="2944284" cy="496570"/>
          </a:xfrm>
          <a:prstGeom prst="rect">
            <a:avLst/>
          </a:prstGeom>
        </p:spPr>
        <p:txBody>
          <a:bodyPr vert="horz" lIns="91318" tIns="45659" rIns="91318" bIns="45659"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48645" y="9433107"/>
            <a:ext cx="2944284" cy="496570"/>
          </a:xfrm>
          <a:prstGeom prst="rect">
            <a:avLst/>
          </a:prstGeom>
        </p:spPr>
        <p:txBody>
          <a:bodyPr vert="horz" lIns="91318" tIns="45659" rIns="91318" bIns="45659" rtlCol="0" anchor="b"/>
          <a:lstStyle>
            <a:lvl1pPr algn="r">
              <a:defRPr sz="1200"/>
            </a:lvl1pPr>
          </a:lstStyle>
          <a:p>
            <a:fld id="{2860D846-55DE-6449-B17D-ABC89AD25B62}" type="slidenum">
              <a:rPr kumimoji="1" lang="ja-JP" altLang="en-US" smtClean="0"/>
              <a:t>‹#›</a:t>
            </a:fld>
            <a:endParaRPr kumimoji="1" lang="ja-JP" altLang="en-US"/>
          </a:p>
        </p:txBody>
      </p:sp>
    </p:spTree>
    <p:extLst>
      <p:ext uri="{BB962C8B-B14F-4D97-AF65-F5344CB8AC3E}">
        <p14:creationId xmlns:p14="http://schemas.microsoft.com/office/powerpoint/2010/main" val="3298706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4284" cy="498295"/>
          </a:xfrm>
          <a:prstGeom prst="rect">
            <a:avLst/>
          </a:prstGeom>
        </p:spPr>
        <p:txBody>
          <a:bodyPr vert="horz" lIns="91318" tIns="45659" rIns="91318" bIns="4565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1"/>
            <a:ext cx="2944284" cy="498295"/>
          </a:xfrm>
          <a:prstGeom prst="rect">
            <a:avLst/>
          </a:prstGeom>
        </p:spPr>
        <p:txBody>
          <a:bodyPr vert="horz" lIns="91318" tIns="45659" rIns="91318" bIns="45659" rtlCol="0"/>
          <a:lstStyle>
            <a:lvl1pPr algn="r">
              <a:defRPr sz="1200"/>
            </a:lvl1pPr>
          </a:lstStyle>
          <a:p>
            <a:fld id="{45529F68-623C-4E11-A311-7887D76EA946}" type="datetimeFigureOut">
              <a:rPr kumimoji="1" lang="ja-JP" altLang="en-US" smtClean="0"/>
              <a:t>2019/1/14</a:t>
            </a:fld>
            <a:endParaRPr kumimoji="1" lang="ja-JP" altLang="en-US"/>
          </a:p>
        </p:txBody>
      </p:sp>
      <p:sp>
        <p:nvSpPr>
          <p:cNvPr id="4" name="スライド イメージ プレースホルダー 3"/>
          <p:cNvSpPr>
            <a:spLocks noGrp="1" noRot="1" noChangeAspect="1"/>
          </p:cNvSpPr>
          <p:nvPr>
            <p:ph type="sldImg" idx="2"/>
          </p:nvPr>
        </p:nvSpPr>
        <p:spPr>
          <a:xfrm>
            <a:off x="1162050" y="1241425"/>
            <a:ext cx="4470400" cy="3352800"/>
          </a:xfrm>
          <a:prstGeom prst="rect">
            <a:avLst/>
          </a:prstGeom>
          <a:noFill/>
          <a:ln w="12700">
            <a:solidFill>
              <a:prstClr val="black"/>
            </a:solidFill>
          </a:ln>
        </p:spPr>
        <p:txBody>
          <a:bodyPr vert="horz" lIns="91318" tIns="45659" rIns="91318" bIns="45659" rtlCol="0" anchor="ctr"/>
          <a:lstStyle/>
          <a:p>
            <a:endParaRPr lang="ja-JP" altLang="en-US"/>
          </a:p>
        </p:txBody>
      </p:sp>
      <p:sp>
        <p:nvSpPr>
          <p:cNvPr id="5" name="ノート プレースホルダー 4"/>
          <p:cNvSpPr>
            <a:spLocks noGrp="1"/>
          </p:cNvSpPr>
          <p:nvPr>
            <p:ph type="body" sz="quarter" idx="3"/>
          </p:nvPr>
        </p:nvSpPr>
        <p:spPr>
          <a:xfrm>
            <a:off x="679450" y="4779487"/>
            <a:ext cx="5435600" cy="3910489"/>
          </a:xfrm>
          <a:prstGeom prst="rect">
            <a:avLst/>
          </a:prstGeom>
        </p:spPr>
        <p:txBody>
          <a:bodyPr vert="horz" lIns="91318" tIns="45659" rIns="91318" bIns="4565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33108"/>
            <a:ext cx="2944284" cy="498294"/>
          </a:xfrm>
          <a:prstGeom prst="rect">
            <a:avLst/>
          </a:prstGeom>
        </p:spPr>
        <p:txBody>
          <a:bodyPr vert="horz" lIns="91318" tIns="45659" rIns="91318" bIns="4565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33108"/>
            <a:ext cx="2944284" cy="498294"/>
          </a:xfrm>
          <a:prstGeom prst="rect">
            <a:avLst/>
          </a:prstGeom>
        </p:spPr>
        <p:txBody>
          <a:bodyPr vert="horz" lIns="91318" tIns="45659" rIns="91318" bIns="45659" rtlCol="0" anchor="b"/>
          <a:lstStyle>
            <a:lvl1pPr algn="r">
              <a:defRPr sz="1200"/>
            </a:lvl1pPr>
          </a:lstStyle>
          <a:p>
            <a:fld id="{0E55F2BA-437B-4CFC-A4F4-2F736B924AEE}" type="slidenum">
              <a:rPr kumimoji="1" lang="ja-JP" altLang="en-US" smtClean="0"/>
              <a:t>‹#›</a:t>
            </a:fld>
            <a:endParaRPr kumimoji="1" lang="ja-JP" altLang="en-US"/>
          </a:p>
        </p:txBody>
      </p:sp>
    </p:spTree>
    <p:extLst>
      <p:ext uri="{BB962C8B-B14F-4D97-AF65-F5344CB8AC3E}">
        <p14:creationId xmlns:p14="http://schemas.microsoft.com/office/powerpoint/2010/main" val="25895119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E55F2BA-437B-4CFC-A4F4-2F736B924AEE}" type="slidenum">
              <a:rPr kumimoji="1" lang="ja-JP" altLang="en-US" smtClean="0"/>
              <a:t>1</a:t>
            </a:fld>
            <a:endParaRPr kumimoji="1" lang="ja-JP" altLang="en-US"/>
          </a:p>
        </p:txBody>
      </p:sp>
    </p:spTree>
    <p:extLst>
      <p:ext uri="{BB962C8B-B14F-4D97-AF65-F5344CB8AC3E}">
        <p14:creationId xmlns:p14="http://schemas.microsoft.com/office/powerpoint/2010/main" val="336738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498F24A-11F8-4879-AB2B-FDE14143D8E6}" type="slidenum">
              <a:rPr kumimoji="1" lang="ja-JP" altLang="en-US" smtClean="0"/>
              <a:t>‹#›</a:t>
            </a:fld>
            <a:endParaRPr kumimoji="1" lang="ja-JP" altLang="en-US"/>
          </a:p>
        </p:txBody>
      </p:sp>
    </p:spTree>
    <p:extLst>
      <p:ext uri="{BB962C8B-B14F-4D97-AF65-F5344CB8AC3E}">
        <p14:creationId xmlns:p14="http://schemas.microsoft.com/office/powerpoint/2010/main" val="1828154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498F24A-11F8-4879-AB2B-FDE14143D8E6}" type="slidenum">
              <a:rPr kumimoji="1" lang="ja-JP" altLang="en-US" smtClean="0"/>
              <a:t>‹#›</a:t>
            </a:fld>
            <a:endParaRPr kumimoji="1" lang="ja-JP" altLang="en-US"/>
          </a:p>
        </p:txBody>
      </p:sp>
    </p:spTree>
    <p:extLst>
      <p:ext uri="{BB962C8B-B14F-4D97-AF65-F5344CB8AC3E}">
        <p14:creationId xmlns:p14="http://schemas.microsoft.com/office/powerpoint/2010/main" val="171735162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gif"/><Relationship Id="rId5" Type="http://schemas.openxmlformats.org/officeDocument/2006/relationships/image" Target="../media/image2.gi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a:xfrm>
            <a:off x="431540" y="1124744"/>
            <a:ext cx="8229600" cy="5292588"/>
          </a:xfrm>
          <a:prstGeom prst="rect">
            <a:avLst/>
          </a:prstGeom>
        </p:spPr>
        <p:txBody>
          <a:bodyPr vert="horz" lIns="91236" tIns="45619" rIns="91236" bIns="45619"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28836" y="6492918"/>
            <a:ext cx="2133600" cy="365125"/>
          </a:xfrm>
          <a:prstGeom prst="rect">
            <a:avLst/>
          </a:prstGeom>
        </p:spPr>
        <p:txBody>
          <a:bodyPr vert="horz" lIns="91236" tIns="45619" rIns="91236" bIns="45619" rtlCol="0" anchor="ctr"/>
          <a:lstStyle>
            <a:lvl1pPr algn="l">
              <a:defRPr sz="1200">
                <a:solidFill>
                  <a:schemeClr val="tx1">
                    <a:tint val="75000"/>
                  </a:schemeClr>
                </a:solidFill>
              </a:defRPr>
            </a:lvl1pPr>
          </a:lstStyle>
          <a:p>
            <a:pPr defTabSz="912386"/>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095837" y="6492918"/>
            <a:ext cx="2895600" cy="365125"/>
          </a:xfrm>
          <a:prstGeom prst="rect">
            <a:avLst/>
          </a:prstGeom>
        </p:spPr>
        <p:txBody>
          <a:bodyPr vert="horz" lIns="91236" tIns="45619" rIns="91236" bIns="45619" rtlCol="0" anchor="ctr"/>
          <a:lstStyle>
            <a:lvl1pPr algn="ctr">
              <a:defRPr sz="1200">
                <a:solidFill>
                  <a:schemeClr val="tx1">
                    <a:tint val="75000"/>
                  </a:schemeClr>
                </a:solidFill>
              </a:defRPr>
            </a:lvl1pPr>
          </a:lstStyle>
          <a:p>
            <a:pPr defTabSz="912386"/>
            <a:endParaRPr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6524836" y="6492918"/>
            <a:ext cx="2133600" cy="365125"/>
          </a:xfrm>
          <a:prstGeom prst="rect">
            <a:avLst/>
          </a:prstGeom>
        </p:spPr>
        <p:txBody>
          <a:bodyPr vert="horz" lIns="91236" tIns="45619" rIns="91236" bIns="45619" rtlCol="0" anchor="ctr"/>
          <a:lstStyle>
            <a:lvl1pPr algn="r">
              <a:defRPr sz="1200">
                <a:solidFill>
                  <a:schemeClr val="tx1">
                    <a:tint val="75000"/>
                  </a:schemeClr>
                </a:solidFill>
              </a:defRPr>
            </a:lvl1pPr>
          </a:lstStyle>
          <a:p>
            <a:pPr defTabSz="912386"/>
            <a:fld id="{F5BDA9AB-68BF-4C1C-A55C-6322ECA17994}" type="slidenum">
              <a:rPr lang="ja-JP" altLang="en-US" smtClean="0">
                <a:solidFill>
                  <a:prstClr val="black">
                    <a:tint val="75000"/>
                  </a:prstClr>
                </a:solidFill>
              </a:rPr>
              <a:pPr defTabSz="912386"/>
              <a:t>‹#›</a:t>
            </a:fld>
            <a:endParaRPr lang="ja-JP" altLang="en-US">
              <a:solidFill>
                <a:prstClr val="black">
                  <a:tint val="75000"/>
                </a:prstClr>
              </a:solidFill>
            </a:endParaRPr>
          </a:p>
        </p:txBody>
      </p:sp>
      <p:pic>
        <p:nvPicPr>
          <p:cNvPr id="7" name="Picture 13" descr="keklogo-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19" y="86800"/>
            <a:ext cx="587310" cy="37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p:cNvSpPr txBox="1"/>
          <p:nvPr/>
        </p:nvSpPr>
        <p:spPr>
          <a:xfrm>
            <a:off x="560676" y="41617"/>
            <a:ext cx="671979" cy="461665"/>
          </a:xfrm>
          <a:prstGeom prst="rect">
            <a:avLst/>
          </a:prstGeom>
          <a:noFill/>
        </p:spPr>
        <p:txBody>
          <a:bodyPr wrap="none" lIns="91236" tIns="45619" rIns="91236" bIns="45619" rtlCol="0">
            <a:spAutoFit/>
          </a:bodyPr>
          <a:lstStyle/>
          <a:p>
            <a:pPr defTabSz="912386"/>
            <a:r>
              <a:rPr lang="en-US" altLang="ja-JP" sz="2400" b="1" dirty="0">
                <a:solidFill>
                  <a:prstClr val="black"/>
                </a:solidFill>
              </a:rPr>
              <a:t>KEK</a:t>
            </a:r>
            <a:endParaRPr lang="ja-JP" altLang="en-US" sz="2400" b="1" dirty="0">
              <a:solidFill>
                <a:prstClr val="black"/>
              </a:solidFill>
            </a:endParaRPr>
          </a:p>
        </p:txBody>
      </p:sp>
      <p:sp>
        <p:nvSpPr>
          <p:cNvPr id="9" name="テキスト ボックス 8"/>
          <p:cNvSpPr txBox="1"/>
          <p:nvPr/>
        </p:nvSpPr>
        <p:spPr>
          <a:xfrm>
            <a:off x="44077" y="395442"/>
            <a:ext cx="1186131" cy="322961"/>
          </a:xfrm>
          <a:prstGeom prst="rect">
            <a:avLst/>
          </a:prstGeom>
          <a:noFill/>
        </p:spPr>
        <p:txBody>
          <a:bodyPr wrap="none" lIns="91236" tIns="45619" rIns="91236" bIns="45619" rtlCol="0">
            <a:spAutoFit/>
          </a:bodyPr>
          <a:lstStyle/>
          <a:p>
            <a:pPr defTabSz="912386">
              <a:lnSpc>
                <a:spcPts val="900"/>
              </a:lnSpc>
            </a:pPr>
            <a:r>
              <a:rPr lang="en-US" altLang="ja-JP" sz="800" dirty="0">
                <a:solidFill>
                  <a:prstClr val="black"/>
                </a:solidFill>
              </a:rPr>
              <a:t>High Energy Accelerator</a:t>
            </a:r>
          </a:p>
          <a:p>
            <a:pPr defTabSz="912386">
              <a:lnSpc>
                <a:spcPts val="900"/>
              </a:lnSpc>
            </a:pPr>
            <a:r>
              <a:rPr lang="en-US" altLang="ja-JP" sz="800" dirty="0">
                <a:solidFill>
                  <a:prstClr val="black"/>
                </a:solidFill>
              </a:rPr>
              <a:t>Research Organization</a:t>
            </a:r>
            <a:endParaRPr lang="ja-JP" altLang="en-US" sz="800" dirty="0">
              <a:solidFill>
                <a:prstClr val="black"/>
              </a:solidFill>
            </a:endParaRPr>
          </a:p>
        </p:txBody>
      </p:sp>
      <p:sp>
        <p:nvSpPr>
          <p:cNvPr id="10" name="正方形/長方形 9"/>
          <p:cNvSpPr/>
          <p:nvPr/>
        </p:nvSpPr>
        <p:spPr>
          <a:xfrm>
            <a:off x="1232715" y="1"/>
            <a:ext cx="7911389" cy="656692"/>
          </a:xfrm>
          <a:prstGeom prst="rect">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236" tIns="45619" rIns="91236" bIns="45619" rtlCol="0" anchor="ctr"/>
          <a:lstStyle/>
          <a:p>
            <a:pPr algn="ctr" defTabSz="912386"/>
            <a:endParaRPr lang="ja-JP" altLang="en-US" sz="3200" dirty="0">
              <a:solidFill>
                <a:prstClr val="white"/>
              </a:solidFill>
            </a:endParaRPr>
          </a:p>
        </p:txBody>
      </p:sp>
      <p:sp>
        <p:nvSpPr>
          <p:cNvPr id="2" name="タイトル プレースホルダー 1"/>
          <p:cNvSpPr>
            <a:spLocks noGrp="1"/>
          </p:cNvSpPr>
          <p:nvPr>
            <p:ph type="title"/>
          </p:nvPr>
        </p:nvSpPr>
        <p:spPr>
          <a:xfrm>
            <a:off x="1232738" y="13226"/>
            <a:ext cx="6903701" cy="598078"/>
          </a:xfrm>
          <a:prstGeom prst="rect">
            <a:avLst/>
          </a:prstGeom>
        </p:spPr>
        <p:txBody>
          <a:bodyPr vert="horz" lIns="91236" tIns="45619" rIns="91236" bIns="45619"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639266985"/>
      </p:ext>
    </p:extLst>
  </p:cSld>
  <p:clrMap bg1="lt1" tx1="dk1" bg2="lt2" tx2="dk2" accent1="accent1" accent2="accent2" accent3="accent3" accent4="accent4" accent5="accent5" accent6="accent6" hlink="hlink" folHlink="folHlink"/>
  <p:sldLayoutIdLst>
    <p:sldLayoutId id="2147483723" r:id="rId1"/>
    <p:sldLayoutId id="2147483724" r:id="rId2"/>
  </p:sldLayoutIdLst>
  <p:hf hdr="0" ftr="0" dt="0"/>
  <p:txStyles>
    <p:titleStyle>
      <a:lvl1pPr algn="ctr" defTabSz="912386" rtl="0" eaLnBrk="1" latinLnBrk="0" hangingPunct="1">
        <a:spcBef>
          <a:spcPct val="0"/>
        </a:spcBef>
        <a:buNone/>
        <a:defRPr kumimoji="1" sz="2800" kern="1200">
          <a:solidFill>
            <a:schemeClr val="bg1"/>
          </a:solidFill>
          <a:latin typeface="+mj-lt"/>
          <a:ea typeface="+mj-ea"/>
          <a:cs typeface="+mj-cs"/>
        </a:defRPr>
      </a:lvl1pPr>
    </p:titleStyle>
    <p:bodyStyle>
      <a:lvl1pPr marL="342155" indent="-342155" algn="l" defTabSz="912386" rtl="0" eaLnBrk="1" latinLnBrk="0" hangingPunct="1">
        <a:spcBef>
          <a:spcPct val="20000"/>
        </a:spcBef>
        <a:buClr>
          <a:srgbClr val="002060"/>
        </a:buClr>
        <a:buSzPct val="80000"/>
        <a:buFont typeface="Wingdings" panose="05000000000000000000" pitchFamily="2" charset="2"/>
        <a:buChar char="n"/>
        <a:defRPr kumimoji="1" sz="3200" kern="1200">
          <a:solidFill>
            <a:schemeClr val="tx1"/>
          </a:solidFill>
          <a:latin typeface="+mn-lt"/>
          <a:ea typeface="+mn-ea"/>
          <a:cs typeface="+mn-cs"/>
        </a:defRPr>
      </a:lvl1pPr>
      <a:lvl2pPr marL="741316" indent="-285134" algn="l" defTabSz="912386" rtl="0" eaLnBrk="1" latinLnBrk="0" hangingPunct="1">
        <a:spcBef>
          <a:spcPct val="20000"/>
        </a:spcBef>
        <a:buClr>
          <a:srgbClr val="002060"/>
        </a:buClr>
        <a:buFontTx/>
        <a:buBlip>
          <a:blip r:embed="rId5"/>
        </a:buBlip>
        <a:defRPr kumimoji="1" sz="2800" kern="1200">
          <a:solidFill>
            <a:schemeClr val="tx1"/>
          </a:solidFill>
          <a:latin typeface="+mn-lt"/>
          <a:ea typeface="+mn-ea"/>
          <a:cs typeface="+mn-cs"/>
        </a:defRPr>
      </a:lvl2pPr>
      <a:lvl3pPr marL="1140486" indent="-228091" algn="l" defTabSz="912386" rtl="0" eaLnBrk="1" latinLnBrk="0" hangingPunct="1">
        <a:spcBef>
          <a:spcPct val="20000"/>
        </a:spcBef>
        <a:buClr>
          <a:srgbClr val="002060"/>
        </a:buClr>
        <a:buFont typeface="Wingdings" panose="05000000000000000000" pitchFamily="2" charset="2"/>
        <a:buChar char="ü"/>
        <a:defRPr kumimoji="1" sz="2400" kern="1200">
          <a:solidFill>
            <a:schemeClr val="tx1"/>
          </a:solidFill>
          <a:latin typeface="+mn-lt"/>
          <a:ea typeface="+mn-ea"/>
          <a:cs typeface="+mn-cs"/>
        </a:defRPr>
      </a:lvl3pPr>
      <a:lvl4pPr marL="1596676" indent="-228091" algn="l" defTabSz="912386" rtl="0" eaLnBrk="1" latinLnBrk="0" hangingPunct="1">
        <a:spcBef>
          <a:spcPct val="20000"/>
        </a:spcBef>
        <a:buClr>
          <a:srgbClr val="002060"/>
        </a:buClr>
        <a:buFont typeface="Arial" panose="020B0604020202020204" pitchFamily="34" charset="0"/>
        <a:buChar char="•"/>
        <a:defRPr kumimoji="1" sz="2000" kern="1200">
          <a:solidFill>
            <a:schemeClr val="tx1"/>
          </a:solidFill>
          <a:latin typeface="+mn-lt"/>
          <a:ea typeface="+mn-ea"/>
          <a:cs typeface="+mn-cs"/>
        </a:defRPr>
      </a:lvl4pPr>
      <a:lvl5pPr marL="2052885" indent="-228091" algn="l" defTabSz="912386" rtl="0" eaLnBrk="1" latinLnBrk="0" hangingPunct="1">
        <a:spcBef>
          <a:spcPct val="20000"/>
        </a:spcBef>
        <a:buFontTx/>
        <a:buBlip>
          <a:blip r:embed="rId6"/>
        </a:buBlip>
        <a:defRPr kumimoji="1" sz="2000" kern="1200">
          <a:solidFill>
            <a:schemeClr val="tx1"/>
          </a:solidFill>
          <a:latin typeface="+mn-lt"/>
          <a:ea typeface="+mn-ea"/>
          <a:cs typeface="+mn-cs"/>
        </a:defRPr>
      </a:lvl5pPr>
      <a:lvl6pPr marL="2509078"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6526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1467"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77646" indent="-228091" algn="l" defTabSz="912386"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2386" rtl="0" eaLnBrk="1" latinLnBrk="0" hangingPunct="1">
        <a:defRPr kumimoji="1" sz="1800" kern="1200">
          <a:solidFill>
            <a:schemeClr val="tx1"/>
          </a:solidFill>
          <a:latin typeface="+mn-lt"/>
          <a:ea typeface="+mn-ea"/>
          <a:cs typeface="+mn-cs"/>
        </a:defRPr>
      </a:lvl1pPr>
      <a:lvl2pPr marL="456183" algn="l" defTabSz="912386" rtl="0" eaLnBrk="1" latinLnBrk="0" hangingPunct="1">
        <a:defRPr kumimoji="1" sz="1800" kern="1200">
          <a:solidFill>
            <a:schemeClr val="tx1"/>
          </a:solidFill>
          <a:latin typeface="+mn-lt"/>
          <a:ea typeface="+mn-ea"/>
          <a:cs typeface="+mn-cs"/>
        </a:defRPr>
      </a:lvl2pPr>
      <a:lvl3pPr marL="912386" algn="l" defTabSz="912386" rtl="0" eaLnBrk="1" latinLnBrk="0" hangingPunct="1">
        <a:defRPr kumimoji="1" sz="1800" kern="1200">
          <a:solidFill>
            <a:schemeClr val="tx1"/>
          </a:solidFill>
          <a:latin typeface="+mn-lt"/>
          <a:ea typeface="+mn-ea"/>
          <a:cs typeface="+mn-cs"/>
        </a:defRPr>
      </a:lvl3pPr>
      <a:lvl4pPr marL="1368590" algn="l" defTabSz="912386" rtl="0" eaLnBrk="1" latinLnBrk="0" hangingPunct="1">
        <a:defRPr kumimoji="1" sz="1800" kern="1200">
          <a:solidFill>
            <a:schemeClr val="tx1"/>
          </a:solidFill>
          <a:latin typeface="+mn-lt"/>
          <a:ea typeface="+mn-ea"/>
          <a:cs typeface="+mn-cs"/>
        </a:defRPr>
      </a:lvl4pPr>
      <a:lvl5pPr marL="1824781" algn="l" defTabSz="912386" rtl="0" eaLnBrk="1" latinLnBrk="0" hangingPunct="1">
        <a:defRPr kumimoji="1" sz="1800" kern="1200">
          <a:solidFill>
            <a:schemeClr val="tx1"/>
          </a:solidFill>
          <a:latin typeface="+mn-lt"/>
          <a:ea typeface="+mn-ea"/>
          <a:cs typeface="+mn-cs"/>
        </a:defRPr>
      </a:lvl5pPr>
      <a:lvl6pPr marL="2280970" algn="l" defTabSz="912386" rtl="0" eaLnBrk="1" latinLnBrk="0" hangingPunct="1">
        <a:defRPr kumimoji="1" sz="1800" kern="1200">
          <a:solidFill>
            <a:schemeClr val="tx1"/>
          </a:solidFill>
          <a:latin typeface="+mn-lt"/>
          <a:ea typeface="+mn-ea"/>
          <a:cs typeface="+mn-cs"/>
        </a:defRPr>
      </a:lvl6pPr>
      <a:lvl7pPr marL="2737175" algn="l" defTabSz="912386" rtl="0" eaLnBrk="1" latinLnBrk="0" hangingPunct="1">
        <a:defRPr kumimoji="1" sz="1800" kern="1200">
          <a:solidFill>
            <a:schemeClr val="tx1"/>
          </a:solidFill>
          <a:latin typeface="+mn-lt"/>
          <a:ea typeface="+mn-ea"/>
          <a:cs typeface="+mn-cs"/>
        </a:defRPr>
      </a:lvl7pPr>
      <a:lvl8pPr marL="3193366" algn="l" defTabSz="912386" rtl="0" eaLnBrk="1" latinLnBrk="0" hangingPunct="1">
        <a:defRPr kumimoji="1" sz="1800" kern="1200">
          <a:solidFill>
            <a:schemeClr val="tx1"/>
          </a:solidFill>
          <a:latin typeface="+mn-lt"/>
          <a:ea typeface="+mn-ea"/>
          <a:cs typeface="+mn-cs"/>
        </a:defRPr>
      </a:lvl8pPr>
      <a:lvl9pPr marL="3649559" algn="l" defTabSz="912386"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uta.edu/physics/lcws18/pages/info_files/Address%20by%20Hon%20Shintaro%20Ito%20LCWS2018.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kek.jp/ja/newsroom/2018/12/19/1700/" TargetMode="External"/><Relationship Id="rId2" Type="http://schemas.openxmlformats.org/officeDocument/2006/relationships/hyperlink" Target="http://www.scj.go.jp/ja/info/kohyo/pdf/kohyo-24-k273.pdf" TargetMode="External"/><Relationship Id="rId1" Type="http://schemas.openxmlformats.org/officeDocument/2006/relationships/slideLayout" Target="../slideLayouts/slideLayout2.xml"/><Relationship Id="rId5" Type="http://schemas.openxmlformats.org/officeDocument/2006/relationships/hyperlink" Target="http://newsline.linearcollider.org/" TargetMode="External"/><Relationship Id="rId4" Type="http://schemas.openxmlformats.org/officeDocument/2006/relationships/hyperlink" Target="https://www2.kek.jp/ilc/file/SCJ_report_clarification_181221.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sz="4400" dirty="0" smtClean="0">
                <a:solidFill>
                  <a:schemeClr val="tx1"/>
                </a:solidFill>
              </a:rPr>
              <a:t>The current </a:t>
            </a:r>
            <a:r>
              <a:rPr lang="en-US" altLang="ja-JP" sz="4400" dirty="0">
                <a:solidFill>
                  <a:schemeClr val="tx1"/>
                </a:solidFill>
              </a:rPr>
              <a:t>s</a:t>
            </a:r>
            <a:r>
              <a:rPr lang="en-US" altLang="ja-JP" sz="4400" dirty="0" smtClean="0">
                <a:solidFill>
                  <a:schemeClr val="tx1"/>
                </a:solidFill>
              </a:rPr>
              <a:t>tatus of the ILC project in</a:t>
            </a:r>
            <a:r>
              <a:rPr lang="ja-JP" altLang="en-US" sz="4400" dirty="0" smtClean="0">
                <a:solidFill>
                  <a:schemeClr val="tx1"/>
                </a:solidFill>
              </a:rPr>
              <a:t> </a:t>
            </a:r>
            <a:r>
              <a:rPr lang="en-US" altLang="ja-JP" sz="4400" dirty="0" smtClean="0">
                <a:solidFill>
                  <a:schemeClr val="tx1"/>
                </a:solidFill>
              </a:rPr>
              <a:t>Japan</a:t>
            </a:r>
            <a:endParaRPr kumimoji="1" lang="ja-JP" altLang="en-US" sz="4400" dirty="0">
              <a:solidFill>
                <a:schemeClr val="tx1"/>
              </a:solidFill>
            </a:endParaRPr>
          </a:p>
        </p:txBody>
      </p:sp>
      <p:sp>
        <p:nvSpPr>
          <p:cNvPr id="3" name="サブタイトル 2"/>
          <p:cNvSpPr>
            <a:spLocks noGrp="1"/>
          </p:cNvSpPr>
          <p:nvPr>
            <p:ph type="subTitle" idx="1"/>
          </p:nvPr>
        </p:nvSpPr>
        <p:spPr/>
        <p:txBody>
          <a:bodyPr>
            <a:normAutofit/>
          </a:bodyPr>
          <a:lstStyle/>
          <a:p>
            <a:r>
              <a:rPr lang="en-US" altLang="ja-JP" dirty="0"/>
              <a:t>Yasuhiro Okada </a:t>
            </a:r>
            <a:r>
              <a:rPr lang="en-US" altLang="ja-JP" dirty="0" smtClean="0"/>
              <a:t>(KEK)</a:t>
            </a:r>
          </a:p>
          <a:p>
            <a:r>
              <a:rPr kumimoji="1" lang="en-US" altLang="ja-JP" dirty="0" smtClean="0"/>
              <a:t>January 2019</a:t>
            </a:r>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a:t>
            </a:fld>
            <a:endParaRPr kumimoji="1" lang="ja-JP" altLang="en-US"/>
          </a:p>
        </p:txBody>
      </p:sp>
    </p:spTree>
    <p:extLst>
      <p:ext uri="{BB962C8B-B14F-4D97-AF65-F5344CB8AC3E}">
        <p14:creationId xmlns:p14="http://schemas.microsoft.com/office/powerpoint/2010/main" val="4265346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Promotion in political/governmental sectors</a:t>
            </a:r>
            <a:endParaRPr kumimoji="1" lang="ja-JP" altLang="en-US" dirty="0"/>
          </a:p>
        </p:txBody>
      </p:sp>
      <p:sp>
        <p:nvSpPr>
          <p:cNvPr id="3" name="コンテンツ プレースホルダー 2"/>
          <p:cNvSpPr>
            <a:spLocks noGrp="1"/>
          </p:cNvSpPr>
          <p:nvPr>
            <p:ph idx="1"/>
          </p:nvPr>
        </p:nvSpPr>
        <p:spPr>
          <a:xfrm>
            <a:off x="154983" y="724023"/>
            <a:ext cx="8799387" cy="3522513"/>
          </a:xfrm>
        </p:spPr>
        <p:txBody>
          <a:bodyPr>
            <a:normAutofit fontScale="62500" lnSpcReduction="20000"/>
          </a:bodyPr>
          <a:lstStyle/>
          <a:p>
            <a:r>
              <a:rPr lang="en-US" altLang="ja-JP" dirty="0"/>
              <a:t>Non-patrician Federation of Diet members for the ILC was formed in 2008. Advanced Accelerator Association Promoting Science and Technology (AAA) was also established in 2008 as an industry and academia collaboration.</a:t>
            </a:r>
          </a:p>
          <a:p>
            <a:r>
              <a:rPr lang="en-US" altLang="ja-JP" dirty="0"/>
              <a:t>These organizations have vigorously promoted the ILC project last ten years. Many visits were made to Europe and US. </a:t>
            </a:r>
          </a:p>
          <a:p>
            <a:r>
              <a:rPr lang="en-US" altLang="ja-JP" dirty="0"/>
              <a:t>The MEXT-DOE discussion group on the ILC was formed in 2016 and decided to start collaboration on ILC cost reduction R&amp;D.</a:t>
            </a:r>
          </a:p>
          <a:p>
            <a:r>
              <a:rPr lang="en-US" altLang="ja-JP" dirty="0"/>
              <a:t>Diet members together with governmental officials, industrial representatives and researchers visited Europe in January, 2018 and identified counterparts of Japanese representatives in France and Germany at each level.</a:t>
            </a:r>
          </a:p>
          <a:p>
            <a:r>
              <a:rPr lang="en-US" altLang="ja-JP" dirty="0"/>
              <a:t>Recent visits of the DOE Undersecretary (Dr. Paul Dabber), a German parliament member (Dr. Stefan </a:t>
            </a:r>
            <a:r>
              <a:rPr lang="en-US" altLang="ja-JP" dirty="0" smtClean="0"/>
              <a:t>Kaufmann)  </a:t>
            </a:r>
            <a:r>
              <a:rPr lang="en-US" altLang="ja-JP" dirty="0"/>
              <a:t>and French National Assembly members to Diet members produced encouraging results.    </a:t>
            </a:r>
            <a:endParaRPr lang="en-US" altLang="ja-JP" dirty="0" smtClean="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10</a:t>
            </a:fld>
            <a:endParaRPr kumimoji="1" lang="ja-JP" altLang="en-US" dirty="0"/>
          </a:p>
        </p:txBody>
      </p:sp>
      <p:pic>
        <p:nvPicPr>
          <p:cNvPr id="9" name="図 8">
            <a:extLst>
              <a:ext uri="{FF2B5EF4-FFF2-40B4-BE49-F238E27FC236}">
                <a16:creationId xmlns:a16="http://schemas.microsoft.com/office/drawing/2014/main" id="{09EBBB1C-8D36-854D-8572-C9A08D978606}"/>
              </a:ext>
            </a:extLst>
          </p:cNvPr>
          <p:cNvPicPr>
            <a:picLocks noChangeAspect="1"/>
          </p:cNvPicPr>
          <p:nvPr/>
        </p:nvPicPr>
        <p:blipFill>
          <a:blip r:embed="rId2"/>
          <a:stretch>
            <a:fillRect/>
          </a:stretch>
        </p:blipFill>
        <p:spPr>
          <a:xfrm>
            <a:off x="571343" y="4305567"/>
            <a:ext cx="3783681" cy="2128320"/>
          </a:xfrm>
          <a:prstGeom prst="rect">
            <a:avLst/>
          </a:prstGeo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4520" y="4276460"/>
            <a:ext cx="3224566" cy="2201474"/>
          </a:xfrm>
          <a:prstGeom prst="rect">
            <a:avLst/>
          </a:prstGeom>
        </p:spPr>
      </p:pic>
      <p:sp>
        <p:nvSpPr>
          <p:cNvPr id="13" name="テキスト ボックス 12"/>
          <p:cNvSpPr txBox="1"/>
          <p:nvPr/>
        </p:nvSpPr>
        <p:spPr>
          <a:xfrm>
            <a:off x="344128" y="6477934"/>
            <a:ext cx="3930371" cy="369332"/>
          </a:xfrm>
          <a:prstGeom prst="rect">
            <a:avLst/>
          </a:prstGeom>
          <a:noFill/>
        </p:spPr>
        <p:txBody>
          <a:bodyPr wrap="none" rtlCol="0">
            <a:spAutoFit/>
          </a:bodyPr>
          <a:lstStyle/>
          <a:p>
            <a:r>
              <a:rPr kumimoji="1" lang="en-US" altLang="ja-JP" dirty="0" smtClean="0"/>
              <a:t>Dr. </a:t>
            </a:r>
            <a:r>
              <a:rPr kumimoji="1" lang="en-US" altLang="ja-JP" dirty="0" smtClean="0"/>
              <a:t>P. </a:t>
            </a:r>
            <a:r>
              <a:rPr kumimoji="1" lang="en-US" altLang="ja-JP" dirty="0" err="1" smtClean="0"/>
              <a:t>Dabbar</a:t>
            </a:r>
            <a:r>
              <a:rPr lang="en-US" altLang="ja-JP" dirty="0" smtClean="0"/>
              <a:t> at a Diet member meeting </a:t>
            </a:r>
            <a:endParaRPr kumimoji="1" lang="ja-JP" altLang="en-US" dirty="0"/>
          </a:p>
        </p:txBody>
      </p:sp>
      <p:sp>
        <p:nvSpPr>
          <p:cNvPr id="14" name="テキスト ボックス 13"/>
          <p:cNvSpPr txBox="1"/>
          <p:nvPr/>
        </p:nvSpPr>
        <p:spPr>
          <a:xfrm>
            <a:off x="4564948" y="6433887"/>
            <a:ext cx="3629199" cy="369332"/>
          </a:xfrm>
          <a:prstGeom prst="rect">
            <a:avLst/>
          </a:prstGeom>
          <a:noFill/>
        </p:spPr>
        <p:txBody>
          <a:bodyPr wrap="none" rtlCol="0">
            <a:spAutoFit/>
          </a:bodyPr>
          <a:lstStyle/>
          <a:p>
            <a:r>
              <a:rPr kumimoji="1" lang="en-US" altLang="ja-JP" dirty="0" smtClean="0"/>
              <a:t>	Dr.</a:t>
            </a:r>
            <a:r>
              <a:rPr kumimoji="1" lang="ja-JP" altLang="en-US" dirty="0" smtClean="0"/>
              <a:t> </a:t>
            </a:r>
            <a:r>
              <a:rPr kumimoji="1" lang="en-US" altLang="ja-JP" smtClean="0"/>
              <a:t>S.</a:t>
            </a:r>
            <a:r>
              <a:rPr kumimoji="1" lang="ja-JP" altLang="en-US" smtClean="0"/>
              <a:t> </a:t>
            </a:r>
            <a:r>
              <a:rPr kumimoji="1" lang="en-US" altLang="ja-JP" dirty="0" smtClean="0"/>
              <a:t>Kaufmann at KEK-STF</a:t>
            </a:r>
            <a:endParaRPr kumimoji="1" lang="ja-JP" altLang="en-US" dirty="0"/>
          </a:p>
        </p:txBody>
      </p:sp>
    </p:spTree>
    <p:extLst>
      <p:ext uri="{BB962C8B-B14F-4D97-AF65-F5344CB8AC3E}">
        <p14:creationId xmlns:p14="http://schemas.microsoft.com/office/powerpoint/2010/main" val="2902098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Recent progress </a:t>
            </a:r>
            <a:r>
              <a:rPr lang="en-US" altLang="ja-JP" dirty="0" smtClean="0"/>
              <a:t>in p</a:t>
            </a:r>
            <a:r>
              <a:rPr kumimoji="1" lang="en-US" altLang="ja-JP" dirty="0" smtClean="0"/>
              <a:t>olitical efforts </a:t>
            </a:r>
            <a:endParaRPr kumimoji="1" lang="ja-JP" altLang="en-US" dirty="0"/>
          </a:p>
        </p:txBody>
      </p:sp>
      <p:sp>
        <p:nvSpPr>
          <p:cNvPr id="3" name="コンテンツ プレースホルダー 2"/>
          <p:cNvSpPr>
            <a:spLocks noGrp="1"/>
          </p:cNvSpPr>
          <p:nvPr>
            <p:ph idx="1"/>
          </p:nvPr>
        </p:nvSpPr>
        <p:spPr>
          <a:xfrm>
            <a:off x="431540" y="1124744"/>
            <a:ext cx="8229600" cy="657996"/>
          </a:xfrm>
        </p:spPr>
        <p:txBody>
          <a:bodyPr>
            <a:normAutofit fontScale="70000" lnSpcReduction="20000"/>
          </a:bodyPr>
          <a:lstStyle/>
          <a:p>
            <a:r>
              <a:rPr lang="en-US" altLang="ja-JP" dirty="0"/>
              <a:t>A</a:t>
            </a:r>
            <a:r>
              <a:rPr lang="en-US" altLang="ja-JP" dirty="0" smtClean="0"/>
              <a:t>ddress </a:t>
            </a:r>
            <a:r>
              <a:rPr lang="en-US" altLang="ja-JP" dirty="0"/>
              <a:t>by Hon. </a:t>
            </a:r>
            <a:r>
              <a:rPr lang="en-US" altLang="ja-JP" dirty="0" err="1" smtClean="0"/>
              <a:t>Shintaro</a:t>
            </a:r>
            <a:r>
              <a:rPr lang="en-US" altLang="ja-JP" dirty="0" smtClean="0"/>
              <a:t> Ito, Member of the House of Representatives of Japan, at </a:t>
            </a:r>
            <a:r>
              <a:rPr lang="en-US" altLang="ja-JP" dirty="0"/>
              <a:t>LCWS2018 on October 26, </a:t>
            </a:r>
            <a:r>
              <a:rPr lang="en-US" altLang="ja-JP" dirty="0" smtClean="0"/>
              <a:t>2018.</a:t>
            </a:r>
            <a:endParaRPr lang="ja-JP" altLang="en-US" dirty="0"/>
          </a:p>
          <a:p>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11</a:t>
            </a:fld>
            <a:endParaRPr kumimoji="1" lang="ja-JP" altLang="en-US"/>
          </a:p>
        </p:txBody>
      </p:sp>
      <p:sp>
        <p:nvSpPr>
          <p:cNvPr id="5" name="正方形/長方形 4"/>
          <p:cNvSpPr/>
          <p:nvPr/>
        </p:nvSpPr>
        <p:spPr>
          <a:xfrm>
            <a:off x="521110" y="1874327"/>
            <a:ext cx="8039004" cy="646331"/>
          </a:xfrm>
          <a:prstGeom prst="rect">
            <a:avLst/>
          </a:prstGeom>
        </p:spPr>
        <p:txBody>
          <a:bodyPr wrap="square">
            <a:spAutoFit/>
          </a:bodyPr>
          <a:lstStyle/>
          <a:p>
            <a:r>
              <a:rPr lang="ja-JP" altLang="en-US" dirty="0" smtClean="0">
                <a:hlinkClick r:id="rId2"/>
              </a:rPr>
              <a:t>http://www.uta.edu/physics/lcws18/pages/info_files/Address%20by%20Hon%20Shintaro%20Ito%20LCWS2018.pdf</a:t>
            </a:r>
            <a:endParaRPr lang="en-US" altLang="ja-JP" dirty="0"/>
          </a:p>
        </p:txBody>
      </p:sp>
      <p:sp>
        <p:nvSpPr>
          <p:cNvPr id="7" name="テキスト ボックス 6"/>
          <p:cNvSpPr txBox="1"/>
          <p:nvPr/>
        </p:nvSpPr>
        <p:spPr>
          <a:xfrm>
            <a:off x="575187" y="2788045"/>
            <a:ext cx="7930850" cy="3170099"/>
          </a:xfrm>
          <a:prstGeom prst="rect">
            <a:avLst/>
          </a:prstGeom>
          <a:noFill/>
        </p:spPr>
        <p:txBody>
          <a:bodyPr wrap="square" rtlCol="0">
            <a:spAutoFit/>
          </a:bodyPr>
          <a:lstStyle/>
          <a:p>
            <a:pPr marL="285750" indent="-285750">
              <a:buFont typeface="Wingdings" panose="05000000000000000000" pitchFamily="2" charset="2"/>
              <a:buChar char="ü"/>
            </a:pPr>
            <a:r>
              <a:rPr lang="en-US" altLang="ja-JP" sz="2000" dirty="0" smtClean="0"/>
              <a:t>Establishment of a new organization in the Liberal Democratic Party, “Liaison Committee </a:t>
            </a:r>
            <a:r>
              <a:rPr lang="en-US" altLang="ja-JP" sz="2000" dirty="0"/>
              <a:t>for Realizing the </a:t>
            </a:r>
            <a:r>
              <a:rPr lang="en-US" altLang="ja-JP" sz="2000" dirty="0" smtClean="0"/>
              <a:t>ILC”. This </a:t>
            </a:r>
            <a:r>
              <a:rPr lang="en-US" altLang="ja-JP" sz="2000" dirty="0"/>
              <a:t>brings together various strategic </a:t>
            </a:r>
            <a:r>
              <a:rPr lang="en-US" altLang="ja-JP" sz="2000" dirty="0" smtClean="0"/>
              <a:t>groups involved </a:t>
            </a:r>
            <a:r>
              <a:rPr lang="en-US" altLang="ja-JP" sz="2000" dirty="0"/>
              <a:t>in making important policies, such as science technology and innovation, </a:t>
            </a:r>
            <a:r>
              <a:rPr lang="en-US" altLang="ja-JP" sz="2000" dirty="0" smtClean="0"/>
              <a:t>regional revitalization</a:t>
            </a:r>
            <a:r>
              <a:rPr lang="en-US" altLang="ja-JP" sz="2000" dirty="0"/>
              <a:t>, reconstruction from natural disasters, and national resilience</a:t>
            </a:r>
            <a:r>
              <a:rPr lang="en-US" altLang="ja-JP" sz="2000" dirty="0" smtClean="0"/>
              <a:t>.</a:t>
            </a:r>
          </a:p>
          <a:p>
            <a:pPr marL="285750" indent="-285750">
              <a:buFont typeface="Wingdings" panose="05000000000000000000" pitchFamily="2" charset="2"/>
              <a:buChar char="ü"/>
            </a:pPr>
            <a:r>
              <a:rPr lang="en-US" altLang="ja-JP" sz="2000" dirty="0" smtClean="0"/>
              <a:t>Significant </a:t>
            </a:r>
            <a:r>
              <a:rPr lang="en-US" altLang="ja-JP" sz="2000" dirty="0"/>
              <a:t>progress  </a:t>
            </a:r>
            <a:r>
              <a:rPr lang="en-US" altLang="ja-JP" sz="2000" dirty="0" smtClean="0"/>
              <a:t>already made with </a:t>
            </a:r>
            <a:r>
              <a:rPr lang="en-US" altLang="ja-JP" sz="2000" dirty="0"/>
              <a:t>Europe and the United </a:t>
            </a:r>
            <a:r>
              <a:rPr lang="en-US" altLang="ja-JP" sz="2000" dirty="0" smtClean="0"/>
              <a:t>States concerning international discussions.</a:t>
            </a:r>
          </a:p>
          <a:p>
            <a:pPr marL="285750" indent="-285750">
              <a:buFont typeface="Wingdings" panose="05000000000000000000" pitchFamily="2" charset="2"/>
              <a:buChar char="ü"/>
            </a:pPr>
            <a:r>
              <a:rPr lang="en-US" altLang="ja-JP" sz="2000" dirty="0"/>
              <a:t>Expression of Interest to host the ILC by the Japanese government, originally by the end of 2018. Now an expected date is by the beginning of March after </a:t>
            </a:r>
            <a:r>
              <a:rPr lang="en-US" altLang="ja-JP" sz="2000" dirty="0" smtClean="0"/>
              <a:t>discussions at </a:t>
            </a:r>
            <a:r>
              <a:rPr lang="en-US" altLang="ja-JP" sz="2000" dirty="0"/>
              <a:t>LCB on December </a:t>
            </a:r>
            <a:r>
              <a:rPr lang="en-US" altLang="ja-JP" sz="2000" dirty="0" smtClean="0"/>
              <a:t>5, 2018.</a:t>
            </a:r>
          </a:p>
        </p:txBody>
      </p:sp>
    </p:spTree>
    <p:extLst>
      <p:ext uri="{BB962C8B-B14F-4D97-AF65-F5344CB8AC3E}">
        <p14:creationId xmlns:p14="http://schemas.microsoft.com/office/powerpoint/2010/main" val="32656457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KEK’s </a:t>
            </a:r>
            <a:r>
              <a:rPr kumimoji="1" lang="en-US" altLang="ja-JP" dirty="0" smtClean="0"/>
              <a:t>efforts </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r>
              <a:rPr kumimoji="1" lang="en-US" altLang="ja-JP" dirty="0" smtClean="0"/>
              <a:t>KEK and the HEP community in Japan, together </a:t>
            </a:r>
            <a:r>
              <a:rPr lang="en-US" altLang="ja-JP" dirty="0"/>
              <a:t>with other sectors promoting the ILC (political, industrial, and local</a:t>
            </a:r>
            <a:r>
              <a:rPr lang="en-US" altLang="ja-JP" dirty="0" smtClean="0"/>
              <a:t>), </a:t>
            </a:r>
            <a:r>
              <a:rPr kumimoji="1" lang="en-US" altLang="ja-JP" dirty="0" smtClean="0"/>
              <a:t>will make every effort to help the Japanese </a:t>
            </a:r>
            <a:r>
              <a:rPr lang="en-US" altLang="ja-JP" dirty="0" smtClean="0"/>
              <a:t>govern</a:t>
            </a:r>
            <a:r>
              <a:rPr kumimoji="1" lang="en-US" altLang="ja-JP" dirty="0" smtClean="0"/>
              <a:t>ment announce the </a:t>
            </a:r>
            <a:r>
              <a:rPr kumimoji="1" lang="en-US" altLang="ja-JP" dirty="0" err="1" smtClean="0"/>
              <a:t>EoI</a:t>
            </a:r>
            <a:r>
              <a:rPr kumimoji="1" lang="en-US" altLang="ja-JP" dirty="0" smtClean="0"/>
              <a:t> to host the ILC</a:t>
            </a:r>
            <a:r>
              <a:rPr lang="en-US" altLang="ja-JP" dirty="0"/>
              <a:t> </a:t>
            </a:r>
            <a:r>
              <a:rPr lang="en-US" altLang="ja-JP" dirty="0" smtClean="0"/>
              <a:t>by the beginning of March 2019.</a:t>
            </a:r>
            <a:r>
              <a:rPr kumimoji="1" lang="en-US" altLang="ja-JP" dirty="0" smtClean="0"/>
              <a:t> </a:t>
            </a:r>
          </a:p>
          <a:p>
            <a:r>
              <a:rPr lang="en-US" altLang="ja-JP" dirty="0"/>
              <a:t>KEK and the </a:t>
            </a:r>
            <a:r>
              <a:rPr lang="en-US" altLang="ja-JP" dirty="0" smtClean="0"/>
              <a:t>HEP community </a:t>
            </a:r>
            <a:r>
              <a:rPr lang="en-US" altLang="ja-JP" dirty="0"/>
              <a:t>in </a:t>
            </a:r>
            <a:r>
              <a:rPr lang="en-US" altLang="ja-JP" dirty="0" smtClean="0"/>
              <a:t>Japan will work together with worldwide HEP researchers, especially with European colleagues, in order to place the ILC in a high priority position as an international project in the update of the European Strategy for Particle Physics.</a:t>
            </a:r>
          </a:p>
          <a:p>
            <a:r>
              <a:rPr lang="en-US" altLang="ja-JP" dirty="0" smtClean="0"/>
              <a:t>Beyond the </a:t>
            </a:r>
            <a:r>
              <a:rPr lang="en-US" altLang="ja-JP" dirty="0" err="1" smtClean="0"/>
              <a:t>EoI</a:t>
            </a:r>
            <a:r>
              <a:rPr lang="en-US" altLang="ja-JP" dirty="0" smtClean="0"/>
              <a:t>, KEK and the HEP community </a:t>
            </a:r>
            <a:r>
              <a:rPr lang="en-US" altLang="ja-JP" dirty="0"/>
              <a:t>in Japan </a:t>
            </a:r>
            <a:r>
              <a:rPr lang="en-US" altLang="ja-JP" dirty="0" smtClean="0"/>
              <a:t>will facilitate international discussions between governments with colleagues of foreign partners.</a:t>
            </a:r>
          </a:p>
          <a:p>
            <a:r>
              <a:rPr lang="en-US" altLang="ja-JP" smtClean="0"/>
              <a:t>KEK and the </a:t>
            </a:r>
            <a:r>
              <a:rPr lang="en-US" altLang="ja-JP" dirty="0" smtClean="0"/>
              <a:t>HEP community </a:t>
            </a:r>
            <a:r>
              <a:rPr lang="en-US" altLang="ja-JP" dirty="0"/>
              <a:t>in </a:t>
            </a:r>
            <a:r>
              <a:rPr lang="en-US" altLang="ja-JP" dirty="0" smtClean="0"/>
              <a:t>Japan together with other sectors will continue to promote the ILC in order that the project will receive the final approval after international negotiations. </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12</a:t>
            </a:fld>
            <a:endParaRPr kumimoji="1" lang="ja-JP" altLang="en-US"/>
          </a:p>
        </p:txBody>
      </p:sp>
    </p:spTree>
    <p:extLst>
      <p:ext uri="{BB962C8B-B14F-4D97-AF65-F5344CB8AC3E}">
        <p14:creationId xmlns:p14="http://schemas.microsoft.com/office/powerpoint/2010/main" val="987751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1469404" y="116632"/>
            <a:ext cx="7272808" cy="540060"/>
          </a:xfrm>
          <a:prstGeom prst="rect">
            <a:avLst/>
          </a:prstGeom>
        </p:spPr>
        <p:txBody>
          <a:bodyPr vert="horz" lIns="91236" tIns="45619" rIns="91236" bIns="45619" rtlCol="0" anchor="ctr">
            <a:noAutofit/>
          </a:bodyPr>
          <a:lstStyle>
            <a:lvl1pPr algn="ctr" defTabSz="912386" rtl="0" eaLnBrk="1" latinLnBrk="0" hangingPunct="1">
              <a:spcBef>
                <a:spcPct val="0"/>
              </a:spcBef>
              <a:buNone/>
              <a:defRPr kumimoji="1" sz="2800" kern="1200">
                <a:solidFill>
                  <a:schemeClr val="bg1"/>
                </a:solidFill>
                <a:latin typeface="+mj-lt"/>
                <a:ea typeface="+mj-ea"/>
                <a:cs typeface="+mj-cs"/>
              </a:defRPr>
            </a:lvl1pPr>
          </a:lstStyle>
          <a:p>
            <a:pPr marL="0" marR="0" lvl="0" indent="0" algn="ctr" defTabSz="912386" rtl="0" eaLnBrk="1" fontAlgn="auto" latinLnBrk="0" hangingPunct="1">
              <a:lnSpc>
                <a:spcPct val="100000"/>
              </a:lnSpc>
              <a:spcBef>
                <a:spcPct val="0"/>
              </a:spcBef>
              <a:spcAft>
                <a:spcPts val="0"/>
              </a:spcAft>
              <a:buClrTx/>
              <a:buSzTx/>
              <a:buFontTx/>
              <a:buNone/>
              <a:tabLst/>
              <a:defRPr/>
            </a:pPr>
            <a:r>
              <a:rPr lang="en-US" altLang="ja-JP" sz="2400" b="1" dirty="0" smtClean="0">
                <a:solidFill>
                  <a:prstClr val="white"/>
                </a:solidFill>
                <a:latin typeface="Calibri"/>
                <a:ea typeface="ＭＳ Ｐゴシック" panose="020B0600070205080204" pitchFamily="50" charset="-128"/>
              </a:rPr>
              <a:t>Outline of this talk</a:t>
            </a:r>
            <a:endParaRPr kumimoji="1" lang="ja-JP" altLang="en-US" sz="2400" b="1" i="0" u="none" strike="noStrike" kern="1200" cap="none" spc="0" normalizeH="0" baseline="0" noProof="0" dirty="0">
              <a:ln>
                <a:noFill/>
              </a:ln>
              <a:solidFill>
                <a:prstClr val="white"/>
              </a:solidFill>
              <a:effectLst/>
              <a:uLnTx/>
              <a:uFillTx/>
              <a:latin typeface="Calibri"/>
              <a:ea typeface="ＭＳ Ｐゴシック" panose="020B0600070205080204" pitchFamily="50" charset="-128"/>
              <a:cs typeface="+mj-cs"/>
            </a:endParaRPr>
          </a:p>
        </p:txBody>
      </p:sp>
      <p:sp>
        <p:nvSpPr>
          <p:cNvPr id="2" name="コンテンツ プレースホルダー 1"/>
          <p:cNvSpPr>
            <a:spLocks noGrp="1"/>
          </p:cNvSpPr>
          <p:nvPr>
            <p:ph idx="1"/>
          </p:nvPr>
        </p:nvSpPr>
        <p:spPr/>
        <p:txBody>
          <a:bodyPr/>
          <a:lstStyle/>
          <a:p>
            <a:r>
              <a:rPr lang="en-US" altLang="ja-JP" dirty="0" smtClean="0"/>
              <a:t>Background </a:t>
            </a:r>
            <a:endParaRPr kumimoji="1" lang="en-US" altLang="ja-JP" dirty="0" smtClean="0"/>
          </a:p>
          <a:p>
            <a:r>
              <a:rPr kumimoji="1" lang="en-US" altLang="ja-JP" dirty="0" smtClean="0"/>
              <a:t>The report of the Science Council  of Japan (SCJ) </a:t>
            </a:r>
          </a:p>
          <a:p>
            <a:r>
              <a:rPr lang="en-US" altLang="ja-JP" dirty="0" smtClean="0"/>
              <a:t>Ongoing efforts </a:t>
            </a:r>
          </a:p>
          <a:p>
            <a:endParaRPr lang="en-US" altLang="ja-JP" dirty="0"/>
          </a:p>
          <a:p>
            <a:endParaRPr lang="en-US" altLang="ja-JP" dirty="0" smtClean="0"/>
          </a:p>
          <a:p>
            <a:endParaRPr lang="en-US" altLang="ja-JP" dirty="0" smtClean="0"/>
          </a:p>
          <a:p>
            <a:pPr marL="0" indent="0">
              <a:buNone/>
            </a:pPr>
            <a:endParaRPr lang="en-US" altLang="ja-JP" dirty="0" smtClean="0"/>
          </a:p>
          <a:p>
            <a:pPr marL="0" indent="0">
              <a:buNone/>
            </a:pPr>
            <a:endParaRPr kumimoji="1" lang="ja-JP" altLang="en-US" dirty="0"/>
          </a:p>
        </p:txBody>
      </p:sp>
      <p:sp>
        <p:nvSpPr>
          <p:cNvPr id="3" name="スライド番号プレースホルダー 2"/>
          <p:cNvSpPr>
            <a:spLocks noGrp="1"/>
          </p:cNvSpPr>
          <p:nvPr>
            <p:ph type="sldNum" sz="quarter" idx="12"/>
          </p:nvPr>
        </p:nvSpPr>
        <p:spPr/>
        <p:txBody>
          <a:bodyPr/>
          <a:lstStyle/>
          <a:p>
            <a:fld id="{F5BDA9AB-68BF-4C1C-A55C-6322ECA17994}" type="slidenum">
              <a:rPr kumimoji="1" lang="ja-JP" altLang="en-US" smtClean="0"/>
              <a:t>2</a:t>
            </a:fld>
            <a:endParaRPr kumimoji="1" lang="ja-JP" altLang="en-US"/>
          </a:p>
        </p:txBody>
      </p:sp>
    </p:spTree>
    <p:extLst>
      <p:ext uri="{BB962C8B-B14F-4D97-AF65-F5344CB8AC3E}">
        <p14:creationId xmlns:p14="http://schemas.microsoft.com/office/powerpoint/2010/main" val="19639528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Background  of the </a:t>
            </a:r>
            <a:r>
              <a:rPr lang="en-US" altLang="ja-JP" dirty="0"/>
              <a:t>ILC project in Japan</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lang="en-US" altLang="ja-JP" dirty="0"/>
              <a:t>The Japanese HEP community (JAHEP) proposed to host the ILC in Japan in Oct. 2012.</a:t>
            </a:r>
          </a:p>
          <a:p>
            <a:r>
              <a:rPr lang="en-US" altLang="ja-JP" dirty="0"/>
              <a:t>In May 2013, MEXT asked the Science Council of Japan (SCJ) for advice on the ILC project. </a:t>
            </a:r>
          </a:p>
          <a:p>
            <a:r>
              <a:rPr lang="en-US" altLang="ja-JP" dirty="0"/>
              <a:t>In September 2013, the SCJ  sent a report on the ILC project to MEXT.</a:t>
            </a:r>
          </a:p>
          <a:p>
            <a:r>
              <a:rPr lang="en-US" altLang="ja-JP" dirty="0"/>
              <a:t>MEXT set up the ILC Advisory Panel in May 2014.</a:t>
            </a:r>
          </a:p>
          <a:p>
            <a:r>
              <a:rPr lang="en-US" altLang="ja-JP" dirty="0"/>
              <a:t>The JAHEP proposed 250 GeV ILC as a Higgs factory in July 2017.</a:t>
            </a:r>
          </a:p>
          <a:p>
            <a:r>
              <a:rPr lang="en-US" altLang="ja-JP" dirty="0"/>
              <a:t>LCB/ICFA released a report/statement and endorsed the plan of 250 GeV ILC in November 2017. </a:t>
            </a:r>
          </a:p>
          <a:p>
            <a:r>
              <a:rPr lang="en-US" altLang="ja-JP" dirty="0"/>
              <a:t>The ILC250 plan was introduced to the ILC Advisory Panel of MEXT.</a:t>
            </a:r>
          </a:p>
          <a:p>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3</a:t>
            </a:fld>
            <a:endParaRPr kumimoji="1" lang="ja-JP" altLang="en-US"/>
          </a:p>
        </p:txBody>
      </p:sp>
    </p:spTree>
    <p:extLst>
      <p:ext uri="{BB962C8B-B14F-4D97-AF65-F5344CB8AC3E}">
        <p14:creationId xmlns:p14="http://schemas.microsoft.com/office/powerpoint/2010/main" val="2559849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Developments in 2018</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lang="en-US" altLang="ja-JP" dirty="0"/>
              <a:t>The ILC Advisory Panel released a report on the revised plan of the ILC in July 2018. MEXT asked the SCJ for advice on the revised plan.</a:t>
            </a:r>
          </a:p>
          <a:p>
            <a:r>
              <a:rPr lang="en-US" altLang="ja-JP" dirty="0"/>
              <a:t>Intensive discussions started in the Committee formed in the SCJ in August 2018. </a:t>
            </a:r>
            <a:r>
              <a:rPr lang="en-US" altLang="ja-JP" dirty="0" smtClean="0"/>
              <a:t>11 </a:t>
            </a:r>
            <a:r>
              <a:rPr lang="en-US" altLang="ja-JP" dirty="0"/>
              <a:t>meetings were held in August-November. There have been many </a:t>
            </a:r>
            <a:r>
              <a:rPr lang="en-US" altLang="ja-JP" dirty="0" smtClean="0"/>
              <a:t>presentations and many </a:t>
            </a:r>
            <a:r>
              <a:rPr lang="en-US" altLang="ja-JP" dirty="0"/>
              <a:t>submissions of documents from </a:t>
            </a:r>
            <a:r>
              <a:rPr lang="en-US" altLang="ja-JP" dirty="0" smtClean="0"/>
              <a:t>researchers and various sectors. </a:t>
            </a:r>
            <a:r>
              <a:rPr lang="en-US" altLang="ja-JP" dirty="0"/>
              <a:t>More than 30  letters from abroad were sent to the </a:t>
            </a:r>
            <a:r>
              <a:rPr lang="en-US" altLang="ja-JP" dirty="0" smtClean="0"/>
              <a:t>Committee.</a:t>
            </a:r>
          </a:p>
          <a:p>
            <a:r>
              <a:rPr lang="en-US" altLang="ja-JP" dirty="0"/>
              <a:t>The </a:t>
            </a:r>
            <a:r>
              <a:rPr lang="en-US" altLang="ja-JP" dirty="0" smtClean="0"/>
              <a:t>final report was approved at the Executive Board of the SCJ and </a:t>
            </a:r>
            <a:r>
              <a:rPr lang="en-US" altLang="ja-JP" dirty="0"/>
              <a:t>handed to the MEXT on December 19, </a:t>
            </a:r>
            <a:r>
              <a:rPr lang="en-US" altLang="ja-JP" dirty="0" smtClean="0"/>
              <a:t>2018.</a:t>
            </a:r>
            <a:endParaRPr lang="en-US" altLang="ja-JP" dirty="0"/>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4</a:t>
            </a:fld>
            <a:endParaRPr kumimoji="1" lang="ja-JP" altLang="en-US"/>
          </a:p>
        </p:txBody>
      </p:sp>
    </p:spTree>
    <p:extLst>
      <p:ext uri="{BB962C8B-B14F-4D97-AF65-F5344CB8AC3E}">
        <p14:creationId xmlns:p14="http://schemas.microsoft.com/office/powerpoint/2010/main" val="17737674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The SCJ report</a:t>
            </a:r>
            <a:endParaRPr kumimoji="1" lang="ja-JP" altLang="en-US" dirty="0"/>
          </a:p>
        </p:txBody>
      </p:sp>
      <p:sp>
        <p:nvSpPr>
          <p:cNvPr id="3" name="コンテンツ プレースホルダー 2"/>
          <p:cNvSpPr>
            <a:spLocks noGrp="1"/>
          </p:cNvSpPr>
          <p:nvPr>
            <p:ph idx="1"/>
          </p:nvPr>
        </p:nvSpPr>
        <p:spPr/>
        <p:txBody>
          <a:bodyPr>
            <a:normAutofit fontScale="77500" lnSpcReduction="20000"/>
          </a:bodyPr>
          <a:lstStyle/>
          <a:p>
            <a:r>
              <a:rPr kumimoji="1" lang="en-US" altLang="ja-JP" dirty="0" smtClean="0"/>
              <a:t>The full report is available at</a:t>
            </a:r>
          </a:p>
          <a:p>
            <a:pPr marL="0" indent="0">
              <a:buNone/>
            </a:pPr>
            <a:r>
              <a:rPr lang="en-US" altLang="ja-JP" dirty="0">
                <a:hlinkClick r:id="rId2"/>
              </a:rPr>
              <a:t>http://</a:t>
            </a:r>
            <a:r>
              <a:rPr lang="en-US" altLang="ja-JP" dirty="0" smtClean="0">
                <a:hlinkClick r:id="rId2"/>
              </a:rPr>
              <a:t>www.scj.go.jp/ja/info/kohyo/pdf/kohyo-24-k273.pdf</a:t>
            </a:r>
            <a:endParaRPr lang="en-US" altLang="ja-JP" dirty="0" smtClean="0"/>
          </a:p>
          <a:p>
            <a:r>
              <a:rPr lang="en-US" altLang="ja-JP" dirty="0" smtClean="0"/>
              <a:t>KEK released a message to clarify our stand point on December 19, 2018.</a:t>
            </a:r>
          </a:p>
          <a:p>
            <a:pPr marL="0" indent="0">
              <a:buFont typeface="Arial" panose="020B0604020202020204" pitchFamily="34" charset="0"/>
              <a:buNone/>
            </a:pPr>
            <a:r>
              <a:rPr lang="en-US" altLang="ja-JP" dirty="0">
                <a:hlinkClick r:id="rId3"/>
              </a:rPr>
              <a:t>https://www.kek.jp/ja/newsroom/2018/12/19/1700/</a:t>
            </a:r>
            <a:endParaRPr lang="en-US" altLang="ja-JP" dirty="0"/>
          </a:p>
          <a:p>
            <a:pPr marL="0" indent="0">
              <a:buFont typeface="Arial" panose="020B0604020202020204" pitchFamily="34" charset="0"/>
              <a:buNone/>
            </a:pPr>
            <a:r>
              <a:rPr lang="en-US" altLang="ja-JP" dirty="0" smtClean="0"/>
              <a:t>    Also </a:t>
            </a:r>
            <a:r>
              <a:rPr lang="en-US" altLang="ja-JP" dirty="0"/>
              <a:t>statements was released from </a:t>
            </a:r>
            <a:r>
              <a:rPr lang="en-US" altLang="ja-JP" dirty="0" smtClean="0"/>
              <a:t>the Tohoku </a:t>
            </a:r>
            <a:r>
              <a:rPr lang="en-US" altLang="ja-JP" dirty="0"/>
              <a:t>area and Diet members. </a:t>
            </a:r>
            <a:endParaRPr lang="en-US" altLang="ja-JP" dirty="0" smtClean="0"/>
          </a:p>
          <a:p>
            <a:r>
              <a:rPr lang="en-US" altLang="ja-JP" dirty="0" smtClean="0"/>
              <a:t>KEK sent out an English translation of the executive summary of the report, the KEK statement, and the Diet member’s statement .</a:t>
            </a:r>
          </a:p>
          <a:p>
            <a:pPr marL="0" indent="0">
              <a:buNone/>
            </a:pPr>
            <a:r>
              <a:rPr lang="en-US" altLang="ja-JP" dirty="0">
                <a:hlinkClick r:id="rId4"/>
              </a:rPr>
              <a:t>https://</a:t>
            </a:r>
            <a:r>
              <a:rPr lang="en-US" altLang="ja-JP" dirty="0" smtClean="0">
                <a:hlinkClick r:id="rId4"/>
              </a:rPr>
              <a:t>www2.kek.jp/ilc/file/SCJ_report_clarification_181221.pdf</a:t>
            </a:r>
            <a:endParaRPr lang="en-US" altLang="ja-JP" dirty="0" smtClean="0"/>
          </a:p>
          <a:p>
            <a:pPr marL="0" indent="0">
              <a:buNone/>
            </a:pPr>
            <a:r>
              <a:rPr lang="en-US" altLang="ja-JP" dirty="0" smtClean="0"/>
              <a:t>This was also covered by LC </a:t>
            </a:r>
            <a:r>
              <a:rPr lang="en-US" altLang="ja-JP" dirty="0" err="1" smtClean="0"/>
              <a:t>Newsline</a:t>
            </a:r>
            <a:r>
              <a:rPr lang="en-US" altLang="ja-JP" dirty="0" smtClean="0"/>
              <a:t>.</a:t>
            </a:r>
          </a:p>
          <a:p>
            <a:pPr marL="0" indent="0">
              <a:buNone/>
            </a:pPr>
            <a:r>
              <a:rPr lang="en-US" altLang="ja-JP" dirty="0">
                <a:hlinkClick r:id="rId5"/>
              </a:rPr>
              <a:t>http://newsline.linearcollider.org</a:t>
            </a:r>
            <a:r>
              <a:rPr lang="en-US" altLang="ja-JP" dirty="0" smtClean="0">
                <a:hlinkClick r:id="rId5"/>
              </a:rPr>
              <a:t>/</a:t>
            </a:r>
            <a:endParaRPr lang="en-US" altLang="ja-JP" dirty="0" smtClean="0"/>
          </a:p>
          <a:p>
            <a:pPr marL="0" indent="0">
              <a:buNone/>
            </a:pPr>
            <a:endParaRPr lang="en-US" altLang="ja-JP" dirty="0" smtClean="0"/>
          </a:p>
          <a:p>
            <a:pPr marL="0" indent="0">
              <a:buNone/>
            </a:pPr>
            <a:endParaRPr lang="en-US" altLang="ja-JP"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5</a:t>
            </a:fld>
            <a:endParaRPr kumimoji="1" lang="ja-JP" altLang="en-US"/>
          </a:p>
        </p:txBody>
      </p:sp>
    </p:spTree>
    <p:extLst>
      <p:ext uri="{BB962C8B-B14F-4D97-AF65-F5344CB8AC3E}">
        <p14:creationId xmlns:p14="http://schemas.microsoft.com/office/powerpoint/2010/main" val="2174456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The SCJ report : Executive summary  </a:t>
            </a:r>
            <a:endParaRPr kumimoji="1" lang="ja-JP" altLang="en-US" dirty="0"/>
          </a:p>
        </p:txBody>
      </p:sp>
      <p:sp>
        <p:nvSpPr>
          <p:cNvPr id="3" name="コンテンツ プレースホルダー 2"/>
          <p:cNvSpPr>
            <a:spLocks noGrp="1"/>
          </p:cNvSpPr>
          <p:nvPr>
            <p:ph idx="1"/>
          </p:nvPr>
        </p:nvSpPr>
        <p:spPr/>
        <p:txBody>
          <a:bodyPr>
            <a:normAutofit fontScale="85000" lnSpcReduction="20000"/>
          </a:bodyPr>
          <a:lstStyle/>
          <a:p>
            <a:r>
              <a:rPr kumimoji="1" lang="en-US" altLang="ja-JP" dirty="0" smtClean="0"/>
              <a:t>The SCJ recognizes the importance of the Higgs physics</a:t>
            </a:r>
            <a:r>
              <a:rPr lang="en-US" altLang="ja-JP" dirty="0" smtClean="0"/>
              <a:t> </a:t>
            </a:r>
            <a:r>
              <a:rPr lang="en-US" altLang="ja-JP" i="1" dirty="0" smtClean="0"/>
              <a:t>“In </a:t>
            </a:r>
            <a:r>
              <a:rPr lang="en-US" altLang="ja-JP" i="1" dirty="0"/>
              <a:t>the high-energy particle physics community, </a:t>
            </a:r>
            <a:r>
              <a:rPr lang="en-US" altLang="ja-JP" i="1" dirty="0">
                <a:solidFill>
                  <a:srgbClr val="FF0000"/>
                </a:solidFill>
              </a:rPr>
              <a:t>a consensus has been reached that research on the precise measurement of Higgs couplings is extremely </a:t>
            </a:r>
            <a:r>
              <a:rPr lang="en-US" altLang="ja-JP" i="1" dirty="0" smtClean="0">
                <a:solidFill>
                  <a:srgbClr val="FF0000"/>
                </a:solidFill>
              </a:rPr>
              <a:t>important</a:t>
            </a:r>
            <a:r>
              <a:rPr lang="en-US" altLang="ja-JP" i="1" dirty="0" smtClean="0"/>
              <a:t>”</a:t>
            </a:r>
          </a:p>
          <a:p>
            <a:r>
              <a:rPr lang="en-US" altLang="ja-JP" i="1" dirty="0" smtClean="0"/>
              <a:t>“</a:t>
            </a:r>
            <a:r>
              <a:rPr lang="en-US" altLang="ja-JP" i="1" dirty="0" smtClean="0">
                <a:solidFill>
                  <a:srgbClr val="FF0000"/>
                </a:solidFill>
              </a:rPr>
              <a:t>Judging </a:t>
            </a:r>
            <a:r>
              <a:rPr lang="en-US" altLang="ja-JP" i="1" dirty="0">
                <a:solidFill>
                  <a:srgbClr val="FF0000"/>
                </a:solidFill>
              </a:rPr>
              <a:t>from the information so far presented regarding the current state of the project and its preparation, </a:t>
            </a:r>
            <a:r>
              <a:rPr lang="en-US" altLang="ja-JP" i="1" dirty="0"/>
              <a:t>the Science Council of Japan cannot reach a consensus to support hosting the 250 GeV ILC project in </a:t>
            </a:r>
            <a:r>
              <a:rPr lang="en-US" altLang="ja-JP" i="1" dirty="0" smtClean="0"/>
              <a:t>Japan”</a:t>
            </a:r>
          </a:p>
          <a:p>
            <a:pPr marL="0" indent="0">
              <a:buNone/>
            </a:pPr>
            <a:r>
              <a:rPr lang="en-US" altLang="ja-JP" dirty="0" smtClean="0"/>
              <a:t>Their main concerns are </a:t>
            </a:r>
            <a:r>
              <a:rPr lang="en-US" altLang="ja-JP" i="1" dirty="0" smtClean="0"/>
              <a:t>“</a:t>
            </a:r>
            <a:r>
              <a:rPr lang="en-US" altLang="ja-JP" i="1" dirty="0" smtClean="0">
                <a:solidFill>
                  <a:srgbClr val="0070C0"/>
                </a:solidFill>
              </a:rPr>
              <a:t>the </a:t>
            </a:r>
            <a:r>
              <a:rPr lang="en-US" altLang="ja-JP" i="1" dirty="0">
                <a:solidFill>
                  <a:srgbClr val="0070C0"/>
                </a:solidFill>
              </a:rPr>
              <a:t>major part of the huge project cost that Japan is expected to </a:t>
            </a:r>
            <a:r>
              <a:rPr lang="en-US" altLang="ja-JP" i="1" dirty="0" smtClean="0">
                <a:solidFill>
                  <a:srgbClr val="0070C0"/>
                </a:solidFill>
              </a:rPr>
              <a:t>bear</a:t>
            </a:r>
            <a:r>
              <a:rPr lang="en-US" altLang="ja-JP" i="1" dirty="0" smtClean="0"/>
              <a:t>”</a:t>
            </a:r>
            <a:r>
              <a:rPr lang="en-US" altLang="ja-JP" dirty="0" smtClean="0"/>
              <a:t>, </a:t>
            </a:r>
            <a:r>
              <a:rPr lang="en-US" altLang="ja-JP" i="1" dirty="0" smtClean="0"/>
              <a:t>“</a:t>
            </a:r>
            <a:r>
              <a:rPr lang="en-US" altLang="ja-JP" i="1" dirty="0" smtClean="0">
                <a:solidFill>
                  <a:srgbClr val="0070C0"/>
                </a:solidFill>
              </a:rPr>
              <a:t>still </a:t>
            </a:r>
            <a:r>
              <a:rPr lang="en-US" altLang="ja-JP" i="1" dirty="0">
                <a:solidFill>
                  <a:srgbClr val="0070C0"/>
                </a:solidFill>
              </a:rPr>
              <a:t>some concerns regarding the project’s </a:t>
            </a:r>
            <a:r>
              <a:rPr lang="en-US" altLang="ja-JP" i="1" dirty="0" smtClean="0">
                <a:solidFill>
                  <a:srgbClr val="0070C0"/>
                </a:solidFill>
              </a:rPr>
              <a:t>implementation</a:t>
            </a:r>
            <a:r>
              <a:rPr lang="en-US" altLang="ja-JP" i="1" dirty="0" smtClean="0"/>
              <a:t> </a:t>
            </a:r>
            <a:r>
              <a:rPr lang="en-US" altLang="ja-JP" dirty="0" smtClean="0"/>
              <a:t>(for technical issues)”, and </a:t>
            </a:r>
            <a:r>
              <a:rPr lang="en-US" altLang="ja-JP" i="1" dirty="0" smtClean="0"/>
              <a:t>“</a:t>
            </a:r>
            <a:r>
              <a:rPr lang="en-US" altLang="ja-JP" i="1" dirty="0" smtClean="0">
                <a:solidFill>
                  <a:srgbClr val="0070C0"/>
                </a:solidFill>
              </a:rPr>
              <a:t>the </a:t>
            </a:r>
            <a:r>
              <a:rPr lang="en-US" altLang="ja-JP" i="1" dirty="0">
                <a:solidFill>
                  <a:srgbClr val="0070C0"/>
                </a:solidFill>
              </a:rPr>
              <a:t>prospects for appropriate international sharing of the huge </a:t>
            </a:r>
            <a:r>
              <a:rPr lang="en-US" altLang="ja-JP" i="1" dirty="0" smtClean="0">
                <a:solidFill>
                  <a:srgbClr val="0070C0"/>
                </a:solidFill>
              </a:rPr>
              <a:t>investment</a:t>
            </a:r>
            <a:r>
              <a:rPr lang="en-US" altLang="ja-JP" i="1" dirty="0" smtClean="0"/>
              <a:t>”</a:t>
            </a:r>
            <a:endParaRPr kumimoji="1" lang="ja-JP" altLang="en-US" i="1"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6</a:t>
            </a:fld>
            <a:endParaRPr kumimoji="1" lang="ja-JP" altLang="en-US"/>
          </a:p>
        </p:txBody>
      </p:sp>
    </p:spTree>
    <p:extLst>
      <p:ext uri="{BB962C8B-B14F-4D97-AF65-F5344CB8AC3E}">
        <p14:creationId xmlns:p14="http://schemas.microsoft.com/office/powerpoint/2010/main" val="3121755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KEK statement (December 19, 2018)  </a:t>
            </a:r>
            <a:endParaRPr kumimoji="1" lang="ja-JP" altLang="en-US"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7</a:t>
            </a:fld>
            <a:endParaRPr kumimoji="1" lang="ja-JP" altLang="en-US"/>
          </a:p>
        </p:txBody>
      </p:sp>
      <p:sp>
        <p:nvSpPr>
          <p:cNvPr id="8" name="正方形/長方形 7"/>
          <p:cNvSpPr/>
          <p:nvPr/>
        </p:nvSpPr>
        <p:spPr>
          <a:xfrm>
            <a:off x="314633" y="906272"/>
            <a:ext cx="8426244" cy="563231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dirty="0" smtClean="0">
                <a:solidFill>
                  <a:srgbClr val="000000"/>
                </a:solidFill>
                <a:latin typeface="Times New Roman" panose="02020603050405020304" pitchFamily="18" charset="0"/>
              </a:rPr>
              <a:t>……..</a:t>
            </a:r>
          </a:p>
          <a:p>
            <a:r>
              <a:rPr lang="en-US" altLang="ja-JP" dirty="0" smtClean="0">
                <a:solidFill>
                  <a:srgbClr val="000000"/>
                </a:solidFill>
                <a:latin typeface="Times New Roman" panose="02020603050405020304" pitchFamily="18" charset="0"/>
              </a:rPr>
              <a:t>The </a:t>
            </a:r>
            <a:r>
              <a:rPr lang="en-US" altLang="ja-JP" dirty="0">
                <a:solidFill>
                  <a:srgbClr val="000000"/>
                </a:solidFill>
                <a:latin typeface="Times New Roman" panose="02020603050405020304" pitchFamily="18" charset="0"/>
              </a:rPr>
              <a:t>SCJ appreciated the scientific significance of the ILC project, the “pursuit of new physics beyond the standard model,” but also pointed out issues concerning the hosting of the ILC project in Japan, in particular the cost-sharing as an international project and the international project organization and management. To address these issues, </a:t>
            </a:r>
            <a:r>
              <a:rPr lang="en-US" altLang="ja-JP" dirty="0">
                <a:solidFill>
                  <a:srgbClr val="FF0000"/>
                </a:solidFill>
                <a:latin typeface="Times New Roman" panose="02020603050405020304" pitchFamily="18" charset="0"/>
              </a:rPr>
              <a:t>we ask the Japanese government to promptly convey a forward-looking position regarding the implementation of international discussions toward the realization of the ILC. </a:t>
            </a:r>
            <a:endParaRPr lang="en-US" altLang="ja-JP" dirty="0" smtClean="0">
              <a:solidFill>
                <a:srgbClr val="FF0000"/>
              </a:solidFill>
              <a:latin typeface="Times New Roman" panose="02020603050405020304" pitchFamily="18" charset="0"/>
            </a:endParaRPr>
          </a:p>
          <a:p>
            <a:r>
              <a:rPr lang="en-US" altLang="ja-JP" dirty="0" smtClean="0">
                <a:solidFill>
                  <a:srgbClr val="000000"/>
                </a:solidFill>
                <a:latin typeface="Times New Roman" panose="02020603050405020304" pitchFamily="18" charset="0"/>
              </a:rPr>
              <a:t>………</a:t>
            </a:r>
            <a:endParaRPr lang="en-US" altLang="ja-JP" dirty="0">
              <a:solidFill>
                <a:srgbClr val="000000"/>
              </a:solidFill>
              <a:latin typeface="Times New Roman" panose="02020603050405020304" pitchFamily="18" charset="0"/>
            </a:endParaRPr>
          </a:p>
          <a:p>
            <a:r>
              <a:rPr lang="en-US" altLang="ja-JP" dirty="0" smtClean="0">
                <a:solidFill>
                  <a:srgbClr val="000000"/>
                </a:solidFill>
                <a:latin typeface="Times New Roman" panose="02020603050405020304" pitchFamily="18" charset="0"/>
              </a:rPr>
              <a:t>The </a:t>
            </a:r>
            <a:r>
              <a:rPr lang="en-US" altLang="ja-JP" dirty="0">
                <a:solidFill>
                  <a:srgbClr val="000000"/>
                </a:solidFill>
                <a:latin typeface="Times New Roman" panose="02020603050405020304" pitchFamily="18" charset="0"/>
              </a:rPr>
              <a:t>scientific significance of the ILC project is widely accepted, </a:t>
            </a:r>
            <a:r>
              <a:rPr lang="en-US" altLang="ja-JP" dirty="0">
                <a:solidFill>
                  <a:srgbClr val="FF0000"/>
                </a:solidFill>
                <a:latin typeface="Times New Roman" panose="02020603050405020304" pitchFamily="18" charset="0"/>
              </a:rPr>
              <a:t>but the significance and consequences of Japan taking on a major part of the ILC project should be discussed not only from the academic but also societal points of view</a:t>
            </a:r>
            <a:r>
              <a:rPr lang="en-US" altLang="ja-JP" dirty="0">
                <a:solidFill>
                  <a:srgbClr val="000000"/>
                </a:solidFill>
                <a:latin typeface="Times New Roman" panose="02020603050405020304" pitchFamily="18" charset="0"/>
              </a:rPr>
              <a:t>. Investigations of the project by researchers have now reached the stage at which further progress requires international discussions by the government. If, in the course of these discussions, it becomes clear that international and domestic conditions are not satisfied, the project will be canceled. We will advance the ILC project, establishing worldwide consensus, </a:t>
            </a:r>
            <a:r>
              <a:rPr lang="en-US" altLang="ja-JP" dirty="0" smtClean="0">
                <a:solidFill>
                  <a:srgbClr val="000000"/>
                </a:solidFill>
                <a:latin typeface="Times New Roman" panose="02020603050405020304" pitchFamily="18" charset="0"/>
              </a:rPr>
              <a:t>including </a:t>
            </a:r>
            <a:r>
              <a:rPr lang="en-US" altLang="ja-JP" dirty="0">
                <a:solidFill>
                  <a:srgbClr val="000000"/>
                </a:solidFill>
                <a:latin typeface="Times New Roman" panose="02020603050405020304" pitchFamily="18" charset="0"/>
              </a:rPr>
              <a:t>on its budget, while gaining support from both academic circles and society at large. </a:t>
            </a:r>
            <a:endParaRPr lang="en-US" altLang="ja-JP" dirty="0" smtClean="0">
              <a:solidFill>
                <a:srgbClr val="000000"/>
              </a:solidFill>
              <a:latin typeface="Times New Roman" panose="02020603050405020304" pitchFamily="18" charset="0"/>
            </a:endParaRPr>
          </a:p>
          <a:p>
            <a:endParaRPr lang="en-US" altLang="ja-JP" dirty="0">
              <a:solidFill>
                <a:srgbClr val="000000"/>
              </a:solidFill>
              <a:latin typeface="Times New Roman" panose="02020603050405020304" pitchFamily="18" charset="0"/>
            </a:endParaRPr>
          </a:p>
          <a:p>
            <a:r>
              <a:rPr lang="en-US" altLang="ja-JP" dirty="0">
                <a:solidFill>
                  <a:srgbClr val="FF0000"/>
                </a:solidFill>
                <a:latin typeface="Times New Roman" panose="02020603050405020304" pitchFamily="18" charset="0"/>
              </a:rPr>
              <a:t>As for the identified technical issues, </a:t>
            </a:r>
            <a:r>
              <a:rPr lang="en-US" altLang="ja-JP" dirty="0">
                <a:solidFill>
                  <a:srgbClr val="000000"/>
                </a:solidFill>
                <a:latin typeface="Times New Roman" panose="02020603050405020304" pitchFamily="18" charset="0"/>
              </a:rPr>
              <a:t>the global community will cooperate, combining resources to resolve them. Based on our experience and achievements at LHC, KEKB, European XFEL, and other research facilities, we are convinced that we can solve them. </a:t>
            </a:r>
            <a:endParaRPr lang="ja-JP" altLang="en-US" dirty="0"/>
          </a:p>
        </p:txBody>
      </p:sp>
    </p:spTree>
    <p:extLst>
      <p:ext uri="{BB962C8B-B14F-4D97-AF65-F5344CB8AC3E}">
        <p14:creationId xmlns:p14="http://schemas.microsoft.com/office/powerpoint/2010/main" val="488511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400" dirty="0" smtClean="0"/>
              <a:t>Diet member’s statement (December 19, 2018)</a:t>
            </a:r>
            <a:endParaRPr kumimoji="1" lang="ja-JP" altLang="en-US" sz="2400"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8</a:t>
            </a:fld>
            <a:endParaRPr kumimoji="1" lang="ja-JP" altLang="en-US"/>
          </a:p>
        </p:txBody>
      </p:sp>
      <p:sp>
        <p:nvSpPr>
          <p:cNvPr id="6" name="正方形/長方形 5"/>
          <p:cNvSpPr/>
          <p:nvPr/>
        </p:nvSpPr>
        <p:spPr>
          <a:xfrm>
            <a:off x="161749" y="766170"/>
            <a:ext cx="8868697" cy="5909310"/>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dirty="0">
                <a:solidFill>
                  <a:srgbClr val="000000"/>
                </a:solidFill>
                <a:latin typeface="游明朝" panose="02020400000000000000" pitchFamily="18" charset="-128"/>
                <a:ea typeface="游明朝" panose="02020400000000000000" pitchFamily="18" charset="-128"/>
              </a:rPr>
              <a:t>We wish to express our sincere gratitude for the intensive discussions conducted at the Science Council of Japan. It is extremely important that the scientific merits of the ILC and the significance of Japan contributing to international collaborative research have been recognized</a:t>
            </a:r>
            <a:r>
              <a:rPr lang="en-US" altLang="ja-JP" dirty="0" smtClean="0">
                <a:solidFill>
                  <a:srgbClr val="000000"/>
                </a:solidFill>
                <a:latin typeface="游明朝" panose="02020400000000000000" pitchFamily="18" charset="-128"/>
                <a:ea typeface="游明朝" panose="02020400000000000000" pitchFamily="18" charset="-128"/>
              </a:rPr>
              <a:t>.</a:t>
            </a:r>
          </a:p>
          <a:p>
            <a:endParaRPr lang="en-US" altLang="ja-JP" dirty="0">
              <a:solidFill>
                <a:srgbClr val="000000"/>
              </a:solidFill>
              <a:latin typeface="游明朝" panose="02020400000000000000" pitchFamily="18" charset="-128"/>
              <a:ea typeface="游明朝" panose="02020400000000000000" pitchFamily="18" charset="-128"/>
            </a:endParaRPr>
          </a:p>
          <a:p>
            <a:r>
              <a:rPr lang="en-US" altLang="ja-JP" dirty="0">
                <a:solidFill>
                  <a:srgbClr val="000000"/>
                </a:solidFill>
                <a:latin typeface="游明朝" panose="02020400000000000000" pitchFamily="18" charset="-128"/>
                <a:ea typeface="游明朝" panose="02020400000000000000" pitchFamily="18" charset="-128"/>
              </a:rPr>
              <a:t>The ILC has a far-reaching impact on a wide range of national policies, such as science and </a:t>
            </a:r>
            <a:r>
              <a:rPr lang="en-US" altLang="ja-JP" dirty="0" smtClean="0">
                <a:solidFill>
                  <a:srgbClr val="000000"/>
                </a:solidFill>
                <a:latin typeface="游明朝" panose="02020400000000000000" pitchFamily="18" charset="-128"/>
                <a:ea typeface="游明朝" panose="02020400000000000000" pitchFamily="18" charset="-128"/>
              </a:rPr>
              <a:t>technology innovation</a:t>
            </a:r>
            <a:r>
              <a:rPr lang="en-US" altLang="ja-JP" dirty="0">
                <a:solidFill>
                  <a:srgbClr val="000000"/>
                </a:solidFill>
                <a:latin typeface="游明朝" panose="02020400000000000000" pitchFamily="18" charset="-128"/>
                <a:ea typeface="游明朝" panose="02020400000000000000" pitchFamily="18" charset="-128"/>
              </a:rPr>
              <a:t>, diplomacy and national security, industrial development and growth, and regional revitalization and post-disaster reconstruction. We believe that it is our political mission to push forward the ILC project as a national priority</a:t>
            </a:r>
            <a:r>
              <a:rPr lang="en-US" altLang="ja-JP" dirty="0" smtClean="0">
                <a:solidFill>
                  <a:srgbClr val="000000"/>
                </a:solidFill>
                <a:latin typeface="游明朝" panose="02020400000000000000" pitchFamily="18" charset="-128"/>
                <a:ea typeface="游明朝" panose="02020400000000000000" pitchFamily="18" charset="-128"/>
              </a:rPr>
              <a:t>.</a:t>
            </a:r>
          </a:p>
          <a:p>
            <a:endParaRPr lang="en-US" altLang="ja-JP" dirty="0">
              <a:solidFill>
                <a:srgbClr val="000000"/>
              </a:solidFill>
              <a:latin typeface="游明朝" panose="02020400000000000000" pitchFamily="18" charset="-128"/>
              <a:ea typeface="游明朝" panose="02020400000000000000" pitchFamily="18" charset="-128"/>
            </a:endParaRPr>
          </a:p>
          <a:p>
            <a:r>
              <a:rPr lang="en-US" altLang="ja-JP" dirty="0">
                <a:solidFill>
                  <a:srgbClr val="000000"/>
                </a:solidFill>
                <a:latin typeface="游明朝" panose="02020400000000000000" pitchFamily="18" charset="-128"/>
                <a:ea typeface="游明朝" panose="02020400000000000000" pitchFamily="18" charset="-128"/>
              </a:rPr>
              <a:t>Japan has been and will remain a science and technology-oriented nation. We will continue to seek public understanding of the ILC project and will work to address the issues raised by the Science Council of Japan</a:t>
            </a:r>
            <a:r>
              <a:rPr lang="en-US" altLang="ja-JP" dirty="0" smtClean="0">
                <a:solidFill>
                  <a:srgbClr val="000000"/>
                </a:solidFill>
                <a:latin typeface="游明朝" panose="02020400000000000000" pitchFamily="18" charset="-128"/>
                <a:ea typeface="游明朝" panose="02020400000000000000" pitchFamily="18" charset="-128"/>
              </a:rPr>
              <a:t>.</a:t>
            </a:r>
          </a:p>
          <a:p>
            <a:endParaRPr lang="en-US" altLang="ja-JP" dirty="0">
              <a:solidFill>
                <a:srgbClr val="000000"/>
              </a:solidFill>
              <a:latin typeface="游明朝" panose="02020400000000000000" pitchFamily="18" charset="-128"/>
              <a:ea typeface="游明朝" panose="02020400000000000000" pitchFamily="18" charset="-128"/>
            </a:endParaRPr>
          </a:p>
          <a:p>
            <a:r>
              <a:rPr lang="en-US" altLang="ja-JP" dirty="0">
                <a:solidFill>
                  <a:srgbClr val="000000"/>
                </a:solidFill>
                <a:latin typeface="游明朝" panose="02020400000000000000" pitchFamily="18" charset="-128"/>
                <a:ea typeface="游明朝" panose="02020400000000000000" pitchFamily="18" charset="-128"/>
              </a:rPr>
              <a:t>The Federation of Diet Members for the ILC and the Liaison Committee for Realizing the ILC will be working at full strength to ensure that the Japanese government reaches a positive decision to realize the ILC project in Japan</a:t>
            </a:r>
            <a:r>
              <a:rPr lang="en-US" altLang="ja-JP" dirty="0" smtClean="0">
                <a:solidFill>
                  <a:srgbClr val="000000"/>
                </a:solidFill>
                <a:latin typeface="游明朝" panose="02020400000000000000" pitchFamily="18" charset="-128"/>
                <a:ea typeface="游明朝" panose="02020400000000000000" pitchFamily="18" charset="-128"/>
              </a:rPr>
              <a:t>.</a:t>
            </a:r>
          </a:p>
          <a:p>
            <a:endParaRPr lang="en-US" altLang="ja-JP" dirty="0">
              <a:solidFill>
                <a:srgbClr val="000000"/>
              </a:solidFill>
              <a:latin typeface="游明朝" panose="02020400000000000000" pitchFamily="18" charset="-128"/>
              <a:ea typeface="游明朝" panose="02020400000000000000" pitchFamily="18" charset="-128"/>
            </a:endParaRPr>
          </a:p>
          <a:p>
            <a:r>
              <a:rPr lang="en-US" altLang="ja-JP" dirty="0">
                <a:solidFill>
                  <a:srgbClr val="000000"/>
                </a:solidFill>
                <a:latin typeface="游明朝" panose="02020400000000000000" pitchFamily="18" charset="-128"/>
                <a:ea typeface="游明朝" panose="02020400000000000000" pitchFamily="18" charset="-128"/>
              </a:rPr>
              <a:t>Takeo KAWAMURA</a:t>
            </a:r>
          </a:p>
          <a:p>
            <a:r>
              <a:rPr lang="en-US" altLang="ja-JP" dirty="0">
                <a:solidFill>
                  <a:srgbClr val="000000"/>
                </a:solidFill>
                <a:latin typeface="游明朝" panose="02020400000000000000" pitchFamily="18" charset="-128"/>
                <a:ea typeface="游明朝" panose="02020400000000000000" pitchFamily="18" charset="-128"/>
              </a:rPr>
              <a:t>Chairperson, Federation of Diet Members for the ILC</a:t>
            </a:r>
          </a:p>
          <a:p>
            <a:r>
              <a:rPr lang="en-US" altLang="ja-JP" dirty="0">
                <a:solidFill>
                  <a:srgbClr val="000000"/>
                </a:solidFill>
                <a:latin typeface="游明朝" panose="02020400000000000000" pitchFamily="18" charset="-128"/>
                <a:ea typeface="游明朝" panose="02020400000000000000" pitchFamily="18" charset="-128"/>
              </a:rPr>
              <a:t>Chairperson, Liaison Committee for Realizing the ILC, Liberal Democratic Party</a:t>
            </a:r>
            <a:endParaRPr lang="ja-JP" altLang="en-US" dirty="0"/>
          </a:p>
        </p:txBody>
      </p:sp>
    </p:spTree>
    <p:extLst>
      <p:ext uri="{BB962C8B-B14F-4D97-AF65-F5344CB8AC3E}">
        <p14:creationId xmlns:p14="http://schemas.microsoft.com/office/powerpoint/2010/main" val="4215510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32738" y="13226"/>
            <a:ext cx="7596630" cy="598078"/>
          </a:xfrm>
        </p:spPr>
        <p:txBody>
          <a:bodyPr/>
          <a:lstStyle/>
          <a:p>
            <a:r>
              <a:rPr lang="en-US" altLang="ja-JP" sz="2400" dirty="0" smtClean="0"/>
              <a:t>Q&amp;A at MEXT </a:t>
            </a:r>
            <a:r>
              <a:rPr lang="en-US" altLang="ja-JP" sz="2400" dirty="0"/>
              <a:t>Minister’s </a:t>
            </a:r>
            <a:r>
              <a:rPr lang="en-US" altLang="ja-JP" sz="2400" dirty="0" smtClean="0"/>
              <a:t>press </a:t>
            </a:r>
            <a:r>
              <a:rPr lang="en-US" altLang="ja-JP" sz="2400" dirty="0"/>
              <a:t>c</a:t>
            </a:r>
            <a:r>
              <a:rPr lang="en-US" altLang="ja-JP" sz="2400" dirty="0" smtClean="0"/>
              <a:t>onference </a:t>
            </a:r>
            <a:r>
              <a:rPr lang="en-US" altLang="ja-JP" sz="2400" dirty="0"/>
              <a:t>(Dec. </a:t>
            </a:r>
            <a:r>
              <a:rPr lang="en-US" altLang="ja-JP" sz="2400" dirty="0" smtClean="0"/>
              <a:t>21, 2018</a:t>
            </a:r>
            <a:r>
              <a:rPr lang="en-US" altLang="ja-JP" sz="2400" dirty="0"/>
              <a:t>) </a:t>
            </a:r>
            <a:endParaRPr kumimoji="1" lang="ja-JP" altLang="en-US" sz="2400" dirty="0"/>
          </a:p>
        </p:txBody>
      </p:sp>
      <p:sp>
        <p:nvSpPr>
          <p:cNvPr id="4" name="スライド番号プレースホルダー 3"/>
          <p:cNvSpPr>
            <a:spLocks noGrp="1"/>
          </p:cNvSpPr>
          <p:nvPr>
            <p:ph type="sldNum" sz="quarter" idx="12"/>
          </p:nvPr>
        </p:nvSpPr>
        <p:spPr/>
        <p:txBody>
          <a:bodyPr/>
          <a:lstStyle/>
          <a:p>
            <a:fld id="{0498F24A-11F8-4879-AB2B-FDE14143D8E6}" type="slidenum">
              <a:rPr kumimoji="1" lang="ja-JP" altLang="en-US" smtClean="0"/>
              <a:t>9</a:t>
            </a:fld>
            <a:endParaRPr kumimoji="1" lang="ja-JP" altLang="en-US"/>
          </a:p>
        </p:txBody>
      </p:sp>
      <p:sp>
        <p:nvSpPr>
          <p:cNvPr id="5" name="正方形/長方形 4"/>
          <p:cNvSpPr/>
          <p:nvPr/>
        </p:nvSpPr>
        <p:spPr>
          <a:xfrm>
            <a:off x="98323" y="908946"/>
            <a:ext cx="8819535" cy="569386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ltLang="ja-JP" sz="1400" i="1" u="sng" dirty="0" smtClean="0">
                <a:solidFill>
                  <a:srgbClr val="0070C0"/>
                </a:solidFill>
                <a:latin typeface="Arial" panose="020B0604020202020204" pitchFamily="34" charset="0"/>
              </a:rPr>
              <a:t>Journalist </a:t>
            </a:r>
            <a:endParaRPr lang="en-US" altLang="ja-JP" sz="1400" i="1" u="sng" dirty="0">
              <a:solidFill>
                <a:srgbClr val="0070C0"/>
              </a:solidFill>
              <a:latin typeface="Arial" panose="020B0604020202020204" pitchFamily="34" charset="0"/>
            </a:endParaRPr>
          </a:p>
          <a:p>
            <a:r>
              <a:rPr lang="en-US" altLang="ja-JP" sz="1400" dirty="0">
                <a:solidFill>
                  <a:srgbClr val="000000"/>
                </a:solidFill>
                <a:latin typeface="Arial" panose="020B0604020202020204" pitchFamily="34" charset="0"/>
              </a:rPr>
              <a:t>Recently, the Science Council of Japan delivered a report on the International Linear Collider (ILC) to the Ministry of Education, Culture, Sports, Science, and Technology (MEXT). The report states “the Science Council of Japan cannot reach a consensus to support hosting the ILC.” How will MEXT respond to this report and what are its next steps? </a:t>
            </a:r>
          </a:p>
          <a:p>
            <a:r>
              <a:rPr lang="en-US" altLang="ja-JP" sz="1400" i="1" u="sng" dirty="0" err="1" smtClean="0">
                <a:solidFill>
                  <a:srgbClr val="0070C0"/>
                </a:solidFill>
                <a:latin typeface="Arial" panose="020B0604020202020204" pitchFamily="34" charset="0"/>
              </a:rPr>
              <a:t>Mext</a:t>
            </a:r>
            <a:r>
              <a:rPr lang="en-US" altLang="ja-JP" sz="1400" i="1" u="sng" dirty="0" smtClean="0">
                <a:solidFill>
                  <a:srgbClr val="0070C0"/>
                </a:solidFill>
                <a:latin typeface="Arial" panose="020B0604020202020204" pitchFamily="34" charset="0"/>
              </a:rPr>
              <a:t> Minister </a:t>
            </a:r>
            <a:endParaRPr lang="en-US" altLang="ja-JP" sz="1400" i="1" u="sng" dirty="0">
              <a:solidFill>
                <a:srgbClr val="0070C0"/>
              </a:solidFill>
              <a:latin typeface="ＭＳ"/>
            </a:endParaRPr>
          </a:p>
          <a:p>
            <a:r>
              <a:rPr lang="en-US" altLang="ja-JP" sz="1400" dirty="0">
                <a:solidFill>
                  <a:srgbClr val="000000"/>
                </a:solidFill>
                <a:latin typeface="Arial" panose="020B0604020202020204" pitchFamily="34" charset="0"/>
              </a:rPr>
              <a:t>We asked the Science Council of Japan (SCJ) to consider the International Linear Collider following the issue of a report in July by MEXT’s ILC Advisory Panel. On December 19th, we received the SCJ’s response to our request. The project was thoroughly discussed in the SCJ by researchers from diverse academic fields. I am grateful to those researchers for their work. Now MEXT will consider government’s response, taking into account the SCJ’s report. The SCJ’s summary acknowledges the scientific significance of the ILC in the field of elementary particle physics, but also expresses concerns. The main concerns are the prospects for international cost sharing and the availability of human resources. We would like next for the government to proceed with careful consideration of the ILC, while paying attention to these concerns. Regarding the schedule, the key international research organization acknowledged on December 5th that it is unrealistic to expect the Japanese government's expression of its position on the ILC in 2018. They requested a statement from the Japanese government by the beginning of March, 2019. While carefully monitoring such international developments, we will consider how the government should respond, after carefully reviewing the contents of the SCJ’s report. </a:t>
            </a:r>
            <a:endParaRPr lang="en-US" altLang="ja-JP" sz="1400" dirty="0" smtClean="0">
              <a:solidFill>
                <a:srgbClr val="000000"/>
              </a:solidFill>
              <a:latin typeface="Arial" panose="020B0604020202020204" pitchFamily="34" charset="0"/>
            </a:endParaRPr>
          </a:p>
          <a:p>
            <a:r>
              <a:rPr lang="en-US" altLang="ja-JP" sz="1400" i="1" u="sng" dirty="0" smtClean="0">
                <a:solidFill>
                  <a:srgbClr val="0070C0"/>
                </a:solidFill>
                <a:latin typeface="Arial" panose="020B0604020202020204" pitchFamily="34" charset="0"/>
              </a:rPr>
              <a:t>Journalist </a:t>
            </a:r>
            <a:endParaRPr lang="en-US" altLang="ja-JP" sz="1400" i="1" u="sng" dirty="0">
              <a:solidFill>
                <a:srgbClr val="0070C0"/>
              </a:solidFill>
              <a:latin typeface="Arial" panose="020B0604020202020204" pitchFamily="34" charset="0"/>
            </a:endParaRPr>
          </a:p>
          <a:p>
            <a:r>
              <a:rPr lang="en-US" altLang="ja-JP" sz="1400" dirty="0">
                <a:solidFill>
                  <a:srgbClr val="000000"/>
                </a:solidFill>
                <a:latin typeface="Arial" panose="020B0604020202020204" pitchFamily="34" charset="0"/>
              </a:rPr>
              <a:t>Today, the governors of the Miyagi Prefecture and the Iwate Prefecture said the government should consider societal significance as it makes a decision on the ILC. What do you think of this? </a:t>
            </a:r>
            <a:endParaRPr lang="en-US" altLang="ja-JP" sz="1400" dirty="0" smtClean="0">
              <a:solidFill>
                <a:srgbClr val="000000"/>
              </a:solidFill>
              <a:latin typeface="Arial" panose="020B0604020202020204" pitchFamily="34" charset="0"/>
            </a:endParaRPr>
          </a:p>
          <a:p>
            <a:r>
              <a:rPr lang="en-US" altLang="ja-JP" sz="1400" i="1" u="sng" dirty="0" smtClean="0">
                <a:solidFill>
                  <a:srgbClr val="0070C0"/>
                </a:solidFill>
                <a:latin typeface="Arial" panose="020B0604020202020204" pitchFamily="34" charset="0"/>
              </a:rPr>
              <a:t>MEXT Minister</a:t>
            </a:r>
            <a:endParaRPr lang="en-US" altLang="ja-JP" sz="1400" i="1" u="sng" dirty="0">
              <a:solidFill>
                <a:srgbClr val="0070C0"/>
              </a:solidFill>
              <a:latin typeface="ＭＳ"/>
            </a:endParaRPr>
          </a:p>
          <a:p>
            <a:r>
              <a:rPr lang="en-US" altLang="ja-JP" sz="1400" dirty="0">
                <a:solidFill>
                  <a:srgbClr val="000000"/>
                </a:solidFill>
                <a:latin typeface="Arial" panose="020B0604020202020204" pitchFamily="34" charset="0"/>
              </a:rPr>
              <a:t>I think a comprehensive examination taking account such viewpoints is necessary. We will consider more factors now, including intra-government coordination. </a:t>
            </a:r>
            <a:endParaRPr lang="en-US" altLang="ja-JP" sz="1400" dirty="0" smtClean="0">
              <a:solidFill>
                <a:srgbClr val="000000"/>
              </a:solidFill>
              <a:latin typeface="Arial" panose="020B0604020202020204" pitchFamily="34" charset="0"/>
            </a:endParaRPr>
          </a:p>
        </p:txBody>
      </p:sp>
    </p:spTree>
    <p:extLst>
      <p:ext uri="{BB962C8B-B14F-4D97-AF65-F5344CB8AC3E}">
        <p14:creationId xmlns:p14="http://schemas.microsoft.com/office/powerpoint/2010/main" val="1510703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2_KEK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9242</TotalTime>
  <Words>1769</Words>
  <Application>Microsoft Office PowerPoint</Application>
  <PresentationFormat>画面に合わせる (4:3)</PresentationFormat>
  <Paragraphs>97</Paragraphs>
  <Slides>12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12</vt:i4>
      </vt:variant>
    </vt:vector>
  </HeadingPairs>
  <TitlesOfParts>
    <vt:vector size="20" baseType="lpstr">
      <vt:lpstr>ＭＳ</vt:lpstr>
      <vt:lpstr>ＭＳ Ｐゴシック</vt:lpstr>
      <vt:lpstr>游明朝</vt:lpstr>
      <vt:lpstr>Arial</vt:lpstr>
      <vt:lpstr>Calibri</vt:lpstr>
      <vt:lpstr>Times New Roman</vt:lpstr>
      <vt:lpstr>Wingdings</vt:lpstr>
      <vt:lpstr>2_KEK Standard</vt:lpstr>
      <vt:lpstr>The current status of the ILC project in Japan</vt:lpstr>
      <vt:lpstr>PowerPoint プレゼンテーション</vt:lpstr>
      <vt:lpstr>Background  of the ILC project in Japan</vt:lpstr>
      <vt:lpstr>Developments in 2018</vt:lpstr>
      <vt:lpstr>The SCJ report</vt:lpstr>
      <vt:lpstr>The SCJ report : Executive summary  </vt:lpstr>
      <vt:lpstr>KEK statement (December 19, 2018)  </vt:lpstr>
      <vt:lpstr>Diet member’s statement (December 19, 2018)</vt:lpstr>
      <vt:lpstr>Q&amp;A at MEXT Minister’s press conference (Dec. 21, 2018) </vt:lpstr>
      <vt:lpstr>Promotion in political/governmental sectors</vt:lpstr>
      <vt:lpstr>Recent progress in political efforts </vt:lpstr>
      <vt:lpstr>KEK’s efforts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Status</dc:title>
  <dc:creator>Yokoya</dc:creator>
  <cp:lastModifiedBy>岡田 安弘</cp:lastModifiedBy>
  <cp:revision>618</cp:revision>
  <cp:lastPrinted>2019-01-12T12:56:54Z</cp:lastPrinted>
  <dcterms:created xsi:type="dcterms:W3CDTF">2015-08-20T04:30:59Z</dcterms:created>
  <dcterms:modified xsi:type="dcterms:W3CDTF">2019-01-14T11:07:14Z</dcterms:modified>
</cp:coreProperties>
</file>