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83" r:id="rId4"/>
    <p:sldId id="264" r:id="rId5"/>
    <p:sldId id="265" r:id="rId6"/>
    <p:sldId id="266" r:id="rId7"/>
    <p:sldId id="285" r:id="rId8"/>
    <p:sldId id="272" r:id="rId9"/>
    <p:sldId id="274" r:id="rId10"/>
    <p:sldId id="291" r:id="rId11"/>
    <p:sldId id="289" r:id="rId12"/>
    <p:sldId id="286" r:id="rId13"/>
    <p:sldId id="287" r:id="rId14"/>
    <p:sldId id="292" r:id="rId15"/>
    <p:sldId id="263" r:id="rId1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021"/>
    <a:srgbClr val="8545E8"/>
    <a:srgbClr val="0AB900"/>
    <a:srgbClr val="BEAFD9"/>
    <a:srgbClr val="06D686"/>
    <a:srgbClr val="FFA558"/>
    <a:srgbClr val="FF8E1C"/>
    <a:srgbClr val="7E39E7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590" autoAdjust="0"/>
  </p:normalViewPr>
  <p:slideViewPr>
    <p:cSldViewPr>
      <p:cViewPr varScale="1">
        <p:scale>
          <a:sx n="105" d="100"/>
          <a:sy n="105" d="100"/>
        </p:scale>
        <p:origin x="19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55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4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28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11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505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3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8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4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933" y="6467475"/>
            <a:ext cx="249568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71134" y="6453189"/>
            <a:ext cx="825711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9718" y="6453189"/>
            <a:ext cx="67098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9185" y="188914"/>
            <a:ext cx="11713633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1872" y="692696"/>
            <a:ext cx="10652720" cy="1944216"/>
          </a:xfrm>
        </p:spPr>
        <p:txBody>
          <a:bodyPr/>
          <a:lstStyle/>
          <a:p>
            <a:pPr eaLnBrk="1" hangingPunct="1"/>
            <a:r>
              <a:rPr lang="en-US" dirty="0" smtClean="0"/>
              <a:t>CLIC Workshop 2019</a:t>
            </a:r>
            <a:br>
              <a:rPr lang="en-US" dirty="0" smtClean="0"/>
            </a:br>
            <a:r>
              <a:rPr lang="en-US" dirty="0" smtClean="0"/>
              <a:t>CERN</a:t>
            </a:r>
            <a:br>
              <a:rPr lang="en-US" dirty="0" smtClean="0"/>
            </a:br>
            <a:r>
              <a:rPr lang="en-US" sz="3200" i="1" dirty="0" smtClean="0"/>
              <a:t>Tuesday 22</a:t>
            </a:r>
            <a:r>
              <a:rPr lang="en-US" sz="3200" i="1" baseline="30000" dirty="0" smtClean="0"/>
              <a:t>nd</a:t>
            </a:r>
            <a:r>
              <a:rPr lang="en-US" sz="3200" i="1" dirty="0" smtClean="0"/>
              <a:t> January 2019</a:t>
            </a:r>
            <a:endParaRPr lang="en-US" sz="3200" b="1" i="1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74232"/>
            <a:ext cx="6512768" cy="550912"/>
          </a:xfrm>
        </p:spPr>
        <p:txBody>
          <a:bodyPr/>
          <a:lstStyle/>
          <a:p>
            <a:pPr eaLnBrk="1" hangingPunct="1"/>
            <a:r>
              <a:rPr lang="en-GB" sz="2800" dirty="0" smtClean="0"/>
              <a:t>Phil BURROWS, Colin PERRY, Douglas BETT, Rebecca RAMJIAWAN</a:t>
            </a:r>
            <a:endParaRPr lang="en-US" sz="2800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347936" y="2708921"/>
            <a:ext cx="9500592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 b="1" kern="0" dirty="0" smtClean="0"/>
              <a:t>FONT</a:t>
            </a:r>
            <a:endParaRPr lang="en-US" sz="4800" b="1" kern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495600" y="5110336"/>
            <a:ext cx="7078755" cy="5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GB" sz="2800" i="1" kern="0" dirty="0" smtClean="0"/>
              <a:t>University of Oxford</a:t>
            </a:r>
            <a:endParaRPr lang="en-US" sz="2800" i="1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Upstream system: 2-BPM, 2-kicker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23" y="4276676"/>
            <a:ext cx="4013162" cy="19905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3704" y="4322988"/>
            <a:ext cx="2347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FONT </a:t>
            </a:r>
            <a:r>
              <a:rPr lang="en-GB" dirty="0" err="1" smtClean="0"/>
              <a:t>stripline</a:t>
            </a:r>
            <a:r>
              <a:rPr lang="en-GB" dirty="0" smtClean="0"/>
              <a:t> BPMs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952" y="4475905"/>
            <a:ext cx="5653030" cy="17614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4784" y="4098588"/>
            <a:ext cx="342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FONT </a:t>
            </a:r>
            <a:r>
              <a:rPr lang="en-GB" dirty="0" err="1" smtClean="0"/>
              <a:t>stripline</a:t>
            </a:r>
            <a:r>
              <a:rPr lang="en-GB" dirty="0" smtClean="0"/>
              <a:t> BPM processors</a:t>
            </a:r>
            <a:endParaRPr lang="en-GB" dirty="0"/>
          </a:p>
        </p:txBody>
      </p:sp>
      <p:grpSp>
        <p:nvGrpSpPr>
          <p:cNvPr id="67" name="Group 66"/>
          <p:cNvGrpSpPr/>
          <p:nvPr/>
        </p:nvGrpSpPr>
        <p:grpSpPr>
          <a:xfrm>
            <a:off x="833025" y="1340768"/>
            <a:ext cx="4470887" cy="2766196"/>
            <a:chOff x="767408" y="1417638"/>
            <a:chExt cx="4470887" cy="2766196"/>
          </a:xfrm>
        </p:grpSpPr>
        <p:cxnSp>
          <p:nvCxnSpPr>
            <p:cNvPr id="30" name="Straight Arrow Connector 29"/>
            <p:cNvCxnSpPr/>
            <p:nvPr/>
          </p:nvCxnSpPr>
          <p:spPr>
            <a:xfrm>
              <a:off x="767408" y="1807570"/>
              <a:ext cx="411134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1183792" y="2896848"/>
              <a:ext cx="147461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18514" y="2284780"/>
              <a:ext cx="432048" cy="1224136"/>
            </a:xfrm>
            <a:prstGeom prst="rect">
              <a:avLst/>
            </a:prstGeom>
            <a:solidFill>
              <a:srgbClr val="0AB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06446" y="2278926"/>
              <a:ext cx="432048" cy="1224136"/>
            </a:xfrm>
            <a:prstGeom prst="rect">
              <a:avLst/>
            </a:prstGeom>
            <a:solidFill>
              <a:srgbClr val="0AB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05142" y="2284780"/>
              <a:ext cx="432048" cy="1224136"/>
            </a:xfrm>
            <a:prstGeom prst="rect">
              <a:avLst/>
            </a:prstGeom>
            <a:solidFill>
              <a:srgbClr val="8545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111064" y="2284780"/>
              <a:ext cx="432048" cy="1224136"/>
            </a:xfrm>
            <a:prstGeom prst="rect">
              <a:avLst/>
            </a:prstGeom>
            <a:solidFill>
              <a:srgbClr val="8545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905141" y="3783724"/>
              <a:ext cx="3433351" cy="400110"/>
              <a:chOff x="6837333" y="4510230"/>
              <a:chExt cx="2462823" cy="40011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6837333" y="4538063"/>
                <a:ext cx="2462823" cy="372277"/>
              </a:xfrm>
              <a:prstGeom prst="rect">
                <a:avLst/>
              </a:prstGeom>
              <a:solidFill>
                <a:srgbClr val="FF90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354527" y="4510230"/>
                <a:ext cx="145471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FONT 5A Board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2682326" y="1579728"/>
              <a:ext cx="498855" cy="432048"/>
              <a:chOff x="7860012" y="1688990"/>
              <a:chExt cx="498855" cy="432048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896200" y="1688990"/>
                <a:ext cx="432048" cy="432048"/>
              </a:xfrm>
              <a:prstGeom prst="rect">
                <a:avLst/>
              </a:prstGeom>
              <a:solidFill>
                <a:srgbClr val="0AB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860012" y="1712037"/>
                <a:ext cx="4988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P2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875843" y="1573874"/>
              <a:ext cx="498855" cy="432048"/>
              <a:chOff x="9053529" y="1683136"/>
              <a:chExt cx="498855" cy="432048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9084132" y="1683136"/>
                <a:ext cx="432048" cy="432048"/>
              </a:xfrm>
              <a:prstGeom prst="rect">
                <a:avLst/>
              </a:prstGeom>
              <a:solidFill>
                <a:srgbClr val="0AB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9053529" y="1711566"/>
                <a:ext cx="4988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P3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878081" y="1579728"/>
              <a:ext cx="498855" cy="432048"/>
              <a:chOff x="6776346" y="1688990"/>
              <a:chExt cx="498855" cy="432048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6803407" y="1688990"/>
                <a:ext cx="432048" cy="432048"/>
              </a:xfrm>
              <a:prstGeom prst="rect">
                <a:avLst/>
              </a:prstGeom>
              <a:solidFill>
                <a:srgbClr val="8545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776346" y="1711566"/>
                <a:ext cx="4988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K1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2081200" y="1579728"/>
              <a:ext cx="498855" cy="432048"/>
              <a:chOff x="7258886" y="1688990"/>
              <a:chExt cx="498855" cy="432048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7288750" y="1688990"/>
                <a:ext cx="432048" cy="432048"/>
              </a:xfrm>
              <a:prstGeom prst="rect">
                <a:avLst/>
              </a:prstGeom>
              <a:solidFill>
                <a:srgbClr val="8545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258886" y="1711566"/>
                <a:ext cx="4988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K2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 rot="5400000">
              <a:off x="561024" y="2701112"/>
              <a:ext cx="11544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amplifier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5400000">
              <a:off x="1786443" y="2705941"/>
              <a:ext cx="11544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amplifier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2295521" y="2700287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processor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5400000">
              <a:off x="3508898" y="2694550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processor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450900" y="141763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Beam</a:t>
              </a:r>
              <a:endParaRPr lang="en-GB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2934039" y="2011776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4136659" y="2012836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2934039" y="3515850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4136659" y="3516910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1121178" y="2011776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2323798" y="2012836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1121178" y="3515850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2323798" y="3516910"/>
              <a:ext cx="0" cy="26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8" name="Picture 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884" y="1477855"/>
            <a:ext cx="4918949" cy="2497357"/>
          </a:xfrm>
          <a:prstGeom prst="rect">
            <a:avLst/>
          </a:prstGeom>
        </p:spPr>
      </p:pic>
      <p:sp>
        <p:nvSpPr>
          <p:cNvPr id="69" name="Rounded Rectangle 68"/>
          <p:cNvSpPr/>
          <p:nvPr/>
        </p:nvSpPr>
        <p:spPr>
          <a:xfrm>
            <a:off x="9193697" y="1333308"/>
            <a:ext cx="1426104" cy="2465927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9055562" y="3807075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supplemental stage</a:t>
            </a:r>
            <a:endParaRPr lang="en-GB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8216506" y="1290551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mixer</a:t>
            </a:r>
            <a:endParaRPr lang="en-GB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6964657" y="1217627"/>
            <a:ext cx="600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180° hybrid</a:t>
            </a:r>
            <a:endParaRPr lang="en-GB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6866572" y="2482413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coupler</a:t>
            </a:r>
            <a:endParaRPr lang="en-GB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6277827" y="124724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LPF</a:t>
            </a:r>
            <a:endParaRPr lang="en-GB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7781986" y="1247519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</a:t>
            </a:r>
            <a:r>
              <a:rPr lang="en-GB" sz="1200" dirty="0" smtClean="0"/>
              <a:t>PF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2806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Upstream feedback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t="6462" r="6910"/>
          <a:stretch/>
        </p:blipFill>
        <p:spPr>
          <a:xfrm>
            <a:off x="335360" y="1253346"/>
            <a:ext cx="3096344" cy="24636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6689" y="4017838"/>
            <a:ext cx="2710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Position jitter of bunch 2 </a:t>
            </a:r>
          </a:p>
          <a:p>
            <a:r>
              <a:rPr lang="en-GB" dirty="0" smtClean="0">
                <a:solidFill>
                  <a:srgbClr val="2E8CC9"/>
                </a:solidFill>
              </a:rPr>
              <a:t>1.78 </a:t>
            </a:r>
            <a:r>
              <a:rPr lang="el-GR" dirty="0" smtClean="0">
                <a:solidFill>
                  <a:srgbClr val="2E8CC9"/>
                </a:solidFill>
              </a:rPr>
              <a:t>μ</a:t>
            </a:r>
            <a:r>
              <a:rPr lang="en-GB" dirty="0" smtClean="0">
                <a:solidFill>
                  <a:srgbClr val="2E8CC9"/>
                </a:solidFill>
              </a:rPr>
              <a:t>m (feedback off)</a:t>
            </a:r>
          </a:p>
          <a:p>
            <a:r>
              <a:rPr lang="en-GB" dirty="0" smtClean="0">
                <a:solidFill>
                  <a:srgbClr val="E17849"/>
                </a:solidFill>
              </a:rPr>
              <a:t>0.17 </a:t>
            </a:r>
            <a:r>
              <a:rPr lang="el-GR" dirty="0">
                <a:solidFill>
                  <a:srgbClr val="E17849"/>
                </a:solidFill>
              </a:rPr>
              <a:t>μ</a:t>
            </a:r>
            <a:r>
              <a:rPr lang="en-GB" dirty="0" smtClean="0">
                <a:solidFill>
                  <a:srgbClr val="E17849"/>
                </a:solidFill>
              </a:rPr>
              <a:t>m (feedback on)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8" t="5275" r="13158"/>
          <a:stretch/>
        </p:blipFill>
        <p:spPr>
          <a:xfrm>
            <a:off x="3449979" y="1240770"/>
            <a:ext cx="2574013" cy="24762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41624" y="5077053"/>
            <a:ext cx="1872208" cy="8002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Reduction factor = </a:t>
            </a:r>
            <a:r>
              <a:rPr lang="en-GB" sz="2800" dirty="0" smtClean="0"/>
              <a:t>10.5</a:t>
            </a:r>
            <a:endParaRPr lang="en-GB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51384" y="5157192"/>
            <a:ext cx="2685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Bunch-bunch correlation</a:t>
            </a:r>
          </a:p>
          <a:p>
            <a:r>
              <a:rPr lang="en-GB" dirty="0" smtClean="0">
                <a:solidFill>
                  <a:srgbClr val="2E8CC9"/>
                </a:solidFill>
              </a:rPr>
              <a:t>0.994 (feedback off)</a:t>
            </a:r>
          </a:p>
          <a:p>
            <a:r>
              <a:rPr lang="en-GB" dirty="0" smtClean="0">
                <a:solidFill>
                  <a:srgbClr val="E17849"/>
                </a:solidFill>
              </a:rPr>
              <a:t>-0.035 (feedback on)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726" y="1102441"/>
            <a:ext cx="3503086" cy="26214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1" t="5884" r="12305"/>
          <a:stretch/>
        </p:blipFill>
        <p:spPr>
          <a:xfrm>
            <a:off x="9325602" y="1268759"/>
            <a:ext cx="2592288" cy="24551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28048" y="4017838"/>
            <a:ext cx="2710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Position jitter of bunch 2 </a:t>
            </a:r>
          </a:p>
          <a:p>
            <a:r>
              <a:rPr lang="en-GB" dirty="0" smtClean="0">
                <a:solidFill>
                  <a:srgbClr val="2E8CC9"/>
                </a:solidFill>
              </a:rPr>
              <a:t>1.85 </a:t>
            </a:r>
            <a:r>
              <a:rPr lang="el-GR" dirty="0" smtClean="0">
                <a:solidFill>
                  <a:srgbClr val="2E8CC9"/>
                </a:solidFill>
              </a:rPr>
              <a:t>μ</a:t>
            </a:r>
            <a:r>
              <a:rPr lang="en-GB" dirty="0" smtClean="0">
                <a:solidFill>
                  <a:srgbClr val="2E8CC9"/>
                </a:solidFill>
              </a:rPr>
              <a:t>m (feedback off)</a:t>
            </a:r>
          </a:p>
          <a:p>
            <a:r>
              <a:rPr lang="en-GB" dirty="0" smtClean="0">
                <a:solidFill>
                  <a:srgbClr val="E17849"/>
                </a:solidFill>
              </a:rPr>
              <a:t>0.20 </a:t>
            </a:r>
            <a:r>
              <a:rPr lang="el-GR" dirty="0">
                <a:solidFill>
                  <a:srgbClr val="E17849"/>
                </a:solidFill>
              </a:rPr>
              <a:t>μ</a:t>
            </a:r>
            <a:r>
              <a:rPr lang="en-GB" dirty="0" smtClean="0">
                <a:solidFill>
                  <a:srgbClr val="E17849"/>
                </a:solidFill>
              </a:rPr>
              <a:t>m (feedback on)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07158" y="5069703"/>
            <a:ext cx="1872208" cy="8002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Reduction factor = </a:t>
            </a:r>
            <a:r>
              <a:rPr lang="en-GB" sz="2800" dirty="0" smtClean="0"/>
              <a:t>9.1</a:t>
            </a:r>
            <a:endParaRPr lang="en-GB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6528048" y="5157192"/>
            <a:ext cx="2685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Bunch-bunch correlation</a:t>
            </a:r>
          </a:p>
          <a:p>
            <a:r>
              <a:rPr lang="en-GB" dirty="0" smtClean="0">
                <a:solidFill>
                  <a:srgbClr val="2E8CC9"/>
                </a:solidFill>
              </a:rPr>
              <a:t>0.992 (feedback off)</a:t>
            </a:r>
          </a:p>
          <a:p>
            <a:r>
              <a:rPr lang="en-GB" dirty="0" smtClean="0">
                <a:solidFill>
                  <a:srgbClr val="E17849"/>
                </a:solidFill>
              </a:rPr>
              <a:t>0.163 (feedback on)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146492" y="1240770"/>
            <a:ext cx="0" cy="4996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08690" y="4207488"/>
            <a:ext cx="938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P2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0187725" y="4200386"/>
            <a:ext cx="938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46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 processor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b="1" dirty="0" smtClean="0"/>
              <a:t>Motivation</a:t>
            </a:r>
          </a:p>
          <a:p>
            <a:r>
              <a:rPr lang="en-GB" sz="2000" dirty="0" smtClean="0"/>
              <a:t>The Compact Linear Collider (CLIC) will require a beam position feedback system at the interaction point (IP)</a:t>
            </a:r>
          </a:p>
          <a:p>
            <a:r>
              <a:rPr lang="en-GB" sz="2000" dirty="0" smtClean="0"/>
              <a:t>This will require a beam position monitor (BPM) with the following characteristics:</a:t>
            </a:r>
          </a:p>
          <a:p>
            <a:pPr lvl="1"/>
            <a:r>
              <a:rPr lang="en-GB" sz="1800" dirty="0" smtClean="0"/>
              <a:t>Low latency, simple, reliable, rad-hard, tolerant of high magnetic field (no ferrites!)</a:t>
            </a:r>
            <a:endParaRPr lang="en-GB" sz="2000" dirty="0" smtClean="0"/>
          </a:p>
          <a:p>
            <a:r>
              <a:rPr lang="en-GB" sz="2000" dirty="0" smtClean="0"/>
              <a:t>These requirements are met by a </a:t>
            </a:r>
            <a:r>
              <a:rPr lang="en-GB" sz="2000" dirty="0" err="1" smtClean="0"/>
              <a:t>stripline</a:t>
            </a:r>
            <a:r>
              <a:rPr lang="en-GB" sz="2000" dirty="0" smtClean="0"/>
              <a:t> BPM used with the simplest possible processor: </a:t>
            </a:r>
            <a:br>
              <a:rPr lang="en-GB" sz="2000" dirty="0" smtClean="0"/>
            </a:br>
            <a:r>
              <a:rPr lang="en-GB" sz="2000" dirty="0" smtClean="0"/>
              <a:t>a diode detector on each strip</a:t>
            </a:r>
          </a:p>
          <a:p>
            <a:pPr marL="0" indent="0">
              <a:buNone/>
            </a:pPr>
            <a:r>
              <a:rPr lang="en-GB" sz="2000" b="1" dirty="0" smtClean="0"/>
              <a:t>Design</a:t>
            </a:r>
            <a:endParaRPr lang="en-GB" sz="2000" b="1" dirty="0"/>
          </a:p>
          <a:p>
            <a:r>
              <a:rPr lang="en-GB" sz="2000" dirty="0"/>
              <a:t>A prototype was constructed for testing at the KEK Accelerator Test Facility (ATF</a:t>
            </a:r>
            <a:r>
              <a:rPr lang="en-GB" sz="2000" dirty="0" smtClean="0"/>
              <a:t>)</a:t>
            </a:r>
            <a:endParaRPr lang="en-GB" sz="2000" dirty="0"/>
          </a:p>
          <a:p>
            <a:r>
              <a:rPr lang="en-GB" sz="2000" dirty="0"/>
              <a:t>Processor designed to scale up in </a:t>
            </a:r>
            <a:r>
              <a:rPr lang="en-GB" sz="2000" dirty="0" smtClean="0"/>
              <a:t>frequency</a:t>
            </a:r>
            <a:endParaRPr lang="en-GB" sz="2000" dirty="0"/>
          </a:p>
          <a:p>
            <a:r>
              <a:rPr lang="en-GB" sz="2000" dirty="0"/>
              <a:t>At CLIC processor outputs would be input to differential </a:t>
            </a:r>
            <a:r>
              <a:rPr lang="en-GB" sz="2000" dirty="0" smtClean="0"/>
              <a:t>amplifiers</a:t>
            </a:r>
            <a:endParaRPr lang="en-GB" sz="2000" dirty="0"/>
          </a:p>
          <a:p>
            <a:pPr lvl="1"/>
            <a:r>
              <a:rPr lang="en-GB" sz="1800" dirty="0"/>
              <a:t>FONT5 digitizer at ATF unable to handle pulses this narrow due to 357 MHz ADCs,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so </a:t>
            </a:r>
            <a:r>
              <a:rPr lang="en-GB" sz="1800" dirty="0"/>
              <a:t>supplement diode processor with an additional stage to condition signals</a:t>
            </a:r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 processor schematic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47"/>
          <a:stretch/>
        </p:blipFill>
        <p:spPr>
          <a:xfrm>
            <a:off x="6240016" y="1196752"/>
            <a:ext cx="4507602" cy="226084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" t="7252" r="3614" b="7274"/>
          <a:stretch/>
        </p:blipFill>
        <p:spPr>
          <a:xfrm rot="10800000">
            <a:off x="2016572" y="1303322"/>
            <a:ext cx="3875064" cy="2365299"/>
          </a:xfrm>
          <a:prstGeom prst="rect">
            <a:avLst/>
          </a:prstGeom>
        </p:spPr>
      </p:pic>
      <p:sp>
        <p:nvSpPr>
          <p:cNvPr id="163" name="Rectangle 162"/>
          <p:cNvSpPr/>
          <p:nvPr/>
        </p:nvSpPr>
        <p:spPr>
          <a:xfrm>
            <a:off x="6240016" y="1369343"/>
            <a:ext cx="900313" cy="297095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Rectangle 163"/>
          <p:cNvSpPr/>
          <p:nvPr/>
        </p:nvSpPr>
        <p:spPr>
          <a:xfrm>
            <a:off x="7968208" y="1431827"/>
            <a:ext cx="1944216" cy="144016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TextBox 166"/>
          <p:cNvSpPr txBox="1"/>
          <p:nvPr/>
        </p:nvSpPr>
        <p:spPr>
          <a:xfrm>
            <a:off x="6509970" y="3372992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F0"/>
                </a:solidFill>
              </a:rPr>
              <a:t>diode detectors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169" name="Straight Connector 168"/>
          <p:cNvCxnSpPr>
            <a:stCxn id="167" idx="0"/>
          </p:cNvCxnSpPr>
          <p:nvPr/>
        </p:nvCxnSpPr>
        <p:spPr>
          <a:xfrm flipV="1">
            <a:off x="7230050" y="2708920"/>
            <a:ext cx="162094" cy="66407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21651" r="12201" b="33200"/>
          <a:stretch/>
        </p:blipFill>
        <p:spPr>
          <a:xfrm>
            <a:off x="695400" y="3858411"/>
            <a:ext cx="5188088" cy="2323831"/>
          </a:xfrm>
          <a:prstGeom prst="rect">
            <a:avLst/>
          </a:prstGeom>
        </p:spPr>
      </p:pic>
      <p:pic>
        <p:nvPicPr>
          <p:cNvPr id="22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11" b="-232"/>
          <a:stretch/>
        </p:blipFill>
        <p:spPr bwMode="auto">
          <a:xfrm>
            <a:off x="6268918" y="3861048"/>
            <a:ext cx="450760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06411" y="3869829"/>
            <a:ext cx="185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(supplemental stage)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3707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 processor performance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92" y="1501730"/>
            <a:ext cx="5400000" cy="3151406"/>
          </a:xfrm>
        </p:spPr>
      </p:pic>
      <p:sp>
        <p:nvSpPr>
          <p:cNvPr id="6" name="TextBox 5"/>
          <p:cNvSpPr txBox="1"/>
          <p:nvPr/>
        </p:nvSpPr>
        <p:spPr>
          <a:xfrm>
            <a:off x="6768752" y="5056671"/>
            <a:ext cx="5159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Diode processor with supplemental stage instrumented on P1; conventional processors (resolution = 200 nm) on P2 and P3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Diode resolution estimate </a:t>
            </a:r>
            <a:r>
              <a:rPr lang="en-GB" dirty="0"/>
              <a:t>~325 </a:t>
            </a:r>
            <a:r>
              <a:rPr lang="en-GB" dirty="0" smtClean="0"/>
              <a:t>nm</a:t>
            </a:r>
            <a:endParaRPr lang="en-GB" dirty="0"/>
          </a:p>
        </p:txBody>
      </p:sp>
      <p:pic>
        <p:nvPicPr>
          <p:cNvPr id="7" name="Content Placeholder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4072" y="1196752"/>
            <a:ext cx="4735534" cy="354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1984" y="4869160"/>
            <a:ext cx="3877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Latency measured in lab:</a:t>
            </a:r>
          </a:p>
          <a:p>
            <a:r>
              <a:rPr lang="en-GB" dirty="0" smtClean="0"/>
              <a:t>Diode processor only:	</a:t>
            </a:r>
            <a:r>
              <a:rPr lang="en-GB" b="1" dirty="0" smtClean="0"/>
              <a:t>2.9 ns	</a:t>
            </a:r>
          </a:p>
          <a:p>
            <a:r>
              <a:rPr lang="en-GB" dirty="0" smtClean="0"/>
              <a:t>+ supplemental stage:	</a:t>
            </a:r>
            <a:r>
              <a:rPr lang="en-GB" b="1" dirty="0" smtClean="0"/>
              <a:t>10.4 ns</a:t>
            </a:r>
            <a:endParaRPr lang="en-GB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870063" y="1760956"/>
            <a:ext cx="533747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26594" y="141901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 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1384" y="5877272"/>
            <a:ext cx="5897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2.9 ns would scale to ~1.0 ns for CLIC-optimized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24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8760"/>
            <a:ext cx="11103024" cy="4525963"/>
          </a:xfrm>
        </p:spPr>
        <p:txBody>
          <a:bodyPr/>
          <a:lstStyle/>
          <a:p>
            <a:r>
              <a:rPr lang="en-GB" sz="2800" dirty="0" smtClean="0"/>
              <a:t>Best </a:t>
            </a:r>
            <a:r>
              <a:rPr lang="en-GB" sz="2800" b="1" dirty="0" smtClean="0"/>
              <a:t>IPBPM resolution </a:t>
            </a:r>
            <a:r>
              <a:rPr lang="en-GB" sz="2800" dirty="0" smtClean="0"/>
              <a:t>ever measured: </a:t>
            </a:r>
            <a:r>
              <a:rPr lang="en-GB" sz="2800" b="1" dirty="0" smtClean="0">
                <a:solidFill>
                  <a:srgbClr val="FF0000"/>
                </a:solidFill>
              </a:rPr>
              <a:t>~20 nm</a:t>
            </a:r>
          </a:p>
          <a:p>
            <a:r>
              <a:rPr lang="en-GB" sz="2800" dirty="0" smtClean="0"/>
              <a:t>Best </a:t>
            </a:r>
            <a:r>
              <a:rPr lang="en-GB" sz="2800" b="1" dirty="0" smtClean="0"/>
              <a:t>IP feedback </a:t>
            </a:r>
            <a:r>
              <a:rPr lang="en-GB" sz="2800" dirty="0" smtClean="0"/>
              <a:t>performance:</a:t>
            </a:r>
          </a:p>
          <a:p>
            <a:pPr lvl="1"/>
            <a:r>
              <a:rPr lang="en-GB" sz="2400" dirty="0" smtClean="0"/>
              <a:t>1-BPM </a:t>
            </a:r>
            <a:r>
              <a:rPr lang="en-GB" sz="2400" dirty="0"/>
              <a:t>mode</a:t>
            </a:r>
          </a:p>
          <a:p>
            <a:pPr lvl="2"/>
            <a:r>
              <a:rPr lang="en-GB" sz="2000" dirty="0" smtClean="0"/>
              <a:t>Smallest jitter </a:t>
            </a:r>
            <a:r>
              <a:rPr lang="en-GB" sz="2000" dirty="0"/>
              <a:t>of corrected bunch </a:t>
            </a:r>
            <a:r>
              <a:rPr lang="en-GB" sz="2000" dirty="0" smtClean="0"/>
              <a:t>(</a:t>
            </a:r>
            <a:r>
              <a:rPr lang="en-GB" sz="2000" b="1" dirty="0" smtClean="0"/>
              <a:t>single-sample</a:t>
            </a:r>
            <a:r>
              <a:rPr lang="en-GB" sz="2000" dirty="0" smtClean="0"/>
              <a:t>) = </a:t>
            </a:r>
            <a:r>
              <a:rPr lang="en-GB" sz="2000" b="1" dirty="0">
                <a:solidFill>
                  <a:srgbClr val="0070C0"/>
                </a:solidFill>
              </a:rPr>
              <a:t>74 nm</a:t>
            </a:r>
          </a:p>
          <a:p>
            <a:pPr lvl="2"/>
            <a:r>
              <a:rPr lang="en-GB" sz="2000" dirty="0">
                <a:sym typeface="Wingdings" panose="05000000000000000000" pitchFamily="2" charset="2"/>
              </a:rPr>
              <a:t>Reduced to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50 nm </a:t>
            </a:r>
            <a:r>
              <a:rPr lang="en-GB" sz="2000" dirty="0" smtClean="0">
                <a:sym typeface="Wingdings" panose="05000000000000000000" pitchFamily="2" charset="2"/>
              </a:rPr>
              <a:t>by </a:t>
            </a:r>
            <a:r>
              <a:rPr lang="en-GB" sz="2000" b="1" dirty="0" smtClean="0">
                <a:sym typeface="Wingdings" panose="05000000000000000000" pitchFamily="2" charset="2"/>
              </a:rPr>
              <a:t>integrating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10 </a:t>
            </a:r>
            <a:r>
              <a:rPr lang="en-GB" sz="2000" dirty="0" smtClean="0">
                <a:sym typeface="Wingdings" panose="05000000000000000000" pitchFamily="2" charset="2"/>
              </a:rPr>
              <a:t>samples</a:t>
            </a:r>
            <a:endParaRPr lang="en-GB" sz="2000" dirty="0">
              <a:sym typeface="Wingdings" panose="05000000000000000000" pitchFamily="2" charset="2"/>
            </a:endParaRP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2-BPM mode</a:t>
            </a:r>
          </a:p>
          <a:p>
            <a:pPr lvl="2"/>
            <a:r>
              <a:rPr lang="en-GB" sz="2000" dirty="0" smtClean="0">
                <a:sym typeface="Wingdings" panose="05000000000000000000" pitchFamily="2" charset="2"/>
              </a:rPr>
              <a:t>Smallest jitter </a:t>
            </a:r>
            <a:r>
              <a:rPr lang="en-GB" sz="2000" dirty="0">
                <a:sym typeface="Wingdings" panose="05000000000000000000" pitchFamily="2" charset="2"/>
              </a:rPr>
              <a:t>of corrected bunch </a:t>
            </a:r>
            <a:r>
              <a:rPr lang="en-GB" sz="2000" dirty="0" smtClean="0">
                <a:sym typeface="Wingdings" panose="05000000000000000000" pitchFamily="2" charset="2"/>
              </a:rPr>
              <a:t>(</a:t>
            </a:r>
            <a:r>
              <a:rPr lang="en-GB" sz="2000" b="1" dirty="0" smtClean="0">
                <a:sym typeface="Wingdings" panose="05000000000000000000" pitchFamily="2" charset="2"/>
              </a:rPr>
              <a:t>single-sample</a:t>
            </a:r>
            <a:r>
              <a:rPr lang="en-GB" sz="2000" dirty="0" smtClean="0">
                <a:sym typeface="Wingdings" panose="05000000000000000000" pitchFamily="2" charset="2"/>
              </a:rPr>
              <a:t>) = 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68 nm</a:t>
            </a:r>
          </a:p>
          <a:p>
            <a:pPr lvl="2"/>
            <a:r>
              <a:rPr lang="en-GB" sz="2000" dirty="0">
                <a:sym typeface="Wingdings" panose="05000000000000000000" pitchFamily="2" charset="2"/>
              </a:rPr>
              <a:t>Reduced to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41 nm </a:t>
            </a:r>
            <a:r>
              <a:rPr lang="en-GB" sz="2000" dirty="0" smtClean="0">
                <a:sym typeface="Wingdings" panose="05000000000000000000" pitchFamily="2" charset="2"/>
              </a:rPr>
              <a:t>by </a:t>
            </a:r>
            <a:r>
              <a:rPr lang="en-GB" sz="2000" b="1" dirty="0" smtClean="0">
                <a:sym typeface="Wingdings" panose="05000000000000000000" pitchFamily="2" charset="2"/>
              </a:rPr>
              <a:t>integrating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5 </a:t>
            </a:r>
            <a:r>
              <a:rPr lang="en-GB" sz="2000" dirty="0" smtClean="0">
                <a:sym typeface="Wingdings" panose="05000000000000000000" pitchFamily="2" charset="2"/>
              </a:rPr>
              <a:t>samples</a:t>
            </a:r>
          </a:p>
          <a:p>
            <a:pPr lvl="2"/>
            <a:endParaRPr lang="en-GB" sz="2000" dirty="0">
              <a:sym typeface="Wingdings" panose="05000000000000000000" pitchFamily="2" charset="2"/>
            </a:endParaRPr>
          </a:p>
          <a:p>
            <a:r>
              <a:rPr lang="en-GB" sz="2800" dirty="0" smtClean="0">
                <a:sym typeface="Wingdings" panose="05000000000000000000" pitchFamily="2" charset="2"/>
              </a:rPr>
              <a:t>Best</a:t>
            </a:r>
            <a:r>
              <a:rPr lang="en-GB" sz="2800" b="1" dirty="0" smtClean="0">
                <a:sym typeface="Wingdings" panose="05000000000000000000" pitchFamily="2" charset="2"/>
              </a:rPr>
              <a:t> upstream feedback </a:t>
            </a:r>
            <a:r>
              <a:rPr lang="en-GB" sz="2800" dirty="0" smtClean="0">
                <a:sym typeface="Wingdings" panose="05000000000000000000" pitchFamily="2" charset="2"/>
              </a:rPr>
              <a:t>performance: P2, P3 jitter of </a:t>
            </a:r>
            <a:r>
              <a:rPr lang="en-GB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~200 nm</a:t>
            </a:r>
          </a:p>
          <a:p>
            <a:r>
              <a:rPr lang="en-GB" sz="2800" dirty="0" smtClean="0">
                <a:sym typeface="Wingdings" panose="05000000000000000000" pitchFamily="2" charset="2"/>
              </a:rPr>
              <a:t>Diode processor achieves </a:t>
            </a:r>
            <a:r>
              <a:rPr lang="en-GB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~ns </a:t>
            </a:r>
            <a:r>
              <a:rPr lang="en-GB" sz="2800" b="1" dirty="0" smtClean="0">
                <a:sym typeface="Wingdings" panose="05000000000000000000" pitchFamily="2" charset="2"/>
              </a:rPr>
              <a:t>latency</a:t>
            </a:r>
            <a:r>
              <a:rPr lang="en-GB" sz="2800" dirty="0" smtClean="0">
                <a:sym typeface="Wingdings" panose="05000000000000000000" pitchFamily="2" charset="2"/>
              </a:rPr>
              <a:t> and </a:t>
            </a:r>
            <a:r>
              <a:rPr lang="en-GB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&lt;1 </a:t>
            </a:r>
            <a:r>
              <a:rPr lang="el-GR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μ</a:t>
            </a:r>
            <a:r>
              <a:rPr lang="en-GB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en-GB" sz="2800" b="1" dirty="0" smtClean="0">
                <a:sym typeface="Wingdings" panose="05000000000000000000" pitchFamily="2" charset="2"/>
              </a:rPr>
              <a:t> resolution</a:t>
            </a:r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3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1584" y="1600201"/>
            <a:ext cx="7430616" cy="4525963"/>
          </a:xfrm>
        </p:spPr>
        <p:txBody>
          <a:bodyPr/>
          <a:lstStyle/>
          <a:p>
            <a:r>
              <a:rPr lang="en-GB" sz="2400" dirty="0" smtClean="0"/>
              <a:t>Introduction to Interaction Point (IP) feedback</a:t>
            </a:r>
          </a:p>
          <a:p>
            <a:endParaRPr lang="en-GB" sz="2400" dirty="0"/>
          </a:p>
          <a:p>
            <a:r>
              <a:rPr lang="en-GB" sz="2400" dirty="0" smtClean="0"/>
              <a:t>FONT IP system and cavity BPM signal processing</a:t>
            </a:r>
            <a:endParaRPr lang="en-GB" sz="2400" dirty="0"/>
          </a:p>
          <a:p>
            <a:pPr lvl="1"/>
            <a:r>
              <a:rPr lang="en-GB" sz="2000" dirty="0" smtClean="0"/>
              <a:t>Recent beam stabilisation results</a:t>
            </a:r>
            <a:endParaRPr lang="en-GB" sz="2000" dirty="0"/>
          </a:p>
          <a:p>
            <a:pPr lvl="2"/>
            <a:r>
              <a:rPr lang="en-GB" sz="1800" dirty="0" smtClean="0"/>
              <a:t>1-BPM feedback</a:t>
            </a:r>
          </a:p>
          <a:p>
            <a:pPr lvl="2"/>
            <a:r>
              <a:rPr lang="en-GB" sz="1800" dirty="0" smtClean="0"/>
              <a:t>2-BPM feedback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FONT upstream position and angle system</a:t>
            </a:r>
          </a:p>
          <a:p>
            <a:pPr lvl="1"/>
            <a:r>
              <a:rPr lang="en-GB" sz="2000" dirty="0" smtClean="0"/>
              <a:t>Recent beam stabilisation results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 smtClean="0"/>
              <a:t>Prototype </a:t>
            </a:r>
            <a:r>
              <a:rPr lang="en-GB" sz="2400" dirty="0" err="1" smtClean="0"/>
              <a:t>stripline</a:t>
            </a:r>
            <a:r>
              <a:rPr lang="en-GB" sz="2400" dirty="0" smtClean="0"/>
              <a:t> BPM processor for CLIC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Point feedback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27" y="2852936"/>
            <a:ext cx="5773737" cy="31248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289" y="2789350"/>
            <a:ext cx="4059935" cy="33039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88346" y="2492896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Beam-beam deflection curve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11424" y="1372474"/>
            <a:ext cx="10042305" cy="112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Offset of bunches at IP inferred from position of first bunch measured at downstream BPM</a:t>
            </a:r>
          </a:p>
          <a:p>
            <a:r>
              <a:rPr lang="en-GB" sz="1800" kern="0" dirty="0" smtClean="0"/>
              <a:t>Second bunch kicked upstream of IP in other beamline to compensate for this misalignment</a:t>
            </a:r>
          </a:p>
          <a:p>
            <a:r>
              <a:rPr lang="en-GB" sz="1800" kern="0" dirty="0" smtClean="0"/>
              <a:t>Delay loop preserves correction for subsequent bunches</a:t>
            </a:r>
          </a:p>
        </p:txBody>
      </p:sp>
    </p:spTree>
    <p:extLst>
      <p:ext uri="{BB962C8B-B14F-4D97-AF65-F5344CB8AC3E}">
        <p14:creationId xmlns:p14="http://schemas.microsoft.com/office/powerpoint/2010/main" val="28753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5932" t="27510" r="15345" b="13200"/>
          <a:stretch/>
        </p:blipFill>
        <p:spPr>
          <a:xfrm>
            <a:off x="6600056" y="2204864"/>
            <a:ext cx="5044907" cy="3453273"/>
          </a:xfrm>
          <a:prstGeom prst="rect">
            <a:avLst/>
          </a:prstGeom>
        </p:spPr>
      </p:pic>
      <p:pic>
        <p:nvPicPr>
          <p:cNvPr id="16" name="Picture 15" descr="ATF_FONT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15" r="507" b="39808"/>
          <a:stretch/>
        </p:blipFill>
        <p:spPr>
          <a:xfrm>
            <a:off x="8800308" y="2348880"/>
            <a:ext cx="2682543" cy="1512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stabilisation at ATF2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560496" y="1772816"/>
            <a:ext cx="11521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680" y="1700808"/>
            <a:ext cx="5900352" cy="4061046"/>
          </a:xfrm>
        </p:spPr>
        <p:txBody>
          <a:bodyPr/>
          <a:lstStyle/>
          <a:p>
            <a:r>
              <a:rPr lang="en-GB" sz="2000" dirty="0" smtClean="0"/>
              <a:t>ATF2 = test accelerator at KEK in Japan with </a:t>
            </a:r>
            <a:r>
              <a:rPr lang="en-GB" sz="2000" dirty="0"/>
              <a:t>1.3 GeV electron beam</a:t>
            </a:r>
          </a:p>
          <a:p>
            <a:r>
              <a:rPr lang="en-GB" sz="2000" dirty="0" smtClean="0"/>
              <a:t>ATF2 </a:t>
            </a:r>
            <a:r>
              <a:rPr lang="en-GB" sz="2000" dirty="0"/>
              <a:t>collaboration </a:t>
            </a:r>
            <a:r>
              <a:rPr lang="en-GB" sz="2000" dirty="0" smtClean="0"/>
              <a:t>has </a:t>
            </a:r>
            <a:r>
              <a:rPr lang="en-GB" sz="2000" dirty="0"/>
              <a:t>two goals for beam:</a:t>
            </a:r>
          </a:p>
          <a:p>
            <a:pPr lvl="1"/>
            <a:r>
              <a:rPr lang="en-GB" sz="1800" dirty="0"/>
              <a:t>37 nm beam size</a:t>
            </a:r>
          </a:p>
          <a:p>
            <a:pPr lvl="1"/>
            <a:r>
              <a:rPr lang="en-GB" sz="1800" dirty="0"/>
              <a:t>nm level beam </a:t>
            </a:r>
            <a:r>
              <a:rPr lang="en-GB" sz="1800" dirty="0" smtClean="0"/>
              <a:t>stability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FONT5A digital board processes BPM waveforms to determine correction, generates kicker drive signal</a:t>
            </a:r>
          </a:p>
          <a:p>
            <a:r>
              <a:rPr lang="en-GB" sz="2000" dirty="0"/>
              <a:t>U</a:t>
            </a:r>
            <a:r>
              <a:rPr lang="en-GB" sz="2000" dirty="0" smtClean="0"/>
              <a:t>ltra-fast amplifier used with </a:t>
            </a:r>
            <a:r>
              <a:rPr lang="en-GB" sz="2000" dirty="0" err="1" smtClean="0"/>
              <a:t>stripline</a:t>
            </a:r>
            <a:r>
              <a:rPr lang="en-GB" sz="2000" dirty="0" smtClean="0"/>
              <a:t> kicker to apply beam deflection</a:t>
            </a:r>
          </a:p>
          <a:p>
            <a:r>
              <a:rPr lang="en-GB" sz="2000" dirty="0" smtClean="0"/>
              <a:t>Uses bunch trains of two bunches with bunch spacing of ~280 ns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9885383" y="3573016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Lucida Sans" panose="020B0602030504020204" pitchFamily="34" charset="0"/>
              </a:rPr>
              <a:t>Extraction Line</a:t>
            </a:r>
            <a:endParaRPr lang="en-GB" sz="1600" dirty="0">
              <a:latin typeface="Lucida Sans" panose="020B0602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43973" y="1772816"/>
            <a:ext cx="207140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Lucida Sans" panose="020B0602030504020204" pitchFamily="34" charset="0"/>
              </a:rPr>
              <a:t>Upstream region</a:t>
            </a:r>
          </a:p>
          <a:p>
            <a:r>
              <a:rPr lang="en-GB" sz="1100" dirty="0" err="1" smtClean="0">
                <a:latin typeface="Lucida Sans" panose="020B0602030504020204" pitchFamily="34" charset="0"/>
              </a:rPr>
              <a:t>Stripline</a:t>
            </a:r>
            <a:r>
              <a:rPr lang="en-GB" sz="1100" dirty="0" smtClean="0">
                <a:latin typeface="Lucida Sans" panose="020B0602030504020204" pitchFamily="34" charset="0"/>
              </a:rPr>
              <a:t> BPMs P2 and P3.</a:t>
            </a:r>
            <a:br>
              <a:rPr lang="en-GB" sz="1100" dirty="0" smtClean="0">
                <a:latin typeface="Lucida Sans" panose="020B0602030504020204" pitchFamily="34" charset="0"/>
              </a:rPr>
            </a:br>
            <a:r>
              <a:rPr lang="en-GB" sz="1100" dirty="0" err="1" smtClean="0">
                <a:latin typeface="Lucida Sans" panose="020B0602030504020204" pitchFamily="34" charset="0"/>
              </a:rPr>
              <a:t>Stripline</a:t>
            </a:r>
            <a:r>
              <a:rPr lang="en-GB" sz="1100" dirty="0" smtClean="0">
                <a:latin typeface="Lucida Sans" panose="020B0602030504020204" pitchFamily="34" charset="0"/>
              </a:rPr>
              <a:t> kickers K1 and K2.</a:t>
            </a:r>
            <a:endParaRPr lang="en-GB" sz="1100" dirty="0">
              <a:latin typeface="Lucida Sans" panose="020B0602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8048" y="1628800"/>
            <a:ext cx="185018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Lucida Sans" panose="020B0602030504020204" pitchFamily="34" charset="0"/>
              </a:rPr>
              <a:t>IP region</a:t>
            </a:r>
          </a:p>
          <a:p>
            <a:r>
              <a:rPr lang="en-GB" sz="1100" dirty="0" smtClean="0">
                <a:latin typeface="Lucida Sans" panose="020B0602030504020204" pitchFamily="34" charset="0"/>
              </a:rPr>
              <a:t>3 cavity BPMs around IP.</a:t>
            </a:r>
            <a:br>
              <a:rPr lang="en-GB" sz="1100" dirty="0" smtClean="0">
                <a:latin typeface="Lucida Sans" panose="020B0602030504020204" pitchFamily="34" charset="0"/>
              </a:rPr>
            </a:br>
            <a:r>
              <a:rPr lang="en-GB" sz="1100" dirty="0" err="1" smtClean="0">
                <a:latin typeface="Lucida Sans" panose="020B0602030504020204" pitchFamily="34" charset="0"/>
              </a:rPr>
              <a:t>Stripline</a:t>
            </a:r>
            <a:r>
              <a:rPr lang="en-GB" sz="1100" dirty="0" smtClean="0">
                <a:latin typeface="Lucida Sans" panose="020B0602030504020204" pitchFamily="34" charset="0"/>
              </a:rPr>
              <a:t> kicker IPK.</a:t>
            </a:r>
            <a:endParaRPr lang="en-GB" sz="11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5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FONT IP feedback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62" t="26200" r="14564" b="8000"/>
          <a:stretch/>
        </p:blipFill>
        <p:spPr>
          <a:xfrm>
            <a:off x="506953" y="1268760"/>
            <a:ext cx="11205671" cy="49685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371656" y="1196752"/>
            <a:ext cx="1340967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128448" y="5805264"/>
            <a:ext cx="1340967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55440" y="6021288"/>
            <a:ext cx="1872208" cy="359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303912" y="6129337"/>
            <a:ext cx="1584176" cy="251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3352" y="6021288"/>
            <a:ext cx="2244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Slide by R. Ramjiawan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0260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BPM signal processing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839416" y="1170472"/>
            <a:ext cx="10441160" cy="3554672"/>
            <a:chOff x="767408" y="1386496"/>
            <a:chExt cx="10441160" cy="35546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14957" t="24801" r="28344" b="43000"/>
            <a:stretch/>
          </p:blipFill>
          <p:spPr>
            <a:xfrm>
              <a:off x="767408" y="1417638"/>
              <a:ext cx="10369152" cy="331236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312024" y="1386496"/>
              <a:ext cx="4896544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59496" y="4581128"/>
              <a:ext cx="158417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703512" y="1776588"/>
              <a:ext cx="2808312" cy="433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47528" y="1417638"/>
              <a:ext cx="1152128" cy="3288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4258960" y="1746536"/>
              <a:ext cx="0" cy="4631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462263" y="1580244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LO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80835" y="3775875"/>
              <a:ext cx="820325" cy="207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971691" y="2959526"/>
              <a:ext cx="820325" cy="155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19536" y="2991352"/>
              <a:ext cx="820325" cy="155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663953" y="2796252"/>
              <a:ext cx="1169712" cy="247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655160" y="3642764"/>
              <a:ext cx="1108357" cy="205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95400" y="4509120"/>
                <a:ext cx="10729192" cy="1701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First stage (converter): dipole signals (position and charge dependent) and reference signal (charge dependent) </a:t>
                </a:r>
                <a:r>
                  <a:rPr lang="en-GB" sz="1600" dirty="0" smtClean="0">
                    <a:solidFill>
                      <a:srgbClr val="7E39E7"/>
                    </a:solidFill>
                  </a:rPr>
                  <a:t>down-mixed</a:t>
                </a:r>
                <a:r>
                  <a:rPr lang="en-GB" sz="1600" dirty="0" smtClean="0"/>
                  <a:t> using a frequency-multiplied version of the DR LO</a:t>
                </a:r>
              </a:p>
              <a:p>
                <a:r>
                  <a:rPr lang="en-GB" sz="1600" dirty="0" smtClean="0"/>
                  <a:t>Second stage (detector): dipole signal </a:t>
                </a:r>
                <a:r>
                  <a:rPr lang="en-GB" sz="1600" dirty="0" smtClean="0">
                    <a:solidFill>
                      <a:srgbClr val="FF8E1C"/>
                    </a:solidFill>
                  </a:rPr>
                  <a:t>down-mixed by the reference signal to form the I</a:t>
                </a:r>
                <a:r>
                  <a:rPr lang="en-GB" sz="1600" dirty="0" smtClean="0"/>
                  <a:t> and </a:t>
                </a:r>
                <a:r>
                  <a:rPr lang="en-GB" sz="1600" dirty="0" smtClean="0">
                    <a:solidFill>
                      <a:srgbClr val="06D686"/>
                    </a:solidFill>
                  </a:rPr>
                  <a:t>by the reference signal with a 90° phase shift to form the Q </a:t>
                </a:r>
              </a:p>
              <a:p>
                <a:r>
                  <a:rPr lang="en-GB" sz="1600" dirty="0" smtClean="0"/>
                  <a:t>Bunch position given by	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unc>
                      <m:func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unc>
                      <m:func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GB" sz="1600" dirty="0" smtClean="0"/>
                  <a:t>	where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1600" dirty="0" smtClean="0"/>
                  <a:t> are calibration parameters</a:t>
                </a:r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4509120"/>
                <a:ext cx="10729192" cy="1701491"/>
              </a:xfrm>
              <a:prstGeom prst="rect">
                <a:avLst/>
              </a:prstGeom>
              <a:blipFill>
                <a:blip r:embed="rId4"/>
                <a:stretch>
                  <a:fillRect l="-284" t="-10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63352" y="6021288"/>
            <a:ext cx="2244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Slide by R. Ramjiawan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8007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Highest resolution achieved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513877"/>
              </p:ext>
            </p:extLst>
          </p:nvPr>
        </p:nvGraphicFramePr>
        <p:xfrm>
          <a:off x="335360" y="3284984"/>
          <a:ext cx="11521280" cy="2743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1468">
                  <a:extLst>
                    <a:ext uri="{9D8B030D-6E8A-4147-A177-3AD203B41FA5}">
                      <a16:colId xmlns:a16="http://schemas.microsoft.com/office/drawing/2014/main" val="3907233883"/>
                    </a:ext>
                  </a:extLst>
                </a:gridCol>
                <a:gridCol w="1108972">
                  <a:extLst>
                    <a:ext uri="{9D8B030D-6E8A-4147-A177-3AD203B41FA5}">
                      <a16:colId xmlns:a16="http://schemas.microsoft.com/office/drawing/2014/main" val="1962419108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60032258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347549289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val="376270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Resolution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IPA (nm)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IPB (nm)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IPC (nm)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Justification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158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Geometric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20.6 ± 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20.6 ± 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20.6 ± 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616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to position (fit for k)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20.4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20.5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20.3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out error in k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2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to position and</a:t>
                      </a:r>
                      <a:r>
                        <a:rPr lang="en-GB" sz="1400" baseline="0" dirty="0" smtClean="0"/>
                        <a:t> charge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19.9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19.9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19.7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out error in k and position-charge correlation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065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for</a:t>
                      </a:r>
                      <a:r>
                        <a:rPr lang="en-GB" sz="1400" baseline="0" dirty="0" smtClean="0"/>
                        <a:t> k and theta (fit to I and Q)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20.3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20.3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20.2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out error in k and theta.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12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for k</a:t>
                      </a:r>
                      <a:r>
                        <a:rPr lang="en-GB" sz="1400" baseline="0" dirty="0" smtClean="0"/>
                        <a:t> and theta and to charge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19.6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19.6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19.6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out error</a:t>
                      </a:r>
                      <a:r>
                        <a:rPr lang="en-GB" sz="1400" baseline="0" dirty="0" smtClean="0"/>
                        <a:t> in k and theta, and position-charge correlation.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179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</a:t>
                      </a:r>
                      <a:r>
                        <a:rPr lang="en-GB" sz="1400" baseline="0" dirty="0" smtClean="0"/>
                        <a:t> for k, theta, charge and self Q’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19.5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19.6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19.2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± 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Fit out all of the above and residual</a:t>
                      </a:r>
                      <a:r>
                        <a:rPr lang="en-GB" sz="1400" baseline="0" dirty="0" smtClean="0"/>
                        <a:t> position information in Q’ / Q’ coupling in through phase jitter.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82205"/>
                  </a:ext>
                </a:extLst>
              </a:tr>
            </a:tbl>
          </a:graphicData>
        </a:graphic>
      </p:graphicFrame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79718" y="6453189"/>
            <a:ext cx="670983" cy="288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3352" y="6021288"/>
            <a:ext cx="2244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Slide by R. Ramjiawan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538" t="49300" r="16138" b="11501"/>
          <a:stretch/>
        </p:blipFill>
        <p:spPr>
          <a:xfrm>
            <a:off x="4511824" y="1195111"/>
            <a:ext cx="7272419" cy="199635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85185" y="1306852"/>
            <a:ext cx="4154631" cy="1834116"/>
          </a:xfrm>
        </p:spPr>
        <p:txBody>
          <a:bodyPr/>
          <a:lstStyle/>
          <a:p>
            <a:r>
              <a:rPr lang="en-GB" sz="1600" dirty="0" smtClean="0"/>
              <a:t>Recent focus has been on improving the </a:t>
            </a:r>
            <a:r>
              <a:rPr lang="en-GB" sz="1600" b="1" dirty="0" smtClean="0"/>
              <a:t>usable resolution</a:t>
            </a:r>
            <a:r>
              <a:rPr lang="en-GB" sz="1600" dirty="0" smtClean="0"/>
              <a:t> of the system that applies to real-time position measurements used for feedback.</a:t>
            </a:r>
          </a:p>
          <a:p>
            <a:r>
              <a:rPr lang="en-GB" sz="1600" dirty="0" smtClean="0"/>
              <a:t>Higher resolution can be achieved in off-line analysis by fitting bunch position as a function of additional parameters.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6965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8210" t="32451" r="13307" b="13455"/>
          <a:stretch/>
        </p:blipFill>
        <p:spPr>
          <a:xfrm>
            <a:off x="335360" y="1412776"/>
            <a:ext cx="3600000" cy="2846511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4"/>
          <a:srcRect l="7043" t="32452" r="8711" b="11863"/>
          <a:stretch/>
        </p:blipFill>
        <p:spPr bwMode="auto">
          <a:xfrm>
            <a:off x="3760333" y="3284984"/>
            <a:ext cx="8096307" cy="301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feedback: 1-BPM mode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27234" y="1412776"/>
                <a:ext cx="7983196" cy="1045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Position measurements at one BPM used to stabilise beam locally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Limit to feedback performance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GB" sz="2000" b="0" i="1" smtClean="0">
                        <a:solidFill>
                          <a:srgbClr val="FF9021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Previous best stabilisation in 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single-sample</a:t>
                </a:r>
                <a:r>
                  <a:rPr lang="en-GB" sz="2000" dirty="0" smtClean="0"/>
                  <a:t> 1-BPM mode = </a:t>
                </a:r>
                <a:r>
                  <a:rPr lang="en-GB" sz="2000" b="1" dirty="0" smtClean="0"/>
                  <a:t>74 nm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234" y="1412776"/>
                <a:ext cx="7983196" cy="1045671"/>
              </a:xfrm>
              <a:prstGeom prst="rect">
                <a:avLst/>
              </a:prstGeom>
              <a:blipFill>
                <a:blip r:embed="rId5"/>
                <a:stretch>
                  <a:fillRect l="-687" t="-2924" b="-99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3352" y="6021288"/>
            <a:ext cx="2244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Slide by R. Ramjiawan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647098" y="2884874"/>
            <a:ext cx="4841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Latest results using </a:t>
            </a:r>
            <a:r>
              <a:rPr lang="en-GB" sz="2000" dirty="0" smtClean="0">
                <a:solidFill>
                  <a:srgbClr val="FF0000"/>
                </a:solidFill>
              </a:rPr>
              <a:t>waveform integration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8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feedback: 2-BPM mode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8210" t="32451" r="13307" b="15046"/>
          <a:stretch/>
        </p:blipFill>
        <p:spPr>
          <a:xfrm>
            <a:off x="281971" y="1458298"/>
            <a:ext cx="3600000" cy="276279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20736" y="1412776"/>
                <a:ext cx="793590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Beam position measurements at two BPMs (IPA and IPC) used to stabilise beam at intermediate location (IPB)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Limit to feedback performance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solidFill>
                          <a:srgbClr val="FF9021"/>
                        </a:solidFill>
                        <a:latin typeface="Cambria Math" panose="02040503050406030204" pitchFamily="18" charset="0"/>
                      </a:rPr>
                      <m:t>1.25×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9021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Previous best stabilisation in 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single-sample</a:t>
                </a:r>
                <a:r>
                  <a:rPr lang="en-GB" sz="2000" dirty="0" smtClean="0"/>
                  <a:t> 2-BPM mode = </a:t>
                </a:r>
                <a:r>
                  <a:rPr lang="en-GB" sz="2000" b="1" dirty="0" smtClean="0"/>
                  <a:t>68 nm</a:t>
                </a: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736" y="1412776"/>
                <a:ext cx="7935904" cy="1631216"/>
              </a:xfrm>
              <a:prstGeom prst="rect">
                <a:avLst/>
              </a:prstGeom>
              <a:blipFill>
                <a:blip r:embed="rId3"/>
                <a:stretch>
                  <a:fillRect l="-691" t="-1873" r="-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3352" y="6021288"/>
            <a:ext cx="2244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Slide by R. Ramjiawan</a:t>
            </a:r>
            <a:endParaRPr lang="en-GB" sz="1600" dirty="0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4"/>
          <a:srcRect l="7160" t="31820" r="7523" b="9843"/>
          <a:stretch/>
        </p:blipFill>
        <p:spPr bwMode="auto">
          <a:xfrm>
            <a:off x="3891933" y="3245971"/>
            <a:ext cx="7964707" cy="306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47098" y="2884874"/>
            <a:ext cx="4841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Latest results using </a:t>
            </a:r>
            <a:r>
              <a:rPr lang="en-GB" sz="2000" dirty="0" smtClean="0">
                <a:solidFill>
                  <a:srgbClr val="FF0000"/>
                </a:solidFill>
              </a:rPr>
              <a:t>waveform integration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04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2989</TotalTime>
  <Words>914</Words>
  <Application>Microsoft Office PowerPoint</Application>
  <PresentationFormat>Widescreen</PresentationFormat>
  <Paragraphs>188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Cambria Math</vt:lpstr>
      <vt:lpstr>Lucida Sans</vt:lpstr>
      <vt:lpstr>Wingdings</vt:lpstr>
      <vt:lpstr>Default Design</vt:lpstr>
      <vt:lpstr>CLIC Workshop 2019 CERN Tuesday 22nd January 2019</vt:lpstr>
      <vt:lpstr>Contents</vt:lpstr>
      <vt:lpstr>Interaction Point feedback</vt:lpstr>
      <vt:lpstr>Beam stabilisation at ATF2</vt:lpstr>
      <vt:lpstr>FONT IP feedback system</vt:lpstr>
      <vt:lpstr>Cavity BPM signal processing</vt:lpstr>
      <vt:lpstr>Highest resolution achieved</vt:lpstr>
      <vt:lpstr>IP feedback: 1-BPM mode</vt:lpstr>
      <vt:lpstr>IP feedback: 2-BPM mode</vt:lpstr>
      <vt:lpstr>Upstream system: 2-BPM, 2-kicker</vt:lpstr>
      <vt:lpstr>Upstream feedback results</vt:lpstr>
      <vt:lpstr>Diode processor</vt:lpstr>
      <vt:lpstr>Diode processor schematic</vt:lpstr>
      <vt:lpstr>Diode processor performance</vt:lpstr>
      <vt:lpstr>Summary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151</cp:revision>
  <dcterms:created xsi:type="dcterms:W3CDTF">2009-05-21T13:39:04Z</dcterms:created>
  <dcterms:modified xsi:type="dcterms:W3CDTF">2019-01-15T15:46:24Z</dcterms:modified>
</cp:coreProperties>
</file>