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76" r:id="rId11"/>
    <p:sldId id="277" r:id="rId12"/>
    <p:sldId id="278" r:id="rId13"/>
    <p:sldId id="279" r:id="rId14"/>
    <p:sldId id="284" r:id="rId15"/>
    <p:sldId id="283" r:id="rId16"/>
    <p:sldId id="285" r:id="rId17"/>
    <p:sldId id="268" r:id="rId18"/>
    <p:sldId id="282" r:id="rId19"/>
    <p:sldId id="258" r:id="rId20"/>
    <p:sldId id="259" r:id="rId21"/>
    <p:sldId id="294" r:id="rId2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5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B97BA-31B0-429A-8DBE-FCC67FC9B3C9}" type="datetimeFigureOut">
              <a:rPr kumimoji="1" lang="ja-JP" altLang="en-US" smtClean="0"/>
              <a:t>2019/4/1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86D7A-56DA-431A-B0F5-70D79F92ED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2715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086D7A-56DA-431A-B0F5-70D79F92ED8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1443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454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6852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282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617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939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5261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502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660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9667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534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209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F34BE-D48F-4A97-9EDE-88761ADDDF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51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5.e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6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37309" y="1122363"/>
            <a:ext cx="8063345" cy="1738068"/>
          </a:xfr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anchor="ctr"/>
          <a:lstStyle/>
          <a:p>
            <a:r>
              <a:rPr kumimoji="1" lang="en-US" altLang="ja-JP" dirty="0" smtClean="0"/>
              <a:t>ILC Layout with Positron Source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K. Yokoya</a:t>
            </a:r>
          </a:p>
          <a:p>
            <a:r>
              <a:rPr lang="en-US" altLang="ja-JP" dirty="0" smtClean="0"/>
              <a:t>TCMB 2019.4.2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64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270165" y="2615339"/>
            <a:ext cx="8915400" cy="3682277"/>
            <a:chOff x="270165" y="2615339"/>
            <a:chExt cx="8915400" cy="3682277"/>
          </a:xfrm>
        </p:grpSpPr>
        <p:graphicFrame>
          <p:nvGraphicFramePr>
            <p:cNvPr id="4" name="オブジェクト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21812122"/>
                </p:ext>
              </p:extLst>
            </p:nvPr>
          </p:nvGraphicFramePr>
          <p:xfrm>
            <a:off x="303935" y="2615339"/>
            <a:ext cx="7600950" cy="1762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82" name="Acrobat Document" r:id="rId3" imgW="7600593" imgH="1761934" progId="AcroExch.Document.11">
                    <p:embed/>
                  </p:oleObj>
                </mc:Choice>
                <mc:Fallback>
                  <p:oleObj name="Acrobat Document" r:id="rId3" imgW="7600593" imgH="1761934" progId="AcroExch.Document.1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03935" y="2615339"/>
                          <a:ext cx="7600950" cy="17621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オブジェクト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05732173"/>
                </p:ext>
              </p:extLst>
            </p:nvPr>
          </p:nvGraphicFramePr>
          <p:xfrm>
            <a:off x="270165" y="4535491"/>
            <a:ext cx="8915400" cy="1762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83" name="Acrobat Document" r:id="rId5" imgW="8915115" imgH="1761934" progId="AcroExch.Document.11">
                    <p:embed/>
                  </p:oleObj>
                </mc:Choice>
                <mc:Fallback>
                  <p:oleObj name="Acrobat Document" r:id="rId5" imgW="8915115" imgH="1761934" progId="AcroExch.Document.1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70165" y="4535491"/>
                          <a:ext cx="8915400" cy="17621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下矢印 6"/>
            <p:cNvSpPr/>
            <p:nvPr/>
          </p:nvSpPr>
          <p:spPr>
            <a:xfrm>
              <a:off x="4294909" y="4377464"/>
              <a:ext cx="277091" cy="582463"/>
            </a:xfrm>
            <a:prstGeom prst="down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0771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Example A1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05190"/>
            <a:ext cx="7886700" cy="1665720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Minimum at the e-driven stage</a:t>
            </a:r>
          </a:p>
          <a:p>
            <a:r>
              <a:rPr lang="en-US" altLang="ja-JP" dirty="0" smtClean="0"/>
              <a:t>At the transition to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scheme</a:t>
            </a:r>
            <a:r>
              <a:rPr kumimoji="1" lang="ja-JP" altLang="en-US" dirty="0" smtClean="0"/>
              <a:t> 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Remove e-</a:t>
            </a:r>
            <a:r>
              <a:rPr lang="en-US" altLang="ja-JP" dirty="0" smtClean="0"/>
              <a:t>Dr</a:t>
            </a:r>
            <a:r>
              <a:rPr kumimoji="1" lang="en-US" altLang="ja-JP" dirty="0" smtClean="0"/>
              <a:t>iven</a:t>
            </a:r>
            <a:r>
              <a:rPr lang="en-US" altLang="ja-JP" dirty="0" smtClean="0"/>
              <a:t>, add two </a:t>
            </a:r>
            <a:r>
              <a:rPr kumimoji="1" lang="en-US" altLang="ja-JP" dirty="0" smtClean="0"/>
              <a:t>doglegs, move the modules near the end of </a:t>
            </a:r>
            <a:r>
              <a:rPr lang="en-US" altLang="ja-JP" dirty="0" err="1" smtClean="0"/>
              <a:t>eML</a:t>
            </a:r>
            <a:r>
              <a:rPr lang="en-US" altLang="ja-JP" dirty="0" smtClean="0"/>
              <a:t> to upstream</a:t>
            </a:r>
          </a:p>
          <a:p>
            <a:r>
              <a:rPr kumimoji="1" lang="en-US" altLang="ja-JP" dirty="0" smtClean="0"/>
              <a:t>Do not change the positron target location</a:t>
            </a: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1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960293" y="3217580"/>
            <a:ext cx="7858125" cy="3640420"/>
            <a:chOff x="904875" y="2770919"/>
            <a:chExt cx="7858125" cy="3640420"/>
          </a:xfrm>
        </p:grpSpPr>
        <p:graphicFrame>
          <p:nvGraphicFramePr>
            <p:cNvPr id="5" name="オブジェクト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12487810"/>
                </p:ext>
              </p:extLst>
            </p:nvPr>
          </p:nvGraphicFramePr>
          <p:xfrm>
            <a:off x="904875" y="2770919"/>
            <a:ext cx="7334250" cy="1800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05" name="Acrobat Document" r:id="rId3" imgW="7334036" imgH="1800225" progId="AcroExch.Document.11">
                    <p:embed/>
                  </p:oleObj>
                </mc:Choice>
                <mc:Fallback>
                  <p:oleObj name="Acrobat Document" r:id="rId3" imgW="7334036" imgH="1800225" progId="AcroExch.Document.1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904875" y="2770919"/>
                          <a:ext cx="7334250" cy="18002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オブジェクト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66732075"/>
                </p:ext>
              </p:extLst>
            </p:nvPr>
          </p:nvGraphicFramePr>
          <p:xfrm>
            <a:off x="904875" y="4649214"/>
            <a:ext cx="7858125" cy="1762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06" name="Acrobat Document" r:id="rId5" imgW="7858018" imgH="1761934" progId="AcroExch.Document.11">
                    <p:embed/>
                  </p:oleObj>
                </mc:Choice>
                <mc:Fallback>
                  <p:oleObj name="Acrobat Document" r:id="rId5" imgW="7858018" imgH="1761934" progId="AcroExch.Document.1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904875" y="4649214"/>
                          <a:ext cx="7858125" cy="17621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下矢印 6"/>
            <p:cNvSpPr/>
            <p:nvPr/>
          </p:nvSpPr>
          <p:spPr>
            <a:xfrm>
              <a:off x="4833937" y="4308761"/>
              <a:ext cx="430790" cy="803564"/>
            </a:xfrm>
            <a:prstGeom prst="down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7698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Example A2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39486" y="942109"/>
            <a:ext cx="7886700" cy="1887529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A dogleg in e-Driven</a:t>
            </a:r>
            <a:r>
              <a:rPr lang="ja-JP" altLang="en-US" dirty="0"/>
              <a:t> </a:t>
            </a:r>
            <a:r>
              <a:rPr lang="en-US" altLang="ja-JP" dirty="0" smtClean="0"/>
              <a:t>stage</a:t>
            </a:r>
          </a:p>
          <a:p>
            <a:pPr lvl="1"/>
            <a:r>
              <a:rPr lang="en-US" altLang="ja-JP" dirty="0" smtClean="0"/>
              <a:t>The space for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may also reserved</a:t>
            </a:r>
          </a:p>
          <a:p>
            <a:r>
              <a:rPr lang="en-US" altLang="ja-JP" dirty="0" smtClean="0"/>
              <a:t>At transition to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, remove e-Driven</a:t>
            </a:r>
            <a:r>
              <a:rPr lang="ja-JP" altLang="en-US" dirty="0"/>
              <a:t> </a:t>
            </a:r>
            <a:r>
              <a:rPr lang="en-US" altLang="ja-JP" dirty="0" smtClean="0"/>
              <a:t>scheme</a:t>
            </a:r>
          </a:p>
          <a:p>
            <a:r>
              <a:rPr lang="en-US" altLang="ja-JP" dirty="0"/>
              <a:t>Do not change the positron target location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675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39487" y="207818"/>
            <a:ext cx="7886700" cy="66011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Example B2</a:t>
            </a:r>
            <a:endParaRPr kumimoji="1" lang="ja-JP" altLang="en-US" dirty="0"/>
          </a:p>
        </p:txBody>
      </p:sp>
      <p:grpSp>
        <p:nvGrpSpPr>
          <p:cNvPr id="7" name="グループ化 6"/>
          <p:cNvGrpSpPr/>
          <p:nvPr/>
        </p:nvGrpSpPr>
        <p:grpSpPr>
          <a:xfrm>
            <a:off x="203056" y="2840191"/>
            <a:ext cx="8835444" cy="3726872"/>
            <a:chOff x="203056" y="2701641"/>
            <a:chExt cx="8835444" cy="3726872"/>
          </a:xfrm>
        </p:grpSpPr>
        <p:graphicFrame>
          <p:nvGraphicFramePr>
            <p:cNvPr id="4" name="オブジェクト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00116631"/>
                </p:ext>
              </p:extLst>
            </p:nvPr>
          </p:nvGraphicFramePr>
          <p:xfrm>
            <a:off x="203056" y="2701641"/>
            <a:ext cx="8629650" cy="1924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28" name="Acrobat Document" r:id="rId3" imgW="8629151" imgH="1923669" progId="AcroExch.Document.11">
                    <p:embed/>
                  </p:oleObj>
                </mc:Choice>
                <mc:Fallback>
                  <p:oleObj name="Acrobat Document" r:id="rId3" imgW="8629151" imgH="1923669" progId="AcroExch.Document.1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03056" y="2701641"/>
                          <a:ext cx="8629650" cy="19240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オブジェクト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50782444"/>
                </p:ext>
              </p:extLst>
            </p:nvPr>
          </p:nvGraphicFramePr>
          <p:xfrm>
            <a:off x="341597" y="4553243"/>
            <a:ext cx="8696903" cy="18752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29" name="Acrobat Document" r:id="rId5" imgW="9581793" imgH="2066544" progId="AcroExch.Document.11">
                    <p:embed/>
                  </p:oleObj>
                </mc:Choice>
                <mc:Fallback>
                  <p:oleObj name="Acrobat Document" r:id="rId5" imgW="9581793" imgH="2066544" progId="AcroExch.Document.1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41597" y="4553243"/>
                          <a:ext cx="8696903" cy="187527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下矢印 5"/>
            <p:cNvSpPr/>
            <p:nvPr/>
          </p:nvSpPr>
          <p:spPr>
            <a:xfrm>
              <a:off x="5126182" y="4336473"/>
              <a:ext cx="415636" cy="775854"/>
            </a:xfrm>
            <a:prstGeom prst="down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9949" y="867929"/>
            <a:ext cx="7886700" cy="2290908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dirty="0" smtClean="0"/>
              <a:t>Reserve a space for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system</a:t>
            </a:r>
          </a:p>
          <a:p>
            <a:pPr lvl="1"/>
            <a:r>
              <a:rPr lang="en-US" altLang="ja-JP" dirty="0" smtClean="0"/>
              <a:t>(The figure below does not reserve a space for </a:t>
            </a:r>
            <a:r>
              <a:rPr lang="en-US" altLang="ja-JP" dirty="0" err="1" smtClean="0"/>
              <a:t>undulator</a:t>
            </a:r>
            <a:r>
              <a:rPr lang="ja-JP" altLang="en-US" dirty="0"/>
              <a:t> </a:t>
            </a:r>
            <a:r>
              <a:rPr lang="en-US" altLang="ja-JP" dirty="0" smtClean="0"/>
              <a:t>itself</a:t>
            </a:r>
          </a:p>
          <a:p>
            <a:r>
              <a:rPr lang="en-US" altLang="ja-JP" dirty="0" smtClean="0"/>
              <a:t>In this case the dogleg</a:t>
            </a:r>
            <a:r>
              <a:rPr lang="ja-JP" altLang="en-US" dirty="0"/>
              <a:t> </a:t>
            </a:r>
            <a:r>
              <a:rPr lang="en-US" altLang="ja-JP" dirty="0" smtClean="0"/>
              <a:t>should be constructed from the beginning</a:t>
            </a:r>
            <a:br>
              <a:rPr lang="en-US" altLang="ja-JP" dirty="0" smtClean="0"/>
            </a:br>
            <a:r>
              <a:rPr lang="en-US" altLang="ja-JP" dirty="0" smtClean="0"/>
              <a:t>(i.e., B1 is not reasonable)</a:t>
            </a:r>
          </a:p>
          <a:p>
            <a:r>
              <a:rPr lang="en-US" altLang="ja-JP" dirty="0" smtClean="0"/>
              <a:t>e-Driven system is located downstream </a:t>
            </a:r>
          </a:p>
          <a:p>
            <a:pPr lvl="1"/>
            <a:r>
              <a:rPr lang="en-US" altLang="ja-JP" dirty="0" smtClean="0"/>
              <a:t>presumably not at upstream (because of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location)</a:t>
            </a:r>
            <a:endParaRPr kumimoji="1" lang="en-US" altLang="ja-JP" dirty="0" smtClean="0"/>
          </a:p>
          <a:p>
            <a:r>
              <a:rPr lang="en-US" altLang="ja-JP" dirty="0" smtClean="0"/>
              <a:t>At transition to </a:t>
            </a:r>
            <a:r>
              <a:rPr lang="en-US" altLang="ja-JP" dirty="0" err="1" smtClean="0"/>
              <a:t>Undulator</a:t>
            </a:r>
            <a:r>
              <a:rPr lang="ja-JP" altLang="en-US" dirty="0"/>
              <a:t> </a:t>
            </a:r>
            <a:r>
              <a:rPr lang="en-US" altLang="ja-JP" dirty="0" smtClean="0"/>
              <a:t>scheme, add</a:t>
            </a:r>
            <a:r>
              <a:rPr lang="ja-JP" altLang="en-US" dirty="0" smtClean="0"/>
              <a:t> </a:t>
            </a:r>
            <a:r>
              <a:rPr lang="en-US" altLang="ja-JP" dirty="0" err="1"/>
              <a:t>Undulator</a:t>
            </a:r>
            <a:r>
              <a:rPr lang="en-US" altLang="ja-JP" dirty="0"/>
              <a:t> </a:t>
            </a:r>
            <a:r>
              <a:rPr lang="en-US" altLang="ja-JP" dirty="0" smtClean="0"/>
              <a:t>system</a:t>
            </a:r>
          </a:p>
          <a:p>
            <a:pPr lvl="1"/>
            <a:r>
              <a:rPr lang="en-US" altLang="ja-JP" dirty="0" smtClean="0"/>
              <a:t>The shield wall for the target for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scheme must be prepared from the beginning</a:t>
            </a:r>
            <a:endParaRPr kumimoji="1" lang="ja-JP" altLang="en-US" dirty="0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817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0105" y="241876"/>
            <a:ext cx="7886700" cy="67396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Example C1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39091"/>
            <a:ext cx="7886700" cy="1061892"/>
          </a:xfrm>
        </p:spPr>
        <p:txBody>
          <a:bodyPr>
            <a:normAutofit fontScale="92500"/>
          </a:bodyPr>
          <a:lstStyle/>
          <a:p>
            <a:r>
              <a:rPr lang="en-US" altLang="ja-JP" dirty="0" smtClean="0"/>
              <a:t>Separate tunnel</a:t>
            </a:r>
          </a:p>
          <a:p>
            <a:r>
              <a:rPr lang="en-US" altLang="ja-JP" dirty="0" smtClean="0"/>
              <a:t>Minimum tunnel. 2 doglegs at upgrade to </a:t>
            </a:r>
            <a:r>
              <a:rPr lang="en-US" altLang="ja-JP" dirty="0" err="1" smtClean="0"/>
              <a:t>Undulator</a:t>
            </a:r>
            <a:r>
              <a:rPr lang="ja-JP" altLang="en-US" dirty="0"/>
              <a:t> </a:t>
            </a:r>
            <a:endParaRPr lang="en-US" altLang="ja-JP" dirty="0" smtClean="0"/>
          </a:p>
        </p:txBody>
      </p:sp>
      <p:grpSp>
        <p:nvGrpSpPr>
          <p:cNvPr id="7" name="グループ化 6"/>
          <p:cNvGrpSpPr/>
          <p:nvPr/>
        </p:nvGrpSpPr>
        <p:grpSpPr>
          <a:xfrm>
            <a:off x="228600" y="2100983"/>
            <a:ext cx="8915400" cy="4498832"/>
            <a:chOff x="228600" y="1713056"/>
            <a:chExt cx="8915400" cy="4498832"/>
          </a:xfrm>
        </p:grpSpPr>
        <p:graphicFrame>
          <p:nvGraphicFramePr>
            <p:cNvPr id="4" name="オブジェクト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64539356"/>
                </p:ext>
              </p:extLst>
            </p:nvPr>
          </p:nvGraphicFramePr>
          <p:xfrm>
            <a:off x="228600" y="1713056"/>
            <a:ext cx="7600950" cy="2190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54" name="Acrobat Document" r:id="rId3" imgW="7600593" imgH="2190560" progId="AcroExch.Document.11">
                    <p:embed/>
                  </p:oleObj>
                </mc:Choice>
                <mc:Fallback>
                  <p:oleObj name="Acrobat Document" r:id="rId3" imgW="7600593" imgH="2190560" progId="AcroExch.Document.1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28600" y="1713056"/>
                          <a:ext cx="7600950" cy="21907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オブジェクト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05327788"/>
                </p:ext>
              </p:extLst>
            </p:nvPr>
          </p:nvGraphicFramePr>
          <p:xfrm>
            <a:off x="228600" y="4364038"/>
            <a:ext cx="8915400" cy="1847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55" name="Acrobat Document" r:id="rId5" imgW="8915115" imgH="1847660" progId="AcroExch.Document.11">
                    <p:embed/>
                  </p:oleObj>
                </mc:Choice>
                <mc:Fallback>
                  <p:oleObj name="Acrobat Document" r:id="rId5" imgW="8915115" imgH="1847660" progId="AcroExch.Document.1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28600" y="4364038"/>
                          <a:ext cx="8915400" cy="18478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下矢印 5"/>
            <p:cNvSpPr/>
            <p:nvPr/>
          </p:nvSpPr>
          <p:spPr>
            <a:xfrm>
              <a:off x="4849091" y="3903806"/>
              <a:ext cx="387927" cy="792885"/>
            </a:xfrm>
            <a:prstGeom prst="down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9083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Example C2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88316"/>
            <a:ext cx="7886700" cy="986848"/>
          </a:xfrm>
        </p:spPr>
        <p:txBody>
          <a:bodyPr>
            <a:normAutofit/>
          </a:bodyPr>
          <a:lstStyle/>
          <a:p>
            <a:r>
              <a:rPr lang="en-US" altLang="ja-JP" dirty="0"/>
              <a:t>Separate tunnel</a:t>
            </a:r>
          </a:p>
          <a:p>
            <a:r>
              <a:rPr kumimoji="1" lang="en-US" altLang="ja-JP" dirty="0" smtClean="0"/>
              <a:t>Prepare the space for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/dogleg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14</a:t>
            </a:fld>
            <a:endParaRPr kumimoji="1" lang="ja-JP" altLang="en-US"/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8090960"/>
              </p:ext>
            </p:extLst>
          </p:nvPr>
        </p:nvGraphicFramePr>
        <p:xfrm>
          <a:off x="628650" y="2185843"/>
          <a:ext cx="7962900" cy="214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5" name="Acrobat Document" r:id="rId3" imgW="7962472" imgH="2143125" progId="AcroExch.Document.11">
                  <p:embed/>
                </p:oleObj>
              </mc:Choice>
              <mc:Fallback>
                <p:oleObj name="Acrobat Document" r:id="rId3" imgW="7962472" imgH="2143125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8650" y="2185843"/>
                        <a:ext cx="7962900" cy="2143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オブジェクト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2350419"/>
              </p:ext>
            </p:extLst>
          </p:nvPr>
        </p:nvGraphicFramePr>
        <p:xfrm>
          <a:off x="628650" y="4640414"/>
          <a:ext cx="8048625" cy="184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6" name="Acrobat Document" r:id="rId5" imgW="8048090" imgH="1847660" progId="AcroExch.Document.11">
                  <p:embed/>
                </p:oleObj>
              </mc:Choice>
              <mc:Fallback>
                <p:oleObj name="Acrobat Document" r:id="rId5" imgW="8048090" imgH="184766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8650" y="4640414"/>
                        <a:ext cx="8048625" cy="1847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下矢印 9"/>
          <p:cNvSpPr/>
          <p:nvPr/>
        </p:nvSpPr>
        <p:spPr>
          <a:xfrm>
            <a:off x="5375565" y="3934692"/>
            <a:ext cx="360218" cy="858982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71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73977"/>
            <a:ext cx="7886700" cy="757092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altLang="ja-JP" dirty="0" smtClean="0"/>
              <a:t>Case</a:t>
            </a:r>
            <a:r>
              <a:rPr kumimoji="1" lang="en-US" altLang="ja-JP" dirty="0" smtClean="0"/>
              <a:t> 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66800"/>
            <a:ext cx="7886700" cy="5403273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If the Polarization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upgrade</a:t>
            </a:r>
            <a:r>
              <a:rPr lang="ja-JP" altLang="en-US" b="1" dirty="0">
                <a:solidFill>
                  <a:srgbClr val="FF0000"/>
                </a:solidFill>
              </a:rPr>
              <a:t> </a:t>
            </a:r>
            <a:r>
              <a:rPr lang="en-US" altLang="ja-JP" b="1" dirty="0" smtClean="0">
                <a:solidFill>
                  <a:srgbClr val="FF0000"/>
                </a:solidFill>
              </a:rPr>
              <a:t>is at the 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energy upgrade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time or later, </a:t>
            </a:r>
            <a:r>
              <a:rPr lang="ja-JP" altLang="en-US" b="1" dirty="0">
                <a:solidFill>
                  <a:srgbClr val="FF0000"/>
                </a:solidFill>
              </a:rPr>
              <a:t>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system may be constructed in the area of the new extended tunnel</a:t>
            </a:r>
          </a:p>
          <a:p>
            <a:r>
              <a:rPr lang="en-US" altLang="ja-JP" dirty="0" smtClean="0"/>
              <a:t>Construct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system in the middle of extended </a:t>
            </a:r>
            <a:r>
              <a:rPr lang="en-US" altLang="ja-JP" dirty="0" err="1" smtClean="0"/>
              <a:t>eML</a:t>
            </a:r>
            <a:r>
              <a:rPr lang="en-US" altLang="ja-JP" dirty="0" smtClean="0"/>
              <a:t> 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(as in the design right after Snowmass 2005)</a:t>
            </a:r>
            <a:endParaRPr kumimoji="1" lang="en-US" altLang="ja-JP" dirty="0" smtClean="0"/>
          </a:p>
          <a:p>
            <a:r>
              <a:rPr lang="en-US" altLang="ja-JP" dirty="0" smtClean="0"/>
              <a:t>In this case, target shield wall need not be decided in the e-driven </a:t>
            </a:r>
            <a:r>
              <a:rPr lang="en-US" altLang="ja-JP" dirty="0" err="1" smtClean="0"/>
              <a:t>stgae</a:t>
            </a:r>
            <a:endParaRPr lang="en-US" altLang="ja-JP" dirty="0" smtClean="0"/>
          </a:p>
          <a:p>
            <a:r>
              <a:rPr lang="en-US" altLang="ja-JP" dirty="0" smtClean="0"/>
              <a:t>However, the electron energy at the undulation position must be more than 125GeV (ideally 150GeV)</a:t>
            </a:r>
            <a:endParaRPr lang="en-US" altLang="ja-JP" dirty="0"/>
          </a:p>
          <a:p>
            <a:r>
              <a:rPr kumimoji="1" lang="en-US" altLang="ja-JP" dirty="0" smtClean="0"/>
              <a:t>Remove the BC (Bunch compressor</a:t>
            </a:r>
            <a:r>
              <a:rPr lang="en-US" altLang="ja-JP" dirty="0" smtClean="0"/>
              <a:t>) of the </a:t>
            </a:r>
            <a:r>
              <a:rPr lang="en-US" altLang="ja-JP" dirty="0"/>
              <a:t>1</a:t>
            </a:r>
            <a:r>
              <a:rPr lang="en-US" altLang="ja-JP" baseline="30000" dirty="0"/>
              <a:t>st</a:t>
            </a:r>
            <a:r>
              <a:rPr lang="en-US" altLang="ja-JP" dirty="0"/>
              <a:t> </a:t>
            </a:r>
            <a:r>
              <a:rPr lang="en-US" altLang="ja-JP" dirty="0" smtClean="0"/>
              <a:t>stage and fill the pace by modules of </a:t>
            </a:r>
            <a:r>
              <a:rPr lang="en-US" altLang="ja-JP" dirty="0" err="1" smtClean="0"/>
              <a:t>eML</a:t>
            </a:r>
            <a:r>
              <a:rPr lang="en-US" altLang="ja-JP" dirty="0" smtClean="0"/>
              <a:t>, the length corresponds to </a:t>
            </a:r>
            <a:r>
              <a:rPr kumimoji="1" lang="en-US" altLang="ja-JP" dirty="0" smtClean="0"/>
              <a:t>23GeV</a:t>
            </a:r>
            <a:r>
              <a:rPr lang="ja-JP" altLang="en-US" dirty="0"/>
              <a:t> </a:t>
            </a:r>
            <a:r>
              <a:rPr lang="en-US" altLang="ja-JP" dirty="0" smtClean="0"/>
              <a:t>(Hayano)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Total length of BC</a:t>
            </a:r>
            <a:r>
              <a:rPr lang="ja-JP" altLang="en-US" dirty="0" smtClean="0"/>
              <a:t>   </a:t>
            </a:r>
            <a:r>
              <a:rPr lang="en-US" altLang="ja-JP" dirty="0" smtClean="0"/>
              <a:t>230.6 (BC1) + 818.6 (BC2) = 1049.2m</a:t>
            </a:r>
          </a:p>
          <a:p>
            <a:pPr lvl="1"/>
            <a:r>
              <a:rPr kumimoji="1" lang="en-US" altLang="ja-JP" dirty="0" smtClean="0"/>
              <a:t>RF unit (39cavities) </a:t>
            </a:r>
            <a:r>
              <a:rPr lang="en-US" altLang="ja-JP" dirty="0" smtClean="0"/>
              <a:t>length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= 58.3m</a:t>
            </a:r>
          </a:p>
          <a:p>
            <a:pPr lvl="1"/>
            <a:r>
              <a:rPr lang="en-US" altLang="ja-JP" dirty="0" smtClean="0"/>
              <a:t>1049.2/58.3 = 18 unit </a:t>
            </a:r>
          </a:p>
          <a:p>
            <a:pPr lvl="1"/>
            <a:r>
              <a:rPr kumimoji="1" lang="en-US" altLang="ja-JP" dirty="0" smtClean="0"/>
              <a:t>1.2753GeV/unit x 18 unit = 23GeV</a:t>
            </a:r>
          </a:p>
          <a:p>
            <a:r>
              <a:rPr lang="en-US" altLang="ja-JP" dirty="0" smtClean="0"/>
              <a:t>Therefore in the case of 500GeV CM, the electron beam energy at this point is </a:t>
            </a:r>
            <a:r>
              <a:rPr lang="ja-JP" altLang="en-US" dirty="0"/>
              <a:t> </a:t>
            </a:r>
            <a:r>
              <a:rPr lang="ja-JP" altLang="en-US" dirty="0" smtClean="0"/>
              <a:t> </a:t>
            </a:r>
            <a:r>
              <a:rPr lang="en-US" altLang="ja-JP" dirty="0" smtClean="0"/>
              <a:t>250 – (125-15+23) = 117GeV </a:t>
            </a:r>
            <a:br>
              <a:rPr lang="en-US" altLang="ja-JP" dirty="0" smtClean="0"/>
            </a:br>
            <a:r>
              <a:rPr lang="en-US" altLang="ja-JP" dirty="0" smtClean="0"/>
              <a:t>This is not sufficient for positron production.  </a:t>
            </a:r>
            <a:r>
              <a:rPr lang="en-US" altLang="ja-JP" dirty="0"/>
              <a:t>This will be </a:t>
            </a:r>
            <a:r>
              <a:rPr lang="en-US" altLang="ja-JP" dirty="0" smtClean="0"/>
              <a:t>142GeV, </a:t>
            </a:r>
            <a:r>
              <a:rPr lang="en-US" altLang="ja-JP" dirty="0"/>
              <a:t>i</a:t>
            </a:r>
            <a:r>
              <a:rPr lang="en-US" altLang="ja-JP" dirty="0" smtClean="0"/>
              <a:t>f </a:t>
            </a:r>
            <a:r>
              <a:rPr lang="en-US" altLang="ja-JP" dirty="0"/>
              <a:t>u</a:t>
            </a:r>
            <a:r>
              <a:rPr lang="en-US" altLang="ja-JP" dirty="0" smtClean="0"/>
              <a:t>pgrade to E</a:t>
            </a:r>
            <a:r>
              <a:rPr lang="en-US" altLang="ja-JP" baseline="-25000" dirty="0" smtClean="0"/>
              <a:t>CM</a:t>
            </a:r>
            <a:r>
              <a:rPr lang="en-US" altLang="ja-JP" dirty="0" smtClean="0"/>
              <a:t>=550GeV.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198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6011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Example D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16</a:t>
            </a:fld>
            <a:endParaRPr kumimoji="1" lang="ja-JP" altLang="en-US"/>
          </a:p>
        </p:txBody>
      </p:sp>
      <p:grpSp>
        <p:nvGrpSpPr>
          <p:cNvPr id="10" name="グループ化 9"/>
          <p:cNvGrpSpPr/>
          <p:nvPr/>
        </p:nvGrpSpPr>
        <p:grpSpPr>
          <a:xfrm>
            <a:off x="0" y="3121279"/>
            <a:ext cx="9144000" cy="2801535"/>
            <a:chOff x="0" y="3121279"/>
            <a:chExt cx="9144000" cy="2801535"/>
          </a:xfrm>
        </p:grpSpPr>
        <p:graphicFrame>
          <p:nvGraphicFramePr>
            <p:cNvPr id="6" name="オブジェクト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77366541"/>
                </p:ext>
              </p:extLst>
            </p:nvPr>
          </p:nvGraphicFramePr>
          <p:xfrm>
            <a:off x="0" y="3121279"/>
            <a:ext cx="6160846" cy="9155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24" name="Acrobat Document" r:id="rId3" imgW="7562351" imgH="1123569" progId="AcroExch.Document.11">
                    <p:embed/>
                  </p:oleObj>
                </mc:Choice>
                <mc:Fallback>
                  <p:oleObj name="Acrobat Document" r:id="rId3" imgW="7562351" imgH="1123569" progId="AcroExch.Document.1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0" y="3121279"/>
                          <a:ext cx="6160846" cy="91559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オブジェクト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47603720"/>
                </p:ext>
              </p:extLst>
            </p:nvPr>
          </p:nvGraphicFramePr>
          <p:xfrm>
            <a:off x="43534" y="4685719"/>
            <a:ext cx="9100466" cy="12370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25" name="Acrobat Document" r:id="rId5" imgW="11067551" imgH="1504760" progId="AcroExch.Document.11">
                    <p:embed/>
                  </p:oleObj>
                </mc:Choice>
                <mc:Fallback>
                  <p:oleObj name="Acrobat Document" r:id="rId5" imgW="11067551" imgH="1504760" progId="AcroExch.Document.1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3534" y="4685719"/>
                          <a:ext cx="9100466" cy="123709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下矢印 7"/>
            <p:cNvSpPr/>
            <p:nvPr/>
          </p:nvSpPr>
          <p:spPr>
            <a:xfrm>
              <a:off x="4800600" y="4136876"/>
              <a:ext cx="400050" cy="657225"/>
            </a:xfrm>
            <a:prstGeom prst="down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コンテンツ プレースホルダー 8"/>
          <p:cNvSpPr>
            <a:spLocks noGrp="1"/>
          </p:cNvSpPr>
          <p:nvPr>
            <p:ph idx="1"/>
          </p:nvPr>
        </p:nvSpPr>
        <p:spPr>
          <a:xfrm>
            <a:off x="628650" y="1574081"/>
            <a:ext cx="7886700" cy="1147738"/>
          </a:xfrm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88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6028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Vertical Layout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73932"/>
            <a:ext cx="7886700" cy="4351338"/>
          </a:xfrm>
        </p:spPr>
        <p:txBody>
          <a:bodyPr/>
          <a:lstStyle/>
          <a:p>
            <a:r>
              <a:rPr lang="en-US" altLang="ja-JP" dirty="0" smtClean="0"/>
              <a:t>TDR tunnel is laser straight from the end of </a:t>
            </a:r>
            <a:r>
              <a:rPr lang="en-US" altLang="ja-JP" dirty="0" err="1" smtClean="0"/>
              <a:t>eML</a:t>
            </a:r>
            <a:r>
              <a:rPr lang="ja-JP" altLang="en-US" dirty="0"/>
              <a:t> </a:t>
            </a:r>
            <a:r>
              <a:rPr lang="en-US" altLang="ja-JP" dirty="0" smtClean="0"/>
              <a:t>to the end of </a:t>
            </a:r>
            <a:r>
              <a:rPr lang="en-US" altLang="ja-JP" dirty="0" err="1" smtClean="0"/>
              <a:t>pML</a:t>
            </a:r>
            <a:r>
              <a:rPr lang="en-US" altLang="ja-JP" dirty="0" smtClean="0"/>
              <a:t>, including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/dogleg</a:t>
            </a:r>
          </a:p>
          <a:p>
            <a:r>
              <a:rPr lang="en-US" altLang="ja-JP" dirty="0" smtClean="0"/>
              <a:t>If optimized for e-Driven only, no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/dogleg and the tunnel is symmetric from </a:t>
            </a:r>
            <a:r>
              <a:rPr lang="en-US" altLang="ja-JP" dirty="0" err="1" smtClean="0"/>
              <a:t>eML</a:t>
            </a:r>
            <a:r>
              <a:rPr lang="ja-JP" altLang="en-US" dirty="0" smtClean="0"/>
              <a:t> </a:t>
            </a:r>
            <a:r>
              <a:rPr lang="en-US" altLang="ja-JP" dirty="0" smtClean="0"/>
              <a:t>end to </a:t>
            </a:r>
            <a:r>
              <a:rPr lang="en-US" altLang="ja-JP" dirty="0" err="1" smtClean="0"/>
              <a:t>pML</a:t>
            </a:r>
            <a:r>
              <a:rPr lang="ja-JP" altLang="en-US" dirty="0"/>
              <a:t> </a:t>
            </a:r>
            <a:r>
              <a:rPr lang="en-US" altLang="ja-JP" dirty="0" smtClean="0"/>
              <a:t>end.</a:t>
            </a:r>
          </a:p>
          <a:p>
            <a:r>
              <a:rPr lang="en-US" altLang="ja-JP" dirty="0" smtClean="0"/>
              <a:t>Even in that case, at upgrade to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, tunnel bending in </a:t>
            </a:r>
            <a:r>
              <a:rPr lang="en-US" altLang="ja-JP" dirty="0" err="1" smtClean="0"/>
              <a:t>undulator</a:t>
            </a:r>
            <a:r>
              <a:rPr lang="en-US" altLang="ja-JP" dirty="0" err="1" smtClean="0">
                <a:sym typeface="Wingdings" panose="05000000000000000000" pitchFamily="2" charset="2"/>
              </a:rPr>
              <a:t>BDS</a:t>
            </a:r>
            <a:r>
              <a:rPr lang="ja-JP" altLang="en-US" dirty="0">
                <a:sym typeface="Wingdings" panose="05000000000000000000" pitchFamily="2" charset="2"/>
              </a:rPr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still possible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But an additional space for </a:t>
            </a:r>
            <a:r>
              <a:rPr kumimoji="1" lang="en-US" altLang="ja-JP" dirty="0" smtClean="0">
                <a:sym typeface="Wingdings" panose="05000000000000000000" pitchFamily="2" charset="2"/>
              </a:rPr>
              <a:t>vertical bend would be needed </a:t>
            </a:r>
            <a:r>
              <a:rPr kumimoji="1" lang="ja-JP" altLang="en-US" dirty="0" smtClean="0">
                <a:sym typeface="Wingdings" panose="05000000000000000000" pitchFamily="2" charset="2"/>
              </a:rPr>
              <a:t>（</a:t>
            </a:r>
            <a:r>
              <a:rPr kumimoji="1" lang="en-US" altLang="ja-JP" dirty="0" smtClean="0">
                <a:sym typeface="Wingdings" panose="05000000000000000000" pitchFamily="2" charset="2"/>
              </a:rPr>
              <a:t>~200m?</a:t>
            </a:r>
            <a:r>
              <a:rPr kumimoji="1" lang="ja-JP" altLang="en-US" dirty="0" smtClean="0">
                <a:sym typeface="Wingdings" panose="05000000000000000000" pitchFamily="2" charset="2"/>
              </a:rPr>
              <a:t>）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318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8960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Vertical Layout:  </a:t>
            </a:r>
            <a:br>
              <a:rPr kumimoji="1" lang="en-US" altLang="ja-JP" dirty="0" smtClean="0"/>
            </a:br>
            <a:r>
              <a:rPr kumimoji="1" lang="en-US" altLang="ja-JP" dirty="0" smtClean="0"/>
              <a:t>          e-Driven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Undulator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014557"/>
          </a:xfrm>
        </p:spPr>
        <p:txBody>
          <a:bodyPr/>
          <a:lstStyle/>
          <a:p>
            <a:endParaRPr kumimoji="1" lang="ja-JP" altLang="en-US" dirty="0"/>
          </a:p>
        </p:txBody>
      </p:sp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2309753"/>
              </p:ext>
            </p:extLst>
          </p:nvPr>
        </p:nvGraphicFramePr>
        <p:xfrm>
          <a:off x="389226" y="2840182"/>
          <a:ext cx="8631755" cy="28263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9" name="Acrobat Document" r:id="rId3" imgW="7533811" imgH="2466594" progId="AcroExch.Document.11">
                  <p:embed/>
                </p:oleObj>
              </mc:Choice>
              <mc:Fallback>
                <p:oleObj name="Acrobat Document" r:id="rId3" imgW="7533811" imgH="2466594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9226" y="2840182"/>
                        <a:ext cx="8631755" cy="28263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235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01673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Vertical Layout : e-Driven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65387"/>
            <a:ext cx="7886700" cy="1290634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Shortest layout</a:t>
            </a:r>
          </a:p>
          <a:p>
            <a:r>
              <a:rPr lang="en-US" altLang="ja-JP" dirty="0" smtClean="0"/>
              <a:t>Follow the geoid up to VB</a:t>
            </a:r>
          </a:p>
          <a:p>
            <a:r>
              <a:rPr kumimoji="1" lang="en-US" altLang="ja-JP" dirty="0" smtClean="0"/>
              <a:t>e-ML fills space down to VB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0" y="2756021"/>
            <a:ext cx="9144000" cy="3363407"/>
          </a:xfrm>
          <a:prstGeom prst="rect">
            <a:avLst/>
          </a:prstGeom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4E85F-B70A-4853-81CA-5EE15AE93D46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758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75435"/>
            <a:ext cx="7886700" cy="812510"/>
          </a:xfr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kumimoji="1" lang="en-US" altLang="ja-JP" dirty="0" smtClean="0"/>
              <a:t>ILC Layout Group </a:t>
            </a:r>
            <a:r>
              <a:rPr kumimoji="1" lang="en-US" altLang="ja-JP" sz="2700" dirty="0" smtClean="0"/>
              <a:t>(the name not official)</a:t>
            </a:r>
            <a:endParaRPr kumimoji="1" lang="ja-JP" altLang="en-US" sz="27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77638"/>
            <a:ext cx="7886700" cy="4999326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A small group at KEK started to think about the general layout of ILC</a:t>
            </a:r>
          </a:p>
          <a:p>
            <a:pPr lvl="1"/>
            <a:r>
              <a:rPr lang="en-US" altLang="ja-JP" dirty="0" smtClean="0"/>
              <a:t>Michizono, Hayano, Terunuma, Kubo, Okugi, Yokoya</a:t>
            </a:r>
          </a:p>
          <a:p>
            <a:r>
              <a:rPr kumimoji="1" lang="en-US" altLang="ja-JP" b="1" dirty="0" smtClean="0">
                <a:solidFill>
                  <a:srgbClr val="FF0000"/>
                </a:solidFill>
              </a:rPr>
              <a:t>The purpose is to prepare a complete set of optics decks for the entire machine to start CFS design</a:t>
            </a:r>
          </a:p>
          <a:p>
            <a:pPr lvl="1"/>
            <a:r>
              <a:rPr lang="en-US" altLang="ja-JP" dirty="0" smtClean="0"/>
              <a:t>There are many possible variations of the machine layout</a:t>
            </a:r>
          </a:p>
          <a:p>
            <a:pPr lvl="1"/>
            <a:r>
              <a:rPr lang="en-US" altLang="ja-JP" dirty="0" smtClean="0"/>
              <a:t>We cannot prepare CFS design for all the possible layouts</a:t>
            </a:r>
          </a:p>
          <a:p>
            <a:pPr lvl="1"/>
            <a:r>
              <a:rPr lang="en-US" altLang="ja-JP" dirty="0" smtClean="0"/>
              <a:t>Actually, optics itself is not important now. T</a:t>
            </a:r>
            <a:r>
              <a:rPr kumimoji="1" lang="en-US" altLang="ja-JP" dirty="0" smtClean="0"/>
              <a:t>he issue is the 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geometry</a:t>
            </a:r>
          </a:p>
          <a:p>
            <a:r>
              <a:rPr lang="en-US" altLang="ja-JP" dirty="0" smtClean="0"/>
              <a:t>The key is the positron system</a:t>
            </a:r>
          </a:p>
          <a:p>
            <a:r>
              <a:rPr kumimoji="1" lang="en-US" altLang="ja-JP" dirty="0" smtClean="0"/>
              <a:t>We need to choose undulation/e-driven soon but NOT NOW</a:t>
            </a:r>
          </a:p>
          <a:p>
            <a:r>
              <a:rPr lang="en-US" altLang="ja-JP" dirty="0" smtClean="0"/>
              <a:t>For now we have to down-select possible layouts within each of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/e-driven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768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492371" y="2509869"/>
            <a:ext cx="8440614" cy="451225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56431"/>
            <a:ext cx="7886700" cy="70167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Vertical Layout : </a:t>
            </a:r>
            <a:r>
              <a:rPr kumimoji="1" lang="en-US" altLang="ja-JP" sz="3600" dirty="0" err="1" smtClean="0"/>
              <a:t>Undulator</a:t>
            </a:r>
            <a:r>
              <a:rPr kumimoji="1" lang="en-US" altLang="ja-JP" sz="3600" dirty="0" smtClean="0"/>
              <a:t> after </a:t>
            </a:r>
            <a:r>
              <a:rPr kumimoji="1" lang="en-US" altLang="ja-JP" sz="3600" dirty="0" err="1" smtClean="0"/>
              <a:t>eDriven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987059"/>
            <a:ext cx="7886700" cy="1826480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dirty="0" smtClean="0"/>
              <a:t>Distances only tentative</a:t>
            </a:r>
          </a:p>
          <a:p>
            <a:r>
              <a:rPr kumimoji="1" lang="en-US" altLang="ja-JP" dirty="0" smtClean="0"/>
              <a:t>VB can be inserted at B,C,D,E. Here select only B,D</a:t>
            </a:r>
          </a:p>
          <a:p>
            <a:pPr lvl="1"/>
            <a:r>
              <a:rPr lang="en-US" altLang="ja-JP" dirty="0" smtClean="0"/>
              <a:t>2 constraints: Line AB must the same as in </a:t>
            </a:r>
            <a:r>
              <a:rPr lang="en-US" altLang="ja-JP" dirty="0" err="1" smtClean="0"/>
              <a:t>eDriven</a:t>
            </a:r>
            <a:r>
              <a:rPr lang="ja-JP" altLang="en-US" dirty="0"/>
              <a:t> </a:t>
            </a:r>
            <a:r>
              <a:rPr lang="en-US" altLang="ja-JP" dirty="0" smtClean="0"/>
              <a:t>stage</a:t>
            </a:r>
          </a:p>
          <a:p>
            <a:pPr lvl="1"/>
            <a:r>
              <a:rPr lang="en-US" altLang="ja-JP" dirty="0" smtClean="0"/>
              <a:t>Should not insert VB inside HDL (avoid complex spin motion)</a:t>
            </a:r>
          </a:p>
          <a:p>
            <a:r>
              <a:rPr kumimoji="1" lang="en-US" altLang="ja-JP" dirty="0" smtClean="0"/>
              <a:t>Line ED</a:t>
            </a:r>
            <a:r>
              <a:rPr lang="ja-JP" altLang="en-US" dirty="0"/>
              <a:t> </a:t>
            </a:r>
            <a:r>
              <a:rPr lang="en-US" altLang="ja-JP" dirty="0" smtClean="0"/>
              <a:t>does not follow the </a:t>
            </a:r>
            <a:r>
              <a:rPr kumimoji="1" lang="en-US" altLang="ja-JP" dirty="0" smtClean="0"/>
              <a:t>geoid</a:t>
            </a:r>
            <a:r>
              <a:rPr lang="ja-JP" altLang="en-US" dirty="0"/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 Point </a:t>
            </a:r>
            <a:r>
              <a:rPr kumimoji="1" lang="en-US" altLang="ja-JP" dirty="0" smtClean="0"/>
              <a:t>D is 11.5mm above the geoid</a:t>
            </a:r>
          </a:p>
          <a:p>
            <a:r>
              <a:rPr kumimoji="1" lang="en-US" altLang="ja-JP" dirty="0" smtClean="0"/>
              <a:t>In the positron line there must be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0.421mrad</a:t>
            </a:r>
            <a:r>
              <a:rPr lang="ja-JP" altLang="en-US" dirty="0"/>
              <a:t> </a:t>
            </a:r>
            <a:r>
              <a:rPr kumimoji="1" lang="en-US" altLang="ja-JP" dirty="0" smtClean="0"/>
              <a:t>VB somewhere </a:t>
            </a:r>
            <a:r>
              <a:rPr lang="en-US" altLang="ja-JP" dirty="0" smtClean="0"/>
              <a:t>(around </a:t>
            </a:r>
            <a:r>
              <a:rPr kumimoji="1" lang="en-US" altLang="ja-JP" dirty="0" smtClean="0"/>
              <a:t>400MeV?) 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4E85F-B70A-4853-81CA-5EE15AE93D46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54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51056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Today’s Question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Many of the choices can be made by the layout group</a:t>
            </a:r>
          </a:p>
          <a:p>
            <a:r>
              <a:rPr lang="en-US" altLang="ja-JP" dirty="0" smtClean="0"/>
              <a:t>But I believe we need a general consensus for some of the choices</a:t>
            </a:r>
          </a:p>
          <a:p>
            <a:r>
              <a:rPr kumimoji="1" lang="en-US" altLang="ja-JP" dirty="0" smtClean="0"/>
              <a:t>Do we need a face-to-face meeting (1-2 days) ?</a:t>
            </a:r>
          </a:p>
          <a:p>
            <a:r>
              <a:rPr lang="en-US" altLang="ja-JP" dirty="0" smtClean="0"/>
              <a:t>Or, a long (many hours) phone meeting enough?</a:t>
            </a:r>
          </a:p>
          <a:p>
            <a:r>
              <a:rPr lang="en-US" altLang="ja-JP" dirty="0" smtClean="0"/>
              <a:t>Or, everything can be decided by the </a:t>
            </a:r>
            <a:r>
              <a:rPr lang="en-US" altLang="ja-JP" dirty="0" smtClean="0"/>
              <a:t>layout</a:t>
            </a:r>
            <a:r>
              <a:rPr lang="en-US" altLang="ja-JP" dirty="0" smtClean="0"/>
              <a:t> </a:t>
            </a:r>
            <a:r>
              <a:rPr lang="en-US" altLang="ja-JP" dirty="0" smtClean="0"/>
              <a:t>group?</a:t>
            </a:r>
          </a:p>
          <a:p>
            <a:r>
              <a:rPr kumimoji="1" lang="en-US" altLang="ja-JP" dirty="0" smtClean="0"/>
              <a:t>Layout group must prepare </a:t>
            </a:r>
          </a:p>
          <a:p>
            <a:pPr lvl="1"/>
            <a:r>
              <a:rPr lang="en-US" altLang="ja-JP" dirty="0" smtClean="0"/>
              <a:t>Table of pros and cons </a:t>
            </a:r>
          </a:p>
          <a:p>
            <a:pPr lvl="1"/>
            <a:r>
              <a:rPr kumimoji="1" lang="en-US" altLang="ja-JP" dirty="0" smtClean="0"/>
              <a:t>Rough estimation of the cost (or cost delta)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210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01674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Case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364" y="1205345"/>
            <a:ext cx="8506691" cy="4805363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Relatively simple, based on TDR</a:t>
            </a:r>
          </a:p>
          <a:p>
            <a:r>
              <a:rPr lang="en-US" altLang="ja-JP" dirty="0" smtClean="0"/>
              <a:t>But many small changes</a:t>
            </a:r>
          </a:p>
          <a:p>
            <a:pPr lvl="1"/>
            <a:r>
              <a:rPr kumimoji="1" lang="en-US" altLang="ja-JP" dirty="0" smtClean="0"/>
              <a:t>The biggest change is 500GeV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250GeV</a:t>
            </a:r>
          </a:p>
          <a:p>
            <a:pPr lvl="1"/>
            <a:r>
              <a:rPr lang="en-US" altLang="ja-JP" dirty="0" err="1" smtClean="0">
                <a:sym typeface="Wingdings" panose="05000000000000000000" pitchFamily="2" charset="2"/>
              </a:rPr>
              <a:t>Undulator</a:t>
            </a:r>
            <a:r>
              <a:rPr lang="en-US" altLang="ja-JP" dirty="0" smtClean="0">
                <a:sym typeface="Wingdings" panose="05000000000000000000" pitchFamily="2" charset="2"/>
              </a:rPr>
              <a:t> 147m  231m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Shorter dogleg after </a:t>
            </a:r>
            <a:r>
              <a:rPr lang="en-US" altLang="ja-JP" dirty="0" err="1" smtClean="0">
                <a:sym typeface="Wingdings" panose="05000000000000000000" pitchFamily="2" charset="2"/>
              </a:rPr>
              <a:t>undulator</a:t>
            </a:r>
            <a:r>
              <a:rPr lang="en-US" altLang="ja-JP" dirty="0" smtClean="0">
                <a:sym typeface="Wingdings" panose="05000000000000000000" pitchFamily="2" charset="2"/>
              </a:rPr>
              <a:t> (distance from </a:t>
            </a:r>
            <a:r>
              <a:rPr lang="en-US" altLang="ja-JP" dirty="0" err="1" smtClean="0">
                <a:sym typeface="Wingdings" panose="05000000000000000000" pitchFamily="2" charset="2"/>
              </a:rPr>
              <a:t>undulator</a:t>
            </a:r>
            <a:r>
              <a:rPr lang="en-US" altLang="ja-JP" dirty="0" smtClean="0">
                <a:sym typeface="Wingdings" panose="05000000000000000000" pitchFamily="2" charset="2"/>
              </a:rPr>
              <a:t> to target)</a:t>
            </a: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Vertical bends at the ends of main 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linacs</a:t>
            </a:r>
            <a:r>
              <a:rPr kumimoji="1" lang="en-US" altLang="ja-JP" dirty="0" smtClean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The electron injector moved upstream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Two parallel solenoid lines in positron transport (opposite spin)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Photon dump at ~2km away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Exact l</a:t>
            </a:r>
            <a:r>
              <a:rPr kumimoji="1" lang="en-US" altLang="ja-JP" dirty="0" smtClean="0">
                <a:sym typeface="Wingdings" panose="05000000000000000000" pitchFamily="2" charset="2"/>
              </a:rPr>
              <a:t>ocation of other many small beam-dumps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etc. etc.</a:t>
            </a:r>
            <a:endParaRPr kumimoji="1" lang="en-US" altLang="ja-JP" dirty="0" smtClean="0">
              <a:sym typeface="Wingdings" panose="05000000000000000000" pitchFamily="2" charset="2"/>
            </a:endParaRPr>
          </a:p>
          <a:p>
            <a:r>
              <a:rPr lang="en-US" altLang="ja-JP" dirty="0" smtClean="0">
                <a:sym typeface="Wingdings" panose="05000000000000000000" pitchFamily="2" charset="2"/>
              </a:rPr>
              <a:t>Compilation almost done by Kiyoshi</a:t>
            </a: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Based on 31.5MV/m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CAD system being prepared by Hitoshi</a:t>
            </a:r>
            <a:endParaRPr kumimoji="1" lang="en-US" altLang="ja-JP" dirty="0" smtClean="0">
              <a:sym typeface="Wingdings" panose="05000000000000000000" pitchFamily="2" charset="2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40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5709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Remaining Choices for </a:t>
            </a:r>
            <a:r>
              <a:rPr kumimoji="1" lang="en-US" altLang="ja-JP" sz="3600" dirty="0" err="1" smtClean="0"/>
              <a:t>Undulator</a:t>
            </a:r>
            <a:r>
              <a:rPr kumimoji="1" lang="en-US" altLang="ja-JP" sz="3600" dirty="0" smtClean="0"/>
              <a:t> Case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628650" y="1316182"/>
            <a:ext cx="7886700" cy="4860781"/>
          </a:xfrm>
        </p:spPr>
        <p:txBody>
          <a:bodyPr/>
          <a:lstStyle/>
          <a:p>
            <a:r>
              <a:rPr kumimoji="1" lang="en-US" altLang="ja-JP" dirty="0" smtClean="0"/>
              <a:t>5+5Hz</a:t>
            </a:r>
          </a:p>
          <a:p>
            <a:pPr lvl="1"/>
            <a:r>
              <a:rPr lang="en-US" altLang="ja-JP" dirty="0" smtClean="0"/>
              <a:t>Beam line for spent electron (after positron production)</a:t>
            </a:r>
          </a:p>
          <a:p>
            <a:pPr lvl="1"/>
            <a:r>
              <a:rPr kumimoji="1" lang="en-US" altLang="ja-JP" dirty="0" smtClean="0"/>
              <a:t>and its beam dump (8MW)</a:t>
            </a:r>
          </a:p>
          <a:p>
            <a:pPr lvl="1"/>
            <a:r>
              <a:rPr lang="en-US" altLang="ja-JP" dirty="0" smtClean="0"/>
              <a:t>Are these necessary in the initial construction?</a:t>
            </a:r>
          </a:p>
          <a:p>
            <a:pPr lvl="1"/>
            <a:r>
              <a:rPr lang="en-US" altLang="ja-JP" dirty="0" smtClean="0"/>
              <a:t>Voices from physics must be taken into account</a:t>
            </a:r>
          </a:p>
          <a:p>
            <a:pPr lvl="2"/>
            <a:r>
              <a:rPr lang="en-US" altLang="ja-JP" dirty="0" smtClean="0"/>
              <a:t>Z-pole, W pair threshold</a:t>
            </a:r>
          </a:p>
          <a:p>
            <a:r>
              <a:rPr lang="en-US" altLang="ja-JP" dirty="0" smtClean="0"/>
              <a:t>Vertical layout</a:t>
            </a:r>
          </a:p>
          <a:p>
            <a:pPr lvl="1"/>
            <a:r>
              <a:rPr lang="en-US" altLang="ja-JP" dirty="0" smtClean="0"/>
              <a:t>Illustration next page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altLang="ja-JP" dirty="0" smtClean="0"/>
              <a:t>Symmetric tunnel with inclined detector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altLang="ja-JP" dirty="0" smtClean="0"/>
              <a:t>or, asymmetric  tunnel with flat detector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altLang="ja-JP" dirty="0" smtClean="0"/>
              <a:t>or, symmetric tunnel with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in curved section</a:t>
            </a:r>
          </a:p>
          <a:p>
            <a:pPr lvl="1"/>
            <a:r>
              <a:rPr kumimoji="1" lang="en-US" altLang="ja-JP" dirty="0" smtClean="0"/>
              <a:t>Our group almost chose (b)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9918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8623656"/>
              </p:ext>
            </p:extLst>
          </p:nvPr>
        </p:nvGraphicFramePr>
        <p:xfrm>
          <a:off x="1513615" y="4076863"/>
          <a:ext cx="7533811" cy="2466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4" name="Acrobat Document" r:id="rId3" imgW="7533811" imgH="2466594" progId="AcroExch.Document.11">
                  <p:embed/>
                </p:oleObj>
              </mc:Choice>
              <mc:Fallback>
                <p:oleObj name="Acrobat Document" r:id="rId3" imgW="7533811" imgH="2466594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>
                        <a:lum bright="-15000" contrast="30000"/>
                      </a:blip>
                      <a:stretch>
                        <a:fillRect/>
                      </a:stretch>
                    </p:blipFill>
                    <p:spPr>
                      <a:xfrm>
                        <a:off x="1513615" y="4076863"/>
                        <a:ext cx="7533811" cy="24665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8115852"/>
              </p:ext>
            </p:extLst>
          </p:nvPr>
        </p:nvGraphicFramePr>
        <p:xfrm>
          <a:off x="1882883" y="734216"/>
          <a:ext cx="6489158" cy="1980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5" name="Acrobat Document" r:id="rId5" imgW="7210175" imgH="2200275" progId="AcroExch.Document.11">
                  <p:embed/>
                </p:oleObj>
              </mc:Choice>
              <mc:Fallback>
                <p:oleObj name="Acrobat Document" r:id="rId5" imgW="7210175" imgH="2200275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>
                        <a:lum bright="-15000" contrast="30000"/>
                      </a:blip>
                      <a:stretch>
                        <a:fillRect/>
                      </a:stretch>
                    </p:blipFill>
                    <p:spPr>
                      <a:xfrm>
                        <a:off x="1882883" y="734216"/>
                        <a:ext cx="6489158" cy="19802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オブジェクト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0781304"/>
              </p:ext>
            </p:extLst>
          </p:nvPr>
        </p:nvGraphicFramePr>
        <p:xfrm>
          <a:off x="1571628" y="2096615"/>
          <a:ext cx="7089169" cy="21000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6" name="Acrobat Document" r:id="rId7" imgW="7876854" imgH="2333434" progId="AcroExch.Document.11">
                  <p:embed/>
                </p:oleObj>
              </mc:Choice>
              <mc:Fallback>
                <p:oleObj name="Acrobat Document" r:id="rId7" imgW="7876854" imgH="2333434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>
                        <a:lum bright="-15000" contrast="30000"/>
                      </a:blip>
                      <a:stretch>
                        <a:fillRect/>
                      </a:stretch>
                    </p:blipFill>
                    <p:spPr>
                      <a:xfrm>
                        <a:off x="1571628" y="2096615"/>
                        <a:ext cx="7089169" cy="21000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5" y="246315"/>
            <a:ext cx="7886700" cy="41982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Vertical Layout in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Case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85341" y="760088"/>
            <a:ext cx="7886700" cy="562985"/>
          </a:xfrm>
        </p:spPr>
        <p:txBody>
          <a:bodyPr/>
          <a:lstStyle/>
          <a:p>
            <a:r>
              <a:rPr lang="en-US" altLang="ja-JP" dirty="0" smtClean="0"/>
              <a:t>TDR</a:t>
            </a:r>
            <a:endParaRPr kumimoji="1" lang="ja-JP" altLang="en-US" sz="2000" dirty="0"/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546819" y="2373088"/>
            <a:ext cx="7886700" cy="654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TDR modified</a:t>
            </a:r>
            <a:endParaRPr lang="ja-JP" alt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9" name="コンテンツ プレースホルダー 2"/>
          <p:cNvSpPr txBox="1">
            <a:spLocks/>
          </p:cNvSpPr>
          <p:nvPr/>
        </p:nvSpPr>
        <p:spPr>
          <a:xfrm>
            <a:off x="485341" y="3907898"/>
            <a:ext cx="7886700" cy="654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err="1" smtClean="0"/>
              <a:t>Undulator</a:t>
            </a:r>
            <a:r>
              <a:rPr lang="en-US" altLang="ja-JP" dirty="0" smtClean="0"/>
              <a:t> in curved section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7297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29383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e-Driven Case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23082"/>
            <a:ext cx="7886700" cy="1332314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Much more complex than the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case</a:t>
            </a:r>
          </a:p>
          <a:p>
            <a:r>
              <a:rPr kumimoji="1" lang="en-US" altLang="ja-JP" dirty="0" smtClean="0"/>
              <a:t>Start with e-driven but must take into account possible upgrade to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scheme later</a:t>
            </a:r>
          </a:p>
          <a:p>
            <a:r>
              <a:rPr lang="en-US" altLang="ja-JP" dirty="0" smtClean="0"/>
              <a:t>Possible scenarios  (</a:t>
            </a:r>
            <a:r>
              <a:rPr lang="en-US" altLang="ja-JP" dirty="0" err="1" smtClean="0"/>
              <a:t>eML</a:t>
            </a:r>
            <a:r>
              <a:rPr lang="en-US" altLang="ja-JP" dirty="0" smtClean="0"/>
              <a:t>: electron main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628650" y="2566558"/>
            <a:ext cx="7886700" cy="208524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lphaUcParenR"/>
            </a:pPr>
            <a:r>
              <a:rPr lang="en-US" altLang="ja-JP" dirty="0" smtClean="0"/>
              <a:t>e-Driven</a:t>
            </a:r>
            <a:r>
              <a:rPr lang="ja-JP" altLang="en-US" dirty="0" smtClean="0"/>
              <a:t> </a:t>
            </a:r>
            <a:r>
              <a:rPr lang="en-US" altLang="ja-JP" dirty="0" smtClean="0"/>
              <a:t>system at downstream </a:t>
            </a:r>
            <a:r>
              <a:rPr lang="en-US" altLang="ja-JP" dirty="0"/>
              <a:t>of </a:t>
            </a:r>
            <a:r>
              <a:rPr lang="en-US" altLang="ja-JP" dirty="0" err="1"/>
              <a:t>eML</a:t>
            </a:r>
            <a:r>
              <a:rPr lang="en-US" altLang="ja-JP" dirty="0"/>
              <a:t>, later </a:t>
            </a:r>
            <a:r>
              <a:rPr lang="en-US" altLang="ja-JP" b="1" dirty="0">
                <a:solidFill>
                  <a:srgbClr val="FF0000"/>
                </a:solidFill>
              </a:rPr>
              <a:t>replace</a:t>
            </a:r>
            <a:r>
              <a:rPr lang="en-US" altLang="ja-JP" dirty="0"/>
              <a:t> it </a:t>
            </a:r>
            <a:r>
              <a:rPr lang="en-US" altLang="ja-JP" dirty="0" smtClean="0"/>
              <a:t>with</a:t>
            </a:r>
            <a:r>
              <a:rPr lang="ja-JP" altLang="en-US" dirty="0"/>
              <a:t>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system</a:t>
            </a:r>
          </a:p>
          <a:p>
            <a:pPr marL="514350" indent="-514350">
              <a:buFont typeface="+mj-lt"/>
              <a:buAutoNum type="alphaUcParenR"/>
            </a:pPr>
            <a:r>
              <a:rPr lang="en-US" altLang="ja-JP" dirty="0"/>
              <a:t>e-Driven</a:t>
            </a:r>
            <a:r>
              <a:rPr lang="ja-JP" altLang="en-US" dirty="0"/>
              <a:t> </a:t>
            </a:r>
            <a:r>
              <a:rPr lang="en-US" altLang="ja-JP" dirty="0"/>
              <a:t>system at downstream of </a:t>
            </a:r>
            <a:r>
              <a:rPr lang="en-US" altLang="ja-JP" dirty="0" err="1"/>
              <a:t>eML</a:t>
            </a:r>
            <a:r>
              <a:rPr lang="en-US" altLang="ja-JP" dirty="0"/>
              <a:t>, later </a:t>
            </a:r>
            <a:r>
              <a:rPr lang="en-US" altLang="ja-JP" b="1" dirty="0" smtClean="0">
                <a:solidFill>
                  <a:srgbClr val="FF0000"/>
                </a:solidFill>
              </a:rPr>
              <a:t>add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System</a:t>
            </a:r>
          </a:p>
          <a:p>
            <a:pPr marL="514350" indent="-514350">
              <a:buFont typeface="+mj-lt"/>
              <a:buAutoNum type="alphaUcParenR"/>
            </a:pPr>
            <a:r>
              <a:rPr lang="en-US" altLang="ja-JP" dirty="0" smtClean="0"/>
              <a:t>e-Driven system in a </a:t>
            </a:r>
            <a:r>
              <a:rPr lang="en-US" altLang="ja-JP" b="1" dirty="0" smtClean="0">
                <a:solidFill>
                  <a:srgbClr val="FF0000"/>
                </a:solidFill>
              </a:rPr>
              <a:t>different tunnel</a:t>
            </a:r>
            <a:r>
              <a:rPr lang="en-US" altLang="ja-JP" dirty="0" smtClean="0"/>
              <a:t>, </a:t>
            </a:r>
            <a:r>
              <a:rPr lang="en-US" altLang="ja-JP" dirty="0"/>
              <a:t>later add </a:t>
            </a:r>
            <a:r>
              <a:rPr lang="en-US" altLang="ja-JP" dirty="0" err="1"/>
              <a:t>Undulator</a:t>
            </a:r>
            <a:r>
              <a:rPr lang="en-US" altLang="ja-JP" dirty="0"/>
              <a:t> </a:t>
            </a:r>
            <a:r>
              <a:rPr lang="en-US" altLang="ja-JP" dirty="0" smtClean="0"/>
              <a:t>System at </a:t>
            </a:r>
            <a:r>
              <a:rPr lang="en-US" altLang="ja-JP" dirty="0"/>
              <a:t>downstream of </a:t>
            </a:r>
            <a:r>
              <a:rPr lang="en-US" altLang="ja-JP" dirty="0" err="1" smtClean="0"/>
              <a:t>eML</a:t>
            </a:r>
            <a:r>
              <a:rPr lang="en-US" altLang="ja-JP" dirty="0" smtClean="0"/>
              <a:t> (This is a variation of B but assign a different name)</a:t>
            </a:r>
            <a:endParaRPr lang="ja-JP" altLang="en-US" dirty="0"/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628650" y="5906875"/>
            <a:ext cx="7886700" cy="67406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lphaUcParenR" startAt="4"/>
            </a:pPr>
            <a:r>
              <a:rPr lang="en-US" altLang="ja-JP" dirty="0"/>
              <a:t>e-Driven</a:t>
            </a:r>
            <a:r>
              <a:rPr lang="ja-JP" altLang="en-US" dirty="0"/>
              <a:t> </a:t>
            </a:r>
            <a:r>
              <a:rPr lang="en-US" altLang="ja-JP" dirty="0"/>
              <a:t>system at downstream of </a:t>
            </a:r>
            <a:r>
              <a:rPr lang="en-US" altLang="ja-JP" dirty="0" err="1" smtClean="0"/>
              <a:t>eML</a:t>
            </a:r>
            <a:r>
              <a:rPr lang="en-US" altLang="ja-JP" dirty="0" smtClean="0"/>
              <a:t> or in a separate tunnel,  add undulate system in the </a:t>
            </a:r>
            <a:r>
              <a:rPr lang="en-US" altLang="ja-JP" b="1" dirty="0" smtClean="0">
                <a:solidFill>
                  <a:srgbClr val="FF0000"/>
                </a:solidFill>
              </a:rPr>
              <a:t>new tunnel at the time of energy upgrade</a:t>
            </a:r>
            <a:r>
              <a:rPr lang="en-US" altLang="ja-JP" dirty="0" smtClean="0"/>
              <a:t> </a:t>
            </a:r>
            <a:endParaRPr lang="ja-JP" altLang="en-US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1814945" y="4641272"/>
            <a:ext cx="6968831" cy="978437"/>
            <a:chOff x="1163781" y="5215190"/>
            <a:chExt cx="7647709" cy="1258082"/>
          </a:xfrm>
        </p:grpSpPr>
        <p:grpSp>
          <p:nvGrpSpPr>
            <p:cNvPr id="9" name="グループ化 8"/>
            <p:cNvGrpSpPr/>
            <p:nvPr/>
          </p:nvGrpSpPr>
          <p:grpSpPr>
            <a:xfrm rot="10800000">
              <a:off x="1163781" y="5215190"/>
              <a:ext cx="7647709" cy="1258082"/>
              <a:chOff x="-600149" y="4313778"/>
              <a:chExt cx="9997633" cy="1862668"/>
            </a:xfrm>
          </p:grpSpPr>
          <p:sp>
            <p:nvSpPr>
              <p:cNvPr id="11" name="テキスト ボックス 10"/>
              <p:cNvSpPr txBox="1"/>
              <p:nvPr/>
            </p:nvSpPr>
            <p:spPr>
              <a:xfrm rot="10800000">
                <a:off x="93310" y="4934832"/>
                <a:ext cx="47458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rgbClr val="FF0000"/>
                    </a:solidFill>
                  </a:rPr>
                  <a:t>e-Driven e+ source tunnel  (L=1.1 km, w =9 m)</a:t>
                </a:r>
                <a:endParaRPr kumimoji="1" lang="ja-JP" altLang="en-US" b="1" dirty="0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2" name="図形グループ 1"/>
              <p:cNvGrpSpPr/>
              <p:nvPr/>
            </p:nvGrpSpPr>
            <p:grpSpPr>
              <a:xfrm flipH="1" flipV="1">
                <a:off x="-495816" y="4313778"/>
                <a:ext cx="9893300" cy="1862668"/>
                <a:chOff x="-508000" y="3733797"/>
                <a:chExt cx="9893300" cy="1862668"/>
              </a:xfrm>
            </p:grpSpPr>
            <p:cxnSp>
              <p:nvCxnSpPr>
                <p:cNvPr id="14" name="直線コネクタ 13"/>
                <p:cNvCxnSpPr/>
                <p:nvPr/>
              </p:nvCxnSpPr>
              <p:spPr>
                <a:xfrm>
                  <a:off x="3225800" y="5346699"/>
                  <a:ext cx="1044317" cy="0"/>
                </a:xfrm>
                <a:prstGeom prst="line">
                  <a:avLst/>
                </a:prstGeom>
                <a:ln w="76200" cmpd="sng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角丸四角形 14"/>
                <p:cNvSpPr/>
                <p:nvPr/>
              </p:nvSpPr>
              <p:spPr>
                <a:xfrm>
                  <a:off x="1011767" y="3733797"/>
                  <a:ext cx="2870200" cy="1413933"/>
                </a:xfrm>
                <a:prstGeom prst="roundRect">
                  <a:avLst>
                    <a:gd name="adj" fmla="val 45699"/>
                  </a:avLst>
                </a:prstGeom>
                <a:noFill/>
                <a:ln w="76200" cmpd="sng"/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6" name="直線コネクタ 15"/>
                <p:cNvCxnSpPr/>
                <p:nvPr/>
              </p:nvCxnSpPr>
              <p:spPr>
                <a:xfrm>
                  <a:off x="-131233" y="5596465"/>
                  <a:ext cx="9516533" cy="0"/>
                </a:xfrm>
                <a:prstGeom prst="line">
                  <a:avLst/>
                </a:prstGeom>
                <a:ln w="76200" cmpd="sng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線コネクタ 16"/>
                <p:cNvCxnSpPr/>
                <p:nvPr/>
              </p:nvCxnSpPr>
              <p:spPr>
                <a:xfrm>
                  <a:off x="2959100" y="5156199"/>
                  <a:ext cx="626533" cy="440266"/>
                </a:xfrm>
                <a:prstGeom prst="line">
                  <a:avLst/>
                </a:prstGeom>
                <a:ln w="76200" cmpd="sng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直線コネクタ 17"/>
                <p:cNvCxnSpPr/>
                <p:nvPr/>
              </p:nvCxnSpPr>
              <p:spPr>
                <a:xfrm flipV="1">
                  <a:off x="1172633" y="5156199"/>
                  <a:ext cx="626533" cy="440266"/>
                </a:xfrm>
                <a:prstGeom prst="line">
                  <a:avLst/>
                </a:prstGeom>
                <a:ln w="76200" cmpd="sng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直線コネクタ 18"/>
                <p:cNvCxnSpPr/>
                <p:nvPr/>
              </p:nvCxnSpPr>
              <p:spPr>
                <a:xfrm flipV="1">
                  <a:off x="3712633" y="5338230"/>
                  <a:ext cx="3856567" cy="8469"/>
                </a:xfrm>
                <a:prstGeom prst="line">
                  <a:avLst/>
                </a:prstGeom>
                <a:ln w="190500" cmpd="sng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線コネクタ 19"/>
                <p:cNvCxnSpPr/>
                <p:nvPr/>
              </p:nvCxnSpPr>
              <p:spPr>
                <a:xfrm>
                  <a:off x="-508000" y="5583765"/>
                  <a:ext cx="1693333" cy="0"/>
                </a:xfrm>
                <a:prstGeom prst="line">
                  <a:avLst/>
                </a:prstGeom>
                <a:ln w="190500" cmpd="sng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線コネクタ 20"/>
                <p:cNvCxnSpPr/>
                <p:nvPr/>
              </p:nvCxnSpPr>
              <p:spPr>
                <a:xfrm flipV="1">
                  <a:off x="7573433" y="5367865"/>
                  <a:ext cx="0" cy="215900"/>
                </a:xfrm>
                <a:prstGeom prst="line">
                  <a:avLst/>
                </a:prstGeom>
                <a:ln w="76200" cmpd="sng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直線コネクタ 12"/>
              <p:cNvCxnSpPr/>
              <p:nvPr/>
            </p:nvCxnSpPr>
            <p:spPr>
              <a:xfrm>
                <a:off x="-600149" y="4318010"/>
                <a:ext cx="5904000" cy="0"/>
              </a:xfrm>
              <a:prstGeom prst="line">
                <a:avLst/>
              </a:prstGeom>
              <a:ln w="76200" cmpd="sng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正方形/長方形 9"/>
            <p:cNvSpPr/>
            <p:nvPr/>
          </p:nvSpPr>
          <p:spPr>
            <a:xfrm>
              <a:off x="5959501" y="6243347"/>
              <a:ext cx="444161" cy="229925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6400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1854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Key Questions 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60764"/>
            <a:ext cx="7886700" cy="4916199"/>
          </a:xfrm>
        </p:spPr>
        <p:txBody>
          <a:bodyPr/>
          <a:lstStyle/>
          <a:p>
            <a:r>
              <a:rPr kumimoji="1" lang="en-US" altLang="ja-JP" dirty="0" smtClean="0"/>
              <a:t>Can we remove e-driven system later on?</a:t>
            </a:r>
          </a:p>
          <a:p>
            <a:pPr lvl="1"/>
            <a:r>
              <a:rPr lang="en-US" altLang="ja-JP" dirty="0" smtClean="0"/>
              <a:t>Must take out and store radio-active devices on surface</a:t>
            </a:r>
          </a:p>
          <a:p>
            <a:r>
              <a:rPr lang="en-US" altLang="ja-JP" dirty="0" smtClean="0"/>
              <a:t>Can we modify the tunnel later on?</a:t>
            </a:r>
          </a:p>
          <a:p>
            <a:pPr lvl="1"/>
            <a:r>
              <a:rPr lang="en-US" altLang="ja-JP" dirty="0" smtClean="0"/>
              <a:t>e.g., </a:t>
            </a:r>
          </a:p>
          <a:p>
            <a:pPr lvl="2"/>
            <a:r>
              <a:rPr lang="en-US" altLang="ja-JP" dirty="0" smtClean="0"/>
              <a:t>Widen the tunnel </a:t>
            </a:r>
          </a:p>
          <a:p>
            <a:pPr lvl="2"/>
            <a:r>
              <a:rPr kumimoji="1" lang="en-US" altLang="ja-JP" dirty="0" smtClean="0"/>
              <a:t>Extend the tunnel a bit</a:t>
            </a:r>
          </a:p>
          <a:p>
            <a:pPr lvl="2"/>
            <a:r>
              <a:rPr lang="en-US" altLang="ja-JP" dirty="0" smtClean="0"/>
              <a:t>Add heavy shielding (top/bottom at positron target region)</a:t>
            </a:r>
          </a:p>
          <a:p>
            <a:pPr lvl="1"/>
            <a:r>
              <a:rPr kumimoji="1" lang="en-US" altLang="ja-JP" dirty="0" smtClean="0"/>
              <a:t>Can we introduce tunnel boring machine into the tunnel where the accelerator is already sitting?</a:t>
            </a:r>
          </a:p>
          <a:p>
            <a:r>
              <a:rPr lang="en-US" altLang="ja-JP" dirty="0" smtClean="0"/>
              <a:t>Should the global timing constraint for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scheme be satisfied in e-driven stage?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36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20268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Key Questions 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569364"/>
            <a:ext cx="7886700" cy="2067502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In TDR a dogleg is placed after the undulate to separate the electrons and photons </a:t>
            </a:r>
          </a:p>
          <a:p>
            <a:r>
              <a:rPr lang="en-US" altLang="ja-JP" dirty="0" smtClean="0"/>
              <a:t>Should the tunnel dogleg be constructed in the e-driven stage ? </a:t>
            </a:r>
          </a:p>
          <a:p>
            <a:r>
              <a:rPr lang="en-US" altLang="ja-JP" dirty="0" smtClean="0"/>
              <a:t>Or, no tunnel dogleg in </a:t>
            </a:r>
            <a:r>
              <a:rPr lang="en-US" altLang="ja-JP" dirty="0"/>
              <a:t>the e-driven stage ? </a:t>
            </a:r>
            <a:r>
              <a:rPr lang="en-US" altLang="ja-JP" dirty="0" smtClean="0"/>
              <a:t>(cheapest e-driven stage but 2 doglegs needed later on)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8</a:t>
            </a:fld>
            <a:endParaRPr kumimoji="1" lang="ja-JP" altLang="en-US"/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3111694"/>
              </p:ext>
            </p:extLst>
          </p:nvPr>
        </p:nvGraphicFramePr>
        <p:xfrm>
          <a:off x="1310375" y="3920836"/>
          <a:ext cx="7556543" cy="15230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8" name="Acrobat Document" r:id="rId3" imgW="8553236" imgH="1723644" progId="AcroExch.Document.11">
                  <p:embed/>
                </p:oleObj>
              </mc:Choice>
              <mc:Fallback>
                <p:oleObj name="Acrobat Document" r:id="rId3" imgW="8553236" imgH="1723644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10375" y="3920836"/>
                        <a:ext cx="7556543" cy="15230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3921867"/>
              </p:ext>
            </p:extLst>
          </p:nvPr>
        </p:nvGraphicFramePr>
        <p:xfrm>
          <a:off x="1129154" y="5152006"/>
          <a:ext cx="7737764" cy="14962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9" name="Acrobat Document" r:id="rId5" imgW="8915115" imgH="1723644" progId="AcroExch.Document.11">
                  <p:embed/>
                </p:oleObj>
              </mc:Choice>
              <mc:Fallback>
                <p:oleObj name="Acrobat Document" r:id="rId5" imgW="8915115" imgH="1723644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29154" y="5152006"/>
                        <a:ext cx="7737764" cy="14962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444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51056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altLang="ja-JP" dirty="0"/>
              <a:t>Key Questions </a:t>
            </a:r>
            <a:r>
              <a:rPr lang="en-US" altLang="ja-JP" dirty="0" smtClean="0"/>
              <a:t>(3)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687080"/>
            <a:ext cx="7886700" cy="4351338"/>
          </a:xfrm>
        </p:spPr>
        <p:txBody>
          <a:bodyPr/>
          <a:lstStyle/>
          <a:p>
            <a:r>
              <a:rPr kumimoji="1" lang="en-US" altLang="ja-JP" dirty="0" smtClean="0"/>
              <a:t>Some of the questions are related to the order of the 3 possible upgrades</a:t>
            </a:r>
          </a:p>
          <a:p>
            <a:pPr lvl="1"/>
            <a:r>
              <a:rPr lang="en-US" altLang="ja-JP" dirty="0" smtClean="0"/>
              <a:t>Energy</a:t>
            </a:r>
          </a:p>
          <a:p>
            <a:pPr lvl="1"/>
            <a:r>
              <a:rPr kumimoji="1" lang="en-US" altLang="ja-JP" dirty="0" smtClean="0"/>
              <a:t>Luminosity (doubled number of bunches)</a:t>
            </a:r>
          </a:p>
          <a:p>
            <a:pPr lvl="1"/>
            <a:r>
              <a:rPr lang="en-US" altLang="ja-JP" dirty="0" smtClean="0"/>
              <a:t>Positron polarization </a:t>
            </a:r>
          </a:p>
          <a:p>
            <a:r>
              <a:rPr kumimoji="1" lang="en-US" altLang="ja-JP" dirty="0" smtClean="0"/>
              <a:t>Can we assume something now?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2019/3/12 e+ Layout,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4BE-D48F-4A97-9EDE-88761ADDDFF7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82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6836</TotalTime>
  <Words>1145</Words>
  <Application>Microsoft Office PowerPoint</Application>
  <PresentationFormat>画面に合わせる (4:3)</PresentationFormat>
  <Paragraphs>179</Paragraphs>
  <Slides>21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8" baseType="lpstr">
      <vt:lpstr>ＭＳ Ｐゴシック</vt:lpstr>
      <vt:lpstr>Arial</vt:lpstr>
      <vt:lpstr>Calibri</vt:lpstr>
      <vt:lpstr>Calibri Light</vt:lpstr>
      <vt:lpstr>Wingdings</vt:lpstr>
      <vt:lpstr>Office テーマ</vt:lpstr>
      <vt:lpstr>Acrobat Document</vt:lpstr>
      <vt:lpstr>ILC Layout with Positron Source</vt:lpstr>
      <vt:lpstr>ILC Layout Group (the name not official)</vt:lpstr>
      <vt:lpstr>Undulator Case</vt:lpstr>
      <vt:lpstr>Remaining Choices for Undulator Case</vt:lpstr>
      <vt:lpstr>Vertical Layout in Undulator Case</vt:lpstr>
      <vt:lpstr>e-Driven Case</vt:lpstr>
      <vt:lpstr>Key Questions (1)</vt:lpstr>
      <vt:lpstr>Key Questions (2)</vt:lpstr>
      <vt:lpstr>Key Questions (3)</vt:lpstr>
      <vt:lpstr>Example A1</vt:lpstr>
      <vt:lpstr>Example A2</vt:lpstr>
      <vt:lpstr>Example B2</vt:lpstr>
      <vt:lpstr>Example C1</vt:lpstr>
      <vt:lpstr>Example C2</vt:lpstr>
      <vt:lpstr>Case D</vt:lpstr>
      <vt:lpstr>Example D</vt:lpstr>
      <vt:lpstr>Vertical Layout</vt:lpstr>
      <vt:lpstr>Vertical Layout:             e-Driven  Undulator</vt:lpstr>
      <vt:lpstr>Vertical Layout : e-Driven</vt:lpstr>
      <vt:lpstr>Vertical Layout : Undulator after eDriven</vt:lpstr>
      <vt:lpstr>Today’s Question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Positron Source Layout</dc:title>
  <dc:creator>Yokoya</dc:creator>
  <cp:lastModifiedBy>Yokoya</cp:lastModifiedBy>
  <cp:revision>91</cp:revision>
  <dcterms:created xsi:type="dcterms:W3CDTF">2018-05-23T01:36:03Z</dcterms:created>
  <dcterms:modified xsi:type="dcterms:W3CDTF">2019-04-01T12:16:51Z</dcterms:modified>
</cp:coreProperties>
</file>