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_rels/presentation.xml.rels" ContentType="application/vnd.openxmlformats-package.relationships+xml"/>
  <Override PartName="/ppt/media/image24.png" ContentType="image/png"/>
  <Override PartName="/ppt/media/image9.png" ContentType="image/png"/>
  <Override PartName="/ppt/media/image10.png" ContentType="image/png"/>
  <Override PartName="/ppt/media/image23.png" ContentType="image/png"/>
  <Override PartName="/ppt/media/image8.png" ContentType="image/png"/>
  <Override PartName="/ppt/media/image1.png" ContentType="image/png"/>
  <Override PartName="/ppt/media/image6.png" ContentType="image/png"/>
  <Override PartName="/ppt/media/image21.png" ContentType="image/png"/>
  <Override PartName="/ppt/media/image2.png" ContentType="image/png"/>
  <Override PartName="/ppt/media/image7.png" ContentType="image/png"/>
  <Override PartName="/ppt/media/image22.png" ContentType="image/png"/>
  <Override PartName="/ppt/media/image3.png" ContentType="image/png"/>
  <Override PartName="/ppt/media/image4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5.png" ContentType="image/png"/>
  <Override PartName="/ppt/media/image20.png" ContentType="image/pn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4E72BAB6-DE99-4A2B-BB6E-F71222E18ECB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0" y="1828800"/>
            <a:ext cx="1008000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result of low energy beam data in</a:t>
            </a:r>
            <a:br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semi-digital hadron calorimeter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TextShape 2"/>
          <p:cNvSpPr txBox="1"/>
          <p:nvPr/>
        </p:nvSpPr>
        <p:spPr>
          <a:xfrm>
            <a:off x="0" y="3556080"/>
            <a:ext cx="10080000" cy="1107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ctr"/>
            <a:r>
              <a:rPr b="0" lang="en-US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DemiLight"/>
              </a:rPr>
              <a:t>Bing Liu, Imad Laktineh, Haijun Yang</a:t>
            </a:r>
            <a:endParaRPr b="0" lang="en-US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b="0" lang="en-US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DemiLight"/>
              </a:rPr>
              <a:t>Oct 2, 2019</a:t>
            </a:r>
            <a:endParaRPr b="0" lang="en-US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1" name="" descr=""/>
          <p:cNvPicPr/>
          <p:nvPr/>
        </p:nvPicPr>
        <p:blipFill>
          <a:blip r:embed="rId1"/>
          <a:stretch/>
        </p:blipFill>
        <p:spPr>
          <a:xfrm>
            <a:off x="7112160" y="5029200"/>
            <a:ext cx="2011680" cy="201168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2"/>
          <a:stretch/>
        </p:blipFill>
        <p:spPr>
          <a:xfrm>
            <a:off x="822960" y="5553360"/>
            <a:ext cx="2449080" cy="894240"/>
          </a:xfrm>
          <a:prstGeom prst="rect">
            <a:avLst/>
          </a:prstGeom>
          <a:ln>
            <a:noFill/>
          </a:ln>
        </p:spPr>
      </p:pic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4003200" y="5486760"/>
            <a:ext cx="2257200" cy="952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Pion beam validation for 6-11GeV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2" name="" descr=""/>
          <p:cNvPicPr/>
          <p:nvPr/>
        </p:nvPicPr>
        <p:blipFill>
          <a:blip r:embed="rId1"/>
          <a:srcRect l="3568" t="2623" r="1792" b="2711"/>
          <a:stretch/>
        </p:blipFill>
        <p:spPr>
          <a:xfrm>
            <a:off x="183240" y="1829160"/>
            <a:ext cx="4845960" cy="3291480"/>
          </a:xfrm>
          <a:prstGeom prst="rect">
            <a:avLst/>
          </a:prstGeom>
          <a:ln>
            <a:noFill/>
          </a:ln>
        </p:spPr>
      </p:pic>
      <p:pic>
        <p:nvPicPr>
          <p:cNvPr id="73" name="" descr=""/>
          <p:cNvPicPr/>
          <p:nvPr/>
        </p:nvPicPr>
        <p:blipFill>
          <a:blip r:embed="rId2"/>
          <a:srcRect l="5220" t="2560" r="758" b="2568"/>
          <a:stretch/>
        </p:blipFill>
        <p:spPr>
          <a:xfrm>
            <a:off x="5029200" y="1737720"/>
            <a:ext cx="4937400" cy="3382920"/>
          </a:xfrm>
          <a:prstGeom prst="rect">
            <a:avLst/>
          </a:prstGeom>
          <a:ln>
            <a:noFill/>
          </a:ln>
        </p:spPr>
      </p:pic>
      <p:sp>
        <p:nvSpPr>
          <p:cNvPr id="74" name="TextShape 2"/>
          <p:cNvSpPr txBox="1"/>
          <p:nvPr/>
        </p:nvSpPr>
        <p:spPr>
          <a:xfrm>
            <a:off x="731520" y="5303520"/>
            <a:ext cx="9235440" cy="85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know there is no electron for 6-11GeV pion beam. These two results confirm it.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model reliable.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Electron check for pion beam 3-5GeV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6" name="" descr=""/>
          <p:cNvPicPr/>
          <p:nvPr/>
        </p:nvPicPr>
        <p:blipFill>
          <a:blip r:embed="rId1"/>
          <a:srcRect l="4608" t="2376" r="1619" b="2384"/>
          <a:stretch/>
        </p:blipFill>
        <p:spPr>
          <a:xfrm>
            <a:off x="182880" y="1630440"/>
            <a:ext cx="4663440" cy="321588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2"/>
          <a:srcRect l="5501" t="2025" r="2345" b="2775"/>
          <a:stretch/>
        </p:blipFill>
        <p:spPr>
          <a:xfrm>
            <a:off x="5121000" y="1666800"/>
            <a:ext cx="4663080" cy="3270960"/>
          </a:xfrm>
          <a:prstGeom prst="rect">
            <a:avLst/>
          </a:prstGeom>
          <a:ln>
            <a:noFill/>
          </a:ln>
        </p:spPr>
      </p:pic>
      <p:sp>
        <p:nvSpPr>
          <p:cNvPr id="78" name="TextShape 2"/>
          <p:cNvSpPr txBox="1"/>
          <p:nvPr/>
        </p:nvSpPr>
        <p:spPr>
          <a:xfrm>
            <a:off x="822960" y="5303520"/>
            <a:ext cx="832104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electron contamination is negligible. Applying BDT value cut &gt; 0.0 is enough to reject electron-like events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Apply the muon rejection and electron rejection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4846320" y="1924560"/>
            <a:ext cx="4480560" cy="3042720"/>
          </a:xfrm>
          <a:prstGeom prst="rect">
            <a:avLst/>
          </a:prstGeom>
          <a:ln>
            <a:noFill/>
          </a:ln>
        </p:spPr>
      </p:pic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258480" y="1957320"/>
            <a:ext cx="4389120" cy="2980440"/>
          </a:xfrm>
          <a:prstGeom prst="rect">
            <a:avLst/>
          </a:prstGeom>
          <a:ln>
            <a:noFill/>
          </a:ln>
        </p:spPr>
      </p:pic>
      <p:sp>
        <p:nvSpPr>
          <p:cNvPr id="82" name="TextShape 2"/>
          <p:cNvSpPr txBox="1"/>
          <p:nvPr/>
        </p:nvSpPr>
        <p:spPr>
          <a:xfrm>
            <a:off x="914400" y="5303520"/>
            <a:ext cx="667512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number of hits before and after selection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Energy reconstruction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1"/>
          <a:srcRect l="1375" t="6076" r="7846" b="0"/>
          <a:stretch/>
        </p:blipFill>
        <p:spPr>
          <a:xfrm>
            <a:off x="274320" y="1596960"/>
            <a:ext cx="4494600" cy="3157920"/>
          </a:xfrm>
          <a:prstGeom prst="rect">
            <a:avLst/>
          </a:prstGeom>
          <a:ln>
            <a:noFill/>
          </a:ln>
        </p:spPr>
      </p:pic>
      <p:pic>
        <p:nvPicPr>
          <p:cNvPr id="85" name="" descr=""/>
          <p:cNvPicPr/>
          <p:nvPr/>
        </p:nvPicPr>
        <p:blipFill>
          <a:blip r:embed="rId2"/>
          <a:srcRect l="406" t="7695" r="7440" b="1156"/>
          <a:stretch/>
        </p:blipFill>
        <p:spPr>
          <a:xfrm>
            <a:off x="4937760" y="1563480"/>
            <a:ext cx="4846320" cy="3254760"/>
          </a:xfrm>
          <a:prstGeom prst="rect">
            <a:avLst/>
          </a:prstGeom>
          <a:ln>
            <a:noFill/>
          </a:ln>
        </p:spPr>
      </p:pic>
      <p:sp>
        <p:nvSpPr>
          <p:cNvPr id="86" name="TextShape 2"/>
          <p:cNvSpPr txBox="1"/>
          <p:nvPr/>
        </p:nvSpPr>
        <p:spPr>
          <a:xfrm>
            <a:off x="1188720" y="5048640"/>
            <a:ext cx="22860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Fitting range 1.65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σ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TextShape 3"/>
          <p:cNvSpPr txBox="1"/>
          <p:nvPr/>
        </p:nvSpPr>
        <p:spPr>
          <a:xfrm>
            <a:off x="6583680" y="5048640"/>
            <a:ext cx="244728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Fitting range 1.65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σ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resolution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>
            <a:off x="365760" y="1582560"/>
            <a:ext cx="4297680" cy="3629520"/>
          </a:xfrm>
          <a:prstGeom prst="rect">
            <a:avLst/>
          </a:prstGeom>
          <a:ln>
            <a:noFill/>
          </a:ln>
        </p:spPr>
      </p:pic>
      <p:pic>
        <p:nvPicPr>
          <p:cNvPr id="90" name="" descr=""/>
          <p:cNvPicPr/>
          <p:nvPr/>
        </p:nvPicPr>
        <p:blipFill>
          <a:blip r:embed="rId2"/>
          <a:stretch/>
        </p:blipFill>
        <p:spPr>
          <a:xfrm>
            <a:off x="5140440" y="1557720"/>
            <a:ext cx="4435200" cy="3745800"/>
          </a:xfrm>
          <a:prstGeom prst="rect">
            <a:avLst/>
          </a:prstGeom>
          <a:ln>
            <a:noFill/>
          </a:ln>
        </p:spPr>
      </p:pic>
      <p:sp>
        <p:nvSpPr>
          <p:cNvPr id="91" name="TextShape 2"/>
          <p:cNvSpPr txBox="1"/>
          <p:nvPr/>
        </p:nvSpPr>
        <p:spPr>
          <a:xfrm>
            <a:off x="1188720" y="5577840"/>
            <a:ext cx="722376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Good agreement with SPS data taken at 2015 October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Conclusions &amp; Next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cut based on MeanRadius can easily remove the muon background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BDT model is robust and it can separate electron and pion of low energy beam data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resolution of low energy beam data has a good agreement with SPS data.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Continue to write the analysis note 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Outline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504000" y="1311840"/>
            <a:ext cx="9071640" cy="3077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Introduction to low energy beam data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 selection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Muon rejection </a:t>
            </a:r>
            <a:endParaRPr b="0" lang="en-US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Electron background check &amp; rejection</a:t>
            </a:r>
            <a:endParaRPr b="0" lang="en-US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TextShape 3"/>
          <p:cNvSpPr txBox="1"/>
          <p:nvPr/>
        </p:nvSpPr>
        <p:spPr>
          <a:xfrm>
            <a:off x="548640" y="4406760"/>
            <a:ext cx="7589520" cy="1091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resolution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Noto Sans CJK SC DemiLight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Conclusion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Noto Sans CJK SC DemiLight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Low energy beam data analysis</a:t>
            </a:r>
            <a:endParaRPr b="0" lang="en-US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TextShape 2"/>
          <p:cNvSpPr txBox="1"/>
          <p:nvPr/>
        </p:nvSpPr>
        <p:spPr>
          <a:xfrm>
            <a:off x="365760" y="1890720"/>
            <a:ext cx="7143480" cy="486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 samples were taken at PS, May 2015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TextShape 3"/>
          <p:cNvSpPr txBox="1"/>
          <p:nvPr/>
        </p:nvSpPr>
        <p:spPr>
          <a:xfrm>
            <a:off x="365760" y="2667960"/>
            <a:ext cx="8961120" cy="3458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16000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Energy : 3, 4, 5, 6, 7, 8, 9, 10, 11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Contamination : muons , electrons(since using electron eliminator in test beam period, the electron contamination is negligible except 3-5GeV samples)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Simulation: FTF_BIC , geant4.9.6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457200" y="276120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Muon background rejection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MeanRadius of muon track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2" name="" descr=""/>
          <p:cNvPicPr/>
          <p:nvPr/>
        </p:nvPicPr>
        <p:blipFill>
          <a:blip r:embed="rId1"/>
          <a:stretch/>
        </p:blipFill>
        <p:spPr>
          <a:xfrm>
            <a:off x="91440" y="1371600"/>
            <a:ext cx="3996360" cy="2713680"/>
          </a:xfrm>
          <a:prstGeom prst="rect">
            <a:avLst/>
          </a:prstGeom>
          <a:ln>
            <a:noFill/>
          </a:ln>
        </p:spPr>
      </p:pic>
      <p:pic>
        <p:nvPicPr>
          <p:cNvPr id="53" name="" descr=""/>
          <p:cNvPicPr/>
          <p:nvPr/>
        </p:nvPicPr>
        <p:blipFill>
          <a:blip r:embed="rId2"/>
          <a:stretch/>
        </p:blipFill>
        <p:spPr>
          <a:xfrm>
            <a:off x="75240" y="4023360"/>
            <a:ext cx="4039560" cy="2743200"/>
          </a:xfrm>
          <a:prstGeom prst="rect">
            <a:avLst/>
          </a:prstGeom>
          <a:ln>
            <a:noFill/>
          </a:ln>
        </p:spPr>
      </p:pic>
      <p:sp>
        <p:nvSpPr>
          <p:cNvPr id="54" name="TextShape 2"/>
          <p:cNvSpPr txBox="1"/>
          <p:nvPr/>
        </p:nvSpPr>
        <p:spPr>
          <a:xfrm>
            <a:off x="4206240" y="5597280"/>
            <a:ext cx="585216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shower radius is very small &lt; 15mm(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≈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1.5pad size)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5" name="" descr=""/>
          <p:cNvPicPr/>
          <p:nvPr/>
        </p:nvPicPr>
        <p:blipFill>
          <a:blip r:embed="rId3"/>
          <a:stretch/>
        </p:blipFill>
        <p:spPr>
          <a:xfrm>
            <a:off x="4937760" y="1563480"/>
            <a:ext cx="4663440" cy="3166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MeanRadius of pion shower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7" name="" descr=""/>
          <p:cNvPicPr/>
          <p:nvPr/>
        </p:nvPicPr>
        <p:blipFill>
          <a:blip r:embed="rId1"/>
          <a:srcRect l="4375" t="0" r="3628" b="3237"/>
          <a:stretch/>
        </p:blipFill>
        <p:spPr>
          <a:xfrm>
            <a:off x="91440" y="1450080"/>
            <a:ext cx="3474720" cy="2481840"/>
          </a:xfrm>
          <a:prstGeom prst="rect">
            <a:avLst/>
          </a:prstGeom>
          <a:ln>
            <a:noFill/>
          </a:ln>
        </p:spPr>
      </p:pic>
      <p:pic>
        <p:nvPicPr>
          <p:cNvPr id="58" name="" descr=""/>
          <p:cNvPicPr/>
          <p:nvPr/>
        </p:nvPicPr>
        <p:blipFill>
          <a:blip r:embed="rId2"/>
          <a:srcRect l="4159" t="1993" r="2263" b="3070"/>
          <a:stretch/>
        </p:blipFill>
        <p:spPr>
          <a:xfrm>
            <a:off x="54360" y="4048560"/>
            <a:ext cx="3547440" cy="2443680"/>
          </a:xfrm>
          <a:prstGeom prst="rect">
            <a:avLst/>
          </a:prstGeom>
          <a:ln>
            <a:noFill/>
          </a:ln>
        </p:spPr>
      </p:pic>
      <p:sp>
        <p:nvSpPr>
          <p:cNvPr id="59" name="TextShape 2"/>
          <p:cNvSpPr txBox="1"/>
          <p:nvPr/>
        </p:nvSpPr>
        <p:spPr>
          <a:xfrm>
            <a:off x="4754880" y="5669280"/>
            <a:ext cx="356616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Larger shower radius than muon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0" name="" descr=""/>
          <p:cNvPicPr/>
          <p:nvPr/>
        </p:nvPicPr>
        <p:blipFill>
          <a:blip r:embed="rId3"/>
          <a:srcRect l="1375" t="8093" r="7846" b="2783"/>
          <a:stretch/>
        </p:blipFill>
        <p:spPr>
          <a:xfrm>
            <a:off x="4206240" y="1798560"/>
            <a:ext cx="5120640" cy="3413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504000" y="301320"/>
            <a:ext cx="9071640" cy="9788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 selection:muon rejection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2" name="" descr=""/>
          <p:cNvPicPr/>
          <p:nvPr/>
        </p:nvPicPr>
        <p:blipFill>
          <a:blip r:embed="rId1"/>
          <a:srcRect l="1050" t="5709" r="5826" b="8"/>
          <a:stretch/>
        </p:blipFill>
        <p:spPr>
          <a:xfrm>
            <a:off x="5212440" y="2469240"/>
            <a:ext cx="4388760" cy="3017160"/>
          </a:xfrm>
          <a:prstGeom prst="rect">
            <a:avLst/>
          </a:prstGeom>
          <a:ln>
            <a:noFill/>
          </a:ln>
        </p:spPr>
      </p:pic>
      <p:pic>
        <p:nvPicPr>
          <p:cNvPr id="63" name="" descr=""/>
          <p:cNvPicPr/>
          <p:nvPr/>
        </p:nvPicPr>
        <p:blipFill>
          <a:blip r:embed="rId2"/>
          <a:stretch/>
        </p:blipFill>
        <p:spPr>
          <a:xfrm>
            <a:off x="457200" y="2286000"/>
            <a:ext cx="4663440" cy="3166560"/>
          </a:xfrm>
          <a:prstGeom prst="rect">
            <a:avLst/>
          </a:prstGeom>
          <a:ln>
            <a:noFill/>
          </a:ln>
        </p:spPr>
      </p:pic>
      <p:sp>
        <p:nvSpPr>
          <p:cNvPr id="64" name="TextShape 2"/>
          <p:cNvSpPr txBox="1"/>
          <p:nvPr/>
        </p:nvSpPr>
        <p:spPr>
          <a:xfrm>
            <a:off x="3749040" y="1188720"/>
            <a:ext cx="603504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MeanRadius &gt; 15mm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TextShape 3"/>
          <p:cNvSpPr txBox="1"/>
          <p:nvPr/>
        </p:nvSpPr>
        <p:spPr>
          <a:xfrm>
            <a:off x="5943600" y="5394960"/>
            <a:ext cx="3840480" cy="85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Muon beam data validation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99% background rejection rate achieved  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Electron background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TextShape 2"/>
          <p:cNvSpPr txBox="1"/>
          <p:nvPr/>
        </p:nvSpPr>
        <p:spPr>
          <a:xfrm>
            <a:off x="457200" y="2180520"/>
            <a:ext cx="8716320" cy="34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Method: BDT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Training set: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3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Electron 1-12GeV, 10000 events per GeV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3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Pion 1-12GeV, 10000 events per GeV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Test set: the same size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Input variables:nTrack, nCluster, radius, nHit/nLayer, density,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nHit3/nLayer, nShower layer/nLayer, nHough/nHit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Model Performance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TextShape 2"/>
          <p:cNvSpPr txBox="1"/>
          <p:nvPr/>
        </p:nvSpPr>
        <p:spPr>
          <a:xfrm>
            <a:off x="540000" y="5871600"/>
            <a:ext cx="44892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model is reliable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1"/>
          <a:stretch/>
        </p:blipFill>
        <p:spPr>
          <a:xfrm>
            <a:off x="1737360" y="1188720"/>
            <a:ext cx="6648120" cy="4514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1895</TotalTime>
  <Application>LibreOffice/5.2.7.2$Linux_X86_64 LibreOffice_project/20m0$Build-2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2018-08-08T00:56:57Z</dcterms:created>
  <dc:creator/>
  <dc:description/>
  <dc:language>en-US</dc:language>
  <cp:lastModifiedBy/>
  <dcterms:modified xsi:type="dcterms:W3CDTF">2019-09-30T07:40:25Z</dcterms:modified>
  <cp:revision>28</cp:revision>
  <dc:subject/>
  <dc:title/>
</cp:coreProperties>
</file>