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 ContentType="image/t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 id="2147483681" r:id="rId2"/>
    <p:sldMasterId id="2147483701" r:id="rId3"/>
    <p:sldMasterId id="2147483705" r:id="rId4"/>
  </p:sldMasterIdLst>
  <p:notesMasterIdLst>
    <p:notesMasterId r:id="rId28"/>
  </p:notesMasterIdLst>
  <p:handoutMasterIdLst>
    <p:handoutMasterId r:id="rId29"/>
  </p:handoutMasterIdLst>
  <p:sldIdLst>
    <p:sldId id="259" r:id="rId5"/>
    <p:sldId id="460" r:id="rId6"/>
    <p:sldId id="374" r:id="rId7"/>
    <p:sldId id="455" r:id="rId8"/>
    <p:sldId id="414" r:id="rId9"/>
    <p:sldId id="386" r:id="rId10"/>
    <p:sldId id="375" r:id="rId11"/>
    <p:sldId id="1282" r:id="rId12"/>
    <p:sldId id="1265" r:id="rId13"/>
    <p:sldId id="389" r:id="rId14"/>
    <p:sldId id="1283" r:id="rId15"/>
    <p:sldId id="1274" r:id="rId16"/>
    <p:sldId id="1271" r:id="rId17"/>
    <p:sldId id="450" r:id="rId18"/>
    <p:sldId id="1279" r:id="rId19"/>
    <p:sldId id="1281" r:id="rId20"/>
    <p:sldId id="1280" r:id="rId21"/>
    <p:sldId id="1270" r:id="rId22"/>
    <p:sldId id="388" r:id="rId23"/>
    <p:sldId id="458" r:id="rId24"/>
    <p:sldId id="474" r:id="rId25"/>
    <p:sldId id="1192" r:id="rId26"/>
    <p:sldId id="486" r:id="rId27"/>
  </p:sldIdLst>
  <p:sldSz cx="12192000" cy="6858000"/>
  <p:notesSz cx="6858000" cy="9144000"/>
  <p:defaultTextStyle>
    <a:defPPr>
      <a:defRPr lang="en-US"/>
    </a:defPPr>
    <a:lvl1pPr marL="0" algn="l" defTabSz="914127" rtl="0" eaLnBrk="1" latinLnBrk="0" hangingPunct="1">
      <a:defRPr sz="1818" kern="1200">
        <a:solidFill>
          <a:schemeClr val="tx1"/>
        </a:solidFill>
        <a:latin typeface="+mn-lt"/>
        <a:ea typeface="+mn-ea"/>
        <a:cs typeface="+mn-cs"/>
      </a:defRPr>
    </a:lvl1pPr>
    <a:lvl2pPr marL="457062" algn="l" defTabSz="914127" rtl="0" eaLnBrk="1" latinLnBrk="0" hangingPunct="1">
      <a:defRPr sz="1818" kern="1200">
        <a:solidFill>
          <a:schemeClr val="tx1"/>
        </a:solidFill>
        <a:latin typeface="+mn-lt"/>
        <a:ea typeface="+mn-ea"/>
        <a:cs typeface="+mn-cs"/>
      </a:defRPr>
    </a:lvl2pPr>
    <a:lvl3pPr marL="914127" algn="l" defTabSz="914127" rtl="0" eaLnBrk="1" latinLnBrk="0" hangingPunct="1">
      <a:defRPr sz="1818" kern="1200">
        <a:solidFill>
          <a:schemeClr val="tx1"/>
        </a:solidFill>
        <a:latin typeface="+mn-lt"/>
        <a:ea typeface="+mn-ea"/>
        <a:cs typeface="+mn-cs"/>
      </a:defRPr>
    </a:lvl3pPr>
    <a:lvl4pPr marL="1371189" algn="l" defTabSz="914127" rtl="0" eaLnBrk="1" latinLnBrk="0" hangingPunct="1">
      <a:defRPr sz="1818" kern="1200">
        <a:solidFill>
          <a:schemeClr val="tx1"/>
        </a:solidFill>
        <a:latin typeface="+mn-lt"/>
        <a:ea typeface="+mn-ea"/>
        <a:cs typeface="+mn-cs"/>
      </a:defRPr>
    </a:lvl4pPr>
    <a:lvl5pPr marL="1828251" algn="l" defTabSz="914127" rtl="0" eaLnBrk="1" latinLnBrk="0" hangingPunct="1">
      <a:defRPr sz="1818" kern="1200">
        <a:solidFill>
          <a:schemeClr val="tx1"/>
        </a:solidFill>
        <a:latin typeface="+mn-lt"/>
        <a:ea typeface="+mn-ea"/>
        <a:cs typeface="+mn-cs"/>
      </a:defRPr>
    </a:lvl5pPr>
    <a:lvl6pPr marL="2285313" algn="l" defTabSz="914127" rtl="0" eaLnBrk="1" latinLnBrk="0" hangingPunct="1">
      <a:defRPr sz="1818" kern="1200">
        <a:solidFill>
          <a:schemeClr val="tx1"/>
        </a:solidFill>
        <a:latin typeface="+mn-lt"/>
        <a:ea typeface="+mn-ea"/>
        <a:cs typeface="+mn-cs"/>
      </a:defRPr>
    </a:lvl6pPr>
    <a:lvl7pPr marL="2742378" algn="l" defTabSz="914127" rtl="0" eaLnBrk="1" latinLnBrk="0" hangingPunct="1">
      <a:defRPr sz="1818" kern="1200">
        <a:solidFill>
          <a:schemeClr val="tx1"/>
        </a:solidFill>
        <a:latin typeface="+mn-lt"/>
        <a:ea typeface="+mn-ea"/>
        <a:cs typeface="+mn-cs"/>
      </a:defRPr>
    </a:lvl7pPr>
    <a:lvl8pPr marL="3199440" algn="l" defTabSz="914127" rtl="0" eaLnBrk="1" latinLnBrk="0" hangingPunct="1">
      <a:defRPr sz="1818" kern="1200">
        <a:solidFill>
          <a:schemeClr val="tx1"/>
        </a:solidFill>
        <a:latin typeface="+mn-lt"/>
        <a:ea typeface="+mn-ea"/>
        <a:cs typeface="+mn-cs"/>
      </a:defRPr>
    </a:lvl8pPr>
    <a:lvl9pPr marL="3656502" algn="l" defTabSz="914127" rtl="0" eaLnBrk="1" latinLnBrk="0" hangingPunct="1">
      <a:defRPr sz="1818"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22529E"/>
    <a:srgbClr val="E33F28"/>
    <a:srgbClr val="BF605E"/>
    <a:srgbClr val="FEE52D"/>
    <a:srgbClr val="EAE7FE"/>
    <a:srgbClr val="839ED1"/>
    <a:srgbClr val="BF2121"/>
    <a:srgbClr val="FCF390"/>
    <a:srgbClr val="FCF350"/>
    <a:srgbClr val="F0FF9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20505" autoAdjust="0"/>
    <p:restoredTop sz="86392" autoAdjust="0"/>
  </p:normalViewPr>
  <p:slideViewPr>
    <p:cSldViewPr snapToGrid="0" snapToObjects="1">
      <p:cViewPr varScale="1">
        <p:scale>
          <a:sx n="119" d="100"/>
          <a:sy n="119" d="100"/>
        </p:scale>
        <p:origin x="216" y="664"/>
      </p:cViewPr>
      <p:guideLst>
        <p:guide orient="horz" pos="2160"/>
        <p:guide pos="3840"/>
      </p:guideLst>
    </p:cSldViewPr>
  </p:slideViewPr>
  <p:outlineViewPr>
    <p:cViewPr>
      <p:scale>
        <a:sx n="33" d="100"/>
        <a:sy n="33" d="100"/>
      </p:scale>
      <p:origin x="0" y="-1488"/>
    </p:cViewPr>
  </p:outlineViewPr>
  <p:notesTextViewPr>
    <p:cViewPr>
      <p:scale>
        <a:sx n="200" d="100"/>
        <a:sy n="200" d="100"/>
      </p:scale>
      <p:origin x="0" y="0"/>
    </p:cViewPr>
  </p:notesTextViewPr>
  <p:sorterViewPr>
    <p:cViewPr varScale="1">
      <p:scale>
        <a:sx n="100" d="100"/>
        <a:sy n="100" d="100"/>
      </p:scale>
      <p:origin x="0" y="0"/>
    </p:cViewPr>
  </p:sorterViewPr>
  <p:notesViewPr>
    <p:cSldViewPr snapToGrid="0" snapToObjects="1">
      <p:cViewPr varScale="1">
        <p:scale>
          <a:sx n="128" d="100"/>
          <a:sy n="128" d="100"/>
        </p:scale>
        <p:origin x="335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slideMaster" Target="slideMasters/slideMaster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E05AE45C-DD5C-5646-9CB8-EA51D546198E}" type="datetimeFigureOut">
              <a:rPr lang="en-US" smtClean="0"/>
              <a:t>10/27/19</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5AC46CD-8D7B-134A-A25E-DFE7E188A2E3}" type="slidenum">
              <a:rPr lang="en-US" smtClean="0"/>
              <a:t>‹#›</a:t>
            </a:fld>
            <a:endParaRPr lang="en-US"/>
          </a:p>
        </p:txBody>
      </p:sp>
    </p:spTree>
    <p:extLst>
      <p:ext uri="{BB962C8B-B14F-4D97-AF65-F5344CB8AC3E}">
        <p14:creationId xmlns:p14="http://schemas.microsoft.com/office/powerpoint/2010/main" val="227624611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F3196EE-CD24-E24C-8BAB-56DCE43175D7}" type="datetimeFigureOut">
              <a:rPr lang="en-US" smtClean="0"/>
              <a:t>10/27/19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E482A1-C57B-4646-B465-83AF9B114B9C}" type="slidenum">
              <a:rPr lang="en-US" smtClean="0"/>
              <a:t>‹#›</a:t>
            </a:fld>
            <a:endParaRPr lang="en-US"/>
          </a:p>
        </p:txBody>
      </p:sp>
    </p:spTree>
    <p:extLst>
      <p:ext uri="{BB962C8B-B14F-4D97-AF65-F5344CB8AC3E}">
        <p14:creationId xmlns:p14="http://schemas.microsoft.com/office/powerpoint/2010/main" val="1950955939"/>
      </p:ext>
    </p:extLst>
  </p:cSld>
  <p:clrMap bg1="lt1" tx1="dk1" bg2="lt2" tx2="dk2" accent1="accent1" accent2="accent2" accent3="accent3" accent4="accent4" accent5="accent5" accent6="accent6" hlink="hlink" folHlink="folHlink"/>
  <p:hf hdr="0" ftr="0" dt="0"/>
  <p:notesStyle>
    <a:lvl1pPr marL="0" algn="l" defTabSz="914127" rtl="0" eaLnBrk="1" latinLnBrk="0" hangingPunct="1">
      <a:defRPr sz="1182" kern="1200">
        <a:solidFill>
          <a:schemeClr val="tx1"/>
        </a:solidFill>
        <a:latin typeface="+mn-lt"/>
        <a:ea typeface="+mn-ea"/>
        <a:cs typeface="+mn-cs"/>
      </a:defRPr>
    </a:lvl1pPr>
    <a:lvl2pPr marL="457062" algn="l" defTabSz="914127" rtl="0" eaLnBrk="1" latinLnBrk="0" hangingPunct="1">
      <a:defRPr sz="1182" kern="1200">
        <a:solidFill>
          <a:schemeClr val="tx1"/>
        </a:solidFill>
        <a:latin typeface="+mn-lt"/>
        <a:ea typeface="+mn-ea"/>
        <a:cs typeface="+mn-cs"/>
      </a:defRPr>
    </a:lvl2pPr>
    <a:lvl3pPr marL="914127" algn="l" defTabSz="914127" rtl="0" eaLnBrk="1" latinLnBrk="0" hangingPunct="1">
      <a:defRPr sz="1182" kern="1200">
        <a:solidFill>
          <a:schemeClr val="tx1"/>
        </a:solidFill>
        <a:latin typeface="+mn-lt"/>
        <a:ea typeface="+mn-ea"/>
        <a:cs typeface="+mn-cs"/>
      </a:defRPr>
    </a:lvl3pPr>
    <a:lvl4pPr marL="1371189" algn="l" defTabSz="914127" rtl="0" eaLnBrk="1" latinLnBrk="0" hangingPunct="1">
      <a:defRPr sz="1182" kern="1200">
        <a:solidFill>
          <a:schemeClr val="tx1"/>
        </a:solidFill>
        <a:latin typeface="+mn-lt"/>
        <a:ea typeface="+mn-ea"/>
        <a:cs typeface="+mn-cs"/>
      </a:defRPr>
    </a:lvl4pPr>
    <a:lvl5pPr marL="1828251" algn="l" defTabSz="914127" rtl="0" eaLnBrk="1" latinLnBrk="0" hangingPunct="1">
      <a:defRPr sz="1182" kern="1200">
        <a:solidFill>
          <a:schemeClr val="tx1"/>
        </a:solidFill>
        <a:latin typeface="+mn-lt"/>
        <a:ea typeface="+mn-ea"/>
        <a:cs typeface="+mn-cs"/>
      </a:defRPr>
    </a:lvl5pPr>
    <a:lvl6pPr marL="2285313" algn="l" defTabSz="914127" rtl="0" eaLnBrk="1" latinLnBrk="0" hangingPunct="1">
      <a:defRPr sz="1182" kern="1200">
        <a:solidFill>
          <a:schemeClr val="tx1"/>
        </a:solidFill>
        <a:latin typeface="+mn-lt"/>
        <a:ea typeface="+mn-ea"/>
        <a:cs typeface="+mn-cs"/>
      </a:defRPr>
    </a:lvl6pPr>
    <a:lvl7pPr marL="2742378" algn="l" defTabSz="914127" rtl="0" eaLnBrk="1" latinLnBrk="0" hangingPunct="1">
      <a:defRPr sz="1182" kern="1200">
        <a:solidFill>
          <a:schemeClr val="tx1"/>
        </a:solidFill>
        <a:latin typeface="+mn-lt"/>
        <a:ea typeface="+mn-ea"/>
        <a:cs typeface="+mn-cs"/>
      </a:defRPr>
    </a:lvl7pPr>
    <a:lvl8pPr marL="3199440" algn="l" defTabSz="914127" rtl="0" eaLnBrk="1" latinLnBrk="0" hangingPunct="1">
      <a:defRPr sz="1182" kern="1200">
        <a:solidFill>
          <a:schemeClr val="tx1"/>
        </a:solidFill>
        <a:latin typeface="+mn-lt"/>
        <a:ea typeface="+mn-ea"/>
        <a:cs typeface="+mn-cs"/>
      </a:defRPr>
    </a:lvl8pPr>
    <a:lvl9pPr marL="3656502" algn="l" defTabSz="914127" rtl="0" eaLnBrk="1" latinLnBrk="0" hangingPunct="1">
      <a:defRPr sz="118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E482A1-C57B-4646-B465-83AF9B114B9C}" type="slidenum">
              <a:rPr lang="en-US" smtClean="0"/>
              <a:t>1</a:t>
            </a:fld>
            <a:endParaRPr lang="en-US"/>
          </a:p>
        </p:txBody>
      </p:sp>
    </p:spTree>
    <p:extLst>
      <p:ext uri="{BB962C8B-B14F-4D97-AF65-F5344CB8AC3E}">
        <p14:creationId xmlns:p14="http://schemas.microsoft.com/office/powerpoint/2010/main" val="203773089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solidFill>
                  <a:prstClr val="black"/>
                </a:solidFill>
                <a:latin typeface="Calibri"/>
              </a:rPr>
              <a:pPr/>
              <a:t>13</a:t>
            </a:fld>
            <a:endParaRPr lang="en-US">
              <a:solidFill>
                <a:prstClr val="black"/>
              </a:solidFill>
              <a:latin typeface="Calibri"/>
            </a:endParaRPr>
          </a:p>
        </p:txBody>
      </p:sp>
    </p:spTree>
    <p:extLst>
      <p:ext uri="{BB962C8B-B14F-4D97-AF65-F5344CB8AC3E}">
        <p14:creationId xmlns:p14="http://schemas.microsoft.com/office/powerpoint/2010/main" val="351493142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E482A1-C57B-4646-B465-83AF9B114B9C}" type="slidenum">
              <a:rPr lang="en-US" smtClean="0"/>
              <a:t>14</a:t>
            </a:fld>
            <a:endParaRPr lang="en-US"/>
          </a:p>
        </p:txBody>
      </p:sp>
    </p:spTree>
    <p:extLst>
      <p:ext uri="{BB962C8B-B14F-4D97-AF65-F5344CB8AC3E}">
        <p14:creationId xmlns:p14="http://schemas.microsoft.com/office/powerpoint/2010/main" val="1279565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E482A1-C57B-4646-B465-83AF9B114B9C}" type="slidenum">
              <a:rPr lang="en-US" smtClean="0"/>
              <a:t>16</a:t>
            </a:fld>
            <a:endParaRPr lang="en-US"/>
          </a:p>
        </p:txBody>
      </p:sp>
    </p:spTree>
    <p:extLst>
      <p:ext uri="{BB962C8B-B14F-4D97-AF65-F5344CB8AC3E}">
        <p14:creationId xmlns:p14="http://schemas.microsoft.com/office/powerpoint/2010/main" val="8367307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22</a:t>
            </a:fld>
            <a:endParaRPr lang="en-US"/>
          </a:p>
        </p:txBody>
      </p:sp>
    </p:spTree>
    <p:extLst>
      <p:ext uri="{BB962C8B-B14F-4D97-AF65-F5344CB8AC3E}">
        <p14:creationId xmlns:p14="http://schemas.microsoft.com/office/powerpoint/2010/main" val="41226403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a:t>
            </a:r>
            <a:r>
              <a:rPr lang="en-US" baseline="0" dirty="0"/>
              <a:t> refs </a:t>
            </a:r>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23</a:t>
            </a:fld>
            <a:endParaRPr lang="en-US"/>
          </a:p>
        </p:txBody>
      </p:sp>
    </p:spTree>
    <p:extLst>
      <p:ext uri="{BB962C8B-B14F-4D97-AF65-F5344CB8AC3E}">
        <p14:creationId xmlns:p14="http://schemas.microsoft.com/office/powerpoint/2010/main" val="42575951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2</a:t>
            </a:fld>
            <a:endParaRPr lang="en-US"/>
          </a:p>
        </p:txBody>
      </p:sp>
    </p:spTree>
    <p:extLst>
      <p:ext uri="{BB962C8B-B14F-4D97-AF65-F5344CB8AC3E}">
        <p14:creationId xmlns:p14="http://schemas.microsoft.com/office/powerpoint/2010/main" val="254063387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E482A1-C57B-4646-B465-83AF9B114B9C}" type="slidenum">
              <a:rPr lang="en-US" smtClean="0"/>
              <a:t>3</a:t>
            </a:fld>
            <a:endParaRPr lang="en-US"/>
          </a:p>
        </p:txBody>
      </p:sp>
    </p:spTree>
    <p:extLst>
      <p:ext uri="{BB962C8B-B14F-4D97-AF65-F5344CB8AC3E}">
        <p14:creationId xmlns:p14="http://schemas.microsoft.com/office/powerpoint/2010/main" val="187214033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E482A1-C57B-4646-B465-83AF9B114B9C}" type="slidenum">
              <a:rPr lang="en-US" smtClean="0"/>
              <a:t>5</a:t>
            </a:fld>
            <a:endParaRPr lang="en-US"/>
          </a:p>
        </p:txBody>
      </p:sp>
    </p:spTree>
    <p:extLst>
      <p:ext uri="{BB962C8B-B14F-4D97-AF65-F5344CB8AC3E}">
        <p14:creationId xmlns:p14="http://schemas.microsoft.com/office/powerpoint/2010/main" val="5236751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BE482A1-C57B-4646-B465-83AF9B114B9C}" type="slidenum">
              <a:rPr lang="en-US" smtClean="0"/>
              <a:t>6</a:t>
            </a:fld>
            <a:endParaRPr lang="en-US"/>
          </a:p>
        </p:txBody>
      </p:sp>
    </p:spTree>
    <p:extLst>
      <p:ext uri="{BB962C8B-B14F-4D97-AF65-F5344CB8AC3E}">
        <p14:creationId xmlns:p14="http://schemas.microsoft.com/office/powerpoint/2010/main" val="334512099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8</a:t>
            </a:fld>
            <a:endParaRPr lang="en-US"/>
          </a:p>
        </p:txBody>
      </p:sp>
    </p:spTree>
    <p:extLst>
      <p:ext uri="{BB962C8B-B14F-4D97-AF65-F5344CB8AC3E}">
        <p14:creationId xmlns:p14="http://schemas.microsoft.com/office/powerpoint/2010/main" val="35295669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BE482A1-C57B-4646-B465-83AF9B114B9C}" type="slidenum">
              <a:rPr lang="en-US" smtClean="0"/>
              <a:t>9</a:t>
            </a:fld>
            <a:endParaRPr lang="en-US"/>
          </a:p>
        </p:txBody>
      </p:sp>
    </p:spTree>
    <p:extLst>
      <p:ext uri="{BB962C8B-B14F-4D97-AF65-F5344CB8AC3E}">
        <p14:creationId xmlns:p14="http://schemas.microsoft.com/office/powerpoint/2010/main" val="41327915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9BE482A1-C57B-4646-B465-83AF9B114B9C}" type="slidenum">
              <a:rPr lang="en-US" smtClean="0"/>
              <a:t>10</a:t>
            </a:fld>
            <a:endParaRPr lang="en-US"/>
          </a:p>
        </p:txBody>
      </p:sp>
    </p:spTree>
    <p:extLst>
      <p:ext uri="{BB962C8B-B14F-4D97-AF65-F5344CB8AC3E}">
        <p14:creationId xmlns:p14="http://schemas.microsoft.com/office/powerpoint/2010/main" val="17180581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solidFill>
                <a:schemeClr val="bg1"/>
              </a:solidFill>
            </a:endParaRPr>
          </a:p>
        </p:txBody>
      </p:sp>
      <p:sp>
        <p:nvSpPr>
          <p:cNvPr id="4" name="Slide Number Placeholder 3"/>
          <p:cNvSpPr>
            <a:spLocks noGrp="1"/>
          </p:cNvSpPr>
          <p:nvPr>
            <p:ph type="sldNum" sz="quarter" idx="10"/>
          </p:nvPr>
        </p:nvSpPr>
        <p:spPr/>
        <p:txBody>
          <a:bodyPr/>
          <a:lstStyle/>
          <a:p>
            <a:pPr>
              <a:defRPr/>
            </a:pPr>
            <a:fld id="{EF8A115F-B9CE-439E-B08C-4DE178A014FB}" type="slidenum">
              <a:rPr lang="en-US" smtClean="0">
                <a:solidFill>
                  <a:prstClr val="black"/>
                </a:solidFill>
              </a:rPr>
              <a:pPr>
                <a:defRPr/>
              </a:pPr>
              <a:t>12</a:t>
            </a:fld>
            <a:endParaRPr lang="en-US">
              <a:solidFill>
                <a:prstClr val="black"/>
              </a:solidFill>
            </a:endParaRPr>
          </a:p>
        </p:txBody>
      </p:sp>
    </p:spTree>
    <p:extLst>
      <p:ext uri="{BB962C8B-B14F-4D97-AF65-F5344CB8AC3E}">
        <p14:creationId xmlns:p14="http://schemas.microsoft.com/office/powerpoint/2010/main" val="19334270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r>
              <a:rPr lang="en-US"/>
              <a:t>Steinar Stapnes</a:t>
            </a:r>
            <a:endParaRPr lang="en-US" dirty="0"/>
          </a:p>
        </p:txBody>
      </p:sp>
      <p:sp>
        <p:nvSpPr>
          <p:cNvPr id="5" name="Slide Number Placeholder 4"/>
          <p:cNvSpPr>
            <a:spLocks noGrp="1"/>
          </p:cNvSpPr>
          <p:nvPr>
            <p:ph type="sldNum" sz="quarter" idx="11"/>
          </p:nvPr>
        </p:nvSpPr>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6" name="Date Placeholder 5"/>
          <p:cNvSpPr>
            <a:spLocks noGrp="1"/>
          </p:cNvSpPr>
          <p:nvPr>
            <p:ph type="dt" sz="half" idx="12"/>
          </p:nvPr>
        </p:nvSpPr>
        <p:spPr>
          <a:xfrm>
            <a:off x="21336" y="6554225"/>
            <a:ext cx="2743200" cy="365125"/>
          </a:xfrm>
        </p:spPr>
        <p:txBody>
          <a:bodyPr/>
          <a:lstStyle>
            <a:lvl1pPr>
              <a:defRPr b="0" i="0">
                <a:latin typeface="Avenir Book" charset="0"/>
                <a:ea typeface="Avenir Book" charset="0"/>
                <a:cs typeface="Avenir Book" charset="0"/>
              </a:defRPr>
            </a:lvl1pPr>
          </a:lstStyle>
          <a:p>
            <a:r>
              <a:rPr lang="en-US"/>
              <a:t>October 2019, Sendai</a:t>
            </a:r>
            <a:endParaRPr lang="en-US" dirty="0"/>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8"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1"/>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1687926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en-US"/>
              <a:t>Click to edit Master title style</a:t>
            </a:r>
          </a:p>
        </p:txBody>
      </p:sp>
    </p:spTree>
    <p:extLst>
      <p:ext uri="{BB962C8B-B14F-4D97-AF65-F5344CB8AC3E}">
        <p14:creationId xmlns:p14="http://schemas.microsoft.com/office/powerpoint/2010/main" val="24833873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r>
              <a:rPr lang="en-US"/>
              <a:t>Steinar Stapnes</a:t>
            </a:r>
            <a:endParaRPr lang="en-US" dirty="0"/>
          </a:p>
        </p:txBody>
      </p:sp>
      <p:sp>
        <p:nvSpPr>
          <p:cNvPr id="5" name="Slide Number Placeholder 4"/>
          <p:cNvSpPr>
            <a:spLocks noGrp="1"/>
          </p:cNvSpPr>
          <p:nvPr>
            <p:ph type="sldNum" sz="quarter" idx="11"/>
          </p:nvPr>
        </p:nvSpPr>
        <p:spPr/>
        <p:txBody>
          <a:bodyPr/>
          <a:lstStyle>
            <a:lvl1pPr>
              <a:defRPr b="0" i="0">
                <a:latin typeface="Avenir Book" charset="0"/>
                <a:ea typeface="Avenir Book" charset="0"/>
                <a:cs typeface="Avenir Book" charset="0"/>
              </a:defRPr>
            </a:lvl1pPr>
          </a:lstStyle>
          <a:p>
            <a:fld id="{DEF62AA5-A9F9-344C-9738-C68EB5A8EDFF}" type="slidenum">
              <a:rPr lang="en-US" smtClean="0"/>
              <a:pPr/>
              <a:t>‹#›</a:t>
            </a:fld>
            <a:endParaRPr lang="en-US"/>
          </a:p>
        </p:txBody>
      </p:sp>
      <p:sp>
        <p:nvSpPr>
          <p:cNvPr id="6" name="Date Placeholder 5"/>
          <p:cNvSpPr>
            <a:spLocks noGrp="1"/>
          </p:cNvSpPr>
          <p:nvPr>
            <p:ph type="dt" sz="half" idx="12"/>
          </p:nvPr>
        </p:nvSpPr>
        <p:spPr>
          <a:xfrm>
            <a:off x="21336" y="6554225"/>
            <a:ext cx="2743200" cy="365125"/>
          </a:xfrm>
        </p:spPr>
        <p:txBody>
          <a:bodyPr/>
          <a:lstStyle>
            <a:lvl1pPr>
              <a:defRPr b="0" i="0">
                <a:latin typeface="Avenir Book" charset="0"/>
                <a:ea typeface="Avenir Book" charset="0"/>
                <a:cs typeface="Avenir Book" charset="0"/>
              </a:defRPr>
            </a:lvl1pPr>
          </a:lstStyle>
          <a:p>
            <a:r>
              <a:rPr lang="en-US"/>
              <a:t>October 2019, Sendai</a:t>
            </a:r>
            <a:endParaRPr lang="en-US" dirty="0"/>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8"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1"/>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16879266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0" i="0">
                <a:latin typeface="Avenir Book" charset="0"/>
                <a:ea typeface="Avenir Book" charset="0"/>
                <a:cs typeface="Avenir Book" charset="0"/>
              </a:defRPr>
            </a:lvl1pPr>
          </a:lstStyle>
          <a:p>
            <a:r>
              <a:rPr lang="en-US" dirty="0"/>
              <a:t>Title</a:t>
            </a:r>
          </a:p>
        </p:txBody>
      </p:sp>
      <p:sp>
        <p:nvSpPr>
          <p:cNvPr id="9" name="Slide Number Placeholder 5"/>
          <p:cNvSpPr>
            <a:spLocks noGrp="1"/>
          </p:cNvSpPr>
          <p:nvPr>
            <p:ph type="sldNum" sz="quarter" idx="4"/>
          </p:nvPr>
        </p:nvSpPr>
        <p:spPr>
          <a:xfrm>
            <a:off x="9460993" y="6538860"/>
            <a:ext cx="2743200" cy="365125"/>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13" name="Date Placeholder 19"/>
          <p:cNvSpPr>
            <a:spLocks noGrp="1"/>
          </p:cNvSpPr>
          <p:nvPr>
            <p:ph type="dt" sz="half" idx="2"/>
          </p:nvPr>
        </p:nvSpPr>
        <p:spPr>
          <a:xfrm>
            <a:off x="21336" y="6554225"/>
            <a:ext cx="2743200" cy="365125"/>
          </a:xfrm>
          <a:prstGeom prst="rect">
            <a:avLst/>
          </a:prstGeom>
        </p:spPr>
        <p:txBody>
          <a:bodyPr vert="horz" lIns="100564" tIns="50282" rIns="100564" bIns="50282" rtlCol="0" anchor="ctr"/>
          <a:lstStyle>
            <a:lvl1pPr algn="l">
              <a:defRPr sz="1180" b="0" i="0">
                <a:solidFill>
                  <a:schemeClr val="bg1"/>
                </a:solidFill>
                <a:latin typeface="Avenir Book" charset="0"/>
                <a:ea typeface="Avenir Book" charset="0"/>
                <a:cs typeface="Avenir Book" charset="0"/>
              </a:defRPr>
            </a:lvl1pPr>
          </a:lstStyle>
          <a:p>
            <a:r>
              <a:rPr lang="en-US"/>
              <a:t>October 2019, Sendai</a:t>
            </a:r>
            <a:endParaRPr lang="en-US" dirty="0"/>
          </a:p>
        </p:txBody>
      </p:sp>
      <p:sp>
        <p:nvSpPr>
          <p:cNvPr id="14" name="Footer Placeholder 4"/>
          <p:cNvSpPr>
            <a:spLocks noGrp="1"/>
          </p:cNvSpPr>
          <p:nvPr>
            <p:ph type="ftr" sz="quarter" idx="3"/>
          </p:nvPr>
        </p:nvSpPr>
        <p:spPr>
          <a:xfrm>
            <a:off x="3926072" y="6551051"/>
            <a:ext cx="4339856" cy="365125"/>
          </a:xfrm>
          <a:prstGeom prst="rect">
            <a:avLst/>
          </a:prstGeom>
        </p:spPr>
        <p:txBody>
          <a:bodyPr vert="horz" lIns="100564" tIns="50282" rIns="100564" bIns="50282" rtlCol="0" anchor="ctr" anchorCtr="0"/>
          <a:lstStyle>
            <a:lvl1pPr algn="ctr">
              <a:defRPr sz="1180" b="0" i="0">
                <a:solidFill>
                  <a:schemeClr val="bg1"/>
                </a:solidFill>
                <a:latin typeface="Avenir Book" charset="0"/>
                <a:ea typeface="Avenir Book" charset="0"/>
                <a:cs typeface="Avenir Book" charset="0"/>
              </a:defRPr>
            </a:lvl1pPr>
          </a:lstStyle>
          <a:p>
            <a:r>
              <a:rPr lang="en-US"/>
              <a:t>Steinar Stapnes</a:t>
            </a:r>
            <a:endParaRPr lang="en-US" dirty="0"/>
          </a:p>
        </p:txBody>
      </p:sp>
      <p:sp>
        <p:nvSpPr>
          <p:cNvPr id="4" name="Content Placeholder 3"/>
          <p:cNvSpPr>
            <a:spLocks noGrp="1"/>
          </p:cNvSpPr>
          <p:nvPr>
            <p:ph sz="quarter" idx="10"/>
          </p:nvPr>
        </p:nvSpPr>
        <p:spPr>
          <a:xfrm>
            <a:off x="838200" y="1698129"/>
            <a:ext cx="10515600" cy="4232411"/>
          </a:xfrm>
          <a:prstGeom prst="rect">
            <a:avLst/>
          </a:prstGeom>
        </p:spPr>
        <p:txBody>
          <a:bodyPr lIns="100564" tIns="50282" rIns="100564" bIns="50282"/>
          <a:lstStyle>
            <a:lvl1pPr>
              <a:defRPr b="0" i="0">
                <a:latin typeface="Avenir Book" charset="0"/>
                <a:ea typeface="Avenir Book" charset="0"/>
                <a:cs typeface="Avenir Book" charset="0"/>
              </a:defRPr>
            </a:lvl1pPr>
            <a:lvl2pPr>
              <a:defRPr b="0" i="0">
                <a:latin typeface="Avenir Book" charset="0"/>
                <a:ea typeface="Avenir Book" charset="0"/>
                <a:cs typeface="Avenir Book" charset="0"/>
              </a:defRPr>
            </a:lvl2pPr>
            <a:lvl3pPr>
              <a:defRPr b="0" i="0">
                <a:latin typeface="Avenir Book" charset="0"/>
                <a:ea typeface="Avenir Book" charset="0"/>
                <a:cs typeface="Avenir Book" charset="0"/>
              </a:defRPr>
            </a:lvl3pPr>
            <a:lvl4pPr>
              <a:defRPr b="0" i="0">
                <a:latin typeface="Avenir Book" charset="0"/>
                <a:ea typeface="Avenir Book" charset="0"/>
                <a:cs typeface="Avenir Book" charset="0"/>
              </a:defRPr>
            </a:lvl4pPr>
            <a:lvl5pPr>
              <a:defRPr b="0" i="0">
                <a:latin typeface="Avenir Book" charset="0"/>
                <a:ea typeface="Avenir Book" charset="0"/>
                <a:cs typeface="Avenir Book"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5482333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a:t>Click to edit Master title style</a:t>
            </a:r>
          </a:p>
        </p:txBody>
      </p:sp>
      <p:sp>
        <p:nvSpPr>
          <p:cNvPr id="3" name="Espace réservé du contenu 2"/>
          <p:cNvSpPr>
            <a:spLocks noGrp="1"/>
          </p:cNvSpPr>
          <p:nvPr>
            <p:ph idx="1"/>
          </p:nvPr>
        </p:nvSpPr>
        <p:spPr>
          <a:xfrm>
            <a:off x="609601" y="1600202"/>
            <a:ext cx="9956800" cy="4525963"/>
          </a:xfrm>
          <a:prstGeom prst="rect">
            <a:avLst/>
          </a:prstGeo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Tree>
    <p:extLst>
      <p:ext uri="{BB962C8B-B14F-4D97-AF65-F5344CB8AC3E}">
        <p14:creationId xmlns:p14="http://schemas.microsoft.com/office/powerpoint/2010/main" val="12326104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r>
              <a:rPr lang="en-US">
                <a:solidFill>
                  <a:prstClr val="white"/>
                </a:solidFill>
              </a:rPr>
              <a:t>Steinar Stapnes</a:t>
            </a:r>
            <a:endParaRPr lang="en-US" dirty="0">
              <a:solidFill>
                <a:prstClr val="white"/>
              </a:solidFill>
            </a:endParaRPr>
          </a:p>
        </p:txBody>
      </p:sp>
      <p:sp>
        <p:nvSpPr>
          <p:cNvPr id="5" name="Slide Number Placeholder 4"/>
          <p:cNvSpPr>
            <a:spLocks noGrp="1"/>
          </p:cNvSpPr>
          <p:nvPr>
            <p:ph type="sldNum" sz="quarter" idx="11"/>
          </p:nvPr>
        </p:nvSpPr>
        <p:spPr/>
        <p:txBody>
          <a:bodyPr/>
          <a:lstStyle>
            <a:lvl1pPr>
              <a:defRPr b="0" i="0">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a:solidFill>
                <a:prstClr val="white"/>
              </a:solidFill>
            </a:endParaRPr>
          </a:p>
        </p:txBody>
      </p:sp>
      <p:sp>
        <p:nvSpPr>
          <p:cNvPr id="6" name="Date Placeholder 5"/>
          <p:cNvSpPr>
            <a:spLocks noGrp="1"/>
          </p:cNvSpPr>
          <p:nvPr>
            <p:ph type="dt" sz="half" idx="12"/>
          </p:nvPr>
        </p:nvSpPr>
        <p:spPr>
          <a:xfrm>
            <a:off x="21336" y="6554225"/>
            <a:ext cx="2743200" cy="365125"/>
          </a:xfrm>
        </p:spPr>
        <p:txBody>
          <a:bodyPr/>
          <a:lstStyle>
            <a:lvl1pPr>
              <a:defRPr b="0" i="0">
                <a:latin typeface="Avenir Book" charset="0"/>
                <a:ea typeface="Avenir Book" charset="0"/>
                <a:cs typeface="Avenir Book" charset="0"/>
              </a:defRPr>
            </a:lvl1pPr>
          </a:lstStyle>
          <a:p>
            <a:r>
              <a:rPr lang="en-US">
                <a:solidFill>
                  <a:prstClr val="white"/>
                </a:solidFill>
              </a:rPr>
              <a:t>October 2019, Sendai</a:t>
            </a:r>
            <a:endParaRPr lang="en-US" dirty="0">
              <a:solidFill>
                <a:prstClr val="white"/>
              </a:solidFill>
            </a:endParaRPr>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8"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1"/>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15882957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r>
              <a:rPr lang="en-US">
                <a:solidFill>
                  <a:prstClr val="white"/>
                </a:solidFill>
              </a:rPr>
              <a:t>October 2019, Sendai</a:t>
            </a: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r>
              <a:rPr lang="en-US">
                <a:solidFill>
                  <a:prstClr val="white"/>
                </a:solidFill>
              </a:rPr>
              <a:t>Steinar Stapnes</a:t>
            </a: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829201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a:p>
        </p:txBody>
      </p:sp>
      <p:sp>
        <p:nvSpPr>
          <p:cNvPr id="4" name="Date Placeholder 3"/>
          <p:cNvSpPr>
            <a:spLocks noGrp="1"/>
          </p:cNvSpPr>
          <p:nvPr>
            <p:ph type="dt" sz="half" idx="10"/>
          </p:nvPr>
        </p:nvSpPr>
        <p:spPr/>
        <p:txBody>
          <a:bodyPr/>
          <a:lstStyle/>
          <a:p>
            <a:r>
              <a:rPr lang="en-US">
                <a:solidFill>
                  <a:prstClr val="white"/>
                </a:solidFill>
              </a:rPr>
              <a:t>October 2019, Sendai</a:t>
            </a:r>
          </a:p>
        </p:txBody>
      </p:sp>
      <p:sp>
        <p:nvSpPr>
          <p:cNvPr id="5" name="Footer Placeholder 4"/>
          <p:cNvSpPr>
            <a:spLocks noGrp="1"/>
          </p:cNvSpPr>
          <p:nvPr>
            <p:ph type="ftr" sz="quarter" idx="11"/>
          </p:nvPr>
        </p:nvSpPr>
        <p:spPr/>
        <p:txBody>
          <a:bodyPr/>
          <a:lstStyle/>
          <a:p>
            <a:r>
              <a:rPr lang="en-US">
                <a:solidFill>
                  <a:prstClr val="white"/>
                </a:solidFill>
              </a:rPr>
              <a:t>Steinar Stapnes</a:t>
            </a:r>
          </a:p>
        </p:txBody>
      </p:sp>
      <p:sp>
        <p:nvSpPr>
          <p:cNvPr id="6" name="Slide Number Placeholder 5"/>
          <p:cNvSpPr>
            <a:spLocks noGrp="1"/>
          </p:cNvSpPr>
          <p:nvPr>
            <p:ph type="sldNum" sz="quarter" idx="12"/>
          </p:nvPr>
        </p:nvSpPr>
        <p:spPr/>
        <p:txBody>
          <a:bodyPr/>
          <a:lstStyle/>
          <a:p>
            <a:fld id="{3478A56A-6164-B14D-A8F7-980D09C4DD92}"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15875397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4" name="Footer Placeholder 3"/>
          <p:cNvSpPr>
            <a:spLocks noGrp="1"/>
          </p:cNvSpPr>
          <p:nvPr>
            <p:ph type="ftr" sz="quarter" idx="10"/>
          </p:nvPr>
        </p:nvSpPr>
        <p:spPr/>
        <p:txBody>
          <a:bodyPr/>
          <a:lstStyle>
            <a:lvl1pPr>
              <a:defRPr b="0" i="0">
                <a:latin typeface="Avenir Book" charset="0"/>
                <a:ea typeface="Avenir Book" charset="0"/>
                <a:cs typeface="Avenir Book" charset="0"/>
              </a:defRPr>
            </a:lvl1pPr>
          </a:lstStyle>
          <a:p>
            <a:r>
              <a:rPr lang="en-US">
                <a:solidFill>
                  <a:prstClr val="white"/>
                </a:solidFill>
              </a:rPr>
              <a:t>Steinar Stapnes</a:t>
            </a:r>
            <a:endParaRPr lang="en-US" dirty="0">
              <a:solidFill>
                <a:prstClr val="white"/>
              </a:solidFill>
            </a:endParaRPr>
          </a:p>
        </p:txBody>
      </p:sp>
      <p:sp>
        <p:nvSpPr>
          <p:cNvPr id="5" name="Slide Number Placeholder 4"/>
          <p:cNvSpPr>
            <a:spLocks noGrp="1"/>
          </p:cNvSpPr>
          <p:nvPr>
            <p:ph type="sldNum" sz="quarter" idx="11"/>
          </p:nvPr>
        </p:nvSpPr>
        <p:spPr/>
        <p:txBody>
          <a:bodyPr/>
          <a:lstStyle>
            <a:lvl1pPr>
              <a:defRPr b="0" i="0">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a:solidFill>
                <a:prstClr val="white"/>
              </a:solidFill>
            </a:endParaRPr>
          </a:p>
        </p:txBody>
      </p:sp>
      <p:sp>
        <p:nvSpPr>
          <p:cNvPr id="6" name="Date Placeholder 5"/>
          <p:cNvSpPr>
            <a:spLocks noGrp="1"/>
          </p:cNvSpPr>
          <p:nvPr>
            <p:ph type="dt" sz="half" idx="12"/>
          </p:nvPr>
        </p:nvSpPr>
        <p:spPr>
          <a:xfrm>
            <a:off x="21336" y="6554225"/>
            <a:ext cx="2743200" cy="365125"/>
          </a:xfrm>
        </p:spPr>
        <p:txBody>
          <a:bodyPr/>
          <a:lstStyle>
            <a:lvl1pPr>
              <a:defRPr b="0" i="0">
                <a:latin typeface="Avenir Book" charset="0"/>
                <a:ea typeface="Avenir Book" charset="0"/>
                <a:cs typeface="Avenir Book" charset="0"/>
              </a:defRPr>
            </a:lvl1pPr>
          </a:lstStyle>
          <a:p>
            <a:r>
              <a:rPr lang="en-US">
                <a:solidFill>
                  <a:prstClr val="white"/>
                </a:solidFill>
              </a:rPr>
              <a:t>October 2019, Sendai</a:t>
            </a:r>
            <a:endParaRPr lang="en-US" dirty="0">
              <a:solidFill>
                <a:prstClr val="white"/>
              </a:solidFill>
            </a:endParaRPr>
          </a:p>
        </p:txBody>
      </p:sp>
      <p:sp>
        <p:nvSpPr>
          <p:cNvPr id="7" name="Title 6"/>
          <p:cNvSpPr>
            <a:spLocks noGrp="1"/>
          </p:cNvSpPr>
          <p:nvPr>
            <p:ph type="title"/>
          </p:nvPr>
        </p:nvSpPr>
        <p:spPr/>
        <p:txBody>
          <a:bodyPr/>
          <a:lstStyle/>
          <a:p>
            <a:r>
              <a:rPr lang="en-US"/>
              <a:t>Click to edit Master title style</a:t>
            </a:r>
            <a:endParaRPr lang="en-US" dirty="0"/>
          </a:p>
        </p:txBody>
      </p:sp>
      <p:sp>
        <p:nvSpPr>
          <p:cNvPr id="9" name="Text Placeholder 8"/>
          <p:cNvSpPr>
            <a:spLocks noGrp="1"/>
          </p:cNvSpPr>
          <p:nvPr>
            <p:ph type="body" sz="quarter" idx="13" hasCustomPrompt="1"/>
          </p:nvPr>
        </p:nvSpPr>
        <p:spPr>
          <a:xfrm>
            <a:off x="1558978" y="3957802"/>
            <a:ext cx="9074047" cy="479742"/>
          </a:xfrm>
          <a:prstGeom prst="rect">
            <a:avLst/>
          </a:prstGeom>
        </p:spPr>
        <p:txBody>
          <a:bodyPr lIns="100564" tIns="50282" rIns="100564" bIns="50282"/>
          <a:lstStyle>
            <a:lvl1pPr>
              <a:defRPr sz="1997" b="0" i="0" baseline="0">
                <a:latin typeface="Avenir Book" charset="0"/>
                <a:ea typeface="Avenir Book" charset="0"/>
                <a:cs typeface="Avenir Book" charset="0"/>
              </a:defRPr>
            </a:lvl1pPr>
          </a:lstStyle>
          <a:p>
            <a:pPr lvl="0"/>
            <a:r>
              <a:rPr lang="en-US" dirty="0"/>
              <a:t>The Conference X, 13 October 2017</a:t>
            </a:r>
          </a:p>
        </p:txBody>
      </p:sp>
      <p:sp>
        <p:nvSpPr>
          <p:cNvPr id="11" name="Text Placeholder 10"/>
          <p:cNvSpPr>
            <a:spLocks noGrp="1"/>
          </p:cNvSpPr>
          <p:nvPr>
            <p:ph type="body" sz="quarter" idx="14" hasCustomPrompt="1"/>
          </p:nvPr>
        </p:nvSpPr>
        <p:spPr>
          <a:xfrm>
            <a:off x="3509593" y="5537921"/>
            <a:ext cx="5184708" cy="392125"/>
          </a:xfrm>
          <a:prstGeom prst="rect">
            <a:avLst/>
          </a:prstGeom>
        </p:spPr>
        <p:txBody>
          <a:bodyPr lIns="100564" tIns="50282" rIns="100564" bIns="50282"/>
          <a:lstStyle>
            <a:lvl1pPr>
              <a:defRPr sz="1816" b="0" i="0" baseline="0">
                <a:latin typeface="Avenir Book" charset="0"/>
                <a:ea typeface="Avenir Book" charset="0"/>
                <a:cs typeface="Avenir Book" charset="0"/>
              </a:defRPr>
            </a:lvl1pPr>
          </a:lstStyle>
          <a:p>
            <a:pPr lvl="0"/>
            <a:r>
              <a:rPr lang="en-US" dirty="0"/>
              <a:t>Name, name@cern.ch</a:t>
            </a:r>
          </a:p>
        </p:txBody>
      </p:sp>
    </p:spTree>
    <p:extLst>
      <p:ext uri="{BB962C8B-B14F-4D97-AF65-F5344CB8AC3E}">
        <p14:creationId xmlns:p14="http://schemas.microsoft.com/office/powerpoint/2010/main" val="681006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62DC3E0-4CB7-9E47-8DA9-F9D33B958ED8}"/>
              </a:ext>
            </a:extLst>
          </p:cNvPr>
          <p:cNvSpPr>
            <a:spLocks noGrp="1"/>
          </p:cNvSpPr>
          <p:nvPr>
            <p:ph type="dt" sz="half" idx="10"/>
          </p:nvPr>
        </p:nvSpPr>
        <p:spPr/>
        <p:txBody>
          <a:bodyPr/>
          <a:lstStyle/>
          <a:p>
            <a:r>
              <a:rPr lang="en-US">
                <a:solidFill>
                  <a:prstClr val="white"/>
                </a:solidFill>
              </a:rPr>
              <a:t>October 2019, Sendai</a:t>
            </a:r>
          </a:p>
        </p:txBody>
      </p:sp>
      <p:sp>
        <p:nvSpPr>
          <p:cNvPr id="3" name="Footer Placeholder 2">
            <a:extLst>
              <a:ext uri="{FF2B5EF4-FFF2-40B4-BE49-F238E27FC236}">
                <a16:creationId xmlns:a16="http://schemas.microsoft.com/office/drawing/2014/main" id="{6E60AFAC-10B8-F841-808E-513A49818663}"/>
              </a:ext>
            </a:extLst>
          </p:cNvPr>
          <p:cNvSpPr>
            <a:spLocks noGrp="1"/>
          </p:cNvSpPr>
          <p:nvPr>
            <p:ph type="ftr" sz="quarter" idx="11"/>
          </p:nvPr>
        </p:nvSpPr>
        <p:spPr/>
        <p:txBody>
          <a:bodyPr/>
          <a:lstStyle/>
          <a:p>
            <a:r>
              <a:rPr lang="en-US">
                <a:solidFill>
                  <a:prstClr val="white"/>
                </a:solidFill>
              </a:rPr>
              <a:t>Steinar Stapnes</a:t>
            </a:r>
          </a:p>
        </p:txBody>
      </p:sp>
      <p:sp>
        <p:nvSpPr>
          <p:cNvPr id="4" name="Slide Number Placeholder 3">
            <a:extLst>
              <a:ext uri="{FF2B5EF4-FFF2-40B4-BE49-F238E27FC236}">
                <a16:creationId xmlns:a16="http://schemas.microsoft.com/office/drawing/2014/main" id="{909BD0D0-BC08-4148-83BB-61B50A07F6B4}"/>
              </a:ext>
            </a:extLst>
          </p:cNvPr>
          <p:cNvSpPr>
            <a:spLocks noGrp="1"/>
          </p:cNvSpPr>
          <p:nvPr>
            <p:ph type="sldNum" sz="quarter" idx="12"/>
          </p:nvPr>
        </p:nvSpPr>
        <p:spPr/>
        <p:txBody>
          <a:bodyPr/>
          <a:lstStyle/>
          <a:p>
            <a:fld id="{E66BB354-06AB-8C42-85C8-FB76A158A213}" type="slidenum">
              <a:rPr lang="en-US" smtClean="0">
                <a:solidFill>
                  <a:prstClr val="white"/>
                </a:solidFill>
              </a:rPr>
              <a:pPr/>
              <a:t>‹#›</a:t>
            </a:fld>
            <a:endParaRPr lang="en-US">
              <a:solidFill>
                <a:prstClr val="white"/>
              </a:solidFill>
            </a:endParaRPr>
          </a:p>
        </p:txBody>
      </p:sp>
    </p:spTree>
    <p:extLst>
      <p:ext uri="{BB962C8B-B14F-4D97-AF65-F5344CB8AC3E}">
        <p14:creationId xmlns:p14="http://schemas.microsoft.com/office/powerpoint/2010/main" val="92583755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5" Type="http://schemas.openxmlformats.org/officeDocument/2006/relationships/image" Target="../media/image1.jpg"/><Relationship Id="rId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1.jpg"/><Relationship Id="rId4" Type="http://schemas.openxmlformats.org/officeDocument/2006/relationships/theme" Target="../theme/theme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1174506" y="197420"/>
            <a:ext cx="719704" cy="637720"/>
          </a:xfrm>
          <a:prstGeom prst="rect">
            <a:avLst/>
          </a:prstGeom>
        </p:spPr>
      </p:pic>
      <p:sp>
        <p:nvSpPr>
          <p:cNvPr id="16" name="Rectangle 15"/>
          <p:cNvSpPr/>
          <p:nvPr userDrawn="1"/>
        </p:nvSpPr>
        <p:spPr>
          <a:xfrm>
            <a:off x="0" y="6583194"/>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lIns="91307" tIns="45653" rIns="91307" bIns="45653" rtlCol="0" anchor="ctr"/>
          <a:lstStyle/>
          <a:p>
            <a:pPr algn="ctr"/>
            <a:endParaRPr lang="en-US" sz="1180" b="0" i="0" dirty="0">
              <a:solidFill>
                <a:schemeClr val="bg1"/>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2870043"/>
            <a:ext cx="10515600" cy="750434"/>
          </a:xfrm>
          <a:prstGeom prst="rect">
            <a:avLst/>
          </a:prstGeom>
        </p:spPr>
        <p:txBody>
          <a:bodyPr vert="horz" lIns="100564" tIns="50282" rIns="100564" bIns="50282" rtlCol="0" anchor="ctr">
            <a:noAutofit/>
          </a:bodyPr>
          <a:lstStyle/>
          <a:p>
            <a:r>
              <a:rPr lang="en-US" dirty="0"/>
              <a:t>Title</a:t>
            </a:r>
          </a:p>
        </p:txBody>
      </p:sp>
      <p:sp>
        <p:nvSpPr>
          <p:cNvPr id="5" name="Footer Placeholder 4"/>
          <p:cNvSpPr>
            <a:spLocks noGrp="1"/>
          </p:cNvSpPr>
          <p:nvPr>
            <p:ph type="ftr" sz="quarter" idx="3"/>
          </p:nvPr>
        </p:nvSpPr>
        <p:spPr>
          <a:xfrm>
            <a:off x="3926072" y="6551051"/>
            <a:ext cx="4339856" cy="365125"/>
          </a:xfrm>
          <a:prstGeom prst="rect">
            <a:avLst/>
          </a:prstGeom>
        </p:spPr>
        <p:txBody>
          <a:bodyPr vert="horz" lIns="100564" tIns="50282" rIns="100564" bIns="50282" rtlCol="0" anchor="ctr" anchorCtr="0"/>
          <a:lstStyle>
            <a:lvl1pPr algn="ctr">
              <a:defRPr sz="1180" b="0" i="0">
                <a:solidFill>
                  <a:schemeClr val="bg1"/>
                </a:solidFill>
                <a:latin typeface="Avenir Book" charset="0"/>
                <a:ea typeface="Avenir Book" charset="0"/>
                <a:cs typeface="Avenir Book" charset="0"/>
              </a:defRPr>
            </a:lvl1pPr>
          </a:lstStyle>
          <a:p>
            <a:r>
              <a:rPr lang="en-US"/>
              <a:t>Steinar Stapnes</a:t>
            </a:r>
            <a:endParaRPr lang="en-US" dirty="0"/>
          </a:p>
        </p:txBody>
      </p:sp>
      <p:sp>
        <p:nvSpPr>
          <p:cNvPr id="6" name="Slide Number Placeholder 5"/>
          <p:cNvSpPr>
            <a:spLocks noGrp="1"/>
          </p:cNvSpPr>
          <p:nvPr>
            <p:ph type="sldNum" sz="quarter" idx="4"/>
          </p:nvPr>
        </p:nvSpPr>
        <p:spPr>
          <a:xfrm>
            <a:off x="9460993" y="6538860"/>
            <a:ext cx="2743200" cy="365125"/>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54225"/>
            <a:ext cx="2743200" cy="365125"/>
          </a:xfrm>
          <a:prstGeom prst="rect">
            <a:avLst/>
          </a:prstGeom>
        </p:spPr>
        <p:txBody>
          <a:bodyPr vert="horz" lIns="100564" tIns="50282" rIns="100564" bIns="50282" rtlCol="0" anchor="ctr"/>
          <a:lstStyle>
            <a:lvl1pPr algn="l">
              <a:defRPr sz="1180" b="0" i="0">
                <a:solidFill>
                  <a:schemeClr val="bg1"/>
                </a:solidFill>
                <a:latin typeface="Avenir Book" charset="0"/>
                <a:ea typeface="Avenir Book" charset="0"/>
                <a:cs typeface="Avenir Book" charset="0"/>
              </a:defRPr>
            </a:lvl1pPr>
          </a:lstStyle>
          <a:p>
            <a:r>
              <a:rPr lang="en-US"/>
              <a:t>October 2019, Sendai</a:t>
            </a:r>
            <a:endParaRPr lang="en-US" dirty="0"/>
          </a:p>
        </p:txBody>
      </p:sp>
      <p:pic>
        <p:nvPicPr>
          <p:cNvPr id="3" name="Picture 2"/>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0031506" y="25555"/>
            <a:ext cx="981930" cy="981456"/>
          </a:xfrm>
          <a:prstGeom prst="rect">
            <a:avLst/>
          </a:prstGeom>
        </p:spPr>
      </p:pic>
    </p:spTree>
    <p:extLst>
      <p:ext uri="{BB962C8B-B14F-4D97-AF65-F5344CB8AC3E}">
        <p14:creationId xmlns:p14="http://schemas.microsoft.com/office/powerpoint/2010/main" val="1717226057"/>
      </p:ext>
    </p:extLst>
  </p:cSld>
  <p:clrMap bg1="lt1" tx1="dk1" bg2="lt2" tx2="dk2" accent1="accent1" accent2="accent2" accent3="accent3" accent4="accent4" accent5="accent5" accent6="accent6" hlink="hlink" folHlink="folHlink"/>
  <p:sldLayoutIdLst>
    <p:sldLayoutId id="2147483683" r:id="rId1"/>
    <p:sldLayoutId id="2147483699" r:id="rId2"/>
  </p:sldLayoutIdLst>
  <p:hf hdr="0"/>
  <p:txStyles>
    <p:titleStyle>
      <a:lvl1pPr algn="ctr" defTabSz="684764" rtl="0" eaLnBrk="1" latinLnBrk="0" hangingPunct="1">
        <a:lnSpc>
          <a:spcPct val="90000"/>
        </a:lnSpc>
        <a:spcBef>
          <a:spcPct val="0"/>
        </a:spcBef>
        <a:buNone/>
        <a:defRPr sz="4540" b="0" i="0" kern="1200">
          <a:solidFill>
            <a:schemeClr val="tx1"/>
          </a:solidFill>
          <a:latin typeface="Avenir Book" charset="0"/>
          <a:ea typeface="Avenir Book" charset="0"/>
          <a:cs typeface="Avenir Book" charset="0"/>
        </a:defRPr>
      </a:lvl1pPr>
    </p:titleStyle>
    <p:bodyStyle>
      <a:lvl1pPr marL="0" indent="0" algn="ctr" defTabSz="684764" rtl="0" eaLnBrk="1" latinLnBrk="0" hangingPunct="1">
        <a:lnSpc>
          <a:spcPct val="90000"/>
        </a:lnSpc>
        <a:spcBef>
          <a:spcPts val="749"/>
        </a:spcBef>
        <a:buFont typeface="Arial"/>
        <a:buNone/>
        <a:defRPr sz="1907" i="0" kern="1200" baseline="0">
          <a:solidFill>
            <a:schemeClr val="tx1"/>
          </a:solidFill>
          <a:latin typeface="+mn-lt"/>
          <a:ea typeface="+mn-ea"/>
          <a:cs typeface="+mn-cs"/>
        </a:defRPr>
      </a:lvl1pPr>
      <a:lvl2pPr marL="342383" indent="0" algn="ctr" defTabSz="684764" rtl="0" eaLnBrk="1" latinLnBrk="0" hangingPunct="1">
        <a:lnSpc>
          <a:spcPct val="90000"/>
        </a:lnSpc>
        <a:spcBef>
          <a:spcPts val="375"/>
        </a:spcBef>
        <a:buFont typeface="Arial"/>
        <a:buNone/>
        <a:defRPr sz="1816" kern="1200">
          <a:solidFill>
            <a:schemeClr val="tx1"/>
          </a:solidFill>
          <a:latin typeface="+mn-lt"/>
          <a:ea typeface="+mn-ea"/>
          <a:cs typeface="+mn-cs"/>
        </a:defRPr>
      </a:lvl2pPr>
      <a:lvl3pPr marL="684764" indent="0" algn="ctr" defTabSz="684764" rtl="0" eaLnBrk="1" latinLnBrk="0" hangingPunct="1">
        <a:lnSpc>
          <a:spcPct val="90000"/>
        </a:lnSpc>
        <a:spcBef>
          <a:spcPts val="375"/>
        </a:spcBef>
        <a:buFont typeface="Arial"/>
        <a:buNone/>
        <a:defRPr sz="1543" kern="1200">
          <a:solidFill>
            <a:schemeClr val="tx1"/>
          </a:solidFill>
          <a:latin typeface="+mn-lt"/>
          <a:ea typeface="+mn-ea"/>
          <a:cs typeface="+mn-cs"/>
        </a:defRPr>
      </a:lvl3pPr>
      <a:lvl4pPr marL="1027146" indent="0" algn="ctr" defTabSz="684764" rtl="0" eaLnBrk="1" latinLnBrk="0" hangingPunct="1">
        <a:lnSpc>
          <a:spcPct val="90000"/>
        </a:lnSpc>
        <a:spcBef>
          <a:spcPts val="375"/>
        </a:spcBef>
        <a:buFont typeface="Arial"/>
        <a:buNone/>
        <a:defRPr sz="1362" kern="1200">
          <a:solidFill>
            <a:schemeClr val="tx1"/>
          </a:solidFill>
          <a:latin typeface="+mn-lt"/>
          <a:ea typeface="+mn-ea"/>
          <a:cs typeface="+mn-cs"/>
        </a:defRPr>
      </a:lvl4pPr>
      <a:lvl5pPr marL="1369530" indent="0" algn="ctr" defTabSz="684764" rtl="0" eaLnBrk="1" latinLnBrk="0" hangingPunct="1">
        <a:lnSpc>
          <a:spcPct val="90000"/>
        </a:lnSpc>
        <a:spcBef>
          <a:spcPts val="375"/>
        </a:spcBef>
        <a:buFont typeface="Arial"/>
        <a:buNone/>
        <a:defRPr sz="1362" kern="1200">
          <a:solidFill>
            <a:schemeClr val="tx1"/>
          </a:solidFill>
          <a:latin typeface="+mn-lt"/>
          <a:ea typeface="+mn-ea"/>
          <a:cs typeface="+mn-cs"/>
        </a:defRPr>
      </a:lvl5pPr>
      <a:lvl6pPr marL="1883102"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6pPr>
      <a:lvl7pPr marL="2225484"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7pPr>
      <a:lvl8pPr marL="2567868"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8pPr>
      <a:lvl9pPr marL="2910251"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9pPr>
    </p:bodyStyle>
    <p:otherStyle>
      <a:defPPr>
        <a:defRPr lang="en-US"/>
      </a:defPPr>
      <a:lvl1pPr marL="0" algn="l" defTabSz="684764" rtl="0" eaLnBrk="1" latinLnBrk="0" hangingPunct="1">
        <a:defRPr sz="1362" kern="1200">
          <a:solidFill>
            <a:schemeClr val="tx1"/>
          </a:solidFill>
          <a:latin typeface="+mn-lt"/>
          <a:ea typeface="+mn-ea"/>
          <a:cs typeface="+mn-cs"/>
        </a:defRPr>
      </a:lvl1pPr>
      <a:lvl2pPr marL="342383" algn="l" defTabSz="684764" rtl="0" eaLnBrk="1" latinLnBrk="0" hangingPunct="1">
        <a:defRPr sz="1362" kern="1200">
          <a:solidFill>
            <a:schemeClr val="tx1"/>
          </a:solidFill>
          <a:latin typeface="+mn-lt"/>
          <a:ea typeface="+mn-ea"/>
          <a:cs typeface="+mn-cs"/>
        </a:defRPr>
      </a:lvl2pPr>
      <a:lvl3pPr marL="684764" algn="l" defTabSz="684764" rtl="0" eaLnBrk="1" latinLnBrk="0" hangingPunct="1">
        <a:defRPr sz="1362" kern="1200">
          <a:solidFill>
            <a:schemeClr val="tx1"/>
          </a:solidFill>
          <a:latin typeface="+mn-lt"/>
          <a:ea typeface="+mn-ea"/>
          <a:cs typeface="+mn-cs"/>
        </a:defRPr>
      </a:lvl3pPr>
      <a:lvl4pPr marL="1027146" algn="l" defTabSz="684764" rtl="0" eaLnBrk="1" latinLnBrk="0" hangingPunct="1">
        <a:defRPr sz="1362" kern="1200">
          <a:solidFill>
            <a:schemeClr val="tx1"/>
          </a:solidFill>
          <a:latin typeface="+mn-lt"/>
          <a:ea typeface="+mn-ea"/>
          <a:cs typeface="+mn-cs"/>
        </a:defRPr>
      </a:lvl4pPr>
      <a:lvl5pPr marL="1369530" algn="l" defTabSz="684764" rtl="0" eaLnBrk="1" latinLnBrk="0" hangingPunct="1">
        <a:defRPr sz="1362" kern="1200">
          <a:solidFill>
            <a:schemeClr val="tx1"/>
          </a:solidFill>
          <a:latin typeface="+mn-lt"/>
          <a:ea typeface="+mn-ea"/>
          <a:cs typeface="+mn-cs"/>
        </a:defRPr>
      </a:lvl5pPr>
      <a:lvl6pPr marL="1711913" algn="l" defTabSz="684764" rtl="0" eaLnBrk="1" latinLnBrk="0" hangingPunct="1">
        <a:defRPr sz="1362" kern="1200">
          <a:solidFill>
            <a:schemeClr val="tx1"/>
          </a:solidFill>
          <a:latin typeface="+mn-lt"/>
          <a:ea typeface="+mn-ea"/>
          <a:cs typeface="+mn-cs"/>
        </a:defRPr>
      </a:lvl6pPr>
      <a:lvl7pPr marL="2054294" algn="l" defTabSz="684764" rtl="0" eaLnBrk="1" latinLnBrk="0" hangingPunct="1">
        <a:defRPr sz="1362" kern="1200">
          <a:solidFill>
            <a:schemeClr val="tx1"/>
          </a:solidFill>
          <a:latin typeface="+mn-lt"/>
          <a:ea typeface="+mn-ea"/>
          <a:cs typeface="+mn-cs"/>
        </a:defRPr>
      </a:lvl7pPr>
      <a:lvl8pPr marL="2396676" algn="l" defTabSz="684764" rtl="0" eaLnBrk="1" latinLnBrk="0" hangingPunct="1">
        <a:defRPr sz="1362" kern="1200">
          <a:solidFill>
            <a:schemeClr val="tx1"/>
          </a:solidFill>
          <a:latin typeface="+mn-lt"/>
          <a:ea typeface="+mn-ea"/>
          <a:cs typeface="+mn-cs"/>
        </a:defRPr>
      </a:lvl8pPr>
      <a:lvl9pPr marL="2739059" algn="l" defTabSz="684764" rtl="0" eaLnBrk="1" latinLnBrk="0" hangingPunct="1">
        <a:defRPr sz="1362"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1295529" y="197420"/>
            <a:ext cx="719705" cy="637720"/>
          </a:xfrm>
          <a:prstGeom prst="rect">
            <a:avLst/>
          </a:prstGeom>
        </p:spPr>
      </p:pic>
      <p:sp>
        <p:nvSpPr>
          <p:cNvPr id="16" name="Rectangle 15"/>
          <p:cNvSpPr/>
          <p:nvPr userDrawn="1"/>
        </p:nvSpPr>
        <p:spPr>
          <a:xfrm>
            <a:off x="0" y="6583194"/>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lIns="91307" tIns="45653" rIns="91307" bIns="45653" rtlCol="0" anchor="ctr"/>
          <a:lstStyle/>
          <a:p>
            <a:pPr algn="ctr"/>
            <a:endParaRPr lang="en-US" sz="1543" b="0" i="0" dirty="0">
              <a:solidFill>
                <a:schemeClr val="bg1"/>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137961"/>
            <a:ext cx="10515600" cy="750434"/>
          </a:xfrm>
          <a:prstGeom prst="rect">
            <a:avLst/>
          </a:prstGeom>
        </p:spPr>
        <p:txBody>
          <a:bodyPr vert="horz" lIns="100564" tIns="50282" rIns="100564" bIns="50282" rtlCol="0" anchor="ctr">
            <a:noAutofit/>
          </a:bodyPr>
          <a:lstStyle/>
          <a:p>
            <a:r>
              <a:rPr lang="en-US" dirty="0"/>
              <a:t>Title</a:t>
            </a:r>
          </a:p>
        </p:txBody>
      </p:sp>
      <p:sp>
        <p:nvSpPr>
          <p:cNvPr id="5" name="Footer Placeholder 4"/>
          <p:cNvSpPr>
            <a:spLocks noGrp="1"/>
          </p:cNvSpPr>
          <p:nvPr>
            <p:ph type="ftr" sz="quarter" idx="3"/>
          </p:nvPr>
        </p:nvSpPr>
        <p:spPr>
          <a:xfrm>
            <a:off x="3926072" y="6551051"/>
            <a:ext cx="4339856" cy="365125"/>
          </a:xfrm>
          <a:prstGeom prst="rect">
            <a:avLst/>
          </a:prstGeom>
        </p:spPr>
        <p:txBody>
          <a:bodyPr vert="horz" lIns="100564" tIns="50282" rIns="100564" bIns="50282" rtlCol="0" anchor="ctr" anchorCtr="0"/>
          <a:lstStyle>
            <a:lvl1pPr algn="ctr">
              <a:defRPr sz="1180" b="0" i="0">
                <a:solidFill>
                  <a:schemeClr val="bg1"/>
                </a:solidFill>
                <a:latin typeface="Avenir Book" charset="0"/>
                <a:ea typeface="Avenir Book" charset="0"/>
                <a:cs typeface="Avenir Book" charset="0"/>
              </a:defRPr>
            </a:lvl1pPr>
          </a:lstStyle>
          <a:p>
            <a:r>
              <a:rPr lang="en-US"/>
              <a:t>Steinar Stapnes</a:t>
            </a:r>
            <a:endParaRPr lang="en-US" dirty="0"/>
          </a:p>
        </p:txBody>
      </p:sp>
      <p:sp>
        <p:nvSpPr>
          <p:cNvPr id="6" name="Slide Number Placeholder 5"/>
          <p:cNvSpPr>
            <a:spLocks noGrp="1"/>
          </p:cNvSpPr>
          <p:nvPr>
            <p:ph type="sldNum" sz="quarter" idx="4"/>
          </p:nvPr>
        </p:nvSpPr>
        <p:spPr>
          <a:xfrm>
            <a:off x="9460993" y="6538860"/>
            <a:ext cx="2743200" cy="365125"/>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pPr/>
              <a:t>‹#›</a:t>
            </a:fld>
            <a:endParaRPr lang="en-US" dirty="0"/>
          </a:p>
        </p:txBody>
      </p:sp>
      <p:sp>
        <p:nvSpPr>
          <p:cNvPr id="20" name="Date Placeholder 19"/>
          <p:cNvSpPr>
            <a:spLocks noGrp="1"/>
          </p:cNvSpPr>
          <p:nvPr>
            <p:ph type="dt" sz="half" idx="2"/>
          </p:nvPr>
        </p:nvSpPr>
        <p:spPr>
          <a:xfrm>
            <a:off x="21336" y="6554225"/>
            <a:ext cx="2743200" cy="365125"/>
          </a:xfrm>
          <a:prstGeom prst="rect">
            <a:avLst/>
          </a:prstGeom>
        </p:spPr>
        <p:txBody>
          <a:bodyPr vert="horz" lIns="100564" tIns="50282" rIns="100564" bIns="50282" rtlCol="0" anchor="ctr"/>
          <a:lstStyle>
            <a:lvl1pPr algn="l">
              <a:defRPr sz="1180" b="0" i="0">
                <a:solidFill>
                  <a:schemeClr val="bg1"/>
                </a:solidFill>
                <a:latin typeface="Avenir Book" charset="0"/>
                <a:ea typeface="Avenir Book" charset="0"/>
                <a:cs typeface="Avenir Book" charset="0"/>
              </a:defRPr>
            </a:lvl1pPr>
          </a:lstStyle>
          <a:p>
            <a:r>
              <a:rPr lang="en-US"/>
              <a:t>October 2019, Sendai</a:t>
            </a:r>
            <a:endParaRPr lang="en-US" dirty="0"/>
          </a:p>
        </p:txBody>
      </p:sp>
      <p:pic>
        <p:nvPicPr>
          <p:cNvPr id="3" name="Picture 2"/>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7893" y="-4427"/>
            <a:ext cx="987189" cy="981456"/>
          </a:xfrm>
          <a:prstGeom prst="rect">
            <a:avLst/>
          </a:prstGeom>
        </p:spPr>
      </p:pic>
    </p:spTree>
    <p:extLst>
      <p:ext uri="{BB962C8B-B14F-4D97-AF65-F5344CB8AC3E}">
        <p14:creationId xmlns:p14="http://schemas.microsoft.com/office/powerpoint/2010/main" val="2001100545"/>
      </p:ext>
    </p:extLst>
  </p:cSld>
  <p:clrMap bg1="lt1" tx1="dk1" bg2="lt2" tx2="dk2" accent1="accent1" accent2="accent2" accent3="accent3" accent4="accent4" accent5="accent5" accent6="accent6" hlink="hlink" folHlink="folHlink"/>
  <p:sldLayoutIdLst>
    <p:sldLayoutId id="2147483682" r:id="rId1"/>
    <p:sldLayoutId id="2147483700" r:id="rId2"/>
  </p:sldLayoutIdLst>
  <p:hf hdr="0"/>
  <p:txStyles>
    <p:titleStyle>
      <a:lvl1pPr algn="ctr" defTabSz="684764" rtl="0" eaLnBrk="1" latinLnBrk="0" hangingPunct="1">
        <a:lnSpc>
          <a:spcPct val="90000"/>
        </a:lnSpc>
        <a:spcBef>
          <a:spcPct val="0"/>
        </a:spcBef>
        <a:buNone/>
        <a:defRPr sz="3995" b="0" i="0" kern="1200">
          <a:solidFill>
            <a:schemeClr val="tx1"/>
          </a:solidFill>
          <a:latin typeface="Avenir Book" charset="0"/>
          <a:ea typeface="Avenir Book" charset="0"/>
          <a:cs typeface="Avenir Book" charset="0"/>
        </a:defRPr>
      </a:lvl1pPr>
    </p:titleStyle>
    <p:bodyStyle>
      <a:lvl1pPr marL="342383" indent="-342383" algn="l" defTabSz="684764" rtl="0" eaLnBrk="1" latinLnBrk="0" hangingPunct="1">
        <a:lnSpc>
          <a:spcPct val="90000"/>
        </a:lnSpc>
        <a:spcBef>
          <a:spcPts val="749"/>
        </a:spcBef>
        <a:buFont typeface="Arial" charset="0"/>
        <a:buChar char="•"/>
        <a:defRPr sz="1997" i="0" kern="1200" baseline="0">
          <a:solidFill>
            <a:schemeClr val="tx1"/>
          </a:solidFill>
          <a:latin typeface="+mn-lt"/>
          <a:ea typeface="+mn-ea"/>
          <a:cs typeface="+mn-cs"/>
        </a:defRPr>
      </a:lvl1pPr>
      <a:lvl2pPr marL="627700" indent="-285318" algn="l" defTabSz="684764" rtl="0" eaLnBrk="1" latinLnBrk="0" hangingPunct="1">
        <a:lnSpc>
          <a:spcPct val="90000"/>
        </a:lnSpc>
        <a:spcBef>
          <a:spcPts val="375"/>
        </a:spcBef>
        <a:buFont typeface="Arial" charset="0"/>
        <a:buChar char="•"/>
        <a:defRPr sz="1816" kern="1200">
          <a:solidFill>
            <a:schemeClr val="tx1"/>
          </a:solidFill>
          <a:latin typeface="+mn-lt"/>
          <a:ea typeface="+mn-ea"/>
          <a:cs typeface="+mn-cs"/>
        </a:defRPr>
      </a:lvl2pPr>
      <a:lvl3pPr marL="970084" indent="-285318" algn="l" defTabSz="684764" rtl="0" eaLnBrk="1" latinLnBrk="0" hangingPunct="1">
        <a:lnSpc>
          <a:spcPct val="90000"/>
        </a:lnSpc>
        <a:spcBef>
          <a:spcPts val="375"/>
        </a:spcBef>
        <a:buFont typeface="Arial" charset="0"/>
        <a:buChar char="•"/>
        <a:defRPr sz="1634" kern="1200">
          <a:solidFill>
            <a:schemeClr val="tx1"/>
          </a:solidFill>
          <a:latin typeface="+mn-lt"/>
          <a:ea typeface="+mn-ea"/>
          <a:cs typeface="+mn-cs"/>
        </a:defRPr>
      </a:lvl3pPr>
      <a:lvl4pPr marL="1312467" indent="-285318" algn="l" defTabSz="684764" rtl="0" eaLnBrk="1" latinLnBrk="0" hangingPunct="1">
        <a:lnSpc>
          <a:spcPct val="90000"/>
        </a:lnSpc>
        <a:spcBef>
          <a:spcPts val="375"/>
        </a:spcBef>
        <a:buFont typeface="Arial" charset="0"/>
        <a:buChar char="•"/>
        <a:defRPr sz="1362" kern="1200">
          <a:solidFill>
            <a:schemeClr val="tx1"/>
          </a:solidFill>
          <a:latin typeface="+mn-lt"/>
          <a:ea typeface="+mn-ea"/>
          <a:cs typeface="+mn-cs"/>
        </a:defRPr>
      </a:lvl4pPr>
      <a:lvl5pPr marL="1654847" indent="-285318" algn="l" defTabSz="684764" rtl="0" eaLnBrk="1" latinLnBrk="0" hangingPunct="1">
        <a:lnSpc>
          <a:spcPct val="90000"/>
        </a:lnSpc>
        <a:spcBef>
          <a:spcPts val="375"/>
        </a:spcBef>
        <a:buFont typeface="Arial" charset="0"/>
        <a:buChar char="•"/>
        <a:defRPr sz="1180" kern="1200">
          <a:solidFill>
            <a:schemeClr val="tx1"/>
          </a:solidFill>
          <a:latin typeface="+mn-lt"/>
          <a:ea typeface="+mn-ea"/>
          <a:cs typeface="+mn-cs"/>
        </a:defRPr>
      </a:lvl5pPr>
      <a:lvl6pPr marL="1883102"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6pPr>
      <a:lvl7pPr marL="2225484"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7pPr>
      <a:lvl8pPr marL="2567868"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8pPr>
      <a:lvl9pPr marL="2910251"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9pPr>
    </p:bodyStyle>
    <p:otherStyle>
      <a:defPPr>
        <a:defRPr lang="en-US"/>
      </a:defPPr>
      <a:lvl1pPr marL="0" algn="l" defTabSz="684764" rtl="0" eaLnBrk="1" latinLnBrk="0" hangingPunct="1">
        <a:defRPr sz="1362" kern="1200">
          <a:solidFill>
            <a:schemeClr val="tx1"/>
          </a:solidFill>
          <a:latin typeface="+mn-lt"/>
          <a:ea typeface="+mn-ea"/>
          <a:cs typeface="+mn-cs"/>
        </a:defRPr>
      </a:lvl1pPr>
      <a:lvl2pPr marL="342383" algn="l" defTabSz="684764" rtl="0" eaLnBrk="1" latinLnBrk="0" hangingPunct="1">
        <a:defRPr sz="1362" kern="1200">
          <a:solidFill>
            <a:schemeClr val="tx1"/>
          </a:solidFill>
          <a:latin typeface="+mn-lt"/>
          <a:ea typeface="+mn-ea"/>
          <a:cs typeface="+mn-cs"/>
        </a:defRPr>
      </a:lvl2pPr>
      <a:lvl3pPr marL="684764" algn="l" defTabSz="684764" rtl="0" eaLnBrk="1" latinLnBrk="0" hangingPunct="1">
        <a:defRPr sz="1362" kern="1200">
          <a:solidFill>
            <a:schemeClr val="tx1"/>
          </a:solidFill>
          <a:latin typeface="+mn-lt"/>
          <a:ea typeface="+mn-ea"/>
          <a:cs typeface="+mn-cs"/>
        </a:defRPr>
      </a:lvl3pPr>
      <a:lvl4pPr marL="1027146" algn="l" defTabSz="684764" rtl="0" eaLnBrk="1" latinLnBrk="0" hangingPunct="1">
        <a:defRPr sz="1362" kern="1200">
          <a:solidFill>
            <a:schemeClr val="tx1"/>
          </a:solidFill>
          <a:latin typeface="+mn-lt"/>
          <a:ea typeface="+mn-ea"/>
          <a:cs typeface="+mn-cs"/>
        </a:defRPr>
      </a:lvl4pPr>
      <a:lvl5pPr marL="1369530" algn="l" defTabSz="684764" rtl="0" eaLnBrk="1" latinLnBrk="0" hangingPunct="1">
        <a:defRPr sz="1362" kern="1200">
          <a:solidFill>
            <a:schemeClr val="tx1"/>
          </a:solidFill>
          <a:latin typeface="+mn-lt"/>
          <a:ea typeface="+mn-ea"/>
          <a:cs typeface="+mn-cs"/>
        </a:defRPr>
      </a:lvl5pPr>
      <a:lvl6pPr marL="1711913" algn="l" defTabSz="684764" rtl="0" eaLnBrk="1" latinLnBrk="0" hangingPunct="1">
        <a:defRPr sz="1362" kern="1200">
          <a:solidFill>
            <a:schemeClr val="tx1"/>
          </a:solidFill>
          <a:latin typeface="+mn-lt"/>
          <a:ea typeface="+mn-ea"/>
          <a:cs typeface="+mn-cs"/>
        </a:defRPr>
      </a:lvl6pPr>
      <a:lvl7pPr marL="2054294" algn="l" defTabSz="684764" rtl="0" eaLnBrk="1" latinLnBrk="0" hangingPunct="1">
        <a:defRPr sz="1362" kern="1200">
          <a:solidFill>
            <a:schemeClr val="tx1"/>
          </a:solidFill>
          <a:latin typeface="+mn-lt"/>
          <a:ea typeface="+mn-ea"/>
          <a:cs typeface="+mn-cs"/>
        </a:defRPr>
      </a:lvl7pPr>
      <a:lvl8pPr marL="2396676" algn="l" defTabSz="684764" rtl="0" eaLnBrk="1" latinLnBrk="0" hangingPunct="1">
        <a:defRPr sz="1362" kern="1200">
          <a:solidFill>
            <a:schemeClr val="tx1"/>
          </a:solidFill>
          <a:latin typeface="+mn-lt"/>
          <a:ea typeface="+mn-ea"/>
          <a:cs typeface="+mn-cs"/>
        </a:defRPr>
      </a:lvl8pPr>
      <a:lvl9pPr marL="2739059" algn="l" defTabSz="684764" rtl="0" eaLnBrk="1" latinLnBrk="0" hangingPunct="1">
        <a:defRPr sz="1362"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1174506" y="197420"/>
            <a:ext cx="719704" cy="637720"/>
          </a:xfrm>
          <a:prstGeom prst="rect">
            <a:avLst/>
          </a:prstGeom>
        </p:spPr>
      </p:pic>
      <p:sp>
        <p:nvSpPr>
          <p:cNvPr id="16" name="Rectangle 15"/>
          <p:cNvSpPr/>
          <p:nvPr userDrawn="1"/>
        </p:nvSpPr>
        <p:spPr>
          <a:xfrm>
            <a:off x="0" y="6583194"/>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lIns="91307" tIns="45653" rIns="91307" bIns="45653" rtlCol="0" anchor="ctr"/>
          <a:lstStyle/>
          <a:p>
            <a:pPr algn="ctr"/>
            <a:endParaRPr lang="en-US" sz="1180" dirty="0">
              <a:solidFill>
                <a:prstClr val="white"/>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2870043"/>
            <a:ext cx="10515600" cy="750434"/>
          </a:xfrm>
          <a:prstGeom prst="rect">
            <a:avLst/>
          </a:prstGeom>
        </p:spPr>
        <p:txBody>
          <a:bodyPr vert="horz" lIns="100564" tIns="50282" rIns="100564" bIns="50282" rtlCol="0" anchor="ctr">
            <a:noAutofit/>
          </a:bodyPr>
          <a:lstStyle/>
          <a:p>
            <a:r>
              <a:rPr lang="en-US" dirty="0"/>
              <a:t>Title</a:t>
            </a:r>
          </a:p>
        </p:txBody>
      </p:sp>
      <p:sp>
        <p:nvSpPr>
          <p:cNvPr id="5" name="Footer Placeholder 4"/>
          <p:cNvSpPr>
            <a:spLocks noGrp="1"/>
          </p:cNvSpPr>
          <p:nvPr>
            <p:ph type="ftr" sz="quarter" idx="3"/>
          </p:nvPr>
        </p:nvSpPr>
        <p:spPr>
          <a:xfrm>
            <a:off x="3926072" y="6551051"/>
            <a:ext cx="4339856" cy="365125"/>
          </a:xfrm>
          <a:prstGeom prst="rect">
            <a:avLst/>
          </a:prstGeom>
        </p:spPr>
        <p:txBody>
          <a:bodyPr vert="horz" lIns="100564" tIns="50282" rIns="100564" bIns="50282" rtlCol="0" anchor="ctr" anchorCtr="0"/>
          <a:lstStyle>
            <a:lvl1pPr algn="ctr">
              <a:defRPr sz="1180" b="0" i="0">
                <a:solidFill>
                  <a:schemeClr val="bg1"/>
                </a:solidFill>
                <a:latin typeface="Avenir Book" charset="0"/>
                <a:ea typeface="Avenir Book" charset="0"/>
                <a:cs typeface="Avenir Book" charset="0"/>
              </a:defRPr>
            </a:lvl1pPr>
          </a:lstStyle>
          <a:p>
            <a:r>
              <a:rPr lang="en-US">
                <a:solidFill>
                  <a:prstClr val="white"/>
                </a:solidFill>
              </a:rPr>
              <a:t>Steinar Stapnes</a:t>
            </a:r>
            <a:endParaRPr lang="en-US" dirty="0">
              <a:solidFill>
                <a:prstClr val="white"/>
              </a:solidFill>
            </a:endParaRPr>
          </a:p>
        </p:txBody>
      </p:sp>
      <p:sp>
        <p:nvSpPr>
          <p:cNvPr id="6" name="Slide Number Placeholder 5"/>
          <p:cNvSpPr>
            <a:spLocks noGrp="1"/>
          </p:cNvSpPr>
          <p:nvPr>
            <p:ph type="sldNum" sz="quarter" idx="4"/>
          </p:nvPr>
        </p:nvSpPr>
        <p:spPr>
          <a:xfrm>
            <a:off x="9460993" y="6538860"/>
            <a:ext cx="2743200" cy="365125"/>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dirty="0">
              <a:solidFill>
                <a:prstClr val="white"/>
              </a:solidFill>
            </a:endParaRPr>
          </a:p>
        </p:txBody>
      </p:sp>
      <p:sp>
        <p:nvSpPr>
          <p:cNvPr id="20" name="Date Placeholder 19"/>
          <p:cNvSpPr>
            <a:spLocks noGrp="1"/>
          </p:cNvSpPr>
          <p:nvPr>
            <p:ph type="dt" sz="half" idx="2"/>
          </p:nvPr>
        </p:nvSpPr>
        <p:spPr>
          <a:xfrm>
            <a:off x="21336" y="6554225"/>
            <a:ext cx="2743200" cy="365125"/>
          </a:xfrm>
          <a:prstGeom prst="rect">
            <a:avLst/>
          </a:prstGeom>
        </p:spPr>
        <p:txBody>
          <a:bodyPr vert="horz" lIns="100564" tIns="50282" rIns="100564" bIns="50282" rtlCol="0" anchor="ctr"/>
          <a:lstStyle>
            <a:lvl1pPr algn="l">
              <a:defRPr sz="1180" b="0" i="0">
                <a:solidFill>
                  <a:schemeClr val="bg1"/>
                </a:solidFill>
                <a:latin typeface="Avenir Book" charset="0"/>
                <a:ea typeface="Avenir Book" charset="0"/>
                <a:cs typeface="Avenir Book" charset="0"/>
              </a:defRPr>
            </a:lvl1pPr>
          </a:lstStyle>
          <a:p>
            <a:r>
              <a:rPr lang="en-US">
                <a:solidFill>
                  <a:prstClr val="white"/>
                </a:solidFill>
              </a:rPr>
              <a:t>October 2019, Sendai</a:t>
            </a:r>
            <a:endParaRPr lang="en-US" dirty="0">
              <a:solidFill>
                <a:prstClr val="white"/>
              </a:solidFill>
            </a:endParaRPr>
          </a:p>
        </p:txBody>
      </p:sp>
    </p:spTree>
    <p:extLst>
      <p:ext uri="{BB962C8B-B14F-4D97-AF65-F5344CB8AC3E}">
        <p14:creationId xmlns:p14="http://schemas.microsoft.com/office/powerpoint/2010/main" val="1282864867"/>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Lst>
  <p:hf hdr="0"/>
  <p:txStyles>
    <p:titleStyle>
      <a:lvl1pPr algn="ctr" defTabSz="684764" rtl="0" eaLnBrk="1" latinLnBrk="0" hangingPunct="1">
        <a:lnSpc>
          <a:spcPct val="90000"/>
        </a:lnSpc>
        <a:spcBef>
          <a:spcPct val="0"/>
        </a:spcBef>
        <a:buNone/>
        <a:defRPr sz="4540" b="0" i="0" kern="1200">
          <a:solidFill>
            <a:schemeClr val="tx1"/>
          </a:solidFill>
          <a:latin typeface="Avenir Book" charset="0"/>
          <a:ea typeface="Avenir Book" charset="0"/>
          <a:cs typeface="Avenir Book" charset="0"/>
        </a:defRPr>
      </a:lvl1pPr>
    </p:titleStyle>
    <p:bodyStyle>
      <a:lvl1pPr marL="0" indent="0" algn="ctr" defTabSz="684764" rtl="0" eaLnBrk="1" latinLnBrk="0" hangingPunct="1">
        <a:lnSpc>
          <a:spcPct val="90000"/>
        </a:lnSpc>
        <a:spcBef>
          <a:spcPts val="749"/>
        </a:spcBef>
        <a:buFont typeface="Arial"/>
        <a:buNone/>
        <a:defRPr sz="1907" i="0" kern="1200" baseline="0">
          <a:solidFill>
            <a:schemeClr val="tx1"/>
          </a:solidFill>
          <a:latin typeface="+mn-lt"/>
          <a:ea typeface="+mn-ea"/>
          <a:cs typeface="+mn-cs"/>
        </a:defRPr>
      </a:lvl1pPr>
      <a:lvl2pPr marL="342383" indent="0" algn="ctr" defTabSz="684764" rtl="0" eaLnBrk="1" latinLnBrk="0" hangingPunct="1">
        <a:lnSpc>
          <a:spcPct val="90000"/>
        </a:lnSpc>
        <a:spcBef>
          <a:spcPts val="375"/>
        </a:spcBef>
        <a:buFont typeface="Arial"/>
        <a:buNone/>
        <a:defRPr sz="1816" kern="1200">
          <a:solidFill>
            <a:schemeClr val="tx1"/>
          </a:solidFill>
          <a:latin typeface="+mn-lt"/>
          <a:ea typeface="+mn-ea"/>
          <a:cs typeface="+mn-cs"/>
        </a:defRPr>
      </a:lvl2pPr>
      <a:lvl3pPr marL="684764" indent="0" algn="ctr" defTabSz="684764" rtl="0" eaLnBrk="1" latinLnBrk="0" hangingPunct="1">
        <a:lnSpc>
          <a:spcPct val="90000"/>
        </a:lnSpc>
        <a:spcBef>
          <a:spcPts val="375"/>
        </a:spcBef>
        <a:buFont typeface="Arial"/>
        <a:buNone/>
        <a:defRPr sz="1543" kern="1200">
          <a:solidFill>
            <a:schemeClr val="tx1"/>
          </a:solidFill>
          <a:latin typeface="+mn-lt"/>
          <a:ea typeface="+mn-ea"/>
          <a:cs typeface="+mn-cs"/>
        </a:defRPr>
      </a:lvl3pPr>
      <a:lvl4pPr marL="1027146" indent="0" algn="ctr" defTabSz="684764" rtl="0" eaLnBrk="1" latinLnBrk="0" hangingPunct="1">
        <a:lnSpc>
          <a:spcPct val="90000"/>
        </a:lnSpc>
        <a:spcBef>
          <a:spcPts val="375"/>
        </a:spcBef>
        <a:buFont typeface="Arial"/>
        <a:buNone/>
        <a:defRPr sz="1362" kern="1200">
          <a:solidFill>
            <a:schemeClr val="tx1"/>
          </a:solidFill>
          <a:latin typeface="+mn-lt"/>
          <a:ea typeface="+mn-ea"/>
          <a:cs typeface="+mn-cs"/>
        </a:defRPr>
      </a:lvl4pPr>
      <a:lvl5pPr marL="1369530" indent="0" algn="ctr" defTabSz="684764" rtl="0" eaLnBrk="1" latinLnBrk="0" hangingPunct="1">
        <a:lnSpc>
          <a:spcPct val="90000"/>
        </a:lnSpc>
        <a:spcBef>
          <a:spcPts val="375"/>
        </a:spcBef>
        <a:buFont typeface="Arial"/>
        <a:buNone/>
        <a:defRPr sz="1362" kern="1200">
          <a:solidFill>
            <a:schemeClr val="tx1"/>
          </a:solidFill>
          <a:latin typeface="+mn-lt"/>
          <a:ea typeface="+mn-ea"/>
          <a:cs typeface="+mn-cs"/>
        </a:defRPr>
      </a:lvl5pPr>
      <a:lvl6pPr marL="1883102"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6pPr>
      <a:lvl7pPr marL="2225484"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7pPr>
      <a:lvl8pPr marL="2567868"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8pPr>
      <a:lvl9pPr marL="2910251"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9pPr>
    </p:bodyStyle>
    <p:otherStyle>
      <a:defPPr>
        <a:defRPr lang="en-US"/>
      </a:defPPr>
      <a:lvl1pPr marL="0" algn="l" defTabSz="684764" rtl="0" eaLnBrk="1" latinLnBrk="0" hangingPunct="1">
        <a:defRPr sz="1362" kern="1200">
          <a:solidFill>
            <a:schemeClr val="tx1"/>
          </a:solidFill>
          <a:latin typeface="+mn-lt"/>
          <a:ea typeface="+mn-ea"/>
          <a:cs typeface="+mn-cs"/>
        </a:defRPr>
      </a:lvl1pPr>
      <a:lvl2pPr marL="342383" algn="l" defTabSz="684764" rtl="0" eaLnBrk="1" latinLnBrk="0" hangingPunct="1">
        <a:defRPr sz="1362" kern="1200">
          <a:solidFill>
            <a:schemeClr val="tx1"/>
          </a:solidFill>
          <a:latin typeface="+mn-lt"/>
          <a:ea typeface="+mn-ea"/>
          <a:cs typeface="+mn-cs"/>
        </a:defRPr>
      </a:lvl2pPr>
      <a:lvl3pPr marL="684764" algn="l" defTabSz="684764" rtl="0" eaLnBrk="1" latinLnBrk="0" hangingPunct="1">
        <a:defRPr sz="1362" kern="1200">
          <a:solidFill>
            <a:schemeClr val="tx1"/>
          </a:solidFill>
          <a:latin typeface="+mn-lt"/>
          <a:ea typeface="+mn-ea"/>
          <a:cs typeface="+mn-cs"/>
        </a:defRPr>
      </a:lvl3pPr>
      <a:lvl4pPr marL="1027146" algn="l" defTabSz="684764" rtl="0" eaLnBrk="1" latinLnBrk="0" hangingPunct="1">
        <a:defRPr sz="1362" kern="1200">
          <a:solidFill>
            <a:schemeClr val="tx1"/>
          </a:solidFill>
          <a:latin typeface="+mn-lt"/>
          <a:ea typeface="+mn-ea"/>
          <a:cs typeface="+mn-cs"/>
        </a:defRPr>
      </a:lvl4pPr>
      <a:lvl5pPr marL="1369530" algn="l" defTabSz="684764" rtl="0" eaLnBrk="1" latinLnBrk="0" hangingPunct="1">
        <a:defRPr sz="1362" kern="1200">
          <a:solidFill>
            <a:schemeClr val="tx1"/>
          </a:solidFill>
          <a:latin typeface="+mn-lt"/>
          <a:ea typeface="+mn-ea"/>
          <a:cs typeface="+mn-cs"/>
        </a:defRPr>
      </a:lvl5pPr>
      <a:lvl6pPr marL="1711913" algn="l" defTabSz="684764" rtl="0" eaLnBrk="1" latinLnBrk="0" hangingPunct="1">
        <a:defRPr sz="1362" kern="1200">
          <a:solidFill>
            <a:schemeClr val="tx1"/>
          </a:solidFill>
          <a:latin typeface="+mn-lt"/>
          <a:ea typeface="+mn-ea"/>
          <a:cs typeface="+mn-cs"/>
        </a:defRPr>
      </a:lvl6pPr>
      <a:lvl7pPr marL="2054294" algn="l" defTabSz="684764" rtl="0" eaLnBrk="1" latinLnBrk="0" hangingPunct="1">
        <a:defRPr sz="1362" kern="1200">
          <a:solidFill>
            <a:schemeClr val="tx1"/>
          </a:solidFill>
          <a:latin typeface="+mn-lt"/>
          <a:ea typeface="+mn-ea"/>
          <a:cs typeface="+mn-cs"/>
        </a:defRPr>
      </a:lvl7pPr>
      <a:lvl8pPr marL="2396676" algn="l" defTabSz="684764" rtl="0" eaLnBrk="1" latinLnBrk="0" hangingPunct="1">
        <a:defRPr sz="1362" kern="1200">
          <a:solidFill>
            <a:schemeClr val="tx1"/>
          </a:solidFill>
          <a:latin typeface="+mn-lt"/>
          <a:ea typeface="+mn-ea"/>
          <a:cs typeface="+mn-cs"/>
        </a:defRPr>
      </a:lvl8pPr>
      <a:lvl9pPr marL="2739059" algn="l" defTabSz="684764" rtl="0" eaLnBrk="1" latinLnBrk="0" hangingPunct="1">
        <a:defRPr sz="1362"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5">
            <a:extLst>
              <a:ext uri="{28A0092B-C50C-407E-A947-70E740481C1C}">
                <a14:useLocalDpi xmlns:a14="http://schemas.microsoft.com/office/drawing/2010/main"/>
              </a:ext>
            </a:extLst>
          </a:blip>
          <a:stretch>
            <a:fillRect/>
          </a:stretch>
        </p:blipFill>
        <p:spPr>
          <a:xfrm>
            <a:off x="11174506" y="197420"/>
            <a:ext cx="719704" cy="637720"/>
          </a:xfrm>
          <a:prstGeom prst="rect">
            <a:avLst/>
          </a:prstGeom>
        </p:spPr>
      </p:pic>
      <p:sp>
        <p:nvSpPr>
          <p:cNvPr id="16" name="Rectangle 15"/>
          <p:cNvSpPr/>
          <p:nvPr userDrawn="1"/>
        </p:nvSpPr>
        <p:spPr>
          <a:xfrm>
            <a:off x="0" y="6583194"/>
            <a:ext cx="12192000" cy="279417"/>
          </a:xfrm>
          <a:prstGeom prst="rect">
            <a:avLst/>
          </a:prstGeom>
          <a:solidFill>
            <a:srgbClr val="22529E"/>
          </a:solidFill>
        </p:spPr>
        <p:style>
          <a:lnRef idx="2">
            <a:schemeClr val="accent1">
              <a:shade val="50000"/>
            </a:schemeClr>
          </a:lnRef>
          <a:fillRef idx="1">
            <a:schemeClr val="accent1"/>
          </a:fillRef>
          <a:effectRef idx="0">
            <a:schemeClr val="accent1"/>
          </a:effectRef>
          <a:fontRef idx="minor">
            <a:schemeClr val="lt1"/>
          </a:fontRef>
        </p:style>
        <p:txBody>
          <a:bodyPr lIns="91307" tIns="45653" rIns="91307" bIns="45653" rtlCol="0" anchor="ctr"/>
          <a:lstStyle/>
          <a:p>
            <a:pPr algn="ctr"/>
            <a:endParaRPr lang="en-US" sz="1180" dirty="0">
              <a:solidFill>
                <a:prstClr val="white"/>
              </a:solidFill>
              <a:latin typeface="Avenir Book" charset="0"/>
              <a:ea typeface="Avenir Book" charset="0"/>
              <a:cs typeface="Avenir Book" charset="0"/>
            </a:endParaRPr>
          </a:p>
        </p:txBody>
      </p:sp>
      <p:sp>
        <p:nvSpPr>
          <p:cNvPr id="2" name="Title Placeholder 1"/>
          <p:cNvSpPr>
            <a:spLocks noGrp="1"/>
          </p:cNvSpPr>
          <p:nvPr>
            <p:ph type="title"/>
          </p:nvPr>
        </p:nvSpPr>
        <p:spPr>
          <a:xfrm>
            <a:off x="838200" y="2870043"/>
            <a:ext cx="10515600" cy="750434"/>
          </a:xfrm>
          <a:prstGeom prst="rect">
            <a:avLst/>
          </a:prstGeom>
        </p:spPr>
        <p:txBody>
          <a:bodyPr vert="horz" lIns="100564" tIns="50282" rIns="100564" bIns="50282" rtlCol="0" anchor="ctr">
            <a:noAutofit/>
          </a:bodyPr>
          <a:lstStyle/>
          <a:p>
            <a:r>
              <a:rPr lang="en-US" dirty="0"/>
              <a:t>Title</a:t>
            </a:r>
          </a:p>
        </p:txBody>
      </p:sp>
      <p:sp>
        <p:nvSpPr>
          <p:cNvPr id="5" name="Footer Placeholder 4"/>
          <p:cNvSpPr>
            <a:spLocks noGrp="1"/>
          </p:cNvSpPr>
          <p:nvPr>
            <p:ph type="ftr" sz="quarter" idx="3"/>
          </p:nvPr>
        </p:nvSpPr>
        <p:spPr>
          <a:xfrm>
            <a:off x="3926072" y="6551051"/>
            <a:ext cx="4339856" cy="365125"/>
          </a:xfrm>
          <a:prstGeom prst="rect">
            <a:avLst/>
          </a:prstGeom>
        </p:spPr>
        <p:txBody>
          <a:bodyPr vert="horz" lIns="100564" tIns="50282" rIns="100564" bIns="50282" rtlCol="0" anchor="ctr" anchorCtr="0"/>
          <a:lstStyle>
            <a:lvl1pPr algn="ctr">
              <a:defRPr sz="1180" b="0" i="0">
                <a:solidFill>
                  <a:schemeClr val="bg1"/>
                </a:solidFill>
                <a:latin typeface="Avenir Book" charset="0"/>
                <a:ea typeface="Avenir Book" charset="0"/>
                <a:cs typeface="Avenir Book" charset="0"/>
              </a:defRPr>
            </a:lvl1pPr>
          </a:lstStyle>
          <a:p>
            <a:r>
              <a:rPr lang="en-US">
                <a:solidFill>
                  <a:prstClr val="white"/>
                </a:solidFill>
              </a:rPr>
              <a:t>Steinar Stapnes</a:t>
            </a:r>
            <a:endParaRPr lang="en-US" dirty="0">
              <a:solidFill>
                <a:prstClr val="white"/>
              </a:solidFill>
            </a:endParaRPr>
          </a:p>
        </p:txBody>
      </p:sp>
      <p:sp>
        <p:nvSpPr>
          <p:cNvPr id="6" name="Slide Number Placeholder 5"/>
          <p:cNvSpPr>
            <a:spLocks noGrp="1"/>
          </p:cNvSpPr>
          <p:nvPr>
            <p:ph type="sldNum" sz="quarter" idx="4"/>
          </p:nvPr>
        </p:nvSpPr>
        <p:spPr>
          <a:xfrm>
            <a:off x="9460993" y="6538860"/>
            <a:ext cx="2743200" cy="365125"/>
          </a:xfrm>
          <a:prstGeom prst="rect">
            <a:avLst/>
          </a:prstGeom>
        </p:spPr>
        <p:txBody>
          <a:bodyPr vert="horz" lIns="100564" tIns="50282" rIns="100564" bIns="50282" rtlCol="0" anchor="ctr"/>
          <a:lstStyle>
            <a:lvl1pPr algn="r">
              <a:defRPr sz="1180" b="0" i="0">
                <a:solidFill>
                  <a:schemeClr val="bg1"/>
                </a:solidFill>
                <a:latin typeface="Avenir Book" charset="0"/>
                <a:ea typeface="Avenir Book" charset="0"/>
                <a:cs typeface="Avenir Book" charset="0"/>
              </a:defRPr>
            </a:lvl1pPr>
          </a:lstStyle>
          <a:p>
            <a:fld id="{DEF62AA5-A9F9-344C-9738-C68EB5A8EDFF}" type="slidenum">
              <a:rPr lang="en-US" smtClean="0">
                <a:solidFill>
                  <a:prstClr val="white"/>
                </a:solidFill>
              </a:rPr>
              <a:pPr/>
              <a:t>‹#›</a:t>
            </a:fld>
            <a:endParaRPr lang="en-US" dirty="0">
              <a:solidFill>
                <a:prstClr val="white"/>
              </a:solidFill>
            </a:endParaRPr>
          </a:p>
        </p:txBody>
      </p:sp>
      <p:sp>
        <p:nvSpPr>
          <p:cNvPr id="20" name="Date Placeholder 19"/>
          <p:cNvSpPr>
            <a:spLocks noGrp="1"/>
          </p:cNvSpPr>
          <p:nvPr>
            <p:ph type="dt" sz="half" idx="2"/>
          </p:nvPr>
        </p:nvSpPr>
        <p:spPr>
          <a:xfrm>
            <a:off x="21336" y="6554225"/>
            <a:ext cx="2743200" cy="365125"/>
          </a:xfrm>
          <a:prstGeom prst="rect">
            <a:avLst/>
          </a:prstGeom>
        </p:spPr>
        <p:txBody>
          <a:bodyPr vert="horz" lIns="100564" tIns="50282" rIns="100564" bIns="50282" rtlCol="0" anchor="ctr"/>
          <a:lstStyle>
            <a:lvl1pPr algn="l">
              <a:defRPr sz="1180" b="0" i="0">
                <a:solidFill>
                  <a:schemeClr val="bg1"/>
                </a:solidFill>
                <a:latin typeface="Avenir Book" charset="0"/>
                <a:ea typeface="Avenir Book" charset="0"/>
                <a:cs typeface="Avenir Book" charset="0"/>
              </a:defRPr>
            </a:lvl1pPr>
          </a:lstStyle>
          <a:p>
            <a:r>
              <a:rPr lang="en-US">
                <a:solidFill>
                  <a:prstClr val="white"/>
                </a:solidFill>
              </a:rPr>
              <a:t>October 2019, Sendai</a:t>
            </a:r>
            <a:endParaRPr lang="en-US" dirty="0">
              <a:solidFill>
                <a:prstClr val="white"/>
              </a:solidFill>
            </a:endParaRPr>
          </a:p>
        </p:txBody>
      </p:sp>
    </p:spTree>
    <p:extLst>
      <p:ext uri="{BB962C8B-B14F-4D97-AF65-F5344CB8AC3E}">
        <p14:creationId xmlns:p14="http://schemas.microsoft.com/office/powerpoint/2010/main" val="4046168519"/>
      </p:ext>
    </p:extLst>
  </p:cSld>
  <p:clrMap bg1="lt1" tx1="dk1" bg2="lt2" tx2="dk2" accent1="accent1" accent2="accent2" accent3="accent3" accent4="accent4" accent5="accent5" accent6="accent6" hlink="hlink" folHlink="folHlink"/>
  <p:sldLayoutIdLst>
    <p:sldLayoutId id="2147483706" r:id="rId1"/>
    <p:sldLayoutId id="2147483707" r:id="rId2"/>
    <p:sldLayoutId id="2147483709" r:id="rId3"/>
  </p:sldLayoutIdLst>
  <p:hf hdr="0"/>
  <p:txStyles>
    <p:titleStyle>
      <a:lvl1pPr algn="ctr" defTabSz="684764" rtl="0" eaLnBrk="1" latinLnBrk="0" hangingPunct="1">
        <a:lnSpc>
          <a:spcPct val="90000"/>
        </a:lnSpc>
        <a:spcBef>
          <a:spcPct val="0"/>
        </a:spcBef>
        <a:buNone/>
        <a:defRPr sz="4540" b="0" i="0" kern="1200">
          <a:solidFill>
            <a:schemeClr val="tx1"/>
          </a:solidFill>
          <a:latin typeface="Avenir Book" charset="0"/>
          <a:ea typeface="Avenir Book" charset="0"/>
          <a:cs typeface="Avenir Book" charset="0"/>
        </a:defRPr>
      </a:lvl1pPr>
    </p:titleStyle>
    <p:bodyStyle>
      <a:lvl1pPr marL="0" indent="0" algn="ctr" defTabSz="684764" rtl="0" eaLnBrk="1" latinLnBrk="0" hangingPunct="1">
        <a:lnSpc>
          <a:spcPct val="90000"/>
        </a:lnSpc>
        <a:spcBef>
          <a:spcPts val="749"/>
        </a:spcBef>
        <a:buFont typeface="Arial"/>
        <a:buNone/>
        <a:defRPr sz="1907" i="0" kern="1200" baseline="0">
          <a:solidFill>
            <a:schemeClr val="tx1"/>
          </a:solidFill>
          <a:latin typeface="+mn-lt"/>
          <a:ea typeface="+mn-ea"/>
          <a:cs typeface="+mn-cs"/>
        </a:defRPr>
      </a:lvl1pPr>
      <a:lvl2pPr marL="342383" indent="0" algn="ctr" defTabSz="684764" rtl="0" eaLnBrk="1" latinLnBrk="0" hangingPunct="1">
        <a:lnSpc>
          <a:spcPct val="90000"/>
        </a:lnSpc>
        <a:spcBef>
          <a:spcPts val="375"/>
        </a:spcBef>
        <a:buFont typeface="Arial"/>
        <a:buNone/>
        <a:defRPr sz="1816" kern="1200">
          <a:solidFill>
            <a:schemeClr val="tx1"/>
          </a:solidFill>
          <a:latin typeface="+mn-lt"/>
          <a:ea typeface="+mn-ea"/>
          <a:cs typeface="+mn-cs"/>
        </a:defRPr>
      </a:lvl2pPr>
      <a:lvl3pPr marL="684764" indent="0" algn="ctr" defTabSz="684764" rtl="0" eaLnBrk="1" latinLnBrk="0" hangingPunct="1">
        <a:lnSpc>
          <a:spcPct val="90000"/>
        </a:lnSpc>
        <a:spcBef>
          <a:spcPts val="375"/>
        </a:spcBef>
        <a:buFont typeface="Arial"/>
        <a:buNone/>
        <a:defRPr sz="1543" kern="1200">
          <a:solidFill>
            <a:schemeClr val="tx1"/>
          </a:solidFill>
          <a:latin typeface="+mn-lt"/>
          <a:ea typeface="+mn-ea"/>
          <a:cs typeface="+mn-cs"/>
        </a:defRPr>
      </a:lvl3pPr>
      <a:lvl4pPr marL="1027146" indent="0" algn="ctr" defTabSz="684764" rtl="0" eaLnBrk="1" latinLnBrk="0" hangingPunct="1">
        <a:lnSpc>
          <a:spcPct val="90000"/>
        </a:lnSpc>
        <a:spcBef>
          <a:spcPts val="375"/>
        </a:spcBef>
        <a:buFont typeface="Arial"/>
        <a:buNone/>
        <a:defRPr sz="1362" kern="1200">
          <a:solidFill>
            <a:schemeClr val="tx1"/>
          </a:solidFill>
          <a:latin typeface="+mn-lt"/>
          <a:ea typeface="+mn-ea"/>
          <a:cs typeface="+mn-cs"/>
        </a:defRPr>
      </a:lvl4pPr>
      <a:lvl5pPr marL="1369530" indent="0" algn="ctr" defTabSz="684764" rtl="0" eaLnBrk="1" latinLnBrk="0" hangingPunct="1">
        <a:lnSpc>
          <a:spcPct val="90000"/>
        </a:lnSpc>
        <a:spcBef>
          <a:spcPts val="375"/>
        </a:spcBef>
        <a:buFont typeface="Arial"/>
        <a:buNone/>
        <a:defRPr sz="1362" kern="1200">
          <a:solidFill>
            <a:schemeClr val="tx1"/>
          </a:solidFill>
          <a:latin typeface="+mn-lt"/>
          <a:ea typeface="+mn-ea"/>
          <a:cs typeface="+mn-cs"/>
        </a:defRPr>
      </a:lvl5pPr>
      <a:lvl6pPr marL="1883102"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6pPr>
      <a:lvl7pPr marL="2225484"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7pPr>
      <a:lvl8pPr marL="2567868"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8pPr>
      <a:lvl9pPr marL="2910251" indent="-171192" algn="l" defTabSz="684764" rtl="0" eaLnBrk="1" latinLnBrk="0" hangingPunct="1">
        <a:lnSpc>
          <a:spcPct val="90000"/>
        </a:lnSpc>
        <a:spcBef>
          <a:spcPts val="375"/>
        </a:spcBef>
        <a:buFont typeface="Arial"/>
        <a:buChar char="•"/>
        <a:defRPr sz="1362" kern="1200">
          <a:solidFill>
            <a:schemeClr val="tx1"/>
          </a:solidFill>
          <a:latin typeface="+mn-lt"/>
          <a:ea typeface="+mn-ea"/>
          <a:cs typeface="+mn-cs"/>
        </a:defRPr>
      </a:lvl9pPr>
    </p:bodyStyle>
    <p:otherStyle>
      <a:defPPr>
        <a:defRPr lang="en-US"/>
      </a:defPPr>
      <a:lvl1pPr marL="0" algn="l" defTabSz="684764" rtl="0" eaLnBrk="1" latinLnBrk="0" hangingPunct="1">
        <a:defRPr sz="1362" kern="1200">
          <a:solidFill>
            <a:schemeClr val="tx1"/>
          </a:solidFill>
          <a:latin typeface="+mn-lt"/>
          <a:ea typeface="+mn-ea"/>
          <a:cs typeface="+mn-cs"/>
        </a:defRPr>
      </a:lvl1pPr>
      <a:lvl2pPr marL="342383" algn="l" defTabSz="684764" rtl="0" eaLnBrk="1" latinLnBrk="0" hangingPunct="1">
        <a:defRPr sz="1362" kern="1200">
          <a:solidFill>
            <a:schemeClr val="tx1"/>
          </a:solidFill>
          <a:latin typeface="+mn-lt"/>
          <a:ea typeface="+mn-ea"/>
          <a:cs typeface="+mn-cs"/>
        </a:defRPr>
      </a:lvl2pPr>
      <a:lvl3pPr marL="684764" algn="l" defTabSz="684764" rtl="0" eaLnBrk="1" latinLnBrk="0" hangingPunct="1">
        <a:defRPr sz="1362" kern="1200">
          <a:solidFill>
            <a:schemeClr val="tx1"/>
          </a:solidFill>
          <a:latin typeface="+mn-lt"/>
          <a:ea typeface="+mn-ea"/>
          <a:cs typeface="+mn-cs"/>
        </a:defRPr>
      </a:lvl3pPr>
      <a:lvl4pPr marL="1027146" algn="l" defTabSz="684764" rtl="0" eaLnBrk="1" latinLnBrk="0" hangingPunct="1">
        <a:defRPr sz="1362" kern="1200">
          <a:solidFill>
            <a:schemeClr val="tx1"/>
          </a:solidFill>
          <a:latin typeface="+mn-lt"/>
          <a:ea typeface="+mn-ea"/>
          <a:cs typeface="+mn-cs"/>
        </a:defRPr>
      </a:lvl4pPr>
      <a:lvl5pPr marL="1369530" algn="l" defTabSz="684764" rtl="0" eaLnBrk="1" latinLnBrk="0" hangingPunct="1">
        <a:defRPr sz="1362" kern="1200">
          <a:solidFill>
            <a:schemeClr val="tx1"/>
          </a:solidFill>
          <a:latin typeface="+mn-lt"/>
          <a:ea typeface="+mn-ea"/>
          <a:cs typeface="+mn-cs"/>
        </a:defRPr>
      </a:lvl5pPr>
      <a:lvl6pPr marL="1711913" algn="l" defTabSz="684764" rtl="0" eaLnBrk="1" latinLnBrk="0" hangingPunct="1">
        <a:defRPr sz="1362" kern="1200">
          <a:solidFill>
            <a:schemeClr val="tx1"/>
          </a:solidFill>
          <a:latin typeface="+mn-lt"/>
          <a:ea typeface="+mn-ea"/>
          <a:cs typeface="+mn-cs"/>
        </a:defRPr>
      </a:lvl6pPr>
      <a:lvl7pPr marL="2054294" algn="l" defTabSz="684764" rtl="0" eaLnBrk="1" latinLnBrk="0" hangingPunct="1">
        <a:defRPr sz="1362" kern="1200">
          <a:solidFill>
            <a:schemeClr val="tx1"/>
          </a:solidFill>
          <a:latin typeface="+mn-lt"/>
          <a:ea typeface="+mn-ea"/>
          <a:cs typeface="+mn-cs"/>
        </a:defRPr>
      </a:lvl7pPr>
      <a:lvl8pPr marL="2396676" algn="l" defTabSz="684764" rtl="0" eaLnBrk="1" latinLnBrk="0" hangingPunct="1">
        <a:defRPr sz="1362" kern="1200">
          <a:solidFill>
            <a:schemeClr val="tx1"/>
          </a:solidFill>
          <a:latin typeface="+mn-lt"/>
          <a:ea typeface="+mn-ea"/>
          <a:cs typeface="+mn-cs"/>
        </a:defRPr>
      </a:lvl8pPr>
      <a:lvl9pPr marL="2739059" algn="l" defTabSz="684764" rtl="0" eaLnBrk="1" latinLnBrk="0" hangingPunct="1">
        <a:defRPr sz="1362"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tif"/><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8.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30.emf"/></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agenda.linearcollider.org/event/8217/contributions/44779/" TargetMode="External"/><Relationship Id="rId1" Type="http://schemas.openxmlformats.org/officeDocument/2006/relationships/slideLayout" Target="../slideLayouts/slideLayout4.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notesSlide" Target="../notesSlides/notesSlide9.xml"/><Relationship Id="rId1" Type="http://schemas.openxmlformats.org/officeDocument/2006/relationships/slideLayout" Target="../slideLayouts/slideLayout10.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7.tiff"/><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hyperlink" Target="http://cds.cern.ch/record/2691414" TargetMode="External"/><Relationship Id="rId1" Type="http://schemas.openxmlformats.org/officeDocument/2006/relationships/slideLayout" Target="../slideLayouts/slideLayout4.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hyperlink" Target="http://clic.cern/european-strategy" TargetMode="External"/><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40.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emf"/><Relationship Id="rId1" Type="http://schemas.openxmlformats.org/officeDocument/2006/relationships/slideLayout" Target="../slideLayouts/slideLayout4.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3.xml"/><Relationship Id="rId4" Type="http://schemas.openxmlformats.org/officeDocument/2006/relationships/image" Target="../media/image48.png"/></Relationships>
</file>

<file path=ppt/slides/_rels/slide2.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hyperlink" Target="http://clic.cern/european-strategy" TargetMode="External"/><Relationship Id="rId7" Type="http://schemas.openxmlformats.org/officeDocument/2006/relationships/image" Target="../media/image13.tiff"/><Relationship Id="rId2" Type="http://schemas.openxmlformats.org/officeDocument/2006/relationships/notesSlide" Target="../notesSlides/notesSlide2.xml"/><Relationship Id="rId1" Type="http://schemas.openxmlformats.org/officeDocument/2006/relationships/slideLayout" Target="../slideLayouts/slideLayout4.xml"/><Relationship Id="rId6" Type="http://schemas.openxmlformats.org/officeDocument/2006/relationships/hyperlink" Target="http://dx.doi.org/10.23731/CYRM-2019-001" TargetMode="External"/><Relationship Id="rId5" Type="http://schemas.openxmlformats.org/officeDocument/2006/relationships/image" Target="../media/image12.png"/><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2.jp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8" Type="http://schemas.openxmlformats.org/officeDocument/2006/relationships/image" Target="../media/image56.tiff"/><Relationship Id="rId3" Type="http://schemas.openxmlformats.org/officeDocument/2006/relationships/image" Target="../media/image51.jpeg"/><Relationship Id="rId7" Type="http://schemas.openxmlformats.org/officeDocument/2006/relationships/image" Target="../media/image55.emf"/><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54.png"/><Relationship Id="rId11" Type="http://schemas.openxmlformats.org/officeDocument/2006/relationships/image" Target="../media/image59.emf"/><Relationship Id="rId5" Type="http://schemas.openxmlformats.org/officeDocument/2006/relationships/image" Target="../media/image53.jpeg"/><Relationship Id="rId10" Type="http://schemas.openxmlformats.org/officeDocument/2006/relationships/image" Target="../media/image58.png"/><Relationship Id="rId4" Type="http://schemas.openxmlformats.org/officeDocument/2006/relationships/image" Target="../media/image52.jpeg"/><Relationship Id="rId9" Type="http://schemas.openxmlformats.org/officeDocument/2006/relationships/image" Target="../media/image57.emf"/></Relationships>
</file>

<file path=ppt/slides/_rels/slide23.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0.emf"/><Relationship Id="rId7" Type="http://schemas.openxmlformats.org/officeDocument/2006/relationships/image" Target="../media/image64.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63.emf"/><Relationship Id="rId5" Type="http://schemas.openxmlformats.org/officeDocument/2006/relationships/image" Target="../media/image62.png"/><Relationship Id="rId10" Type="http://schemas.openxmlformats.org/officeDocument/2006/relationships/image" Target="../media/image67.png"/><Relationship Id="rId4" Type="http://schemas.openxmlformats.org/officeDocument/2006/relationships/image" Target="../media/image61.png"/><Relationship Id="rId9" Type="http://schemas.openxmlformats.org/officeDocument/2006/relationships/image" Target="../media/image66.png"/></Relationships>
</file>

<file path=ppt/slides/_rels/slide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4.xml"/><Relationship Id="rId5" Type="http://schemas.openxmlformats.org/officeDocument/2006/relationships/image" Target="../media/image20.emf"/><Relationship Id="rId4" Type="http://schemas.openxmlformats.org/officeDocument/2006/relationships/image" Target="../media/image19.emf"/></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image" Target="../media/image24.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png"/><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8.xml.rels><?xml version="1.0" encoding="UTF-8" standalone="yes"?>
<Relationships xmlns="http://schemas.openxmlformats.org/package/2006/relationships"><Relationship Id="rId3" Type="http://schemas.openxmlformats.org/officeDocument/2006/relationships/hyperlink" Target="https://agenda.linearcollider.org/event/8217/contributions/44418/" TargetMode="External"/><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hyperlink" Target="https://agenda.linearcollider.org/event/8217/contributions/44778/"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hyperlink" Target="https://agenda.linearcollider.org/event/8217/contributions/44778/" TargetMode="External"/><Relationship Id="rId4" Type="http://schemas.openxmlformats.org/officeDocument/2006/relationships/hyperlink" Target="http://cds.cern.ch/record/268709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1"/>
          </p:nvPr>
        </p:nvSpPr>
        <p:spPr/>
        <p:txBody>
          <a:bodyPr/>
          <a:lstStyle/>
          <a:p>
            <a:fld id="{DEF62AA5-A9F9-344C-9738-C68EB5A8EDFF}" type="slidenum">
              <a:rPr lang="en-US" smtClean="0"/>
              <a:pPr/>
              <a:t>1</a:t>
            </a:fld>
            <a:endParaRPr lang="en-US"/>
          </a:p>
        </p:txBody>
      </p:sp>
      <p:sp>
        <p:nvSpPr>
          <p:cNvPr id="17" name="Rectangle 16"/>
          <p:cNvSpPr/>
          <p:nvPr/>
        </p:nvSpPr>
        <p:spPr>
          <a:xfrm>
            <a:off x="1534090" y="1237137"/>
            <a:ext cx="9152081" cy="98058"/>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00">
              <a:solidFill>
                <a:schemeClr val="tx1"/>
              </a:solidFill>
            </a:endParaRPr>
          </a:p>
        </p:txBody>
      </p:sp>
      <p:sp>
        <p:nvSpPr>
          <p:cNvPr id="18" name="Rectangle 17"/>
          <p:cNvSpPr/>
          <p:nvPr/>
        </p:nvSpPr>
        <p:spPr>
          <a:xfrm>
            <a:off x="1517362" y="5068596"/>
            <a:ext cx="9152081" cy="98058"/>
          </a:xfrm>
          <a:prstGeom prst="rect">
            <a:avLst/>
          </a:prstGeom>
          <a:solidFill>
            <a:srgbClr val="007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51"/>
          </a:p>
        </p:txBody>
      </p:sp>
      <p:sp>
        <p:nvSpPr>
          <p:cNvPr id="19" name="Rectangle 18"/>
          <p:cNvSpPr/>
          <p:nvPr/>
        </p:nvSpPr>
        <p:spPr>
          <a:xfrm>
            <a:off x="1534090" y="1214075"/>
            <a:ext cx="9152081" cy="32686"/>
          </a:xfrm>
          <a:prstGeom prst="rect">
            <a:avLst/>
          </a:prstGeom>
          <a:solidFill>
            <a:srgbClr val="22529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3600"/>
          </a:p>
        </p:txBody>
      </p:sp>
      <p:sp>
        <p:nvSpPr>
          <p:cNvPr id="27" name="Rectangle 26"/>
          <p:cNvSpPr/>
          <p:nvPr/>
        </p:nvSpPr>
        <p:spPr>
          <a:xfrm>
            <a:off x="1517362" y="5166654"/>
            <a:ext cx="9152081" cy="32686"/>
          </a:xfrm>
          <a:prstGeom prst="rect">
            <a:avLst/>
          </a:prstGeom>
          <a:solidFill>
            <a:srgbClr val="22529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651"/>
          </a:p>
        </p:txBody>
      </p:sp>
      <p:pic>
        <p:nvPicPr>
          <p:cNvPr id="28" name="xband_2_photobyMatteoVolpi.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84216" y="1348762"/>
            <a:ext cx="3097142" cy="1920591"/>
          </a:xfrm>
          <a:prstGeom prst="rect">
            <a:avLst/>
          </a:prstGeom>
          <a:ln w="12700">
            <a:miter lim="400000"/>
          </a:ln>
        </p:spPr>
      </p:pic>
      <p:pic>
        <p:nvPicPr>
          <p:cNvPr id="29" name="xband_cavity_2_photobyMatteoVolpi.jpg"/>
          <p:cNvPicPr>
            <a:picLocks noChangeAspect="1"/>
          </p:cNvPicPr>
          <p:nvPr/>
        </p:nvPicPr>
        <p:blipFill>
          <a:blip r:embed="rId4">
            <a:extLst/>
          </a:blip>
          <a:stretch>
            <a:fillRect/>
          </a:stretch>
        </p:blipFill>
        <p:spPr>
          <a:xfrm>
            <a:off x="1520525" y="1356309"/>
            <a:ext cx="2550126" cy="1913044"/>
          </a:xfrm>
          <a:prstGeom prst="rect">
            <a:avLst/>
          </a:prstGeom>
          <a:ln w="12700">
            <a:miter lim="400000"/>
          </a:ln>
        </p:spPr>
      </p:pic>
      <p:pic>
        <p:nvPicPr>
          <p:cNvPr id="30" name="Image" descr="Image"/>
          <p:cNvPicPr>
            <a:picLocks noChangeAspect="1"/>
          </p:cNvPicPr>
          <p:nvPr/>
        </p:nvPicPr>
        <p:blipFill>
          <a:blip r:embed="rId5">
            <a:extLst/>
          </a:blip>
          <a:stretch>
            <a:fillRect/>
          </a:stretch>
        </p:blipFill>
        <p:spPr>
          <a:xfrm>
            <a:off x="7194922" y="1348761"/>
            <a:ext cx="1524292" cy="1138012"/>
          </a:xfrm>
          <a:prstGeom prst="rect">
            <a:avLst/>
          </a:prstGeom>
          <a:ln w="3175">
            <a:miter lim="400000"/>
          </a:ln>
        </p:spPr>
      </p:pic>
      <p:pic>
        <p:nvPicPr>
          <p:cNvPr id="31" name="Picture 30" descr="Screen Shot 2017-01-23 at 15.23.11.png"/>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1534089" y="3282920"/>
            <a:ext cx="1595374" cy="1765645"/>
          </a:xfrm>
          <a:prstGeom prst="rect">
            <a:avLst/>
          </a:prstGeom>
        </p:spPr>
      </p:pic>
      <p:pic>
        <p:nvPicPr>
          <p:cNvPr id="32" name="Picture 31" descr="ClicOptPic3_crop.png"/>
          <p:cNvPicPr>
            <a:picLocks noChangeAspect="1"/>
          </p:cNvPicPr>
          <p:nvPr/>
        </p:nvPicPr>
        <p:blipFill rotWithShape="1">
          <a:blip r:embed="rId7">
            <a:extLst>
              <a:ext uri="{28A0092B-C50C-407E-A947-70E740481C1C}">
                <a14:useLocalDpi xmlns:a14="http://schemas.microsoft.com/office/drawing/2010/main"/>
              </a:ext>
            </a:extLst>
          </a:blip>
          <a:srcRect/>
          <a:stretch/>
        </p:blipFill>
        <p:spPr>
          <a:xfrm>
            <a:off x="8732779" y="1357325"/>
            <a:ext cx="1936664" cy="1129449"/>
          </a:xfrm>
          <a:prstGeom prst="rect">
            <a:avLst/>
          </a:prstGeom>
        </p:spPr>
      </p:pic>
      <p:pic>
        <p:nvPicPr>
          <p:cNvPr id="33" name="Picture 32" descr="cavity.jpg"/>
          <p:cNvPicPr>
            <a:picLocks noChangeAspect="1"/>
          </p:cNvPicPr>
          <p:nvPr/>
        </p:nvPicPr>
        <p:blipFill rotWithShape="1">
          <a:blip r:embed="rId8">
            <a:extLst>
              <a:ext uri="{28A0092B-C50C-407E-A947-70E740481C1C}">
                <a14:useLocalDpi xmlns:a14="http://schemas.microsoft.com/office/drawing/2010/main"/>
              </a:ext>
            </a:extLst>
          </a:blip>
          <a:srcRect/>
          <a:stretch/>
        </p:blipFill>
        <p:spPr>
          <a:xfrm>
            <a:off x="3134695" y="3275819"/>
            <a:ext cx="1880228" cy="1765645"/>
          </a:xfrm>
          <a:prstGeom prst="rect">
            <a:avLst/>
          </a:prstGeom>
        </p:spPr>
      </p:pic>
      <p:pic>
        <p:nvPicPr>
          <p:cNvPr id="35" name="Picture 34" descr="Timepix3telescopeSept15_small.jpg"/>
          <p:cNvPicPr>
            <a:picLocks noChangeAspect="1"/>
          </p:cNvPicPr>
          <p:nvPr/>
        </p:nvPicPr>
        <p:blipFill rotWithShape="1">
          <a:blip r:embed="rId9">
            <a:extLst>
              <a:ext uri="{28A0092B-C50C-407E-A947-70E740481C1C}">
                <a14:useLocalDpi xmlns:a14="http://schemas.microsoft.com/office/drawing/2010/main"/>
              </a:ext>
            </a:extLst>
          </a:blip>
          <a:srcRect/>
          <a:stretch/>
        </p:blipFill>
        <p:spPr>
          <a:xfrm>
            <a:off x="5033730" y="3296486"/>
            <a:ext cx="2147628" cy="1738511"/>
          </a:xfrm>
          <a:prstGeom prst="rect">
            <a:avLst/>
          </a:prstGeom>
        </p:spPr>
      </p:pic>
      <p:pic>
        <p:nvPicPr>
          <p:cNvPr id="21" name="Picture 20" descr="ctf3_highres-2.pdf"/>
          <p:cNvPicPr>
            <a:picLocks noChangeAspect="1"/>
          </p:cNvPicPr>
          <p:nvPr/>
        </p:nvPicPr>
        <p:blipFill rotWithShape="1">
          <a:blip r:embed="rId10">
            <a:extLst>
              <a:ext uri="{28A0092B-C50C-407E-A947-70E740481C1C}">
                <a14:useLocalDpi xmlns:a14="http://schemas.microsoft.com/office/drawing/2010/main"/>
              </a:ext>
            </a:extLst>
          </a:blip>
          <a:srcRect/>
          <a:stretch/>
        </p:blipFill>
        <p:spPr>
          <a:xfrm>
            <a:off x="7194923" y="2509092"/>
            <a:ext cx="3462988" cy="2525905"/>
          </a:xfrm>
          <a:prstGeom prst="rect">
            <a:avLst/>
          </a:prstGeom>
        </p:spPr>
      </p:pic>
      <p:sp>
        <p:nvSpPr>
          <p:cNvPr id="2" name="Date Placeholder 1"/>
          <p:cNvSpPr>
            <a:spLocks noGrp="1"/>
          </p:cNvSpPr>
          <p:nvPr>
            <p:ph type="dt" sz="half" idx="12"/>
          </p:nvPr>
        </p:nvSpPr>
        <p:spPr/>
        <p:txBody>
          <a:bodyPr/>
          <a:lstStyle/>
          <a:p>
            <a:r>
              <a:rPr lang="en-US"/>
              <a:t>October 2019, Sendai</a:t>
            </a:r>
            <a:endParaRPr lang="en-US" dirty="0"/>
          </a:p>
        </p:txBody>
      </p:sp>
      <p:sp>
        <p:nvSpPr>
          <p:cNvPr id="9" name="Text Placeholder 8"/>
          <p:cNvSpPr>
            <a:spLocks noGrp="1"/>
          </p:cNvSpPr>
          <p:nvPr>
            <p:ph type="body" sz="quarter" idx="13"/>
          </p:nvPr>
        </p:nvSpPr>
        <p:spPr>
          <a:xfrm>
            <a:off x="1124095" y="280429"/>
            <a:ext cx="8412128" cy="479742"/>
          </a:xfrm>
        </p:spPr>
        <p:txBody>
          <a:bodyPr/>
          <a:lstStyle/>
          <a:p>
            <a:r>
              <a:rPr lang="en-US" sz="2800" dirty="0"/>
              <a:t>CLIC – next steps </a:t>
            </a:r>
          </a:p>
          <a:p>
            <a:r>
              <a:rPr lang="en-US" sz="1800" dirty="0"/>
              <a:t>Steinar Stapnes, CERN</a:t>
            </a:r>
          </a:p>
        </p:txBody>
      </p:sp>
      <p:sp>
        <p:nvSpPr>
          <p:cNvPr id="4" name="Footer Placeholder 3"/>
          <p:cNvSpPr>
            <a:spLocks noGrp="1"/>
          </p:cNvSpPr>
          <p:nvPr>
            <p:ph type="ftr" sz="quarter" idx="10"/>
          </p:nvPr>
        </p:nvSpPr>
        <p:spPr/>
        <p:txBody>
          <a:bodyPr/>
          <a:lstStyle/>
          <a:p>
            <a:r>
              <a:rPr lang="en-US"/>
              <a:t>Steinar Stapnes</a:t>
            </a:r>
            <a:endParaRPr lang="en-US" dirty="0"/>
          </a:p>
        </p:txBody>
      </p:sp>
      <p:sp>
        <p:nvSpPr>
          <p:cNvPr id="5" name="TextBox 4">
            <a:extLst>
              <a:ext uri="{FF2B5EF4-FFF2-40B4-BE49-F238E27FC236}">
                <a16:creationId xmlns:a16="http://schemas.microsoft.com/office/drawing/2014/main" id="{EF852BE3-EEAC-5644-8E63-31868A7A1CC7}"/>
              </a:ext>
            </a:extLst>
          </p:cNvPr>
          <p:cNvSpPr txBox="1"/>
          <p:nvPr/>
        </p:nvSpPr>
        <p:spPr>
          <a:xfrm>
            <a:off x="2515940" y="5271104"/>
            <a:ext cx="7332072" cy="1211357"/>
          </a:xfrm>
          <a:prstGeom prst="rect">
            <a:avLst/>
          </a:prstGeom>
          <a:noFill/>
        </p:spPr>
        <p:txBody>
          <a:bodyPr wrap="none" rtlCol="0">
            <a:spAutoFit/>
          </a:bodyPr>
          <a:lstStyle/>
          <a:p>
            <a:r>
              <a:rPr lang="en-US" dirty="0">
                <a:latin typeface="Avenir Roman" panose="02000503020000020003" pitchFamily="2" charset="0"/>
              </a:rPr>
              <a:t>Outline: </a:t>
            </a:r>
          </a:p>
          <a:p>
            <a:pPr marL="342900" indent="-342900">
              <a:buFont typeface="Arial" panose="020B0604020202020204" pitchFamily="34" charset="0"/>
              <a:buChar char="•"/>
            </a:pPr>
            <a:r>
              <a:rPr lang="en-US" dirty="0">
                <a:latin typeface="Avenir Roman" panose="02000503020000020003" pitchFamily="2" charset="0"/>
              </a:rPr>
              <a:t>The input to the European Strategy process</a:t>
            </a:r>
          </a:p>
          <a:p>
            <a:pPr marL="342900" indent="-342900">
              <a:buFont typeface="Arial" panose="020B0604020202020204" pitchFamily="34" charset="0"/>
              <a:buChar char="•"/>
            </a:pPr>
            <a:r>
              <a:rPr lang="en-US" dirty="0">
                <a:latin typeface="Avenir Roman" panose="02000503020000020003" pitchFamily="2" charset="0"/>
              </a:rPr>
              <a:t>Additional studies responding to questions raised in this process </a:t>
            </a:r>
          </a:p>
          <a:p>
            <a:pPr marL="342900" indent="-342900">
              <a:buFont typeface="Arial" panose="020B0604020202020204" pitchFamily="34" charset="0"/>
              <a:buChar char="•"/>
            </a:pPr>
            <a:r>
              <a:rPr lang="en-US" dirty="0">
                <a:latin typeface="Avenir Roman" panose="02000503020000020003" pitchFamily="2" charset="0"/>
              </a:rPr>
              <a:t>Next phase and an overall strategy for a LC </a:t>
            </a:r>
          </a:p>
        </p:txBody>
      </p:sp>
    </p:spTree>
    <p:extLst>
      <p:ext uri="{BB962C8B-B14F-4D97-AF65-F5344CB8AC3E}">
        <p14:creationId xmlns:p14="http://schemas.microsoft.com/office/powerpoint/2010/main" val="41342697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DEF62AA5-A9F9-344C-9738-C68EB5A8EDFF}" type="slidenum">
              <a:rPr lang="en-US" smtClean="0"/>
              <a:pPr/>
              <a:t>10</a:t>
            </a:fld>
            <a:endParaRPr lang="en-US" dirty="0"/>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
        <p:nvSpPr>
          <p:cNvPr id="2" name="Title 1"/>
          <p:cNvSpPr>
            <a:spLocks noGrp="1"/>
          </p:cNvSpPr>
          <p:nvPr>
            <p:ph type="title"/>
          </p:nvPr>
        </p:nvSpPr>
        <p:spPr>
          <a:xfrm>
            <a:off x="838200" y="137961"/>
            <a:ext cx="4715435" cy="750434"/>
          </a:xfrm>
        </p:spPr>
        <p:txBody>
          <a:bodyPr/>
          <a:lstStyle/>
          <a:p>
            <a:r>
              <a:rPr lang="en-US" sz="3200" dirty="0"/>
              <a:t>Next phase for CLIC</a:t>
            </a:r>
          </a:p>
        </p:txBody>
      </p:sp>
      <p:pic>
        <p:nvPicPr>
          <p:cNvPr id="7" name="Picture 6"/>
          <p:cNvPicPr>
            <a:picLocks noChangeAspect="1"/>
          </p:cNvPicPr>
          <p:nvPr/>
        </p:nvPicPr>
        <p:blipFill>
          <a:blip r:embed="rId3"/>
          <a:stretch>
            <a:fillRect/>
          </a:stretch>
        </p:blipFill>
        <p:spPr>
          <a:xfrm>
            <a:off x="0" y="2753769"/>
            <a:ext cx="5160746" cy="2442920"/>
          </a:xfrm>
          <a:prstGeom prst="rect">
            <a:avLst/>
          </a:prstGeom>
        </p:spPr>
      </p:pic>
      <p:pic>
        <p:nvPicPr>
          <p:cNvPr id="6" name="Picture 5"/>
          <p:cNvPicPr>
            <a:picLocks noChangeAspect="1"/>
          </p:cNvPicPr>
          <p:nvPr/>
        </p:nvPicPr>
        <p:blipFill>
          <a:blip r:embed="rId4"/>
          <a:stretch>
            <a:fillRect/>
          </a:stretch>
        </p:blipFill>
        <p:spPr>
          <a:xfrm>
            <a:off x="5138228" y="2984500"/>
            <a:ext cx="7023100" cy="3873500"/>
          </a:xfrm>
          <a:prstGeom prst="rect">
            <a:avLst/>
          </a:prstGeom>
        </p:spPr>
      </p:pic>
      <p:pic>
        <p:nvPicPr>
          <p:cNvPr id="8" name="Picture 7">
            <a:extLst>
              <a:ext uri="{FF2B5EF4-FFF2-40B4-BE49-F238E27FC236}">
                <a16:creationId xmlns:a16="http://schemas.microsoft.com/office/drawing/2014/main" id="{8C9C0B5D-F98A-7A47-A049-D3DC560DFE5C}"/>
              </a:ext>
            </a:extLst>
          </p:cNvPr>
          <p:cNvPicPr>
            <a:picLocks noChangeAspect="1"/>
          </p:cNvPicPr>
          <p:nvPr/>
        </p:nvPicPr>
        <p:blipFill>
          <a:blip r:embed="rId5"/>
          <a:stretch>
            <a:fillRect/>
          </a:stretch>
        </p:blipFill>
        <p:spPr>
          <a:xfrm>
            <a:off x="3300374" y="988103"/>
            <a:ext cx="6426600" cy="1719681"/>
          </a:xfrm>
          <a:prstGeom prst="rect">
            <a:avLst/>
          </a:prstGeom>
        </p:spPr>
      </p:pic>
    </p:spTree>
    <p:extLst>
      <p:ext uri="{BB962C8B-B14F-4D97-AF65-F5344CB8AC3E}">
        <p14:creationId xmlns:p14="http://schemas.microsoft.com/office/powerpoint/2010/main" val="208686152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2E777-BA0E-2446-8D5F-F89222ECA652}"/>
              </a:ext>
            </a:extLst>
          </p:cNvPr>
          <p:cNvSpPr>
            <a:spLocks noGrp="1"/>
          </p:cNvSpPr>
          <p:nvPr>
            <p:ph type="title"/>
          </p:nvPr>
        </p:nvSpPr>
        <p:spPr>
          <a:xfrm>
            <a:off x="609602" y="137961"/>
            <a:ext cx="10744198" cy="750434"/>
          </a:xfrm>
        </p:spPr>
        <p:txBody>
          <a:bodyPr/>
          <a:lstStyle/>
          <a:p>
            <a:pPr algn="ctr"/>
            <a:r>
              <a:rPr lang="en-US" sz="3200" dirty="0"/>
              <a:t>X-band technology and its use</a:t>
            </a:r>
            <a:br>
              <a:rPr lang="en-US" sz="3200" dirty="0"/>
            </a:br>
            <a:r>
              <a:rPr lang="en-US" sz="1600" dirty="0"/>
              <a:t>(see talk of Walter </a:t>
            </a:r>
            <a:r>
              <a:rPr lang="en-US" sz="1600" dirty="0" err="1"/>
              <a:t>Wuensch</a:t>
            </a:r>
            <a:r>
              <a:rPr lang="en-US" sz="1600" dirty="0"/>
              <a:t> tomorrow (</a:t>
            </a:r>
            <a:r>
              <a:rPr lang="en-US" sz="1600" dirty="0">
                <a:hlinkClick r:id="rId2"/>
              </a:rPr>
              <a:t>link</a:t>
            </a:r>
            <a:r>
              <a:rPr lang="en-US" sz="1600" dirty="0"/>
              <a:t>) </a:t>
            </a:r>
            <a:endParaRPr lang="en-US" sz="3200" dirty="0"/>
          </a:p>
        </p:txBody>
      </p:sp>
      <p:pic>
        <p:nvPicPr>
          <p:cNvPr id="6" name="Picture 5">
            <a:extLst>
              <a:ext uri="{FF2B5EF4-FFF2-40B4-BE49-F238E27FC236}">
                <a16:creationId xmlns:a16="http://schemas.microsoft.com/office/drawing/2014/main" id="{5D8627F2-34A2-ED44-9D2B-2863D3E28940}"/>
              </a:ext>
            </a:extLst>
          </p:cNvPr>
          <p:cNvPicPr>
            <a:picLocks noChangeAspect="1"/>
          </p:cNvPicPr>
          <p:nvPr/>
        </p:nvPicPr>
        <p:blipFill>
          <a:blip r:embed="rId3"/>
          <a:stretch>
            <a:fillRect/>
          </a:stretch>
        </p:blipFill>
        <p:spPr>
          <a:xfrm>
            <a:off x="0" y="984184"/>
            <a:ext cx="6002448" cy="3228320"/>
          </a:xfrm>
          <a:prstGeom prst="rect">
            <a:avLst/>
          </a:prstGeom>
          <a:ln w="28575">
            <a:solidFill>
              <a:schemeClr val="bg1">
                <a:lumMod val="85000"/>
              </a:schemeClr>
            </a:solidFill>
          </a:ln>
        </p:spPr>
      </p:pic>
      <p:pic>
        <p:nvPicPr>
          <p:cNvPr id="7" name="Picture 6">
            <a:extLst>
              <a:ext uri="{FF2B5EF4-FFF2-40B4-BE49-F238E27FC236}">
                <a16:creationId xmlns:a16="http://schemas.microsoft.com/office/drawing/2014/main" id="{65F4F697-843E-0241-8949-43AD11FF6DB3}"/>
              </a:ext>
            </a:extLst>
          </p:cNvPr>
          <p:cNvPicPr>
            <a:picLocks noChangeAspect="1"/>
          </p:cNvPicPr>
          <p:nvPr/>
        </p:nvPicPr>
        <p:blipFill>
          <a:blip r:embed="rId4"/>
          <a:stretch>
            <a:fillRect/>
          </a:stretch>
        </p:blipFill>
        <p:spPr>
          <a:xfrm>
            <a:off x="5470048" y="2950941"/>
            <a:ext cx="6721952" cy="3784837"/>
          </a:xfrm>
          <a:prstGeom prst="rect">
            <a:avLst/>
          </a:prstGeom>
          <a:ln>
            <a:solidFill>
              <a:schemeClr val="bg1">
                <a:lumMod val="85000"/>
              </a:schemeClr>
            </a:solidFill>
          </a:ln>
        </p:spPr>
      </p:pic>
    </p:spTree>
    <p:extLst>
      <p:ext uri="{BB962C8B-B14F-4D97-AF65-F5344CB8AC3E}">
        <p14:creationId xmlns:p14="http://schemas.microsoft.com/office/powerpoint/2010/main" val="13492682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30040" y="714247"/>
            <a:ext cx="5765959" cy="2246769"/>
          </a:xfrm>
          <a:prstGeom prst="rect">
            <a:avLst/>
          </a:prstGeom>
          <a:solidFill>
            <a:schemeClr val="bg1"/>
          </a:solidFill>
          <a:ln>
            <a:noFill/>
          </a:ln>
        </p:spPr>
        <p:txBody>
          <a:bodyPr wrap="square" rtlCol="0">
            <a:spAutoFit/>
          </a:bodyPr>
          <a:lstStyle/>
          <a:p>
            <a:r>
              <a:rPr lang="en-US" sz="1400" dirty="0">
                <a:solidFill>
                  <a:prstClr val="black"/>
                </a:solidFill>
                <a:latin typeface="Avenir Book" charset="0"/>
                <a:ea typeface="Avenir Book" charset="0"/>
                <a:cs typeface="Avenir Book" charset="0"/>
              </a:rPr>
              <a:t>Accelerator implementation at CERN of electron beam for light dark matter searches (LDMX type) - part of Beyond Collider Physics </a:t>
            </a:r>
            <a:r>
              <a:rPr lang="en-US" sz="1400" dirty="0" err="1">
                <a:solidFill>
                  <a:prstClr val="black"/>
                </a:solidFill>
                <a:latin typeface="Avenir Book" charset="0"/>
                <a:ea typeface="Avenir Book" charset="0"/>
                <a:cs typeface="Avenir Book" charset="0"/>
              </a:rPr>
              <a:t>programme</a:t>
            </a:r>
            <a:r>
              <a:rPr lang="en-US" sz="1400" dirty="0">
                <a:solidFill>
                  <a:prstClr val="black"/>
                </a:solidFill>
                <a:latin typeface="Avenir Book" charset="0"/>
                <a:ea typeface="Avenir Book" charset="0"/>
                <a:cs typeface="Avenir Book" charset="0"/>
              </a:rPr>
              <a:t> </a:t>
            </a:r>
          </a:p>
          <a:p>
            <a:pPr algn="ctr"/>
            <a:endParaRPr lang="en-US" sz="1400" dirty="0">
              <a:solidFill>
                <a:prstClr val="black"/>
              </a:solidFill>
              <a:latin typeface="Avenir Book" charset="0"/>
              <a:ea typeface="Avenir Book" charset="0"/>
              <a:cs typeface="Avenir Book" charset="0"/>
            </a:endParaRPr>
          </a:p>
          <a:p>
            <a:pPr marL="223838" indent="-223838" algn="just">
              <a:buFont typeface="Arial" charset="0"/>
              <a:buChar char="•"/>
            </a:pPr>
            <a:r>
              <a:rPr lang="en-US" sz="1400" dirty="0">
                <a:solidFill>
                  <a:schemeClr val="accent6">
                    <a:lumMod val="50000"/>
                  </a:schemeClr>
                </a:solidFill>
                <a:latin typeface="Avenir Book" charset="0"/>
                <a:ea typeface="Avenir Book" charset="0"/>
                <a:cs typeface="Avenir Book" charset="0"/>
              </a:rPr>
              <a:t>X-band</a:t>
            </a:r>
            <a:r>
              <a:rPr lang="en-US" sz="1400" dirty="0">
                <a:solidFill>
                  <a:prstClr val="black"/>
                </a:solidFill>
                <a:latin typeface="Avenir Book" charset="0"/>
                <a:ea typeface="Avenir Book" charset="0"/>
                <a:cs typeface="Avenir Book" charset="0"/>
              </a:rPr>
              <a:t> based 70m LINAC to ~3.5 GeV in TT4-5 </a:t>
            </a:r>
          </a:p>
          <a:p>
            <a:pPr marL="214313" indent="-214313" algn="just">
              <a:buFont typeface="Arial" charset="0"/>
              <a:buChar char="•"/>
            </a:pPr>
            <a:r>
              <a:rPr lang="en-US" sz="1400" dirty="0">
                <a:solidFill>
                  <a:prstClr val="black"/>
                </a:solidFill>
                <a:latin typeface="Avenir Book" charset="0"/>
                <a:ea typeface="Avenir Book" charset="0"/>
                <a:cs typeface="Avenir Book" charset="0"/>
              </a:rPr>
              <a:t>Fill the SPS in 1-2s (bunches 5ns apart) via TT60</a:t>
            </a:r>
          </a:p>
          <a:p>
            <a:pPr marL="214313" indent="-214313" algn="just">
              <a:buFont typeface="Arial" charset="0"/>
              <a:buChar char="•"/>
            </a:pPr>
            <a:r>
              <a:rPr lang="en-US" sz="1400" dirty="0">
                <a:solidFill>
                  <a:prstClr val="black"/>
                </a:solidFill>
                <a:latin typeface="Avenir Book" charset="0"/>
                <a:ea typeface="Avenir Book" charset="0"/>
                <a:cs typeface="Avenir Book" charset="0"/>
              </a:rPr>
              <a:t>Accelerate to ~16 GeV in the SPS </a:t>
            </a:r>
          </a:p>
          <a:p>
            <a:pPr marL="214313" indent="-214313" algn="just">
              <a:buFont typeface="Arial" charset="0"/>
              <a:buChar char="•"/>
            </a:pPr>
            <a:r>
              <a:rPr lang="en-US" sz="1400" dirty="0">
                <a:solidFill>
                  <a:prstClr val="black"/>
                </a:solidFill>
                <a:latin typeface="Avenir Book" charset="0"/>
                <a:ea typeface="Avenir Book" charset="0"/>
                <a:cs typeface="Avenir Book" charset="0"/>
              </a:rPr>
              <a:t>Slow extraction to experiment in 10s as part of the SPS super-cycle</a:t>
            </a:r>
          </a:p>
          <a:p>
            <a:pPr marL="214313" indent="-214313" algn="just">
              <a:buFont typeface="Arial" charset="0"/>
              <a:buChar char="•"/>
            </a:pPr>
            <a:r>
              <a:rPr lang="en-US" sz="1400" dirty="0">
                <a:solidFill>
                  <a:prstClr val="black"/>
                </a:solidFill>
                <a:latin typeface="Avenir Book" charset="0"/>
                <a:ea typeface="Avenir Book" charset="0"/>
                <a:cs typeface="Avenir Book" charset="0"/>
              </a:rPr>
              <a:t>Experiment(s) considered by bringing beam back on </a:t>
            </a:r>
            <a:r>
              <a:rPr lang="en-US" sz="1400" dirty="0" err="1">
                <a:solidFill>
                  <a:prstClr val="black"/>
                </a:solidFill>
                <a:latin typeface="Avenir Book" charset="0"/>
                <a:ea typeface="Avenir Book" charset="0"/>
                <a:cs typeface="Avenir Book" charset="0"/>
              </a:rPr>
              <a:t>Meyrin</a:t>
            </a:r>
            <a:r>
              <a:rPr lang="en-US" sz="1400" dirty="0">
                <a:solidFill>
                  <a:prstClr val="black"/>
                </a:solidFill>
                <a:latin typeface="Avenir Book" charset="0"/>
                <a:ea typeface="Avenir Book" charset="0"/>
                <a:cs typeface="Avenir Book" charset="0"/>
              </a:rPr>
              <a:t> site using TT10 </a:t>
            </a:r>
          </a:p>
        </p:txBody>
      </p:sp>
      <p:sp>
        <p:nvSpPr>
          <p:cNvPr id="5" name="TextBox 4"/>
          <p:cNvSpPr txBox="1"/>
          <p:nvPr/>
        </p:nvSpPr>
        <p:spPr>
          <a:xfrm>
            <a:off x="540891" y="5589632"/>
            <a:ext cx="11110217" cy="954107"/>
          </a:xfrm>
          <a:prstGeom prst="rect">
            <a:avLst/>
          </a:prstGeom>
          <a:solidFill>
            <a:schemeClr val="bg1"/>
          </a:solidFill>
        </p:spPr>
        <p:txBody>
          <a:bodyPr wrap="square" rtlCol="0">
            <a:spAutoFit/>
          </a:bodyPr>
          <a:lstStyle/>
          <a:p>
            <a:r>
              <a:rPr lang="en-US" sz="1400" dirty="0">
                <a:solidFill>
                  <a:prstClr val="black"/>
                </a:solidFill>
                <a:latin typeface="Avenir Book" charset="0"/>
                <a:ea typeface="Avenir Book" charset="0"/>
                <a:cs typeface="Avenir Book" charset="0"/>
              </a:rPr>
              <a:t>Beyond LDMX type of beam, other physics experiments considered (for example heavy photon searches)</a:t>
            </a:r>
          </a:p>
          <a:p>
            <a:endParaRPr lang="en-US" sz="1400" dirty="0">
              <a:solidFill>
                <a:prstClr val="black"/>
              </a:solidFill>
              <a:latin typeface="Avenir Book" charset="0"/>
              <a:ea typeface="Avenir Book" charset="0"/>
              <a:cs typeface="Avenir Book" charset="0"/>
            </a:endParaRPr>
          </a:p>
          <a:p>
            <a:r>
              <a:rPr lang="en-US" sz="1400" dirty="0">
                <a:latin typeface="Avenir Book" charset="0"/>
                <a:ea typeface="Avenir Book" charset="0"/>
                <a:cs typeface="Avenir Book" charset="0"/>
              </a:rPr>
              <a:t>Acc. R&amp;D interests: Overlaps with CLIC next phase (klystron based), future ring studies, FEL </a:t>
            </a:r>
            <a:r>
              <a:rPr lang="en-US" sz="1400" dirty="0" err="1">
                <a:latin typeface="Avenir Book" charset="0"/>
                <a:ea typeface="Avenir Book" charset="0"/>
                <a:cs typeface="Avenir Book" charset="0"/>
              </a:rPr>
              <a:t>linac</a:t>
            </a:r>
            <a:r>
              <a:rPr lang="en-US" sz="1400" dirty="0">
                <a:latin typeface="Avenir Book" charset="0"/>
                <a:ea typeface="Avenir Book" charset="0"/>
                <a:cs typeface="Avenir Book" charset="0"/>
              </a:rPr>
              <a:t> modules, e-beams for plasma, medical/irradiation/detector-tests/training, impedance measurements, instrumentation, positrons and </a:t>
            </a:r>
            <a:r>
              <a:rPr lang="en-US" sz="1400" dirty="0">
                <a:solidFill>
                  <a:schemeClr val="tx1">
                    <a:lumMod val="75000"/>
                  </a:schemeClr>
                </a:solidFill>
                <a:latin typeface="Avenir Book" charset="0"/>
                <a:ea typeface="Avenir Book" charset="0"/>
                <a:cs typeface="Avenir Book" charset="0"/>
              </a:rPr>
              <a:t>damping ring R&amp;D </a:t>
            </a:r>
          </a:p>
        </p:txBody>
      </p:sp>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73525" y="915945"/>
            <a:ext cx="5512076" cy="3200400"/>
          </a:xfrm>
          <a:prstGeom prst="rect">
            <a:avLst/>
          </a:prstGeom>
          <a:solidFill>
            <a:srgbClr val="FF0000"/>
          </a:solidFill>
          <a:ln>
            <a:noFill/>
          </a:ln>
          <a:extLst/>
        </p:spPr>
      </p:pic>
      <p:sp>
        <p:nvSpPr>
          <p:cNvPr id="8" name="Rectangle 7"/>
          <p:cNvSpPr/>
          <p:nvPr/>
        </p:nvSpPr>
        <p:spPr>
          <a:xfrm>
            <a:off x="7558215" y="2108580"/>
            <a:ext cx="381000" cy="171450"/>
          </a:xfrm>
          <a:prstGeom prst="rect">
            <a:avLst/>
          </a:prstGeom>
          <a:solidFill>
            <a:srgbClr val="0000FF">
              <a:alpha val="39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prstClr val="white"/>
              </a:solidFill>
            </a:endParaRPr>
          </a:p>
        </p:txBody>
      </p:sp>
      <p:sp>
        <p:nvSpPr>
          <p:cNvPr id="9" name="Oval 8"/>
          <p:cNvSpPr/>
          <p:nvPr/>
        </p:nvSpPr>
        <p:spPr>
          <a:xfrm>
            <a:off x="7939215" y="1639657"/>
            <a:ext cx="2514600" cy="573509"/>
          </a:xfrm>
          <a:prstGeom prst="ellipse">
            <a:avLst/>
          </a:prstGeom>
          <a:noFill/>
          <a:ln w="25400">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prstClr val="white"/>
              </a:solidFill>
            </a:endParaRPr>
          </a:p>
        </p:txBody>
      </p:sp>
      <p:cxnSp>
        <p:nvCxnSpPr>
          <p:cNvPr id="17" name="Straight Arrow Connector 16"/>
          <p:cNvCxnSpPr>
            <a:cxnSpLocks/>
            <a:stCxn id="8" idx="3"/>
            <a:endCxn id="9" idx="4"/>
          </p:cNvCxnSpPr>
          <p:nvPr/>
        </p:nvCxnSpPr>
        <p:spPr>
          <a:xfrm>
            <a:off x="7939215" y="2194305"/>
            <a:ext cx="1257300" cy="18860"/>
          </a:xfrm>
          <a:prstGeom prst="straightConnector1">
            <a:avLst/>
          </a:prstGeom>
          <a:ln>
            <a:solidFill>
              <a:srgbClr val="00B050"/>
            </a:solidFill>
            <a:tailEnd type="stealth" w="lg" len="lg"/>
          </a:ln>
        </p:spPr>
        <p:style>
          <a:lnRef idx="2">
            <a:schemeClr val="accent1"/>
          </a:lnRef>
          <a:fillRef idx="0">
            <a:schemeClr val="accent1"/>
          </a:fillRef>
          <a:effectRef idx="1">
            <a:schemeClr val="accent1"/>
          </a:effectRef>
          <a:fontRef idx="minor">
            <a:schemeClr val="tx1"/>
          </a:fontRef>
        </p:style>
      </p:cxnSp>
      <p:sp>
        <p:nvSpPr>
          <p:cNvPr id="49" name="Freeform 48"/>
          <p:cNvSpPr/>
          <p:nvPr/>
        </p:nvSpPr>
        <p:spPr>
          <a:xfrm>
            <a:off x="7860882" y="1930559"/>
            <a:ext cx="388833" cy="855884"/>
          </a:xfrm>
          <a:custGeom>
            <a:avLst/>
            <a:gdLst>
              <a:gd name="connsiteX0" fmla="*/ 55547 w 388833"/>
              <a:gd name="connsiteY0" fmla="*/ 0 h 1141178"/>
              <a:gd name="connsiteX1" fmla="*/ 51274 w 388833"/>
              <a:gd name="connsiteY1" fmla="*/ 25637 h 1141178"/>
              <a:gd name="connsiteX2" fmla="*/ 42729 w 388833"/>
              <a:gd name="connsiteY2" fmla="*/ 68366 h 1141178"/>
              <a:gd name="connsiteX3" fmla="*/ 38456 w 388833"/>
              <a:gd name="connsiteY3" fmla="*/ 106822 h 1141178"/>
              <a:gd name="connsiteX4" fmla="*/ 34183 w 388833"/>
              <a:gd name="connsiteY4" fmla="*/ 132460 h 1141178"/>
              <a:gd name="connsiteX5" fmla="*/ 29910 w 388833"/>
              <a:gd name="connsiteY5" fmla="*/ 162370 h 1141178"/>
              <a:gd name="connsiteX6" fmla="*/ 25637 w 388833"/>
              <a:gd name="connsiteY6" fmla="*/ 196553 h 1141178"/>
              <a:gd name="connsiteX7" fmla="*/ 17091 w 388833"/>
              <a:gd name="connsiteY7" fmla="*/ 243555 h 1141178"/>
              <a:gd name="connsiteX8" fmla="*/ 8545 w 388833"/>
              <a:gd name="connsiteY8" fmla="*/ 329013 h 1141178"/>
              <a:gd name="connsiteX9" fmla="*/ 4272 w 388833"/>
              <a:gd name="connsiteY9" fmla="*/ 440108 h 1141178"/>
              <a:gd name="connsiteX10" fmla="*/ 0 w 388833"/>
              <a:gd name="connsiteY10" fmla="*/ 478564 h 1141178"/>
              <a:gd name="connsiteX11" fmla="*/ 8545 w 388833"/>
              <a:gd name="connsiteY11" fmla="*/ 666572 h 1141178"/>
              <a:gd name="connsiteX12" fmla="*/ 4272 w 388833"/>
              <a:gd name="connsiteY12" fmla="*/ 679391 h 1141178"/>
              <a:gd name="connsiteX13" fmla="*/ 12818 w 388833"/>
              <a:gd name="connsiteY13" fmla="*/ 726393 h 1141178"/>
              <a:gd name="connsiteX14" fmla="*/ 21364 w 388833"/>
              <a:gd name="connsiteY14" fmla="*/ 803305 h 1141178"/>
              <a:gd name="connsiteX15" fmla="*/ 29910 w 388833"/>
              <a:gd name="connsiteY15" fmla="*/ 820396 h 1141178"/>
              <a:gd name="connsiteX16" fmla="*/ 38456 w 388833"/>
              <a:gd name="connsiteY16" fmla="*/ 850307 h 1141178"/>
              <a:gd name="connsiteX17" fmla="*/ 51274 w 388833"/>
              <a:gd name="connsiteY17" fmla="*/ 888763 h 1141178"/>
              <a:gd name="connsiteX18" fmla="*/ 55547 w 388833"/>
              <a:gd name="connsiteY18" fmla="*/ 901581 h 1141178"/>
              <a:gd name="connsiteX19" fmla="*/ 59820 w 388833"/>
              <a:gd name="connsiteY19" fmla="*/ 914400 h 1141178"/>
              <a:gd name="connsiteX20" fmla="*/ 68366 w 388833"/>
              <a:gd name="connsiteY20" fmla="*/ 927219 h 1141178"/>
              <a:gd name="connsiteX21" fmla="*/ 76912 w 388833"/>
              <a:gd name="connsiteY21" fmla="*/ 944310 h 1141178"/>
              <a:gd name="connsiteX22" fmla="*/ 89730 w 388833"/>
              <a:gd name="connsiteY22" fmla="*/ 952856 h 1141178"/>
              <a:gd name="connsiteX23" fmla="*/ 119641 w 388833"/>
              <a:gd name="connsiteY23" fmla="*/ 991312 h 1141178"/>
              <a:gd name="connsiteX24" fmla="*/ 128186 w 388833"/>
              <a:gd name="connsiteY24" fmla="*/ 1004131 h 1141178"/>
              <a:gd name="connsiteX25" fmla="*/ 153824 w 388833"/>
              <a:gd name="connsiteY25" fmla="*/ 1025495 h 1141178"/>
              <a:gd name="connsiteX26" fmla="*/ 162370 w 388833"/>
              <a:gd name="connsiteY26" fmla="*/ 1038314 h 1141178"/>
              <a:gd name="connsiteX27" fmla="*/ 188007 w 388833"/>
              <a:gd name="connsiteY27" fmla="*/ 1051133 h 1141178"/>
              <a:gd name="connsiteX28" fmla="*/ 226463 w 388833"/>
              <a:gd name="connsiteY28" fmla="*/ 1072497 h 1141178"/>
              <a:gd name="connsiteX29" fmla="*/ 264919 w 388833"/>
              <a:gd name="connsiteY29" fmla="*/ 1098135 h 1141178"/>
              <a:gd name="connsiteX30" fmla="*/ 277738 w 388833"/>
              <a:gd name="connsiteY30" fmla="*/ 1106680 h 1141178"/>
              <a:gd name="connsiteX31" fmla="*/ 303375 w 388833"/>
              <a:gd name="connsiteY31" fmla="*/ 1115226 h 1141178"/>
              <a:gd name="connsiteX32" fmla="*/ 316194 w 388833"/>
              <a:gd name="connsiteY32" fmla="*/ 1119499 h 1141178"/>
              <a:gd name="connsiteX33" fmla="*/ 329013 w 388833"/>
              <a:gd name="connsiteY33" fmla="*/ 1128045 h 1141178"/>
              <a:gd name="connsiteX34" fmla="*/ 371742 w 388833"/>
              <a:gd name="connsiteY34" fmla="*/ 1140864 h 1141178"/>
              <a:gd name="connsiteX35" fmla="*/ 388833 w 388833"/>
              <a:gd name="connsiteY35" fmla="*/ 1140864 h 11411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88833" h="1141178">
                <a:moveTo>
                  <a:pt x="55547" y="0"/>
                </a:moveTo>
                <a:cubicBezTo>
                  <a:pt x="54123" y="8546"/>
                  <a:pt x="52973" y="17142"/>
                  <a:pt x="51274" y="25637"/>
                </a:cubicBezTo>
                <a:cubicBezTo>
                  <a:pt x="44480" y="59607"/>
                  <a:pt x="48586" y="24437"/>
                  <a:pt x="42729" y="68366"/>
                </a:cubicBezTo>
                <a:cubicBezTo>
                  <a:pt x="41025" y="81150"/>
                  <a:pt x="40161" y="94038"/>
                  <a:pt x="38456" y="106822"/>
                </a:cubicBezTo>
                <a:cubicBezTo>
                  <a:pt x="37311" y="115410"/>
                  <a:pt x="35500" y="123897"/>
                  <a:pt x="34183" y="132460"/>
                </a:cubicBezTo>
                <a:cubicBezTo>
                  <a:pt x="32652" y="142414"/>
                  <a:pt x="31241" y="152387"/>
                  <a:pt x="29910" y="162370"/>
                </a:cubicBezTo>
                <a:cubicBezTo>
                  <a:pt x="28392" y="173752"/>
                  <a:pt x="27383" y="185204"/>
                  <a:pt x="25637" y="196553"/>
                </a:cubicBezTo>
                <a:cubicBezTo>
                  <a:pt x="17582" y="248910"/>
                  <a:pt x="25043" y="183918"/>
                  <a:pt x="17091" y="243555"/>
                </a:cubicBezTo>
                <a:cubicBezTo>
                  <a:pt x="13657" y="269313"/>
                  <a:pt x="10844" y="303727"/>
                  <a:pt x="8545" y="329013"/>
                </a:cubicBezTo>
                <a:cubicBezTo>
                  <a:pt x="7121" y="366045"/>
                  <a:pt x="6386" y="403109"/>
                  <a:pt x="4272" y="440108"/>
                </a:cubicBezTo>
                <a:cubicBezTo>
                  <a:pt x="3536" y="452985"/>
                  <a:pt x="0" y="465666"/>
                  <a:pt x="0" y="478564"/>
                </a:cubicBezTo>
                <a:cubicBezTo>
                  <a:pt x="0" y="530292"/>
                  <a:pt x="5270" y="610905"/>
                  <a:pt x="8545" y="666572"/>
                </a:cubicBezTo>
                <a:cubicBezTo>
                  <a:pt x="7121" y="670845"/>
                  <a:pt x="4272" y="674887"/>
                  <a:pt x="4272" y="679391"/>
                </a:cubicBezTo>
                <a:cubicBezTo>
                  <a:pt x="4272" y="684857"/>
                  <a:pt x="11429" y="719448"/>
                  <a:pt x="12818" y="726393"/>
                </a:cubicBezTo>
                <a:cubicBezTo>
                  <a:pt x="13389" y="732675"/>
                  <a:pt x="17820" y="790311"/>
                  <a:pt x="21364" y="803305"/>
                </a:cubicBezTo>
                <a:cubicBezTo>
                  <a:pt x="23040" y="809450"/>
                  <a:pt x="27401" y="814542"/>
                  <a:pt x="29910" y="820396"/>
                </a:cubicBezTo>
                <a:cubicBezTo>
                  <a:pt x="34696" y="831563"/>
                  <a:pt x="34843" y="838264"/>
                  <a:pt x="38456" y="850307"/>
                </a:cubicBezTo>
                <a:cubicBezTo>
                  <a:pt x="38461" y="850325"/>
                  <a:pt x="49135" y="882345"/>
                  <a:pt x="51274" y="888763"/>
                </a:cubicBezTo>
                <a:lnTo>
                  <a:pt x="55547" y="901581"/>
                </a:lnTo>
                <a:cubicBezTo>
                  <a:pt x="56971" y="905854"/>
                  <a:pt x="57322" y="910652"/>
                  <a:pt x="59820" y="914400"/>
                </a:cubicBezTo>
                <a:cubicBezTo>
                  <a:pt x="62669" y="918673"/>
                  <a:pt x="65818" y="922760"/>
                  <a:pt x="68366" y="927219"/>
                </a:cubicBezTo>
                <a:cubicBezTo>
                  <a:pt x="71526" y="932749"/>
                  <a:pt x="72834" y="939417"/>
                  <a:pt x="76912" y="944310"/>
                </a:cubicBezTo>
                <a:cubicBezTo>
                  <a:pt x="80199" y="948255"/>
                  <a:pt x="85457" y="950007"/>
                  <a:pt x="89730" y="952856"/>
                </a:cubicBezTo>
                <a:cubicBezTo>
                  <a:pt x="132943" y="1017673"/>
                  <a:pt x="86163" y="951136"/>
                  <a:pt x="119641" y="991312"/>
                </a:cubicBezTo>
                <a:cubicBezTo>
                  <a:pt x="122928" y="995257"/>
                  <a:pt x="124899" y="1000186"/>
                  <a:pt x="128186" y="1004131"/>
                </a:cubicBezTo>
                <a:cubicBezTo>
                  <a:pt x="138467" y="1016469"/>
                  <a:pt x="141219" y="1017093"/>
                  <a:pt x="153824" y="1025495"/>
                </a:cubicBezTo>
                <a:cubicBezTo>
                  <a:pt x="156673" y="1029768"/>
                  <a:pt x="158739" y="1034683"/>
                  <a:pt x="162370" y="1038314"/>
                </a:cubicBezTo>
                <a:cubicBezTo>
                  <a:pt x="170654" y="1046598"/>
                  <a:pt x="177581" y="1047658"/>
                  <a:pt x="188007" y="1051133"/>
                </a:cubicBezTo>
                <a:cubicBezTo>
                  <a:pt x="228247" y="1091369"/>
                  <a:pt x="163713" y="1030662"/>
                  <a:pt x="226463" y="1072497"/>
                </a:cubicBezTo>
                <a:lnTo>
                  <a:pt x="264919" y="1098135"/>
                </a:lnTo>
                <a:cubicBezTo>
                  <a:pt x="269192" y="1100983"/>
                  <a:pt x="272866" y="1105056"/>
                  <a:pt x="277738" y="1106680"/>
                </a:cubicBezTo>
                <a:lnTo>
                  <a:pt x="303375" y="1115226"/>
                </a:lnTo>
                <a:cubicBezTo>
                  <a:pt x="307648" y="1116650"/>
                  <a:pt x="312446" y="1117001"/>
                  <a:pt x="316194" y="1119499"/>
                </a:cubicBezTo>
                <a:cubicBezTo>
                  <a:pt x="320467" y="1122348"/>
                  <a:pt x="324320" y="1125959"/>
                  <a:pt x="329013" y="1128045"/>
                </a:cubicBezTo>
                <a:cubicBezTo>
                  <a:pt x="333863" y="1130201"/>
                  <a:pt x="363095" y="1139783"/>
                  <a:pt x="371742" y="1140864"/>
                </a:cubicBezTo>
                <a:cubicBezTo>
                  <a:pt x="377395" y="1141571"/>
                  <a:pt x="383136" y="1140864"/>
                  <a:pt x="388833" y="1140864"/>
                </a:cubicBezTo>
              </a:path>
            </a:pathLst>
          </a:custGeom>
          <a:noFill/>
          <a:ln w="25400">
            <a:solidFill>
              <a:srgbClr val="7030A0"/>
            </a:solidFill>
            <a:tailEnd type="stealth" w="lg" len="lg"/>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solidFill>
                <a:prstClr val="white"/>
              </a:solidFill>
            </a:endParaRPr>
          </a:p>
        </p:txBody>
      </p:sp>
      <p:sp>
        <p:nvSpPr>
          <p:cNvPr id="10" name="Title 9"/>
          <p:cNvSpPr>
            <a:spLocks noGrp="1"/>
          </p:cNvSpPr>
          <p:nvPr>
            <p:ph type="title"/>
          </p:nvPr>
        </p:nvSpPr>
        <p:spPr>
          <a:xfrm>
            <a:off x="0" y="19115"/>
            <a:ext cx="12192000" cy="663666"/>
          </a:xfrm>
        </p:spPr>
        <p:txBody>
          <a:bodyPr>
            <a:normAutofit/>
          </a:bodyPr>
          <a:lstStyle/>
          <a:p>
            <a:pPr algn="ctr"/>
            <a:r>
              <a:rPr lang="en-US" sz="2800" dirty="0"/>
              <a:t>Electrons at CERN, overview </a:t>
            </a:r>
          </a:p>
        </p:txBody>
      </p:sp>
      <p:sp>
        <p:nvSpPr>
          <p:cNvPr id="11" name="Footer Placeholder 2"/>
          <p:cNvSpPr txBox="1">
            <a:spLocks/>
          </p:cNvSpPr>
          <p:nvPr/>
        </p:nvSpPr>
        <p:spPr>
          <a:xfrm>
            <a:off x="6910341" y="6356352"/>
            <a:ext cx="3860800"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099" algn="l" rtl="0" fontAlgn="base">
              <a:spcBef>
                <a:spcPct val="0"/>
              </a:spcBef>
              <a:spcAft>
                <a:spcPct val="0"/>
              </a:spcAft>
              <a:defRPr kern="1200">
                <a:solidFill>
                  <a:schemeClr val="tx1"/>
                </a:solidFill>
                <a:latin typeface="Arial" charset="0"/>
                <a:ea typeface="+mn-ea"/>
                <a:cs typeface="+mn-cs"/>
              </a:defRPr>
            </a:lvl2pPr>
            <a:lvl3pPr marL="914199" algn="l" rtl="0" fontAlgn="base">
              <a:spcBef>
                <a:spcPct val="0"/>
              </a:spcBef>
              <a:spcAft>
                <a:spcPct val="0"/>
              </a:spcAft>
              <a:defRPr kern="1200">
                <a:solidFill>
                  <a:schemeClr val="tx1"/>
                </a:solidFill>
                <a:latin typeface="Arial" charset="0"/>
                <a:ea typeface="+mn-ea"/>
                <a:cs typeface="+mn-cs"/>
              </a:defRPr>
            </a:lvl3pPr>
            <a:lvl4pPr marL="1371297" algn="l" rtl="0" fontAlgn="base">
              <a:spcBef>
                <a:spcPct val="0"/>
              </a:spcBef>
              <a:spcAft>
                <a:spcPct val="0"/>
              </a:spcAft>
              <a:defRPr kern="1200">
                <a:solidFill>
                  <a:schemeClr val="tx1"/>
                </a:solidFill>
                <a:latin typeface="Arial" charset="0"/>
                <a:ea typeface="+mn-ea"/>
                <a:cs typeface="+mn-cs"/>
              </a:defRPr>
            </a:lvl4pPr>
            <a:lvl5pPr marL="1828398" algn="l" rtl="0" fontAlgn="base">
              <a:spcBef>
                <a:spcPct val="0"/>
              </a:spcBef>
              <a:spcAft>
                <a:spcPct val="0"/>
              </a:spcAft>
              <a:defRPr kern="1200">
                <a:solidFill>
                  <a:schemeClr val="tx1"/>
                </a:solidFill>
                <a:latin typeface="Arial" charset="0"/>
                <a:ea typeface="+mn-ea"/>
                <a:cs typeface="+mn-cs"/>
              </a:defRPr>
            </a:lvl5pPr>
            <a:lvl6pPr marL="2285498" algn="l" defTabSz="914199" rtl="0" eaLnBrk="1" latinLnBrk="0" hangingPunct="1">
              <a:defRPr kern="1200">
                <a:solidFill>
                  <a:schemeClr val="tx1"/>
                </a:solidFill>
                <a:latin typeface="Arial" charset="0"/>
                <a:ea typeface="+mn-ea"/>
                <a:cs typeface="+mn-cs"/>
              </a:defRPr>
            </a:lvl6pPr>
            <a:lvl7pPr marL="2742596" algn="l" defTabSz="914199" rtl="0" eaLnBrk="1" latinLnBrk="0" hangingPunct="1">
              <a:defRPr kern="1200">
                <a:solidFill>
                  <a:schemeClr val="tx1"/>
                </a:solidFill>
                <a:latin typeface="Arial" charset="0"/>
                <a:ea typeface="+mn-ea"/>
                <a:cs typeface="+mn-cs"/>
              </a:defRPr>
            </a:lvl7pPr>
            <a:lvl8pPr marL="3199698" algn="l" defTabSz="914199" rtl="0" eaLnBrk="1" latinLnBrk="0" hangingPunct="1">
              <a:defRPr kern="1200">
                <a:solidFill>
                  <a:schemeClr val="tx1"/>
                </a:solidFill>
                <a:latin typeface="Arial" charset="0"/>
                <a:ea typeface="+mn-ea"/>
                <a:cs typeface="+mn-cs"/>
              </a:defRPr>
            </a:lvl8pPr>
            <a:lvl9pPr marL="3656799" algn="l" defTabSz="914199" rtl="0" eaLnBrk="1" latinLnBrk="0" hangingPunct="1">
              <a:defRPr kern="1200">
                <a:solidFill>
                  <a:schemeClr val="tx1"/>
                </a:solidFill>
                <a:latin typeface="Arial" charset="0"/>
                <a:ea typeface="+mn-ea"/>
                <a:cs typeface="+mn-cs"/>
              </a:defRPr>
            </a:lvl9pPr>
          </a:lstStyle>
          <a:p>
            <a:r>
              <a:rPr lang="en-GB" sz="1200">
                <a:solidFill>
                  <a:schemeClr val="bg1"/>
                </a:solidFill>
                <a:latin typeface="Avenir Book" charset="0"/>
                <a:ea typeface="Avenir Book" charset="0"/>
                <a:cs typeface="Avenir Book" charset="0"/>
              </a:rPr>
              <a:t>Primary electron beam facility at CERN</a:t>
            </a:r>
            <a:endParaRPr lang="en-US" sz="1200" dirty="0">
              <a:solidFill>
                <a:schemeClr val="bg1"/>
              </a:solidFill>
              <a:latin typeface="Avenir Book" charset="0"/>
              <a:ea typeface="Avenir Book" charset="0"/>
              <a:cs typeface="Avenir Book" charset="0"/>
            </a:endParaRPr>
          </a:p>
        </p:txBody>
      </p:sp>
      <p:sp>
        <p:nvSpPr>
          <p:cNvPr id="12" name="Slide Number Placeholder 4"/>
          <p:cNvSpPr txBox="1">
            <a:spLocks/>
          </p:cNvSpPr>
          <p:nvPr/>
        </p:nvSpPr>
        <p:spPr>
          <a:xfrm>
            <a:off x="10913835" y="6356352"/>
            <a:ext cx="668565" cy="365125"/>
          </a:xfrm>
          <a:prstGeom prst="rect">
            <a:avLst/>
          </a:prstGeom>
        </p:spPr>
        <p:txBody>
          <a:bodyPr/>
          <a:ls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099" algn="l" rtl="0" fontAlgn="base">
              <a:spcBef>
                <a:spcPct val="0"/>
              </a:spcBef>
              <a:spcAft>
                <a:spcPct val="0"/>
              </a:spcAft>
              <a:defRPr kern="1200">
                <a:solidFill>
                  <a:schemeClr val="tx1"/>
                </a:solidFill>
                <a:latin typeface="Arial" charset="0"/>
                <a:ea typeface="+mn-ea"/>
                <a:cs typeface="+mn-cs"/>
              </a:defRPr>
            </a:lvl2pPr>
            <a:lvl3pPr marL="914199" algn="l" rtl="0" fontAlgn="base">
              <a:spcBef>
                <a:spcPct val="0"/>
              </a:spcBef>
              <a:spcAft>
                <a:spcPct val="0"/>
              </a:spcAft>
              <a:defRPr kern="1200">
                <a:solidFill>
                  <a:schemeClr val="tx1"/>
                </a:solidFill>
                <a:latin typeface="Arial" charset="0"/>
                <a:ea typeface="+mn-ea"/>
                <a:cs typeface="+mn-cs"/>
              </a:defRPr>
            </a:lvl3pPr>
            <a:lvl4pPr marL="1371297" algn="l" rtl="0" fontAlgn="base">
              <a:spcBef>
                <a:spcPct val="0"/>
              </a:spcBef>
              <a:spcAft>
                <a:spcPct val="0"/>
              </a:spcAft>
              <a:defRPr kern="1200">
                <a:solidFill>
                  <a:schemeClr val="tx1"/>
                </a:solidFill>
                <a:latin typeface="Arial" charset="0"/>
                <a:ea typeface="+mn-ea"/>
                <a:cs typeface="+mn-cs"/>
              </a:defRPr>
            </a:lvl4pPr>
            <a:lvl5pPr marL="1828398" algn="l" rtl="0" fontAlgn="base">
              <a:spcBef>
                <a:spcPct val="0"/>
              </a:spcBef>
              <a:spcAft>
                <a:spcPct val="0"/>
              </a:spcAft>
              <a:defRPr kern="1200">
                <a:solidFill>
                  <a:schemeClr val="tx1"/>
                </a:solidFill>
                <a:latin typeface="Arial" charset="0"/>
                <a:ea typeface="+mn-ea"/>
                <a:cs typeface="+mn-cs"/>
              </a:defRPr>
            </a:lvl5pPr>
            <a:lvl6pPr marL="2285498" algn="l" defTabSz="914199" rtl="0" eaLnBrk="1" latinLnBrk="0" hangingPunct="1">
              <a:defRPr kern="1200">
                <a:solidFill>
                  <a:schemeClr val="tx1"/>
                </a:solidFill>
                <a:latin typeface="Arial" charset="0"/>
                <a:ea typeface="+mn-ea"/>
                <a:cs typeface="+mn-cs"/>
              </a:defRPr>
            </a:lvl6pPr>
            <a:lvl7pPr marL="2742596" algn="l" defTabSz="914199" rtl="0" eaLnBrk="1" latinLnBrk="0" hangingPunct="1">
              <a:defRPr kern="1200">
                <a:solidFill>
                  <a:schemeClr val="tx1"/>
                </a:solidFill>
                <a:latin typeface="Arial" charset="0"/>
                <a:ea typeface="+mn-ea"/>
                <a:cs typeface="+mn-cs"/>
              </a:defRPr>
            </a:lvl7pPr>
            <a:lvl8pPr marL="3199698" algn="l" defTabSz="914199" rtl="0" eaLnBrk="1" latinLnBrk="0" hangingPunct="1">
              <a:defRPr kern="1200">
                <a:solidFill>
                  <a:schemeClr val="tx1"/>
                </a:solidFill>
                <a:latin typeface="Arial" charset="0"/>
                <a:ea typeface="+mn-ea"/>
                <a:cs typeface="+mn-cs"/>
              </a:defRPr>
            </a:lvl8pPr>
            <a:lvl9pPr marL="3656799" algn="l" defTabSz="914199" rtl="0" eaLnBrk="1" latinLnBrk="0" hangingPunct="1">
              <a:defRPr kern="1200">
                <a:solidFill>
                  <a:schemeClr val="tx1"/>
                </a:solidFill>
                <a:latin typeface="Arial" charset="0"/>
                <a:ea typeface="+mn-ea"/>
                <a:cs typeface="+mn-cs"/>
              </a:defRPr>
            </a:lvl9pPr>
          </a:lstStyle>
          <a:p>
            <a:r>
              <a:rPr lang="en-US" sz="1200" dirty="0">
                <a:solidFill>
                  <a:schemeClr val="bg1"/>
                </a:solidFill>
                <a:latin typeface="Avenir Book" charset="0"/>
                <a:ea typeface="Avenir Book" charset="0"/>
                <a:cs typeface="Avenir Book" charset="0"/>
              </a:rPr>
              <a:t>3</a:t>
            </a:r>
          </a:p>
        </p:txBody>
      </p:sp>
      <p:pic>
        <p:nvPicPr>
          <p:cNvPr id="13" name="Picture 12">
            <a:extLst>
              <a:ext uri="{FF2B5EF4-FFF2-40B4-BE49-F238E27FC236}">
                <a16:creationId xmlns:a16="http://schemas.microsoft.com/office/drawing/2014/main" id="{858B62E4-5B04-A142-86BD-A749CA9EE983}"/>
              </a:ext>
            </a:extLst>
          </p:cNvPr>
          <p:cNvPicPr>
            <a:picLocks noChangeAspect="1"/>
          </p:cNvPicPr>
          <p:nvPr/>
        </p:nvPicPr>
        <p:blipFill rotWithShape="1">
          <a:blip r:embed="rId4"/>
          <a:srcRect l="11813" t="12787" r="6784" b="10072"/>
          <a:stretch/>
        </p:blipFill>
        <p:spPr>
          <a:xfrm>
            <a:off x="304979" y="3588058"/>
            <a:ext cx="3470316" cy="1849838"/>
          </a:xfrm>
          <a:prstGeom prst="rect">
            <a:avLst/>
          </a:prstGeom>
        </p:spPr>
      </p:pic>
      <p:pic>
        <p:nvPicPr>
          <p:cNvPr id="14" name="Picture 13">
            <a:extLst>
              <a:ext uri="{FF2B5EF4-FFF2-40B4-BE49-F238E27FC236}">
                <a16:creationId xmlns:a16="http://schemas.microsoft.com/office/drawing/2014/main" id="{31760870-27BE-404E-96E1-53CFF220FB51}"/>
              </a:ext>
            </a:extLst>
          </p:cNvPr>
          <p:cNvPicPr>
            <a:picLocks noChangeAspect="1"/>
          </p:cNvPicPr>
          <p:nvPr/>
        </p:nvPicPr>
        <p:blipFill>
          <a:blip r:embed="rId5"/>
          <a:stretch>
            <a:fillRect/>
          </a:stretch>
        </p:blipFill>
        <p:spPr>
          <a:xfrm>
            <a:off x="4049797" y="4289435"/>
            <a:ext cx="2063581" cy="1160765"/>
          </a:xfrm>
          <a:prstGeom prst="rect">
            <a:avLst/>
          </a:prstGeom>
        </p:spPr>
      </p:pic>
      <p:pic>
        <p:nvPicPr>
          <p:cNvPr id="15" name="Picture 14">
            <a:extLst>
              <a:ext uri="{FF2B5EF4-FFF2-40B4-BE49-F238E27FC236}">
                <a16:creationId xmlns:a16="http://schemas.microsoft.com/office/drawing/2014/main" id="{C59D4BDD-1404-9F47-85A4-0455887561E7}"/>
              </a:ext>
            </a:extLst>
          </p:cNvPr>
          <p:cNvPicPr>
            <a:picLocks noChangeAspect="1"/>
          </p:cNvPicPr>
          <p:nvPr/>
        </p:nvPicPr>
        <p:blipFill>
          <a:blip r:embed="rId6"/>
          <a:stretch>
            <a:fillRect/>
          </a:stretch>
        </p:blipFill>
        <p:spPr>
          <a:xfrm>
            <a:off x="6164519" y="4512977"/>
            <a:ext cx="3031996" cy="938783"/>
          </a:xfrm>
          <a:prstGeom prst="rect">
            <a:avLst/>
          </a:prstGeom>
        </p:spPr>
      </p:pic>
      <p:sp>
        <p:nvSpPr>
          <p:cNvPr id="2" name="TextBox 1">
            <a:extLst>
              <a:ext uri="{FF2B5EF4-FFF2-40B4-BE49-F238E27FC236}">
                <a16:creationId xmlns:a16="http://schemas.microsoft.com/office/drawing/2014/main" id="{4B8B504C-2063-E146-9C4F-888DB03E2754}"/>
              </a:ext>
            </a:extLst>
          </p:cNvPr>
          <p:cNvSpPr txBox="1"/>
          <p:nvPr/>
        </p:nvSpPr>
        <p:spPr>
          <a:xfrm>
            <a:off x="852732" y="3196463"/>
            <a:ext cx="4772845" cy="307777"/>
          </a:xfrm>
          <a:prstGeom prst="rect">
            <a:avLst/>
          </a:prstGeom>
          <a:noFill/>
        </p:spPr>
        <p:txBody>
          <a:bodyPr wrap="none" rtlCol="0">
            <a:spAutoFit/>
          </a:bodyPr>
          <a:lstStyle/>
          <a:p>
            <a:r>
              <a:rPr lang="en-US" sz="1400" dirty="0">
                <a:latin typeface="Avenir Roman" panose="02000503020000020003" pitchFamily="2" charset="0"/>
              </a:rPr>
              <a:t>X-band </a:t>
            </a:r>
            <a:r>
              <a:rPr lang="en-US" sz="1400" dirty="0" err="1">
                <a:latin typeface="Avenir Roman" panose="02000503020000020003" pitchFamily="2" charset="0"/>
              </a:rPr>
              <a:t>linac</a:t>
            </a:r>
            <a:r>
              <a:rPr lang="en-US" sz="1400" dirty="0">
                <a:latin typeface="Avenir Roman" panose="02000503020000020003" pitchFamily="2" charset="0"/>
              </a:rPr>
              <a:t> and SC RF with FCC-</a:t>
            </a:r>
            <a:r>
              <a:rPr lang="en-US" sz="1400" dirty="0" err="1">
                <a:latin typeface="Avenir Roman" panose="02000503020000020003" pitchFamily="2" charset="0"/>
              </a:rPr>
              <a:t>ee</a:t>
            </a:r>
            <a:r>
              <a:rPr lang="en-US" sz="1400" dirty="0">
                <a:latin typeface="Avenir Roman" panose="02000503020000020003" pitchFamily="2" charset="0"/>
              </a:rPr>
              <a:t> relevance (800 MHz)</a:t>
            </a:r>
          </a:p>
        </p:txBody>
      </p:sp>
    </p:spTree>
    <p:extLst>
      <p:ext uri="{BB962C8B-B14F-4D97-AF65-F5344CB8AC3E}">
        <p14:creationId xmlns:p14="http://schemas.microsoft.com/office/powerpoint/2010/main" val="225504409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FFCA86CB-CE2E-8145-907E-70221381D544}"/>
              </a:ext>
            </a:extLst>
          </p:cNvPr>
          <p:cNvSpPr txBox="1">
            <a:spLocks/>
          </p:cNvSpPr>
          <p:nvPr/>
        </p:nvSpPr>
        <p:spPr>
          <a:xfrm>
            <a:off x="838200" y="137961"/>
            <a:ext cx="9779000" cy="750434"/>
          </a:xfrm>
          <a:prstGeom prst="rect">
            <a:avLst/>
          </a:prstGeom>
        </p:spPr>
        <p:txBody>
          <a:bodyPr vert="horz" lIns="100564" tIns="50282" rIns="100564" bIns="50282" rtlCol="0" anchor="ctr">
            <a:noAutofit/>
          </a:bodyPr>
          <a:lstStyle>
            <a:lvl1pPr algn="ctr" defTabSz="684764" rtl="0" eaLnBrk="1" latinLnBrk="0" hangingPunct="1">
              <a:lnSpc>
                <a:spcPct val="90000"/>
              </a:lnSpc>
              <a:spcBef>
                <a:spcPct val="0"/>
              </a:spcBef>
              <a:buNone/>
              <a:defRPr sz="4540" b="0" i="0" kern="1200">
                <a:solidFill>
                  <a:schemeClr val="tx1"/>
                </a:solidFill>
                <a:latin typeface="Avenir Book" charset="0"/>
                <a:ea typeface="Avenir Book" charset="0"/>
                <a:cs typeface="Avenir Book" charset="0"/>
              </a:defRPr>
            </a:lvl1pPr>
          </a:lstStyle>
          <a:p>
            <a:r>
              <a:rPr lang="en-US" sz="3200" dirty="0">
                <a:solidFill>
                  <a:prstClr val="black"/>
                </a:solidFill>
              </a:rPr>
              <a:t>LC and beyond </a:t>
            </a:r>
          </a:p>
        </p:txBody>
      </p:sp>
      <p:pic>
        <p:nvPicPr>
          <p:cNvPr id="7" name="Picture 6">
            <a:extLst>
              <a:ext uri="{FF2B5EF4-FFF2-40B4-BE49-F238E27FC236}">
                <a16:creationId xmlns:a16="http://schemas.microsoft.com/office/drawing/2014/main" id="{AC3392BC-6E55-6844-854A-13B1616B60F0}"/>
              </a:ext>
            </a:extLst>
          </p:cNvPr>
          <p:cNvPicPr>
            <a:picLocks noChangeAspect="1"/>
          </p:cNvPicPr>
          <p:nvPr/>
        </p:nvPicPr>
        <p:blipFill>
          <a:blip r:embed="rId3"/>
          <a:stretch>
            <a:fillRect/>
          </a:stretch>
        </p:blipFill>
        <p:spPr>
          <a:xfrm>
            <a:off x="0" y="1078904"/>
            <a:ext cx="12192000" cy="4497774"/>
          </a:xfrm>
          <a:prstGeom prst="rect">
            <a:avLst/>
          </a:prstGeom>
        </p:spPr>
      </p:pic>
      <p:pic>
        <p:nvPicPr>
          <p:cNvPr id="5" name="Picture 4">
            <a:extLst>
              <a:ext uri="{FF2B5EF4-FFF2-40B4-BE49-F238E27FC236}">
                <a16:creationId xmlns:a16="http://schemas.microsoft.com/office/drawing/2014/main" id="{0AB2DA08-7B15-D849-99D7-5073856AB366}"/>
              </a:ext>
            </a:extLst>
          </p:cNvPr>
          <p:cNvPicPr>
            <a:picLocks noChangeAspect="1"/>
          </p:cNvPicPr>
          <p:nvPr/>
        </p:nvPicPr>
        <p:blipFill>
          <a:blip r:embed="rId4"/>
          <a:stretch>
            <a:fillRect/>
          </a:stretch>
        </p:blipFill>
        <p:spPr>
          <a:xfrm>
            <a:off x="1917554" y="5432485"/>
            <a:ext cx="8615081" cy="1118565"/>
          </a:xfrm>
          <a:prstGeom prst="rect">
            <a:avLst/>
          </a:prstGeom>
        </p:spPr>
      </p:pic>
      <p:sp>
        <p:nvSpPr>
          <p:cNvPr id="2" name="Date Placeholder 1">
            <a:extLst>
              <a:ext uri="{FF2B5EF4-FFF2-40B4-BE49-F238E27FC236}">
                <a16:creationId xmlns:a16="http://schemas.microsoft.com/office/drawing/2014/main" id="{6CA4C0DF-3C8E-0642-AF7D-A2861231C55D}"/>
              </a:ext>
            </a:extLst>
          </p:cNvPr>
          <p:cNvSpPr>
            <a:spLocks noGrp="1"/>
          </p:cNvSpPr>
          <p:nvPr>
            <p:ph type="dt" sz="half" idx="10"/>
          </p:nvPr>
        </p:nvSpPr>
        <p:spPr/>
        <p:txBody>
          <a:bodyPr/>
          <a:lstStyle/>
          <a:p>
            <a:r>
              <a:rPr lang="en-US">
                <a:solidFill>
                  <a:prstClr val="white"/>
                </a:solidFill>
              </a:rPr>
              <a:t>October 2019, Sendai</a:t>
            </a:r>
          </a:p>
        </p:txBody>
      </p:sp>
      <p:sp>
        <p:nvSpPr>
          <p:cNvPr id="3" name="Footer Placeholder 2">
            <a:extLst>
              <a:ext uri="{FF2B5EF4-FFF2-40B4-BE49-F238E27FC236}">
                <a16:creationId xmlns:a16="http://schemas.microsoft.com/office/drawing/2014/main" id="{E4DAA4A2-91A0-B241-B421-A45D4D996A54}"/>
              </a:ext>
            </a:extLst>
          </p:cNvPr>
          <p:cNvSpPr>
            <a:spLocks noGrp="1"/>
          </p:cNvSpPr>
          <p:nvPr>
            <p:ph type="ftr" sz="quarter" idx="11"/>
          </p:nvPr>
        </p:nvSpPr>
        <p:spPr/>
        <p:txBody>
          <a:bodyPr/>
          <a:lstStyle/>
          <a:p>
            <a:r>
              <a:rPr lang="en-US">
                <a:solidFill>
                  <a:prstClr val="white"/>
                </a:solidFill>
              </a:rPr>
              <a:t>Steinar Stapnes</a:t>
            </a:r>
          </a:p>
        </p:txBody>
      </p:sp>
      <p:sp>
        <p:nvSpPr>
          <p:cNvPr id="4" name="Slide Number Placeholder 3">
            <a:extLst>
              <a:ext uri="{FF2B5EF4-FFF2-40B4-BE49-F238E27FC236}">
                <a16:creationId xmlns:a16="http://schemas.microsoft.com/office/drawing/2014/main" id="{0B2A97A2-72D9-DB44-8BEC-ABF66BABD02B}"/>
              </a:ext>
            </a:extLst>
          </p:cNvPr>
          <p:cNvSpPr>
            <a:spLocks noGrp="1"/>
          </p:cNvSpPr>
          <p:nvPr>
            <p:ph type="sldNum" sz="quarter" idx="12"/>
          </p:nvPr>
        </p:nvSpPr>
        <p:spPr/>
        <p:txBody>
          <a:bodyPr/>
          <a:lstStyle/>
          <a:p>
            <a:fld id="{3478A56A-6164-B14D-A8F7-980D09C4DD92}" type="slidenum">
              <a:rPr lang="en-US" smtClean="0">
                <a:solidFill>
                  <a:prstClr val="white"/>
                </a:solidFill>
              </a:rPr>
              <a:pPr/>
              <a:t>13</a:t>
            </a:fld>
            <a:endParaRPr lang="en-US">
              <a:solidFill>
                <a:prstClr val="white"/>
              </a:solidFill>
            </a:endParaRPr>
          </a:p>
        </p:txBody>
      </p:sp>
    </p:spTree>
    <p:extLst>
      <p:ext uri="{BB962C8B-B14F-4D97-AF65-F5344CB8AC3E}">
        <p14:creationId xmlns:p14="http://schemas.microsoft.com/office/powerpoint/2010/main" val="2331273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Looong</a:t>
            </a:r>
            <a:r>
              <a:rPr lang="en-US" dirty="0"/>
              <a:t> term future for a LC – NAT  </a:t>
            </a:r>
          </a:p>
        </p:txBody>
      </p:sp>
      <p:sp>
        <p:nvSpPr>
          <p:cNvPr id="3" name="Slide Number Placeholder 2"/>
          <p:cNvSpPr>
            <a:spLocks noGrp="1"/>
          </p:cNvSpPr>
          <p:nvPr>
            <p:ph type="sldNum" sz="quarter" idx="4"/>
          </p:nvPr>
        </p:nvSpPr>
        <p:spPr/>
        <p:txBody>
          <a:bodyPr/>
          <a:lstStyle/>
          <a:p>
            <a:fld id="{DEF62AA5-A9F9-344C-9738-C68EB5A8EDFF}" type="slidenum">
              <a:rPr lang="en-US" smtClean="0"/>
              <a:pPr/>
              <a:t>14</a:t>
            </a:fld>
            <a:endParaRPr lang="en-US" dirty="0"/>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
        <p:nvSpPr>
          <p:cNvPr id="6" name="Content Placeholder 5"/>
          <p:cNvSpPr>
            <a:spLocks noGrp="1"/>
          </p:cNvSpPr>
          <p:nvPr>
            <p:ph sz="quarter" idx="10"/>
          </p:nvPr>
        </p:nvSpPr>
        <p:spPr>
          <a:xfrm>
            <a:off x="838200" y="1442635"/>
            <a:ext cx="10515600" cy="4232411"/>
          </a:xfrm>
        </p:spPr>
        <p:txBody>
          <a:bodyPr/>
          <a:lstStyle/>
          <a:p>
            <a:r>
              <a:rPr lang="en-US" dirty="0"/>
              <a:t>Working group for use of Novel Acceleration Technologies (NAT) </a:t>
            </a:r>
            <a:r>
              <a:rPr lang="mr-IN" dirty="0"/>
              <a:t>–</a:t>
            </a:r>
            <a:r>
              <a:rPr lang="en-US" dirty="0"/>
              <a:t> plasma with various drivers, dielectrics, </a:t>
            </a:r>
            <a:r>
              <a:rPr lang="en-US" dirty="0" err="1"/>
              <a:t>etc</a:t>
            </a:r>
            <a:r>
              <a:rPr lang="en-US" dirty="0"/>
              <a:t>  (short chapter in Project Implementation Plan document) </a:t>
            </a:r>
          </a:p>
          <a:p>
            <a:pPr lvl="1"/>
            <a:r>
              <a:rPr lang="en-US" sz="1800" dirty="0"/>
              <a:t>Physics and accelerator parameters (luminosity in particular) </a:t>
            </a:r>
          </a:p>
          <a:p>
            <a:pPr lvl="1"/>
            <a:r>
              <a:rPr lang="en-US" sz="1800" dirty="0"/>
              <a:t>Consider status of various studies </a:t>
            </a:r>
          </a:p>
          <a:p>
            <a:pPr lvl="1"/>
            <a:r>
              <a:rPr lang="en-US" sz="1800" dirty="0"/>
              <a:t>Key challenges beam-quality, positrons, energy efficiency for suitable luminosities </a:t>
            </a:r>
          </a:p>
          <a:p>
            <a:r>
              <a:rPr lang="en-US" dirty="0"/>
              <a:t>Possible re-use of tunnel/infrastructure/drive-beams/injectors </a:t>
            </a:r>
            <a:r>
              <a:rPr lang="en-US" dirty="0" err="1"/>
              <a:t>etc</a:t>
            </a:r>
            <a:r>
              <a:rPr lang="en-US" dirty="0"/>
              <a:t> interesting for a LC infrastructure </a:t>
            </a:r>
          </a:p>
          <a:p>
            <a:r>
              <a:rPr lang="en-US" dirty="0"/>
              <a:t>The fact the actual effective ML might remain short (and hence possibly “cheap” and inter-changeable in a limited time) makes this long term perspective worth considering </a:t>
            </a:r>
          </a:p>
          <a:p>
            <a:r>
              <a:rPr lang="en-US" dirty="0"/>
              <a:t>Have not found any “constrains/guidance” from these very long term “hopes” that would impact the design of CLIC stages 1-3</a:t>
            </a:r>
          </a:p>
          <a:p>
            <a:pPr lvl="1"/>
            <a:r>
              <a:rPr lang="en-US" sz="1800" dirty="0"/>
              <a:t>CLIC is laser-straight and with a “reasonable” crossing angle likely to compatible with higher beam energies and the bunch separations needed for these technologies</a:t>
            </a:r>
          </a:p>
        </p:txBody>
      </p:sp>
    </p:spTree>
    <p:extLst>
      <p:ext uri="{BB962C8B-B14F-4D97-AF65-F5344CB8AC3E}">
        <p14:creationId xmlns:p14="http://schemas.microsoft.com/office/powerpoint/2010/main" val="15667026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FA4B17-07D4-234B-9145-FD8212101B08}"/>
              </a:ext>
            </a:extLst>
          </p:cNvPr>
          <p:cNvSpPr>
            <a:spLocks noGrp="1"/>
          </p:cNvSpPr>
          <p:nvPr>
            <p:ph type="title"/>
          </p:nvPr>
        </p:nvSpPr>
        <p:spPr>
          <a:xfrm>
            <a:off x="995882" y="137961"/>
            <a:ext cx="10357918" cy="750434"/>
          </a:xfrm>
        </p:spPr>
        <p:txBody>
          <a:bodyPr/>
          <a:lstStyle/>
          <a:p>
            <a:pPr algn="ctr"/>
            <a:r>
              <a:rPr lang="en-US" sz="3200" dirty="0">
                <a:latin typeface="Avenir Roman" panose="02000503020000020003" pitchFamily="2" charset="0"/>
              </a:rPr>
              <a:t>Scenarios in the European Strategy </a:t>
            </a:r>
          </a:p>
        </p:txBody>
      </p:sp>
      <p:sp>
        <p:nvSpPr>
          <p:cNvPr id="3" name="Content Placeholder 2">
            <a:extLst>
              <a:ext uri="{FF2B5EF4-FFF2-40B4-BE49-F238E27FC236}">
                <a16:creationId xmlns:a16="http://schemas.microsoft.com/office/drawing/2014/main" id="{BBDCA0A8-33E0-D34A-AA45-D68346259872}"/>
              </a:ext>
            </a:extLst>
          </p:cNvPr>
          <p:cNvSpPr>
            <a:spLocks noGrp="1"/>
          </p:cNvSpPr>
          <p:nvPr>
            <p:ph idx="1"/>
          </p:nvPr>
        </p:nvSpPr>
        <p:spPr>
          <a:xfrm>
            <a:off x="310836" y="948697"/>
            <a:ext cx="9503120" cy="1636057"/>
          </a:xfrm>
        </p:spPr>
        <p:txBody>
          <a:bodyPr/>
          <a:lstStyle/>
          <a:p>
            <a:r>
              <a:rPr lang="en-US" sz="1600" dirty="0">
                <a:latin typeface="Avenir Roman" panose="02000503020000020003" pitchFamily="2" charset="0"/>
              </a:rPr>
              <a:t>With a view to update the European Strategy for Particle Physics, the </a:t>
            </a:r>
            <a:r>
              <a:rPr lang="en-US" sz="1600" dirty="0">
                <a:latin typeface="Avenir Roman" panose="02000503020000020003" pitchFamily="2" charset="0"/>
                <a:hlinkClick r:id="rId2"/>
              </a:rPr>
              <a:t>Briefing Book</a:t>
            </a:r>
            <a:r>
              <a:rPr lang="en-US" sz="1600" dirty="0">
                <a:latin typeface="Avenir Roman" panose="02000503020000020003" pitchFamily="2" charset="0"/>
              </a:rPr>
              <a:t> compiled by the Physics Preparatory Group (PPG), based on the submitted inputs and the discussions during the Open Symposium in Granada, provides a summary of the present landscape in the field.</a:t>
            </a:r>
          </a:p>
          <a:p>
            <a:pPr marL="0" indent="0">
              <a:buNone/>
            </a:pPr>
            <a:r>
              <a:rPr lang="en-US" sz="1600" dirty="0">
                <a:latin typeface="Avenir Roman" panose="02000503020000020003" pitchFamily="2" charset="0"/>
              </a:rPr>
              <a:t> </a:t>
            </a:r>
          </a:p>
          <a:p>
            <a:r>
              <a:rPr lang="en-US" sz="1600" dirty="0">
                <a:latin typeface="Avenir Roman" panose="02000503020000020003" pitchFamily="2" charset="0"/>
              </a:rPr>
              <a:t>It </a:t>
            </a:r>
            <a:r>
              <a:rPr lang="en-US" sz="1600" dirty="0" err="1">
                <a:latin typeface="Avenir Roman" panose="02000503020000020003" pitchFamily="2" charset="0"/>
              </a:rPr>
              <a:t>summarises</a:t>
            </a:r>
            <a:r>
              <a:rPr lang="en-US" sz="1600" dirty="0">
                <a:latin typeface="Avenir Roman" panose="02000503020000020003" pitchFamily="2" charset="0"/>
              </a:rPr>
              <a:t> the scientific aspirations, opportunities, as well as technical challenges. Revolving around future major colliders in Europe, at this stage, five scenarios are defined to initiate the discussions within the European Strategy Group (ESG). </a:t>
            </a:r>
          </a:p>
          <a:p>
            <a:endParaRPr lang="en-US" sz="1800" dirty="0">
              <a:latin typeface="Avenir Roman" panose="02000503020000020003" pitchFamily="2" charset="0"/>
            </a:endParaRPr>
          </a:p>
        </p:txBody>
      </p:sp>
      <p:pic>
        <p:nvPicPr>
          <p:cNvPr id="4" name="Picture 3">
            <a:extLst>
              <a:ext uri="{FF2B5EF4-FFF2-40B4-BE49-F238E27FC236}">
                <a16:creationId xmlns:a16="http://schemas.microsoft.com/office/drawing/2014/main" id="{E4C9AA89-8A14-2140-99CB-2AF3418B6A20}"/>
              </a:ext>
            </a:extLst>
          </p:cNvPr>
          <p:cNvPicPr>
            <a:picLocks noChangeAspect="1"/>
          </p:cNvPicPr>
          <p:nvPr/>
        </p:nvPicPr>
        <p:blipFill>
          <a:blip r:embed="rId3"/>
          <a:stretch>
            <a:fillRect/>
          </a:stretch>
        </p:blipFill>
        <p:spPr>
          <a:xfrm>
            <a:off x="190500" y="3126934"/>
            <a:ext cx="11811000" cy="2400300"/>
          </a:xfrm>
          <a:prstGeom prst="rect">
            <a:avLst/>
          </a:prstGeom>
        </p:spPr>
      </p:pic>
      <p:pic>
        <p:nvPicPr>
          <p:cNvPr id="5" name="Picture 4">
            <a:extLst>
              <a:ext uri="{FF2B5EF4-FFF2-40B4-BE49-F238E27FC236}">
                <a16:creationId xmlns:a16="http://schemas.microsoft.com/office/drawing/2014/main" id="{DA4EA74A-634A-3441-8195-6270204BD84C}"/>
              </a:ext>
            </a:extLst>
          </p:cNvPr>
          <p:cNvPicPr>
            <a:picLocks noChangeAspect="1"/>
          </p:cNvPicPr>
          <p:nvPr/>
        </p:nvPicPr>
        <p:blipFill>
          <a:blip r:embed="rId4"/>
          <a:stretch>
            <a:fillRect/>
          </a:stretch>
        </p:blipFill>
        <p:spPr>
          <a:xfrm>
            <a:off x="9930510" y="948697"/>
            <a:ext cx="2070990" cy="1774816"/>
          </a:xfrm>
          <a:prstGeom prst="rect">
            <a:avLst/>
          </a:prstGeom>
        </p:spPr>
      </p:pic>
    </p:spTree>
    <p:extLst>
      <p:ext uri="{BB962C8B-B14F-4D97-AF65-F5344CB8AC3E}">
        <p14:creationId xmlns:p14="http://schemas.microsoft.com/office/powerpoint/2010/main" val="28423122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DEF62AA5-A9F9-344C-9738-C68EB5A8EDFF}" type="slidenum">
              <a:rPr lang="en-US" smtClean="0"/>
              <a:pPr/>
              <a:t>16</a:t>
            </a:fld>
            <a:endParaRPr lang="en-US" dirty="0"/>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
        <p:nvSpPr>
          <p:cNvPr id="2" name="Title 1"/>
          <p:cNvSpPr>
            <a:spLocks noGrp="1"/>
          </p:cNvSpPr>
          <p:nvPr>
            <p:ph type="title"/>
          </p:nvPr>
        </p:nvSpPr>
        <p:spPr/>
        <p:txBody>
          <a:bodyPr/>
          <a:lstStyle/>
          <a:p>
            <a:r>
              <a:rPr lang="en-US" sz="3600" dirty="0"/>
              <a:t>Summary</a:t>
            </a:r>
          </a:p>
        </p:txBody>
      </p:sp>
      <p:sp>
        <p:nvSpPr>
          <p:cNvPr id="15" name="TextBox 14"/>
          <p:cNvSpPr txBox="1"/>
          <p:nvPr/>
        </p:nvSpPr>
        <p:spPr>
          <a:xfrm>
            <a:off x="1135676" y="691378"/>
            <a:ext cx="9556377" cy="3029932"/>
          </a:xfrm>
          <a:prstGeom prst="rect">
            <a:avLst/>
          </a:prstGeom>
          <a:noFill/>
          <a:ln>
            <a:noFill/>
          </a:ln>
        </p:spPr>
        <p:txBody>
          <a:bodyPr wrap="square" rtlCol="0">
            <a:spAutoFit/>
          </a:bodyPr>
          <a:lstStyle/>
          <a:p>
            <a:pPr marL="259432" indent="-259432">
              <a:buFont typeface="Arial" charset="0"/>
              <a:buChar char="•"/>
            </a:pPr>
            <a:r>
              <a:rPr lang="en-US" sz="1800" dirty="0">
                <a:latin typeface="Avenir Book" charset="0"/>
                <a:ea typeface="Avenir Book" charset="0"/>
                <a:cs typeface="Avenir Book" charset="0"/>
              </a:rPr>
              <a:t>CLIC is now a mature project, ready to move towards next phase preparing for a 380 GeV stage </a:t>
            </a:r>
          </a:p>
          <a:p>
            <a:pPr marL="259432" indent="-259432">
              <a:buFont typeface="Arial" charset="0"/>
              <a:buChar char="•"/>
            </a:pPr>
            <a:r>
              <a:rPr lang="en-US" sz="1800" dirty="0">
                <a:latin typeface="Avenir Book" charset="0"/>
                <a:ea typeface="Avenir Book" charset="0"/>
                <a:cs typeface="Avenir Book" charset="0"/>
              </a:rPr>
              <a:t>There is an  consistent way forward with initial LC at “SM energies”, keeping the options open for future upgrades and/or circular accelerators further on </a:t>
            </a:r>
          </a:p>
          <a:p>
            <a:pPr marL="259432" indent="-259432">
              <a:buFont typeface="Arial" charset="0"/>
              <a:buChar char="•"/>
            </a:pPr>
            <a:r>
              <a:rPr lang="en-US" sz="1800" dirty="0">
                <a:latin typeface="Avenir Book" charset="0"/>
                <a:ea typeface="Avenir Book" charset="0"/>
                <a:cs typeface="Avenir Book" charset="0"/>
              </a:rPr>
              <a:t>The cost and implementation time for CLIC 380 are similar to LHC </a:t>
            </a:r>
          </a:p>
          <a:p>
            <a:pPr marL="259432" indent="-259432">
              <a:buFont typeface="Arial" charset="0"/>
              <a:buChar char="•"/>
            </a:pPr>
            <a:r>
              <a:rPr lang="en-US" sz="1800" dirty="0">
                <a:latin typeface="Avenir Book" charset="0"/>
                <a:ea typeface="Avenir Book" charset="0"/>
                <a:cs typeface="Avenir Book" charset="0"/>
              </a:rPr>
              <a:t>The physics case is broad and profound, and being further developed</a:t>
            </a:r>
          </a:p>
          <a:p>
            <a:pPr marL="259432" indent="-259432">
              <a:buFont typeface="Arial" charset="0"/>
              <a:buChar char="•"/>
            </a:pPr>
            <a:r>
              <a:rPr lang="en-US" sz="1800" dirty="0">
                <a:latin typeface="Avenir Book" charset="0"/>
                <a:ea typeface="Avenir Book" charset="0"/>
                <a:cs typeface="Avenir Book" charset="0"/>
              </a:rPr>
              <a:t>The detector concept and detector technologies R&amp;D are advanced </a:t>
            </a:r>
          </a:p>
          <a:p>
            <a:pPr marL="259432" indent="-259432">
              <a:buFont typeface="Arial" charset="0"/>
              <a:buChar char="•"/>
            </a:pPr>
            <a:r>
              <a:rPr lang="en-US" sz="1800" dirty="0">
                <a:latin typeface="Avenir Book" charset="0"/>
                <a:ea typeface="Avenir Book" charset="0"/>
                <a:cs typeface="Avenir Book" charset="0"/>
              </a:rPr>
              <a:t>The full project status has been presented in a series of Yellow Reports and other publications: </a:t>
            </a:r>
            <a:r>
              <a:rPr lang="en-US" sz="1800" b="1" dirty="0">
                <a:latin typeface="Avenir Book"/>
                <a:hlinkClick r:id="rId3"/>
              </a:rPr>
              <a:t>http://clic.cern/european-strategy</a:t>
            </a:r>
            <a:r>
              <a:rPr lang="en-US" sz="1800" b="1" dirty="0">
                <a:latin typeface="Avenir Book"/>
              </a:rPr>
              <a:t> </a:t>
            </a:r>
          </a:p>
          <a:p>
            <a:endParaRPr lang="en-US" sz="1800" dirty="0">
              <a:latin typeface="Avenir Book" charset="0"/>
              <a:ea typeface="Avenir Book" charset="0"/>
              <a:cs typeface="Avenir Book" charset="0"/>
            </a:endParaRPr>
          </a:p>
          <a:p>
            <a:endParaRPr lang="en-US" sz="1089" dirty="0">
              <a:latin typeface="Avenir Book" charset="0"/>
              <a:ea typeface="Avenir Book" charset="0"/>
              <a:cs typeface="Avenir Book" charset="0"/>
            </a:endParaRPr>
          </a:p>
        </p:txBody>
      </p:sp>
      <p:pic>
        <p:nvPicPr>
          <p:cNvPr id="9" name="Picture 8"/>
          <p:cNvPicPr>
            <a:picLocks noChangeAspect="1"/>
          </p:cNvPicPr>
          <p:nvPr/>
        </p:nvPicPr>
        <p:blipFill>
          <a:blip r:embed="rId4"/>
          <a:stretch>
            <a:fillRect/>
          </a:stretch>
        </p:blipFill>
        <p:spPr>
          <a:xfrm>
            <a:off x="2368397" y="3692995"/>
            <a:ext cx="6055451" cy="2343275"/>
          </a:xfrm>
          <a:prstGeom prst="rect">
            <a:avLst/>
          </a:prstGeom>
        </p:spPr>
      </p:pic>
      <p:sp>
        <p:nvSpPr>
          <p:cNvPr id="6" name="TextBox 5">
            <a:extLst>
              <a:ext uri="{FF2B5EF4-FFF2-40B4-BE49-F238E27FC236}">
                <a16:creationId xmlns:a16="http://schemas.microsoft.com/office/drawing/2014/main" id="{7E994856-17E5-F14D-96AC-A566B65E796C}"/>
              </a:ext>
            </a:extLst>
          </p:cNvPr>
          <p:cNvSpPr txBox="1"/>
          <p:nvPr/>
        </p:nvSpPr>
        <p:spPr>
          <a:xfrm>
            <a:off x="8423848" y="3692995"/>
            <a:ext cx="3716274" cy="523220"/>
          </a:xfrm>
          <a:prstGeom prst="rect">
            <a:avLst/>
          </a:prstGeom>
          <a:noFill/>
        </p:spPr>
        <p:txBody>
          <a:bodyPr wrap="none" rtlCol="0">
            <a:spAutoFit/>
          </a:bodyPr>
          <a:lstStyle/>
          <a:p>
            <a:r>
              <a:rPr lang="en-US" sz="1400" dirty="0">
                <a:latin typeface="Avenir Roman" panose="02000503020000020003" pitchFamily="2" charset="0"/>
              </a:rPr>
              <a:t>Picture from the CLIC week 2019, </a:t>
            </a:r>
          </a:p>
          <a:p>
            <a:r>
              <a:rPr lang="en-US" sz="1400" dirty="0">
                <a:latin typeface="Avenir Roman" panose="02000503020000020003" pitchFamily="2" charset="0"/>
              </a:rPr>
              <a:t>Next year it will take place March 9-13 2020</a:t>
            </a:r>
          </a:p>
        </p:txBody>
      </p:sp>
    </p:spTree>
    <p:extLst>
      <p:ext uri="{BB962C8B-B14F-4D97-AF65-F5344CB8AC3E}">
        <p14:creationId xmlns:p14="http://schemas.microsoft.com/office/powerpoint/2010/main" val="4841324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3F5102-65E6-4846-BA51-DC891C2EF472}"/>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A2D3959F-8038-DB43-9C11-30E9AE262F18}"/>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3228713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D3269-954A-0E43-9786-597094E29174}"/>
              </a:ext>
            </a:extLst>
          </p:cNvPr>
          <p:cNvSpPr>
            <a:spLocks noGrp="1"/>
          </p:cNvSpPr>
          <p:nvPr>
            <p:ph type="title"/>
          </p:nvPr>
        </p:nvSpPr>
        <p:spPr>
          <a:xfrm>
            <a:off x="4518212" y="137961"/>
            <a:ext cx="6835587" cy="750434"/>
          </a:xfrm>
        </p:spPr>
        <p:txBody>
          <a:bodyPr/>
          <a:lstStyle/>
          <a:p>
            <a:pPr algn="ctr"/>
            <a:r>
              <a:rPr lang="en-US" sz="3200" dirty="0"/>
              <a:t>Implementing CLIC </a:t>
            </a:r>
          </a:p>
        </p:txBody>
      </p:sp>
      <p:pic>
        <p:nvPicPr>
          <p:cNvPr id="4" name="Picture 3">
            <a:extLst>
              <a:ext uri="{FF2B5EF4-FFF2-40B4-BE49-F238E27FC236}">
                <a16:creationId xmlns:a16="http://schemas.microsoft.com/office/drawing/2014/main" id="{05D4A4B0-45E1-DC44-BAA8-19A990D45DBF}"/>
              </a:ext>
            </a:extLst>
          </p:cNvPr>
          <p:cNvPicPr>
            <a:picLocks noChangeAspect="1"/>
          </p:cNvPicPr>
          <p:nvPr/>
        </p:nvPicPr>
        <p:blipFill>
          <a:blip r:embed="rId2"/>
          <a:stretch>
            <a:fillRect/>
          </a:stretch>
        </p:blipFill>
        <p:spPr>
          <a:xfrm>
            <a:off x="107577" y="0"/>
            <a:ext cx="4007223" cy="2254063"/>
          </a:xfrm>
          <a:prstGeom prst="rect">
            <a:avLst/>
          </a:prstGeom>
          <a:ln>
            <a:solidFill>
              <a:schemeClr val="bg1">
                <a:lumMod val="75000"/>
              </a:schemeClr>
            </a:solidFill>
          </a:ln>
        </p:spPr>
      </p:pic>
      <p:pic>
        <p:nvPicPr>
          <p:cNvPr id="5" name="Picture 4">
            <a:extLst>
              <a:ext uri="{FF2B5EF4-FFF2-40B4-BE49-F238E27FC236}">
                <a16:creationId xmlns:a16="http://schemas.microsoft.com/office/drawing/2014/main" id="{6936C7E1-C4B8-2C40-9C15-82C7D5C4A597}"/>
              </a:ext>
            </a:extLst>
          </p:cNvPr>
          <p:cNvPicPr>
            <a:picLocks noChangeAspect="1"/>
          </p:cNvPicPr>
          <p:nvPr/>
        </p:nvPicPr>
        <p:blipFill>
          <a:blip r:embed="rId3"/>
          <a:stretch>
            <a:fillRect/>
          </a:stretch>
        </p:blipFill>
        <p:spPr>
          <a:xfrm>
            <a:off x="107577" y="2903385"/>
            <a:ext cx="5204012" cy="1987461"/>
          </a:xfrm>
          <a:prstGeom prst="rect">
            <a:avLst/>
          </a:prstGeom>
        </p:spPr>
      </p:pic>
      <p:sp>
        <p:nvSpPr>
          <p:cNvPr id="6" name="TextBox 5">
            <a:extLst>
              <a:ext uri="{FF2B5EF4-FFF2-40B4-BE49-F238E27FC236}">
                <a16:creationId xmlns:a16="http://schemas.microsoft.com/office/drawing/2014/main" id="{9EE8FC36-2688-EC4C-B756-D4B6A224BA2A}"/>
              </a:ext>
            </a:extLst>
          </p:cNvPr>
          <p:cNvSpPr txBox="1"/>
          <p:nvPr/>
        </p:nvSpPr>
        <p:spPr>
          <a:xfrm>
            <a:off x="156358" y="5117427"/>
            <a:ext cx="5597324" cy="1384995"/>
          </a:xfrm>
          <a:prstGeom prst="rect">
            <a:avLst/>
          </a:prstGeom>
          <a:noFill/>
        </p:spPr>
        <p:txBody>
          <a:bodyPr wrap="square" rtlCol="0">
            <a:spAutoFit/>
          </a:bodyPr>
          <a:lstStyle/>
          <a:p>
            <a:r>
              <a:rPr lang="en-US" sz="1200" dirty="0">
                <a:latin typeface="Avenir Book" charset="0"/>
                <a:ea typeface="Avenir Book" charset="0"/>
                <a:cs typeface="Avenir Book" charset="0"/>
              </a:rPr>
              <a:t>Power estimate bottom up (concentrating on 380 GeV systems)</a:t>
            </a:r>
          </a:p>
          <a:p>
            <a:pPr marL="285750" indent="-285750">
              <a:buFont typeface="Arial" charset="0"/>
              <a:buChar char="•"/>
            </a:pPr>
            <a:r>
              <a:rPr lang="en-US" sz="1200" dirty="0">
                <a:latin typeface="Avenir Book" charset="0"/>
                <a:ea typeface="Avenir Book" charset="0"/>
                <a:cs typeface="Avenir Book" charset="0"/>
              </a:rPr>
              <a:t>Very large reductions since CDR, better estimates of nominal settings, much more </a:t>
            </a:r>
            <a:r>
              <a:rPr lang="en-US" sz="1200" dirty="0" err="1">
                <a:latin typeface="Avenir Book" charset="0"/>
                <a:ea typeface="Avenir Book" charset="0"/>
                <a:cs typeface="Avenir Book" charset="0"/>
              </a:rPr>
              <a:t>optimised</a:t>
            </a:r>
            <a:r>
              <a:rPr lang="en-US" sz="1200" dirty="0">
                <a:latin typeface="Avenir Book" charset="0"/>
                <a:ea typeface="Avenir Book" charset="0"/>
                <a:cs typeface="Avenir Book" charset="0"/>
              </a:rPr>
              <a:t> </a:t>
            </a:r>
            <a:r>
              <a:rPr lang="en-US" sz="1200" dirty="0" err="1">
                <a:latin typeface="Avenir Book" charset="0"/>
                <a:ea typeface="Avenir Book" charset="0"/>
                <a:cs typeface="Avenir Book" charset="0"/>
              </a:rPr>
              <a:t>drivebeam</a:t>
            </a:r>
            <a:r>
              <a:rPr lang="en-US" sz="1200" dirty="0">
                <a:latin typeface="Avenir Book" charset="0"/>
                <a:ea typeface="Avenir Book" charset="0"/>
                <a:cs typeface="Avenir Book" charset="0"/>
              </a:rPr>
              <a:t> complex and more efficient klystrons, injectors more </a:t>
            </a:r>
            <a:r>
              <a:rPr lang="en-US" sz="1200" dirty="0" err="1">
                <a:latin typeface="Avenir Book" charset="0"/>
                <a:ea typeface="Avenir Book" charset="0"/>
                <a:cs typeface="Avenir Book" charset="0"/>
              </a:rPr>
              <a:t>optimisation</a:t>
            </a:r>
            <a:r>
              <a:rPr lang="en-US" sz="1200" dirty="0">
                <a:latin typeface="Avenir Book" charset="0"/>
                <a:ea typeface="Avenir Book" charset="0"/>
                <a:cs typeface="Avenir Book" charset="0"/>
              </a:rPr>
              <a:t>, </a:t>
            </a:r>
            <a:r>
              <a:rPr lang="en-US" sz="1200" dirty="0" err="1">
                <a:latin typeface="Avenir Book" charset="0"/>
                <a:ea typeface="Avenir Book" charset="0"/>
                <a:cs typeface="Avenir Book" charset="0"/>
              </a:rPr>
              <a:t>etc</a:t>
            </a:r>
            <a:r>
              <a:rPr lang="en-US" sz="1200" dirty="0">
                <a:latin typeface="Avenir Book" charset="0"/>
                <a:ea typeface="Avenir Book" charset="0"/>
                <a:cs typeface="Avenir Book" charset="0"/>
              </a:rPr>
              <a:t> </a:t>
            </a:r>
          </a:p>
          <a:p>
            <a:endParaRPr lang="en-US" sz="1200" dirty="0">
              <a:latin typeface="Avenir Book" charset="0"/>
              <a:ea typeface="Avenir Book" charset="0"/>
              <a:cs typeface="Avenir Book" charset="0"/>
            </a:endParaRPr>
          </a:p>
          <a:p>
            <a:r>
              <a:rPr lang="en-US" sz="1200" dirty="0">
                <a:latin typeface="Avenir Book" charset="0"/>
                <a:ea typeface="Avenir Book" charset="0"/>
                <a:cs typeface="Avenir Book" charset="0"/>
              </a:rPr>
              <a:t>Further savings possible, main target damping ring RF </a:t>
            </a:r>
          </a:p>
          <a:p>
            <a:r>
              <a:rPr lang="en-US" sz="1200" dirty="0">
                <a:latin typeface="Avenir Book" charset="0"/>
                <a:ea typeface="Avenir Book" charset="0"/>
                <a:cs typeface="Avenir Book" charset="0"/>
              </a:rPr>
              <a:t>Will look also more closely at 1.5 and 3 </a:t>
            </a:r>
            <a:r>
              <a:rPr lang="en-US" sz="1200" dirty="0" err="1">
                <a:latin typeface="Avenir Book" charset="0"/>
                <a:ea typeface="Avenir Book" charset="0"/>
                <a:cs typeface="Avenir Book" charset="0"/>
              </a:rPr>
              <a:t>TeV</a:t>
            </a:r>
            <a:r>
              <a:rPr lang="en-US" sz="1200" dirty="0">
                <a:latin typeface="Avenir Book" charset="0"/>
                <a:ea typeface="Avenir Book" charset="0"/>
                <a:cs typeface="Avenir Book" charset="0"/>
              </a:rPr>
              <a:t> numbers next  </a:t>
            </a:r>
          </a:p>
        </p:txBody>
      </p:sp>
      <p:pic>
        <p:nvPicPr>
          <p:cNvPr id="7" name="Picture 6">
            <a:extLst>
              <a:ext uri="{FF2B5EF4-FFF2-40B4-BE49-F238E27FC236}">
                <a16:creationId xmlns:a16="http://schemas.microsoft.com/office/drawing/2014/main" id="{1119F485-536B-634B-8105-974300426017}"/>
              </a:ext>
            </a:extLst>
          </p:cNvPr>
          <p:cNvPicPr>
            <a:picLocks noChangeAspect="1"/>
          </p:cNvPicPr>
          <p:nvPr/>
        </p:nvPicPr>
        <p:blipFill>
          <a:blip r:embed="rId4"/>
          <a:stretch>
            <a:fillRect/>
          </a:stretch>
        </p:blipFill>
        <p:spPr>
          <a:xfrm>
            <a:off x="5820917" y="2322565"/>
            <a:ext cx="3237392" cy="1953599"/>
          </a:xfrm>
          <a:prstGeom prst="rect">
            <a:avLst/>
          </a:prstGeom>
        </p:spPr>
      </p:pic>
      <p:pic>
        <p:nvPicPr>
          <p:cNvPr id="9" name="Picture 8">
            <a:extLst>
              <a:ext uri="{FF2B5EF4-FFF2-40B4-BE49-F238E27FC236}">
                <a16:creationId xmlns:a16="http://schemas.microsoft.com/office/drawing/2014/main" id="{C1108747-A6C2-344B-A75A-C67253B30313}"/>
              </a:ext>
            </a:extLst>
          </p:cNvPr>
          <p:cNvPicPr>
            <a:picLocks noChangeAspect="1"/>
          </p:cNvPicPr>
          <p:nvPr/>
        </p:nvPicPr>
        <p:blipFill>
          <a:blip r:embed="rId5"/>
          <a:stretch>
            <a:fillRect/>
          </a:stretch>
        </p:blipFill>
        <p:spPr>
          <a:xfrm>
            <a:off x="6210431" y="997782"/>
            <a:ext cx="5143369" cy="1132864"/>
          </a:xfrm>
          <a:prstGeom prst="rect">
            <a:avLst/>
          </a:prstGeom>
        </p:spPr>
      </p:pic>
      <p:sp>
        <p:nvSpPr>
          <p:cNvPr id="10" name="TextBox 9">
            <a:extLst>
              <a:ext uri="{FF2B5EF4-FFF2-40B4-BE49-F238E27FC236}">
                <a16:creationId xmlns:a16="http://schemas.microsoft.com/office/drawing/2014/main" id="{1FE41A2B-B70A-094C-8F4D-4B2DC824287C}"/>
              </a:ext>
            </a:extLst>
          </p:cNvPr>
          <p:cNvSpPr txBox="1"/>
          <p:nvPr/>
        </p:nvSpPr>
        <p:spPr>
          <a:xfrm>
            <a:off x="6238715" y="5117427"/>
            <a:ext cx="5639187" cy="830997"/>
          </a:xfrm>
          <a:prstGeom prst="rect">
            <a:avLst/>
          </a:prstGeom>
          <a:noFill/>
        </p:spPr>
        <p:txBody>
          <a:bodyPr wrap="square" rtlCol="0">
            <a:spAutoFit/>
          </a:bodyPr>
          <a:lstStyle/>
          <a:p>
            <a:r>
              <a:rPr lang="en-US" sz="1200" dirty="0">
                <a:latin typeface="Avenir Book" charset="0"/>
                <a:ea typeface="Avenir Book" charset="0"/>
                <a:cs typeface="Avenir Book" charset="0"/>
              </a:rPr>
              <a:t>From running model and power estimates at various states </a:t>
            </a:r>
            <a:r>
              <a:rPr lang="mr-IN" sz="1200" dirty="0">
                <a:latin typeface="Avenir Book" charset="0"/>
                <a:ea typeface="Avenir Book" charset="0"/>
                <a:cs typeface="Avenir Book" charset="0"/>
              </a:rPr>
              <a:t>–</a:t>
            </a:r>
            <a:r>
              <a:rPr lang="en-US" sz="1200" dirty="0">
                <a:latin typeface="Avenir Book" charset="0"/>
                <a:ea typeface="Avenir Book" charset="0"/>
                <a:cs typeface="Avenir Book" charset="0"/>
              </a:rPr>
              <a:t> the energy consumption can be estimated</a:t>
            </a:r>
          </a:p>
          <a:p>
            <a:endParaRPr lang="en-US" sz="1200" dirty="0">
              <a:latin typeface="Avenir Book" charset="0"/>
              <a:ea typeface="Avenir Book" charset="0"/>
              <a:cs typeface="Avenir Book" charset="0"/>
            </a:endParaRPr>
          </a:p>
          <a:p>
            <a:r>
              <a:rPr lang="en-US" sz="1200" dirty="0">
                <a:latin typeface="Avenir Book" charset="0"/>
                <a:ea typeface="Avenir Book" charset="0"/>
                <a:cs typeface="Avenir Book" charset="0"/>
              </a:rPr>
              <a:t>CERN is currently consuming ~1.2 </a:t>
            </a:r>
            <a:r>
              <a:rPr lang="en-US" sz="1200" dirty="0" err="1">
                <a:latin typeface="Avenir Book" charset="0"/>
                <a:ea typeface="Avenir Book" charset="0"/>
                <a:cs typeface="Avenir Book" charset="0"/>
              </a:rPr>
              <a:t>TWh</a:t>
            </a:r>
            <a:r>
              <a:rPr lang="en-US" sz="1200" dirty="0">
                <a:latin typeface="Avenir Book" charset="0"/>
                <a:ea typeface="Avenir Book" charset="0"/>
                <a:cs typeface="Avenir Book" charset="0"/>
              </a:rPr>
              <a:t> yearly (~90% in accelerators) </a:t>
            </a:r>
          </a:p>
        </p:txBody>
      </p:sp>
      <p:pic>
        <p:nvPicPr>
          <p:cNvPr id="11" name="Picture 10">
            <a:extLst>
              <a:ext uri="{FF2B5EF4-FFF2-40B4-BE49-F238E27FC236}">
                <a16:creationId xmlns:a16="http://schemas.microsoft.com/office/drawing/2014/main" id="{A12170A4-B3D3-714A-92A6-89915835A241}"/>
              </a:ext>
            </a:extLst>
          </p:cNvPr>
          <p:cNvPicPr>
            <a:picLocks noChangeAspect="1"/>
          </p:cNvPicPr>
          <p:nvPr/>
        </p:nvPicPr>
        <p:blipFill>
          <a:blip r:embed="rId6"/>
          <a:stretch>
            <a:fillRect/>
          </a:stretch>
        </p:blipFill>
        <p:spPr>
          <a:xfrm>
            <a:off x="8672233" y="2213247"/>
            <a:ext cx="3546661" cy="2583558"/>
          </a:xfrm>
          <a:prstGeom prst="rect">
            <a:avLst/>
          </a:prstGeom>
        </p:spPr>
      </p:pic>
    </p:spTree>
    <p:extLst>
      <p:ext uri="{BB962C8B-B14F-4D97-AF65-F5344CB8AC3E}">
        <p14:creationId xmlns:p14="http://schemas.microsoft.com/office/powerpoint/2010/main" val="4047219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DEF62AA5-A9F9-344C-9738-C68EB5A8EDFF}" type="slidenum">
              <a:rPr lang="en-US" smtClean="0"/>
              <a:pPr/>
              <a:t>19</a:t>
            </a:fld>
            <a:endParaRPr lang="en-US" dirty="0"/>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
        <p:nvSpPr>
          <p:cNvPr id="2" name="Title 1"/>
          <p:cNvSpPr>
            <a:spLocks noGrp="1"/>
          </p:cNvSpPr>
          <p:nvPr>
            <p:ph type="title"/>
          </p:nvPr>
        </p:nvSpPr>
        <p:spPr/>
        <p:txBody>
          <a:bodyPr/>
          <a:lstStyle/>
          <a:p>
            <a:r>
              <a:rPr lang="en-US" sz="3200" dirty="0"/>
              <a:t>Cost - I</a:t>
            </a:r>
          </a:p>
        </p:txBody>
      </p:sp>
      <p:sp>
        <p:nvSpPr>
          <p:cNvPr id="9" name="TextBox 8"/>
          <p:cNvSpPr txBox="1"/>
          <p:nvPr/>
        </p:nvSpPr>
        <p:spPr>
          <a:xfrm>
            <a:off x="528918" y="1230003"/>
            <a:ext cx="5743455" cy="1477328"/>
          </a:xfrm>
          <a:prstGeom prst="rect">
            <a:avLst/>
          </a:prstGeom>
          <a:noFill/>
        </p:spPr>
        <p:txBody>
          <a:bodyPr wrap="square" rtlCol="0">
            <a:spAutoFit/>
          </a:bodyPr>
          <a:lstStyle/>
          <a:p>
            <a:r>
              <a:rPr lang="en-US" sz="1800" dirty="0">
                <a:latin typeface="Avenir Book"/>
              </a:rPr>
              <a:t>Machine has been re-costed bottom-up in 2017-18</a:t>
            </a:r>
          </a:p>
          <a:p>
            <a:pPr marL="285750" indent="-285750">
              <a:buFont typeface="Arial" charset="0"/>
              <a:buChar char="•"/>
            </a:pPr>
            <a:r>
              <a:rPr lang="en-US" sz="1800" dirty="0">
                <a:latin typeface="Avenir Book"/>
              </a:rPr>
              <a:t>Methods and costings validated at review on 7 November </a:t>
            </a:r>
            <a:r>
              <a:rPr lang="mr-IN" sz="1800" dirty="0">
                <a:latin typeface="Avenir Book"/>
              </a:rPr>
              <a:t>–</a:t>
            </a:r>
            <a:r>
              <a:rPr lang="en-US" sz="1800" dirty="0">
                <a:latin typeface="Avenir Book"/>
              </a:rPr>
              <a:t> similar to LHC, ILC, CLIC CDR </a:t>
            </a:r>
          </a:p>
          <a:p>
            <a:pPr marL="285750" indent="-285750">
              <a:buFont typeface="Arial" charset="0"/>
              <a:buChar char="•"/>
            </a:pPr>
            <a:r>
              <a:rPr lang="en-US" sz="1800" dirty="0">
                <a:latin typeface="Avenir Book"/>
              </a:rPr>
              <a:t>Technical uncertainty and commercial uncertainty estimated </a:t>
            </a:r>
          </a:p>
        </p:txBody>
      </p:sp>
      <p:pic>
        <p:nvPicPr>
          <p:cNvPr id="11" name="Picture 10"/>
          <p:cNvPicPr>
            <a:picLocks noChangeAspect="1"/>
          </p:cNvPicPr>
          <p:nvPr/>
        </p:nvPicPr>
        <p:blipFill>
          <a:blip r:embed="rId2"/>
          <a:stretch>
            <a:fillRect/>
          </a:stretch>
        </p:blipFill>
        <p:spPr>
          <a:xfrm>
            <a:off x="39201" y="3048939"/>
            <a:ext cx="6397736" cy="3136708"/>
          </a:xfrm>
          <a:prstGeom prst="rect">
            <a:avLst/>
          </a:prstGeom>
        </p:spPr>
      </p:pic>
      <p:pic>
        <p:nvPicPr>
          <p:cNvPr id="13" name="Picture 12"/>
          <p:cNvPicPr>
            <a:picLocks noChangeAspect="1"/>
          </p:cNvPicPr>
          <p:nvPr/>
        </p:nvPicPr>
        <p:blipFill>
          <a:blip r:embed="rId3"/>
          <a:stretch>
            <a:fillRect/>
          </a:stretch>
        </p:blipFill>
        <p:spPr>
          <a:xfrm>
            <a:off x="6750423" y="5435655"/>
            <a:ext cx="4861128" cy="1038789"/>
          </a:xfrm>
          <a:prstGeom prst="rect">
            <a:avLst/>
          </a:prstGeom>
        </p:spPr>
      </p:pic>
      <p:pic>
        <p:nvPicPr>
          <p:cNvPr id="17" name="Picture 16"/>
          <p:cNvPicPr>
            <a:picLocks noChangeAspect="1"/>
          </p:cNvPicPr>
          <p:nvPr/>
        </p:nvPicPr>
        <p:blipFill>
          <a:blip r:embed="rId4"/>
          <a:stretch>
            <a:fillRect/>
          </a:stretch>
        </p:blipFill>
        <p:spPr>
          <a:xfrm>
            <a:off x="6581655" y="1124114"/>
            <a:ext cx="5387391" cy="4234934"/>
          </a:xfrm>
          <a:prstGeom prst="rect">
            <a:avLst/>
          </a:prstGeom>
        </p:spPr>
      </p:pic>
    </p:spTree>
    <p:extLst>
      <p:ext uri="{BB962C8B-B14F-4D97-AF65-F5344CB8AC3E}">
        <p14:creationId xmlns:p14="http://schemas.microsoft.com/office/powerpoint/2010/main" val="3281075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9775" y="88222"/>
            <a:ext cx="10364971" cy="750434"/>
          </a:xfrm>
        </p:spPr>
        <p:txBody>
          <a:bodyPr/>
          <a:lstStyle/>
          <a:p>
            <a:pPr algn="ctr"/>
            <a:r>
              <a:rPr lang="en-US" sz="3200" dirty="0"/>
              <a:t>CLIC European Strategy Input </a:t>
            </a:r>
          </a:p>
        </p:txBody>
      </p:sp>
      <p:sp>
        <p:nvSpPr>
          <p:cNvPr id="5" name="TextBox 4"/>
          <p:cNvSpPr txBox="1"/>
          <p:nvPr/>
        </p:nvSpPr>
        <p:spPr>
          <a:xfrm>
            <a:off x="3133168" y="6169604"/>
            <a:ext cx="4518217" cy="369142"/>
          </a:xfrm>
          <a:prstGeom prst="rect">
            <a:avLst/>
          </a:prstGeom>
          <a:noFill/>
        </p:spPr>
        <p:txBody>
          <a:bodyPr wrap="square" lIns="91248" tIns="45626" rIns="91248" bIns="45626" rtlCol="0">
            <a:spAutoFit/>
          </a:bodyPr>
          <a:lstStyle/>
          <a:p>
            <a:pPr algn="ctr"/>
            <a:r>
              <a:rPr lang="en-US" sz="1800" b="1" dirty="0">
                <a:latin typeface="Avenir Book"/>
              </a:rPr>
              <a:t>Link: </a:t>
            </a:r>
            <a:r>
              <a:rPr lang="en-US" sz="1800" b="1" dirty="0">
                <a:latin typeface="Avenir Book"/>
                <a:hlinkClick r:id="rId3"/>
              </a:rPr>
              <a:t>http://clic.cern/european-strategy</a:t>
            </a:r>
            <a:r>
              <a:rPr lang="en-US" sz="1800" b="1" dirty="0">
                <a:latin typeface="Avenir Book"/>
              </a:rPr>
              <a:t> </a:t>
            </a:r>
          </a:p>
        </p:txBody>
      </p:sp>
      <p:pic>
        <p:nvPicPr>
          <p:cNvPr id="3" name="Picture 2"/>
          <p:cNvPicPr>
            <a:picLocks noChangeAspect="1"/>
          </p:cNvPicPr>
          <p:nvPr/>
        </p:nvPicPr>
        <p:blipFill>
          <a:blip r:embed="rId4"/>
          <a:stretch>
            <a:fillRect/>
          </a:stretch>
        </p:blipFill>
        <p:spPr>
          <a:xfrm>
            <a:off x="255186" y="1024414"/>
            <a:ext cx="4834657" cy="1907045"/>
          </a:xfrm>
          <a:prstGeom prst="rect">
            <a:avLst/>
          </a:prstGeom>
        </p:spPr>
      </p:pic>
      <p:pic>
        <p:nvPicPr>
          <p:cNvPr id="6" name="Picture 5"/>
          <p:cNvPicPr>
            <a:picLocks noChangeAspect="1"/>
          </p:cNvPicPr>
          <p:nvPr/>
        </p:nvPicPr>
        <p:blipFill>
          <a:blip r:embed="rId5"/>
          <a:stretch>
            <a:fillRect/>
          </a:stretch>
        </p:blipFill>
        <p:spPr>
          <a:xfrm>
            <a:off x="1236821" y="3402105"/>
            <a:ext cx="2939576" cy="2091621"/>
          </a:xfrm>
          <a:prstGeom prst="rect">
            <a:avLst/>
          </a:prstGeom>
        </p:spPr>
      </p:pic>
      <p:sp>
        <p:nvSpPr>
          <p:cNvPr id="11" name="TextBox 10"/>
          <p:cNvSpPr txBox="1"/>
          <p:nvPr/>
        </p:nvSpPr>
        <p:spPr>
          <a:xfrm>
            <a:off x="3998842" y="2586318"/>
            <a:ext cx="1427811" cy="307777"/>
          </a:xfrm>
          <a:prstGeom prst="rect">
            <a:avLst/>
          </a:prstGeom>
          <a:solidFill>
            <a:schemeClr val="bg1"/>
          </a:solidFill>
        </p:spPr>
        <p:txBody>
          <a:bodyPr wrap="square" rtlCol="0">
            <a:spAutoFit/>
          </a:bodyPr>
          <a:lstStyle/>
          <a:p>
            <a:r>
              <a:rPr lang="en-US" sz="1000" dirty="0">
                <a:solidFill>
                  <a:schemeClr val="accent1">
                    <a:lumMod val="60000"/>
                    <a:lumOff val="40000"/>
                    <a:alpha val="84000"/>
                  </a:schemeClr>
                </a:solidFill>
                <a:hlinkClick r:id="rId6"/>
              </a:rPr>
              <a:t>CERN-2019-001</a:t>
            </a:r>
            <a:endParaRPr lang="en-US" sz="1000" dirty="0">
              <a:solidFill>
                <a:schemeClr val="accent1">
                  <a:lumMod val="60000"/>
                  <a:lumOff val="40000"/>
                  <a:alpha val="84000"/>
                </a:schemeClr>
              </a:solidFill>
            </a:endParaRPr>
          </a:p>
          <a:p>
            <a:r>
              <a:rPr lang="en-US" sz="400" dirty="0"/>
              <a:t>http://</a:t>
            </a:r>
            <a:r>
              <a:rPr lang="en-US" sz="400" dirty="0" err="1"/>
              <a:t>dx.doi.org</a:t>
            </a:r>
            <a:r>
              <a:rPr lang="en-US" sz="400" dirty="0"/>
              <a:t>/10.23731/CYRM-2019-001</a:t>
            </a:r>
          </a:p>
        </p:txBody>
      </p:sp>
      <p:pic>
        <p:nvPicPr>
          <p:cNvPr id="8" name="Picture 7"/>
          <p:cNvPicPr>
            <a:picLocks noChangeAspect="1"/>
          </p:cNvPicPr>
          <p:nvPr/>
        </p:nvPicPr>
        <p:blipFill>
          <a:blip r:embed="rId7"/>
          <a:stretch>
            <a:fillRect/>
          </a:stretch>
        </p:blipFill>
        <p:spPr>
          <a:xfrm>
            <a:off x="4084942" y="1097280"/>
            <a:ext cx="1004901" cy="1546446"/>
          </a:xfrm>
          <a:prstGeom prst="rect">
            <a:avLst/>
          </a:prstGeom>
        </p:spPr>
      </p:pic>
      <p:pic>
        <p:nvPicPr>
          <p:cNvPr id="7" name="Picture 6">
            <a:extLst>
              <a:ext uri="{FF2B5EF4-FFF2-40B4-BE49-F238E27FC236}">
                <a16:creationId xmlns:a16="http://schemas.microsoft.com/office/drawing/2014/main" id="{4FF4A192-F882-8947-AED3-FDC1809D1584}"/>
              </a:ext>
            </a:extLst>
          </p:cNvPr>
          <p:cNvPicPr>
            <a:picLocks noChangeAspect="1"/>
          </p:cNvPicPr>
          <p:nvPr/>
        </p:nvPicPr>
        <p:blipFill>
          <a:blip r:embed="rId8"/>
          <a:stretch>
            <a:fillRect/>
          </a:stretch>
        </p:blipFill>
        <p:spPr>
          <a:xfrm>
            <a:off x="5674134" y="952131"/>
            <a:ext cx="6106764" cy="3958656"/>
          </a:xfrm>
          <a:prstGeom prst="rect">
            <a:avLst/>
          </a:prstGeom>
        </p:spPr>
      </p:pic>
    </p:spTree>
    <p:extLst>
      <p:ext uri="{BB962C8B-B14F-4D97-AF65-F5344CB8AC3E}">
        <p14:creationId xmlns:p14="http://schemas.microsoft.com/office/powerpoint/2010/main" val="3721727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DEF62AA5-A9F9-344C-9738-C68EB5A8EDFF}" type="slidenum">
              <a:rPr lang="en-US" smtClean="0"/>
              <a:pPr/>
              <a:t>20</a:t>
            </a:fld>
            <a:endParaRPr lang="en-US" dirty="0"/>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
        <p:nvSpPr>
          <p:cNvPr id="2" name="Title 1"/>
          <p:cNvSpPr>
            <a:spLocks noGrp="1"/>
          </p:cNvSpPr>
          <p:nvPr>
            <p:ph type="title"/>
          </p:nvPr>
        </p:nvSpPr>
        <p:spPr>
          <a:xfrm>
            <a:off x="838200" y="111067"/>
            <a:ext cx="10515600" cy="750434"/>
          </a:xfrm>
        </p:spPr>
        <p:txBody>
          <a:bodyPr/>
          <a:lstStyle/>
          <a:p>
            <a:r>
              <a:rPr lang="en-US" sz="3200" dirty="0"/>
              <a:t>Cost - II</a:t>
            </a:r>
          </a:p>
        </p:txBody>
      </p:sp>
      <p:pic>
        <p:nvPicPr>
          <p:cNvPr id="14" name="Picture 13"/>
          <p:cNvPicPr>
            <a:picLocks noChangeAspect="1"/>
          </p:cNvPicPr>
          <p:nvPr/>
        </p:nvPicPr>
        <p:blipFill>
          <a:blip r:embed="rId2"/>
          <a:stretch>
            <a:fillRect/>
          </a:stretch>
        </p:blipFill>
        <p:spPr>
          <a:xfrm>
            <a:off x="3429496" y="4323546"/>
            <a:ext cx="8154507" cy="1539371"/>
          </a:xfrm>
          <a:prstGeom prst="rect">
            <a:avLst/>
          </a:prstGeom>
        </p:spPr>
      </p:pic>
      <p:sp>
        <p:nvSpPr>
          <p:cNvPr id="6" name="TextBox 5"/>
          <p:cNvSpPr txBox="1"/>
          <p:nvPr/>
        </p:nvSpPr>
        <p:spPr>
          <a:xfrm>
            <a:off x="685801" y="873692"/>
            <a:ext cx="10811434" cy="3449855"/>
          </a:xfrm>
          <a:prstGeom prst="rect">
            <a:avLst/>
          </a:prstGeom>
          <a:noFill/>
        </p:spPr>
        <p:txBody>
          <a:bodyPr wrap="square" rtlCol="0">
            <a:spAutoFit/>
          </a:bodyPr>
          <a:lstStyle/>
          <a:p>
            <a:r>
              <a:rPr lang="en-US" sz="2000" dirty="0">
                <a:latin typeface="Avenir Book" charset="0"/>
                <a:ea typeface="Avenir Book" charset="0"/>
                <a:cs typeface="Avenir Book" charset="0"/>
              </a:rPr>
              <a:t>Other cost estimates:</a:t>
            </a:r>
          </a:p>
          <a:p>
            <a:endParaRPr lang="en-US" sz="2000" dirty="0">
              <a:latin typeface="Avenir Book" charset="0"/>
              <a:ea typeface="Avenir Book" charset="0"/>
              <a:cs typeface="Avenir Book" charset="0"/>
            </a:endParaRPr>
          </a:p>
          <a:p>
            <a:r>
              <a:rPr lang="en-US" sz="2000" dirty="0">
                <a:latin typeface="Avenir Book" charset="0"/>
                <a:ea typeface="Avenir Book" charset="0"/>
                <a:cs typeface="Avenir Book" charset="0"/>
              </a:rPr>
              <a:t>Construction:</a:t>
            </a:r>
          </a:p>
          <a:p>
            <a:pPr marL="342900" indent="-342900">
              <a:buFont typeface="Arial" charset="0"/>
              <a:buChar char="•"/>
            </a:pPr>
            <a:r>
              <a:rPr lang="en-US" sz="2000" dirty="0">
                <a:latin typeface="Avenir Book" charset="0"/>
                <a:ea typeface="Avenir Book" charset="0"/>
                <a:cs typeface="Avenir Book" charset="0"/>
              </a:rPr>
              <a:t>From 380 GeV to 1.5 </a:t>
            </a:r>
            <a:r>
              <a:rPr lang="en-US" sz="2000" dirty="0" err="1">
                <a:latin typeface="Avenir Book" charset="0"/>
                <a:ea typeface="Avenir Book" charset="0"/>
                <a:cs typeface="Avenir Book" charset="0"/>
              </a:rPr>
              <a:t>TeV</a:t>
            </a:r>
            <a:r>
              <a:rPr lang="en-US" sz="2000" dirty="0">
                <a:latin typeface="Avenir Book" charset="0"/>
                <a:ea typeface="Avenir Book" charset="0"/>
                <a:cs typeface="Avenir Book" charset="0"/>
              </a:rPr>
              <a:t>, add 5.1 BCHF (drive-beam RF upgrade and lengthening of ML) </a:t>
            </a:r>
          </a:p>
          <a:p>
            <a:pPr marL="342900" indent="-342900">
              <a:buFont typeface="Arial" charset="0"/>
              <a:buChar char="•"/>
            </a:pPr>
            <a:r>
              <a:rPr lang="en-US" sz="2000" dirty="0">
                <a:latin typeface="Avenir Book" charset="0"/>
                <a:ea typeface="Avenir Book" charset="0"/>
                <a:cs typeface="Avenir Book" charset="0"/>
              </a:rPr>
              <a:t>From 1.5 </a:t>
            </a:r>
            <a:r>
              <a:rPr lang="en-US" sz="2000" dirty="0" err="1">
                <a:latin typeface="Avenir Book" charset="0"/>
                <a:ea typeface="Avenir Book" charset="0"/>
                <a:cs typeface="Avenir Book" charset="0"/>
              </a:rPr>
              <a:t>TeV</a:t>
            </a:r>
            <a:r>
              <a:rPr lang="en-US" sz="2000" dirty="0">
                <a:latin typeface="Avenir Book" charset="0"/>
                <a:ea typeface="Avenir Book" charset="0"/>
                <a:cs typeface="Avenir Book" charset="0"/>
              </a:rPr>
              <a:t> to 3 </a:t>
            </a:r>
            <a:r>
              <a:rPr lang="en-US" sz="2000" dirty="0" err="1">
                <a:latin typeface="Avenir Book" charset="0"/>
                <a:ea typeface="Avenir Book" charset="0"/>
                <a:cs typeface="Avenir Book" charset="0"/>
              </a:rPr>
              <a:t>TeV</a:t>
            </a:r>
            <a:r>
              <a:rPr lang="en-US" sz="2000" dirty="0">
                <a:latin typeface="Avenir Book" charset="0"/>
                <a:ea typeface="Avenir Book" charset="0"/>
                <a:cs typeface="Avenir Book" charset="0"/>
              </a:rPr>
              <a:t>, add 7.3 BCHF (second drive-beam complex and lengthening of ML) </a:t>
            </a:r>
          </a:p>
          <a:p>
            <a:pPr marL="342900" indent="-342900">
              <a:buFont typeface="Arial" charset="0"/>
              <a:buChar char="•"/>
            </a:pPr>
            <a:r>
              <a:rPr lang="en-US" sz="2000" dirty="0" err="1">
                <a:latin typeface="Avenir Book" charset="0"/>
                <a:ea typeface="Avenir Book" charset="0"/>
                <a:cs typeface="Avenir Book" charset="0"/>
              </a:rPr>
              <a:t>Labour</a:t>
            </a:r>
            <a:r>
              <a:rPr lang="en-US" sz="2000" dirty="0">
                <a:latin typeface="Avenir Book" charset="0"/>
                <a:ea typeface="Avenir Book" charset="0"/>
                <a:cs typeface="Avenir Book" charset="0"/>
              </a:rPr>
              <a:t> estimate: ~11500 FTE for the 380 GeV construction </a:t>
            </a:r>
          </a:p>
          <a:p>
            <a:endParaRPr lang="en-US" sz="2000" dirty="0">
              <a:latin typeface="Avenir Book" charset="0"/>
              <a:ea typeface="Avenir Book" charset="0"/>
              <a:cs typeface="Avenir Book" charset="0"/>
            </a:endParaRPr>
          </a:p>
          <a:p>
            <a:r>
              <a:rPr lang="en-US" sz="2000" dirty="0">
                <a:latin typeface="Avenir Book" charset="0"/>
                <a:ea typeface="Avenir Book" charset="0"/>
                <a:cs typeface="Avenir Book" charset="0"/>
              </a:rPr>
              <a:t>Operation: </a:t>
            </a:r>
          </a:p>
          <a:p>
            <a:pPr marL="342900" indent="-342900">
              <a:buFont typeface="Arial" charset="0"/>
              <a:buChar char="•"/>
            </a:pPr>
            <a:r>
              <a:rPr lang="en-US" sz="2000" dirty="0">
                <a:latin typeface="Avenir Book" charset="0"/>
                <a:ea typeface="Avenir Book" charset="0"/>
                <a:cs typeface="Avenir Book" charset="0"/>
              </a:rPr>
              <a:t>116 MCHF (see assumptions in box below) </a:t>
            </a:r>
          </a:p>
          <a:p>
            <a:pPr marL="342900" indent="-342900">
              <a:buFont typeface="Arial" charset="0"/>
              <a:buChar char="•"/>
            </a:pPr>
            <a:r>
              <a:rPr lang="en-US" sz="2000" dirty="0">
                <a:latin typeface="Avenir Book" charset="0"/>
                <a:ea typeface="Avenir Book" charset="0"/>
                <a:cs typeface="Avenir Book" charset="0"/>
              </a:rPr>
              <a:t>Energy costs</a:t>
            </a:r>
          </a:p>
          <a:p>
            <a:endParaRPr lang="en-US" dirty="0">
              <a:latin typeface="Avenir Book" charset="0"/>
              <a:ea typeface="Avenir Book" charset="0"/>
              <a:cs typeface="Avenir Book" charset="0"/>
            </a:endParaRPr>
          </a:p>
        </p:txBody>
      </p:sp>
    </p:spTree>
    <p:extLst>
      <p:ext uri="{BB962C8B-B14F-4D97-AF65-F5344CB8AC3E}">
        <p14:creationId xmlns:p14="http://schemas.microsoft.com/office/powerpoint/2010/main" val="12901034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DEF62AA5-A9F9-344C-9738-C68EB5A8EDFF}" type="slidenum">
              <a:rPr lang="en-US" smtClean="0"/>
              <a:pPr/>
              <a:t>21</a:t>
            </a:fld>
            <a:endParaRPr lang="en-US" dirty="0"/>
          </a:p>
        </p:txBody>
      </p:sp>
      <p:sp>
        <p:nvSpPr>
          <p:cNvPr id="2" name="Title 1"/>
          <p:cNvSpPr>
            <a:spLocks noGrp="1"/>
          </p:cNvSpPr>
          <p:nvPr>
            <p:ph type="title"/>
          </p:nvPr>
        </p:nvSpPr>
        <p:spPr/>
        <p:txBody>
          <a:bodyPr/>
          <a:lstStyle/>
          <a:p>
            <a:r>
              <a:rPr lang="en-US" sz="3268" dirty="0"/>
              <a:t>Luminosity staging baseline</a:t>
            </a:r>
          </a:p>
        </p:txBody>
      </p:sp>
      <p:pic>
        <p:nvPicPr>
          <p:cNvPr id="76" name="Picture 75" descr="plotIntegratedLumi_updatedJune18.jp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534090" y="1102532"/>
            <a:ext cx="4074127" cy="3392985"/>
          </a:xfrm>
          <a:prstGeom prst="rect">
            <a:avLst/>
          </a:prstGeom>
        </p:spPr>
      </p:pic>
      <p:sp>
        <p:nvSpPr>
          <p:cNvPr id="80" name="Content Placeholder 5"/>
          <p:cNvSpPr txBox="1">
            <a:spLocks/>
          </p:cNvSpPr>
          <p:nvPr/>
        </p:nvSpPr>
        <p:spPr>
          <a:xfrm>
            <a:off x="10123425" y="1719194"/>
            <a:ext cx="1001698" cy="1319577"/>
          </a:xfrm>
          <a:prstGeom prst="rect">
            <a:avLst/>
          </a:prstGeom>
        </p:spPr>
        <p:txBody>
          <a:bodyPr lIns="91307" tIns="45653" rIns="91307" bIns="45653"/>
          <a:lstStyle>
            <a:lvl1pPr marL="377115" indent="-377115" algn="l" defTabSz="754228" rtl="0" eaLnBrk="1" latinLnBrk="0" hangingPunct="1">
              <a:lnSpc>
                <a:spcPct val="90000"/>
              </a:lnSpc>
              <a:spcBef>
                <a:spcPts val="825"/>
              </a:spcBef>
              <a:buFont typeface="Arial" charset="0"/>
              <a:buChar char="•"/>
              <a:defRPr sz="2200" b="0" i="0" kern="1200" baseline="0">
                <a:solidFill>
                  <a:schemeClr val="tx1"/>
                </a:solidFill>
                <a:latin typeface="Avenir Book" charset="0"/>
                <a:ea typeface="Avenir Book" charset="0"/>
                <a:cs typeface="Avenir Book" charset="0"/>
              </a:defRPr>
            </a:lvl1pPr>
            <a:lvl2pPr marL="691376" indent="-314261" algn="l" defTabSz="754228" rtl="0" eaLnBrk="1" latinLnBrk="0" hangingPunct="1">
              <a:lnSpc>
                <a:spcPct val="90000"/>
              </a:lnSpc>
              <a:spcBef>
                <a:spcPts val="413"/>
              </a:spcBef>
              <a:buFont typeface="Arial" charset="0"/>
              <a:buChar char="•"/>
              <a:defRPr sz="2000" b="0" i="0" kern="1200">
                <a:solidFill>
                  <a:schemeClr val="tx1"/>
                </a:solidFill>
                <a:latin typeface="Avenir Book" charset="0"/>
                <a:ea typeface="Avenir Book" charset="0"/>
                <a:cs typeface="Avenir Book" charset="0"/>
              </a:defRPr>
            </a:lvl2pPr>
            <a:lvl3pPr marL="1068492" indent="-314261" algn="l" defTabSz="754228" rtl="0" eaLnBrk="1" latinLnBrk="0" hangingPunct="1">
              <a:lnSpc>
                <a:spcPct val="90000"/>
              </a:lnSpc>
              <a:spcBef>
                <a:spcPts val="413"/>
              </a:spcBef>
              <a:buFont typeface="Arial" charset="0"/>
              <a:buChar char="•"/>
              <a:defRPr sz="1800" b="0" i="0" kern="1200">
                <a:solidFill>
                  <a:schemeClr val="tx1"/>
                </a:solidFill>
                <a:latin typeface="Avenir Book" charset="0"/>
                <a:ea typeface="Avenir Book" charset="0"/>
                <a:cs typeface="Avenir Book" charset="0"/>
              </a:defRPr>
            </a:lvl3pPr>
            <a:lvl4pPr marL="1445607" indent="-314261" algn="l" defTabSz="754228" rtl="0" eaLnBrk="1" latinLnBrk="0" hangingPunct="1">
              <a:lnSpc>
                <a:spcPct val="90000"/>
              </a:lnSpc>
              <a:spcBef>
                <a:spcPts val="413"/>
              </a:spcBef>
              <a:buFont typeface="Arial" charset="0"/>
              <a:buChar char="•"/>
              <a:defRPr sz="1500" b="0" i="0" kern="1200">
                <a:solidFill>
                  <a:schemeClr val="tx1"/>
                </a:solidFill>
                <a:latin typeface="Avenir Book" charset="0"/>
                <a:ea typeface="Avenir Book" charset="0"/>
                <a:cs typeface="Avenir Book" charset="0"/>
              </a:defRPr>
            </a:lvl4pPr>
            <a:lvl5pPr marL="1822720" indent="-314261" algn="l" defTabSz="754228" rtl="0" eaLnBrk="1" latinLnBrk="0" hangingPunct="1">
              <a:lnSpc>
                <a:spcPct val="90000"/>
              </a:lnSpc>
              <a:spcBef>
                <a:spcPts val="413"/>
              </a:spcBef>
              <a:buFont typeface="Arial" charset="0"/>
              <a:buChar char="•"/>
              <a:defRPr sz="1300" b="0" i="0" kern="1200">
                <a:solidFill>
                  <a:schemeClr val="tx1"/>
                </a:solidFill>
                <a:latin typeface="Avenir Book" charset="0"/>
                <a:ea typeface="Avenir Book" charset="0"/>
                <a:cs typeface="Avenir Book" charset="0"/>
              </a:defRPr>
            </a:lvl5pPr>
            <a:lvl6pPr marL="2074129"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6pPr>
            <a:lvl7pPr marL="2451244"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7pPr>
            <a:lvl8pPr marL="2828360"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8pPr>
            <a:lvl9pPr marL="3205475" indent="-188558" algn="l" defTabSz="754228" rtl="0" eaLnBrk="1" latinLnBrk="0" hangingPunct="1">
              <a:lnSpc>
                <a:spcPct val="90000"/>
              </a:lnSpc>
              <a:spcBef>
                <a:spcPts val="413"/>
              </a:spcBef>
              <a:buFont typeface="Arial"/>
              <a:buChar char="•"/>
              <a:defRPr sz="1500" kern="1200">
                <a:solidFill>
                  <a:schemeClr val="tx1"/>
                </a:solidFill>
                <a:latin typeface="+mn-lt"/>
                <a:ea typeface="+mn-ea"/>
                <a:cs typeface="+mn-cs"/>
              </a:defRPr>
            </a:lvl9pPr>
          </a:lstStyle>
          <a:p>
            <a:pPr marL="0" indent="0">
              <a:buNone/>
            </a:pPr>
            <a:r>
              <a:rPr lang="en-US" sz="1180" dirty="0">
                <a:latin typeface="Avenir Book"/>
              </a:rPr>
              <a:t>increased </a:t>
            </a:r>
            <a:br>
              <a:rPr lang="en-US" sz="1180" dirty="0">
                <a:latin typeface="Avenir Book"/>
              </a:rPr>
            </a:br>
            <a:r>
              <a:rPr lang="en-US" sz="1180" dirty="0">
                <a:latin typeface="Avenir Book"/>
              </a:rPr>
              <a:t>from </a:t>
            </a:r>
          </a:p>
          <a:p>
            <a:pPr marL="0" indent="0">
              <a:buNone/>
            </a:pPr>
            <a:r>
              <a:rPr lang="en-US" sz="1180" dirty="0">
                <a:latin typeface="Avenir Book"/>
              </a:rPr>
              <a:t>0.5+0.1ab</a:t>
            </a:r>
            <a:r>
              <a:rPr lang="en-US" sz="1180" baseline="30000" dirty="0">
                <a:latin typeface="Avenir Book"/>
              </a:rPr>
              <a:t>–1</a:t>
            </a:r>
            <a:br>
              <a:rPr lang="en-US" sz="1180" dirty="0">
                <a:latin typeface="Avenir Book"/>
              </a:rPr>
            </a:br>
            <a:br>
              <a:rPr lang="en-US" sz="1180" dirty="0">
                <a:latin typeface="Avenir Book"/>
              </a:rPr>
            </a:br>
            <a:r>
              <a:rPr lang="en-US" sz="1180" dirty="0">
                <a:latin typeface="Avenir Book"/>
              </a:rPr>
              <a:t>1.5ab</a:t>
            </a:r>
            <a:r>
              <a:rPr lang="en-US" sz="1180" baseline="30000" dirty="0">
                <a:latin typeface="Avenir Book"/>
              </a:rPr>
              <a:t>–1</a:t>
            </a:r>
            <a:br>
              <a:rPr lang="en-US" sz="1180" baseline="30000" dirty="0">
                <a:latin typeface="Avenir Book"/>
              </a:rPr>
            </a:br>
            <a:br>
              <a:rPr lang="en-US" sz="1180" dirty="0">
                <a:latin typeface="Avenir Book"/>
              </a:rPr>
            </a:br>
            <a:r>
              <a:rPr lang="en-US" sz="1180" dirty="0">
                <a:latin typeface="Avenir Book"/>
              </a:rPr>
              <a:t>3ab</a:t>
            </a:r>
            <a:r>
              <a:rPr lang="en-US" sz="1180" baseline="30000" dirty="0">
                <a:latin typeface="Avenir Book"/>
              </a:rPr>
              <a:t>–1</a:t>
            </a:r>
            <a:endParaRPr lang="en-US" sz="1180" dirty="0">
              <a:latin typeface="Avenir Book"/>
            </a:endParaRPr>
          </a:p>
        </p:txBody>
      </p:sp>
      <p:pic>
        <p:nvPicPr>
          <p:cNvPr id="92" name="Picture 91" descr="clicNewStagingTable.pn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6147915" y="1744361"/>
            <a:ext cx="3976199" cy="1392899"/>
          </a:xfrm>
          <a:prstGeom prst="rect">
            <a:avLst/>
          </a:prstGeom>
        </p:spPr>
      </p:pic>
      <p:sp>
        <p:nvSpPr>
          <p:cNvPr id="99" name="TextBox 98"/>
          <p:cNvSpPr txBox="1"/>
          <p:nvPr/>
        </p:nvSpPr>
        <p:spPr>
          <a:xfrm>
            <a:off x="6740475" y="3498477"/>
            <a:ext cx="3382950" cy="752898"/>
          </a:xfrm>
          <a:prstGeom prst="rect">
            <a:avLst/>
          </a:prstGeom>
          <a:noFill/>
        </p:spPr>
        <p:txBody>
          <a:bodyPr wrap="square" rtlCol="0">
            <a:spAutoFit/>
          </a:bodyPr>
          <a:lstStyle/>
          <a:p>
            <a:pPr>
              <a:lnSpc>
                <a:spcPct val="130000"/>
              </a:lnSpc>
            </a:pPr>
            <a:r>
              <a:rPr lang="en-US" sz="1651" dirty="0">
                <a:latin typeface="Avenir Book"/>
              </a:rPr>
              <a:t>Sensitivities updated for new luminosity staging baseline</a:t>
            </a:r>
          </a:p>
        </p:txBody>
      </p:sp>
      <p:sp>
        <p:nvSpPr>
          <p:cNvPr id="100" name="TextBox 99"/>
          <p:cNvSpPr txBox="1"/>
          <p:nvPr/>
        </p:nvSpPr>
        <p:spPr>
          <a:xfrm>
            <a:off x="2572900" y="4672801"/>
            <a:ext cx="4812376" cy="964303"/>
          </a:xfrm>
          <a:prstGeom prst="rect">
            <a:avLst/>
          </a:prstGeom>
          <a:noFill/>
        </p:spPr>
        <p:txBody>
          <a:bodyPr wrap="square" rtlCol="0">
            <a:spAutoFit/>
          </a:bodyPr>
          <a:lstStyle/>
          <a:p>
            <a:pPr>
              <a:lnSpc>
                <a:spcPct val="130000"/>
              </a:lnSpc>
            </a:pPr>
            <a:r>
              <a:rPr lang="en-US" sz="1453" dirty="0">
                <a:latin typeface="Avenir Book"/>
              </a:rPr>
              <a:t>Baseline </a:t>
            </a:r>
            <a:r>
              <a:rPr lang="en-US" sz="1453" dirty="0" err="1">
                <a:latin typeface="Avenir Book"/>
              </a:rPr>
              <a:t>polarisation</a:t>
            </a:r>
            <a:r>
              <a:rPr lang="en-US" sz="1453" dirty="0">
                <a:latin typeface="Avenir Book"/>
              </a:rPr>
              <a:t> scenario adopted:</a:t>
            </a:r>
            <a:br>
              <a:rPr lang="en-US" sz="1453" dirty="0">
                <a:latin typeface="Avenir Book"/>
              </a:rPr>
            </a:br>
            <a:r>
              <a:rPr lang="en-US" sz="1453" dirty="0">
                <a:latin typeface="Avenir Book"/>
              </a:rPr>
              <a:t>electron beam (–80%, +80%) </a:t>
            </a:r>
            <a:r>
              <a:rPr lang="en-US" sz="1453" dirty="0" err="1">
                <a:latin typeface="Avenir Book"/>
              </a:rPr>
              <a:t>polarised</a:t>
            </a:r>
            <a:r>
              <a:rPr lang="en-US" sz="1453" dirty="0">
                <a:latin typeface="Avenir Book"/>
              </a:rPr>
              <a:t> in ratio</a:t>
            </a:r>
            <a:br>
              <a:rPr lang="en-US" sz="1453" dirty="0">
                <a:latin typeface="Avenir Book"/>
              </a:rPr>
            </a:br>
            <a:r>
              <a:rPr lang="en-US" sz="1453" dirty="0">
                <a:latin typeface="Avenir Book"/>
              </a:rPr>
              <a:t>(50:50) at √s=380GeV ; (80:20) at √s=1.5 and 3TeV</a:t>
            </a:r>
          </a:p>
        </p:txBody>
      </p:sp>
      <p:sp>
        <p:nvSpPr>
          <p:cNvPr id="101" name="TextBox 100"/>
          <p:cNvSpPr txBox="1"/>
          <p:nvPr/>
        </p:nvSpPr>
        <p:spPr>
          <a:xfrm>
            <a:off x="2572899" y="5811014"/>
            <a:ext cx="7363426" cy="679032"/>
          </a:xfrm>
          <a:prstGeom prst="rect">
            <a:avLst/>
          </a:prstGeom>
          <a:noFill/>
        </p:spPr>
        <p:txBody>
          <a:bodyPr wrap="none" rtlCol="0">
            <a:spAutoFit/>
          </a:bodyPr>
          <a:lstStyle/>
          <a:p>
            <a:r>
              <a:rPr lang="en-US" sz="1271" dirty="0">
                <a:latin typeface="Avenir Book"/>
              </a:rPr>
              <a:t>Staging and live-time assumptions following guidelines consistent with other future projects:</a:t>
            </a:r>
            <a:br>
              <a:rPr lang="en-US" sz="1271" dirty="0">
                <a:latin typeface="Avenir Book"/>
              </a:rPr>
            </a:br>
            <a:r>
              <a:rPr lang="en-US" sz="1271" dirty="0">
                <a:latin typeface="Avenir Book"/>
              </a:rPr>
              <a:t>Machine Parameters and Projected Luminosity Performance of Proposed Future Colliders at CERN </a:t>
            </a:r>
          </a:p>
          <a:p>
            <a:r>
              <a:rPr lang="en-US" sz="1271" dirty="0">
                <a:solidFill>
                  <a:srgbClr val="E33F28"/>
                </a:solidFill>
                <a:latin typeface="Avenir Book"/>
              </a:rPr>
              <a:t>arXiv:1810.13022</a:t>
            </a:r>
            <a:r>
              <a:rPr lang="en-US" sz="1271" dirty="0">
                <a:latin typeface="Avenir Book"/>
              </a:rPr>
              <a:t>, </a:t>
            </a:r>
            <a:r>
              <a:rPr lang="en-US" sz="1271" dirty="0" err="1">
                <a:latin typeface="Avenir Book"/>
              </a:rPr>
              <a:t>Bordry</a:t>
            </a:r>
            <a:r>
              <a:rPr lang="en-US" sz="1271" dirty="0">
                <a:latin typeface="Avenir Book"/>
              </a:rPr>
              <a:t> et al.</a:t>
            </a:r>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Tree>
    <p:extLst>
      <p:ext uri="{BB962C8B-B14F-4D97-AF65-F5344CB8AC3E}">
        <p14:creationId xmlns:p14="http://schemas.microsoft.com/office/powerpoint/2010/main" val="1570727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 descr="http://www.sc-nova.com/?q=sites/default/files/imagecache/product_img_main/K2-3.jpg">
            <a:extLst>
              <a:ext uri="{FF2B5EF4-FFF2-40B4-BE49-F238E27FC236}">
                <a16:creationId xmlns:a16="http://schemas.microsoft.com/office/drawing/2014/main" id="{F54D995C-2254-274A-991C-299D724E072B}"/>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2166" y="5202135"/>
            <a:ext cx="1788368" cy="1430695"/>
          </a:xfrm>
          <a:prstGeom prst="rect">
            <a:avLst/>
          </a:prstGeom>
          <a:noFill/>
          <a:extLst>
            <a:ext uri="{909E8E84-426E-40dd-AFC4-6F175D3DCCD1}">
              <a14:hiddenFill xmlns:a14="http://schemas.microsoft.com/office/drawing/2010/main" xmlns="">
                <a:solidFill>
                  <a:srgbClr val="FFFFFF"/>
                </a:solidFill>
              </a14:hiddenFill>
            </a:ext>
          </a:extLst>
        </p:spPr>
      </p:pic>
      <p:sp>
        <p:nvSpPr>
          <p:cNvPr id="5" name="TextBox 4"/>
          <p:cNvSpPr txBox="1"/>
          <p:nvPr/>
        </p:nvSpPr>
        <p:spPr>
          <a:xfrm>
            <a:off x="200585" y="553104"/>
            <a:ext cx="2729304" cy="2492990"/>
          </a:xfrm>
          <a:prstGeom prst="rect">
            <a:avLst/>
          </a:prstGeom>
          <a:solidFill>
            <a:schemeClr val="bg1"/>
          </a:solidFill>
          <a:ln w="38100">
            <a:solidFill>
              <a:schemeClr val="accent6">
                <a:lumMod val="60000"/>
                <a:lumOff val="40000"/>
              </a:schemeClr>
            </a:solidFill>
          </a:ln>
        </p:spPr>
        <p:txBody>
          <a:bodyPr wrap="square" rtlCol="0">
            <a:spAutoFit/>
          </a:bodyPr>
          <a:lstStyle/>
          <a:p>
            <a:r>
              <a:rPr lang="en-US" sz="1200" dirty="0">
                <a:latin typeface="Avenir Roman" panose="02000503020000020003" pitchFamily="2" charset="0"/>
              </a:rPr>
              <a:t>Prototype components</a:t>
            </a:r>
          </a:p>
          <a:p>
            <a:endParaRPr lang="en-US" sz="1200" dirty="0">
              <a:latin typeface="Avenir Roman" panose="02000503020000020003" pitchFamily="2" charset="0"/>
            </a:endParaRPr>
          </a:p>
          <a:p>
            <a:r>
              <a:rPr lang="en-US" sz="1200" dirty="0">
                <a:latin typeface="Avenir Roman" panose="02000503020000020003" pitchFamily="2" charset="0"/>
              </a:rPr>
              <a:t>Laboratory with commercial</a:t>
            </a:r>
          </a:p>
          <a:p>
            <a:pPr marL="285750" indent="-285750">
              <a:buFont typeface="Arial" panose="020B0604020202020204" pitchFamily="34" charset="0"/>
              <a:buChar char="•"/>
            </a:pPr>
            <a:r>
              <a:rPr lang="en-US" sz="1200" dirty="0">
                <a:latin typeface="Avenir Roman" panose="02000503020000020003" pitchFamily="2" charset="0"/>
              </a:rPr>
              <a:t>Accelerating structures</a:t>
            </a:r>
          </a:p>
          <a:p>
            <a:pPr marL="285750" indent="-285750">
              <a:buFont typeface="Arial" panose="020B0604020202020204" pitchFamily="34" charset="0"/>
              <a:buChar char="•"/>
            </a:pPr>
            <a:r>
              <a:rPr lang="en-US" sz="1200" dirty="0">
                <a:latin typeface="Avenir Roman" panose="02000503020000020003" pitchFamily="2" charset="0"/>
              </a:rPr>
              <a:t>pulse compressors</a:t>
            </a:r>
          </a:p>
          <a:p>
            <a:pPr marL="285750" indent="-285750">
              <a:buFont typeface="Arial" panose="020B0604020202020204" pitchFamily="34" charset="0"/>
              <a:buChar char="•"/>
            </a:pPr>
            <a:r>
              <a:rPr lang="en-US" sz="1200" dirty="0">
                <a:latin typeface="Avenir Roman" panose="02000503020000020003" pitchFamily="2" charset="0"/>
              </a:rPr>
              <a:t>alignment</a:t>
            </a:r>
          </a:p>
          <a:p>
            <a:pPr marL="285750" indent="-285750">
              <a:buFont typeface="Arial" panose="020B0604020202020204" pitchFamily="34" charset="0"/>
              <a:buChar char="•"/>
            </a:pPr>
            <a:r>
              <a:rPr lang="en-US" sz="1200" dirty="0">
                <a:latin typeface="Avenir Roman" panose="02000503020000020003" pitchFamily="2" charset="0"/>
              </a:rPr>
              <a:t>stabilization</a:t>
            </a:r>
          </a:p>
          <a:p>
            <a:pPr marL="285750" indent="-285750">
              <a:buFont typeface="Arial" panose="020B0604020202020204" pitchFamily="34" charset="0"/>
              <a:buChar char="•"/>
            </a:pPr>
            <a:r>
              <a:rPr lang="en-US" sz="1200" dirty="0">
                <a:latin typeface="Avenir Roman" panose="02000503020000020003" pitchFamily="2" charset="0"/>
              </a:rPr>
              <a:t>etc.</a:t>
            </a:r>
          </a:p>
          <a:p>
            <a:pPr marL="285750" indent="-285750">
              <a:buFont typeface="Arial" panose="020B0604020202020204" pitchFamily="34" charset="0"/>
              <a:buChar char="•"/>
            </a:pPr>
            <a:endParaRPr lang="en-US" sz="1200" dirty="0">
              <a:latin typeface="Avenir Roman" panose="02000503020000020003" pitchFamily="2" charset="0"/>
            </a:endParaRPr>
          </a:p>
          <a:p>
            <a:r>
              <a:rPr lang="en-US" sz="1200" dirty="0">
                <a:latin typeface="Avenir Roman" panose="02000503020000020003" pitchFamily="2" charset="0"/>
              </a:rPr>
              <a:t>Full commercial supply</a:t>
            </a:r>
          </a:p>
          <a:p>
            <a:pPr marL="285750" indent="-285750">
              <a:buFont typeface="Arial" panose="020B0604020202020204" pitchFamily="34" charset="0"/>
              <a:buChar char="•"/>
            </a:pPr>
            <a:r>
              <a:rPr lang="en-US" sz="1200" dirty="0">
                <a:latin typeface="Avenir Roman" panose="02000503020000020003" pitchFamily="2" charset="0"/>
              </a:rPr>
              <a:t>X-band klystrons</a:t>
            </a:r>
          </a:p>
          <a:p>
            <a:pPr marL="285750" indent="-285750">
              <a:buFont typeface="Arial" panose="020B0604020202020204" pitchFamily="34" charset="0"/>
              <a:buChar char="•"/>
            </a:pPr>
            <a:r>
              <a:rPr lang="en-US" sz="1200" dirty="0">
                <a:latin typeface="Avenir Roman" panose="02000503020000020003" pitchFamily="2" charset="0"/>
              </a:rPr>
              <a:t>solid state modulators</a:t>
            </a:r>
          </a:p>
          <a:p>
            <a:pPr marL="285750" indent="-285750">
              <a:buFont typeface="Arial" panose="020B0604020202020204" pitchFamily="34" charset="0"/>
              <a:buChar char="•"/>
            </a:pPr>
            <a:r>
              <a:rPr lang="en-US" sz="1200" dirty="0">
                <a:latin typeface="Avenir Roman" panose="02000503020000020003" pitchFamily="2" charset="0"/>
              </a:rPr>
              <a:t>etc.</a:t>
            </a:r>
            <a:endParaRPr lang="en-GB" sz="1200" dirty="0">
              <a:latin typeface="Avenir Roman" panose="02000503020000020003" pitchFamily="2" charset="0"/>
            </a:endParaRPr>
          </a:p>
        </p:txBody>
      </p:sp>
      <p:sp>
        <p:nvSpPr>
          <p:cNvPr id="6" name="TextBox 5"/>
          <p:cNvSpPr txBox="1"/>
          <p:nvPr/>
        </p:nvSpPr>
        <p:spPr>
          <a:xfrm>
            <a:off x="3320993" y="1938249"/>
            <a:ext cx="3173209" cy="2677656"/>
          </a:xfrm>
          <a:prstGeom prst="rect">
            <a:avLst/>
          </a:prstGeom>
          <a:noFill/>
          <a:ln w="38100">
            <a:solidFill>
              <a:schemeClr val="accent6">
                <a:lumMod val="60000"/>
                <a:lumOff val="40000"/>
              </a:schemeClr>
            </a:solidFill>
          </a:ln>
        </p:spPr>
        <p:txBody>
          <a:bodyPr wrap="square" rtlCol="0">
            <a:spAutoFit/>
          </a:bodyPr>
          <a:lstStyle/>
          <a:p>
            <a:r>
              <a:rPr lang="en-US" sz="1200" dirty="0">
                <a:latin typeface="Avenir Roman" panose="02000503020000020003" pitchFamily="2" charset="0"/>
              </a:rPr>
              <a:t>Systems and 100 MeV-range facilities</a:t>
            </a:r>
          </a:p>
          <a:p>
            <a:endParaRPr lang="en-US" sz="1200" dirty="0">
              <a:latin typeface="Avenir Roman" panose="02000503020000020003" pitchFamily="2" charset="0"/>
            </a:endParaRPr>
          </a:p>
          <a:p>
            <a:pPr marL="285750" indent="-285750">
              <a:buFont typeface="Arial" panose="020B0604020202020204" pitchFamily="34" charset="0"/>
              <a:buChar char="•"/>
            </a:pPr>
            <a:r>
              <a:rPr lang="en-US" sz="1200" dirty="0">
                <a:latin typeface="Avenir Roman" panose="02000503020000020003" pitchFamily="2" charset="0"/>
              </a:rPr>
              <a:t>XBoxes at CERN</a:t>
            </a:r>
          </a:p>
          <a:p>
            <a:pPr marL="285750" indent="-285750">
              <a:buFont typeface="Arial" panose="020B0604020202020204" pitchFamily="34" charset="0"/>
              <a:buChar char="•"/>
            </a:pPr>
            <a:r>
              <a:rPr lang="en-US" sz="1200" dirty="0">
                <a:latin typeface="Avenir Roman" panose="02000503020000020003" pitchFamily="2" charset="0"/>
              </a:rPr>
              <a:t>(NEXTEF KEK)</a:t>
            </a:r>
          </a:p>
          <a:p>
            <a:pPr marL="285750" indent="-285750">
              <a:buFont typeface="Arial" panose="020B0604020202020204" pitchFamily="34" charset="0"/>
              <a:buChar char="•"/>
            </a:pPr>
            <a:r>
              <a:rPr lang="en-US" sz="1200" dirty="0">
                <a:latin typeface="Avenir Roman" panose="02000503020000020003" pitchFamily="2" charset="0"/>
              </a:rPr>
              <a:t>Test stand at Tsinghua</a:t>
            </a:r>
          </a:p>
          <a:p>
            <a:pPr marL="285750" indent="-285750">
              <a:buFont typeface="Arial" panose="020B0604020202020204" pitchFamily="34" charset="0"/>
              <a:buChar char="•"/>
            </a:pPr>
            <a:r>
              <a:rPr lang="en-US" sz="1200" dirty="0">
                <a:latin typeface="Avenir Roman" panose="02000503020000020003" pitchFamily="2" charset="0"/>
              </a:rPr>
              <a:t>Frascati</a:t>
            </a:r>
          </a:p>
          <a:p>
            <a:pPr marL="285750" indent="-285750">
              <a:buFont typeface="Arial" panose="020B0604020202020204" pitchFamily="34" charset="0"/>
              <a:buChar char="•"/>
            </a:pPr>
            <a:r>
              <a:rPr lang="en-US" sz="1200" dirty="0">
                <a:latin typeface="Avenir Roman" panose="02000503020000020003" pitchFamily="2" charset="0"/>
              </a:rPr>
              <a:t>NLCTA SLAC</a:t>
            </a:r>
          </a:p>
          <a:p>
            <a:pPr marL="285750" indent="-285750">
              <a:buFont typeface="Arial" panose="020B0604020202020204" pitchFamily="34" charset="0"/>
              <a:buChar char="•"/>
            </a:pPr>
            <a:r>
              <a:rPr lang="en-US" sz="1200" dirty="0">
                <a:latin typeface="Avenir Roman" panose="02000503020000020003" pitchFamily="2" charset="0"/>
              </a:rPr>
              <a:t>Linearizers at Electra, PSI, Shanghai and Daresbury</a:t>
            </a:r>
          </a:p>
          <a:p>
            <a:pPr marL="285750" indent="-285750">
              <a:buFont typeface="Arial" panose="020B0604020202020204" pitchFamily="34" charset="0"/>
              <a:buChar char="•"/>
            </a:pPr>
            <a:r>
              <a:rPr lang="en-US" sz="1200" dirty="0">
                <a:latin typeface="Avenir Roman" panose="02000503020000020003" pitchFamily="2" charset="0"/>
              </a:rPr>
              <a:t>Deflectors at SLAC, Shanghai, PSI, DESY and Trieste </a:t>
            </a:r>
          </a:p>
          <a:p>
            <a:pPr marL="285750" indent="-285750">
              <a:buFont typeface="Arial" panose="020B0604020202020204" pitchFamily="34" charset="0"/>
              <a:buChar char="•"/>
            </a:pPr>
            <a:r>
              <a:rPr lang="en-US" sz="1200" dirty="0">
                <a:latin typeface="Avenir Roman" panose="02000503020000020003" pitchFamily="2" charset="0"/>
              </a:rPr>
              <a:t>NLCTA</a:t>
            </a:r>
          </a:p>
          <a:p>
            <a:pPr marL="285750" indent="-285750">
              <a:buFont typeface="Arial" panose="020B0604020202020204" pitchFamily="34" charset="0"/>
              <a:buChar char="•"/>
            </a:pPr>
            <a:r>
              <a:rPr lang="en-US" sz="1200" dirty="0">
                <a:latin typeface="Avenir Roman" panose="02000503020000020003" pitchFamily="2" charset="0"/>
              </a:rPr>
              <a:t>Smart*Light</a:t>
            </a:r>
          </a:p>
          <a:p>
            <a:pPr marL="285750" indent="-285750">
              <a:buFont typeface="Arial" panose="020B0604020202020204" pitchFamily="34" charset="0"/>
              <a:buChar char="•"/>
            </a:pPr>
            <a:r>
              <a:rPr lang="en-US" sz="1200" dirty="0">
                <a:latin typeface="Avenir Roman" panose="02000503020000020003" pitchFamily="2" charset="0"/>
              </a:rPr>
              <a:t>FLASH</a:t>
            </a:r>
          </a:p>
        </p:txBody>
      </p:sp>
      <p:sp>
        <p:nvSpPr>
          <p:cNvPr id="7" name="TextBox 6"/>
          <p:cNvSpPr txBox="1"/>
          <p:nvPr/>
        </p:nvSpPr>
        <p:spPr>
          <a:xfrm>
            <a:off x="6774495" y="645658"/>
            <a:ext cx="2581389" cy="1200329"/>
          </a:xfrm>
          <a:prstGeom prst="rect">
            <a:avLst/>
          </a:prstGeom>
          <a:noFill/>
          <a:ln w="38100">
            <a:solidFill>
              <a:schemeClr val="accent6">
                <a:lumMod val="60000"/>
                <a:lumOff val="40000"/>
              </a:schemeClr>
            </a:solidFill>
          </a:ln>
        </p:spPr>
        <p:txBody>
          <a:bodyPr wrap="square" rtlCol="0">
            <a:spAutoFit/>
          </a:bodyPr>
          <a:lstStyle/>
          <a:p>
            <a:r>
              <a:rPr lang="en-US" sz="1200" dirty="0">
                <a:latin typeface="Avenir Roman" panose="02000503020000020003" pitchFamily="2" charset="0"/>
              </a:rPr>
              <a:t>Normal-conducting, low- emittance GeV-range facilities</a:t>
            </a:r>
          </a:p>
          <a:p>
            <a:endParaRPr lang="en-US" sz="1200" dirty="0">
              <a:latin typeface="Avenir Roman" panose="02000503020000020003" pitchFamily="2" charset="0"/>
            </a:endParaRPr>
          </a:p>
          <a:p>
            <a:r>
              <a:rPr lang="en-US" sz="1200" dirty="0">
                <a:latin typeface="Avenir Roman" panose="02000503020000020003" pitchFamily="2" charset="0"/>
              </a:rPr>
              <a:t>Operational</a:t>
            </a:r>
          </a:p>
          <a:p>
            <a:pPr marL="285750" indent="-285750">
              <a:buFont typeface="Arial" panose="020B0604020202020204" pitchFamily="34" charset="0"/>
              <a:buChar char="•"/>
            </a:pPr>
            <a:r>
              <a:rPr lang="en-US" sz="1200" dirty="0">
                <a:latin typeface="Avenir Roman" panose="02000503020000020003" pitchFamily="2" charset="0"/>
              </a:rPr>
              <a:t>SACLA</a:t>
            </a:r>
          </a:p>
          <a:p>
            <a:pPr marL="285750" indent="-285750">
              <a:buFont typeface="Arial" panose="020B0604020202020204" pitchFamily="34" charset="0"/>
              <a:buChar char="•"/>
            </a:pPr>
            <a:r>
              <a:rPr lang="en-US" sz="1200" dirty="0" err="1">
                <a:latin typeface="Avenir Roman" panose="02000503020000020003" pitchFamily="2" charset="0"/>
              </a:rPr>
              <a:t>SwissFEL</a:t>
            </a:r>
            <a:endParaRPr lang="en-US" sz="1200" dirty="0">
              <a:latin typeface="Avenir Roman" panose="02000503020000020003" pitchFamily="2" charset="0"/>
            </a:endParaRPr>
          </a:p>
        </p:txBody>
      </p:sp>
      <p:sp>
        <p:nvSpPr>
          <p:cNvPr id="9" name="TextBox 8"/>
          <p:cNvSpPr txBox="1"/>
          <p:nvPr/>
        </p:nvSpPr>
        <p:spPr>
          <a:xfrm>
            <a:off x="7982213" y="4894587"/>
            <a:ext cx="2581389" cy="1384995"/>
          </a:xfrm>
          <a:prstGeom prst="rect">
            <a:avLst/>
          </a:prstGeom>
          <a:noFill/>
          <a:ln w="38100">
            <a:solidFill>
              <a:srgbClr val="FFC000"/>
            </a:solidFill>
          </a:ln>
        </p:spPr>
        <p:txBody>
          <a:bodyPr wrap="square" rtlCol="0">
            <a:spAutoFit/>
          </a:bodyPr>
          <a:lstStyle/>
          <a:p>
            <a:r>
              <a:rPr lang="en-US" sz="1200" dirty="0">
                <a:latin typeface="Avenir Roman" panose="02000503020000020003" pitchFamily="2" charset="0"/>
              </a:rPr>
              <a:t>X-band GeV-range facilities</a:t>
            </a:r>
          </a:p>
          <a:p>
            <a:endParaRPr lang="en-US" sz="1200" dirty="0">
              <a:latin typeface="Avenir Roman" panose="02000503020000020003" pitchFamily="2" charset="0"/>
            </a:endParaRPr>
          </a:p>
          <a:p>
            <a:r>
              <a:rPr lang="en-US" sz="1200" dirty="0">
                <a:latin typeface="Avenir Roman" panose="02000503020000020003" pitchFamily="2" charset="0"/>
              </a:rPr>
              <a:t>Planning:</a:t>
            </a:r>
          </a:p>
          <a:p>
            <a:pPr marL="285750" indent="-285750">
              <a:buFont typeface="Arial" panose="020B0604020202020204" pitchFamily="34" charset="0"/>
              <a:buChar char="•"/>
            </a:pPr>
            <a:r>
              <a:rPr lang="en-US" sz="1200" dirty="0">
                <a:latin typeface="Avenir Roman" panose="02000503020000020003" pitchFamily="2" charset="0"/>
              </a:rPr>
              <a:t>EU-</a:t>
            </a:r>
            <a:r>
              <a:rPr lang="en-US" sz="1200" dirty="0" err="1">
                <a:latin typeface="Avenir Roman" panose="02000503020000020003" pitchFamily="2" charset="0"/>
              </a:rPr>
              <a:t>Praxia</a:t>
            </a:r>
            <a:endParaRPr lang="en-US" sz="1200" dirty="0">
              <a:latin typeface="Avenir Roman" panose="02000503020000020003" pitchFamily="2" charset="0"/>
            </a:endParaRPr>
          </a:p>
          <a:p>
            <a:pPr marL="285750" indent="-285750">
              <a:buFont typeface="Arial" panose="020B0604020202020204" pitchFamily="34" charset="0"/>
              <a:buChar char="•"/>
            </a:pPr>
            <a:r>
              <a:rPr lang="en-US" sz="1200" dirty="0" err="1">
                <a:latin typeface="Avenir Roman" panose="02000503020000020003" pitchFamily="2" charset="0"/>
              </a:rPr>
              <a:t>eSPS</a:t>
            </a:r>
            <a:endParaRPr lang="en-US" sz="1200" dirty="0">
              <a:latin typeface="Avenir Roman" panose="02000503020000020003" pitchFamily="2" charset="0"/>
            </a:endParaRPr>
          </a:p>
          <a:p>
            <a:pPr marL="285750" indent="-285750">
              <a:buFont typeface="Arial" panose="020B0604020202020204" pitchFamily="34" charset="0"/>
              <a:buChar char="•"/>
            </a:pPr>
            <a:r>
              <a:rPr lang="en-US" sz="1200" dirty="0" err="1">
                <a:latin typeface="Avenir Roman" panose="02000503020000020003" pitchFamily="2" charset="0"/>
              </a:rPr>
              <a:t>CompactLight</a:t>
            </a:r>
            <a:endParaRPr lang="en-US" sz="1200" dirty="0">
              <a:latin typeface="Avenir Roman" panose="02000503020000020003" pitchFamily="2" charset="0"/>
            </a:endParaRPr>
          </a:p>
          <a:p>
            <a:pPr marL="285750" indent="-285750">
              <a:buFont typeface="Arial" panose="020B0604020202020204" pitchFamily="34" charset="0"/>
              <a:buChar char="•"/>
            </a:pPr>
            <a:r>
              <a:rPr lang="en-US" sz="1200" dirty="0">
                <a:latin typeface="Avenir Roman" panose="02000503020000020003" pitchFamily="2" charset="0"/>
              </a:rPr>
              <a:t>XARA</a:t>
            </a:r>
            <a:endParaRPr lang="en-GB" sz="1200" dirty="0">
              <a:latin typeface="Avenir Roman" panose="02000503020000020003" pitchFamily="2" charset="0"/>
            </a:endParaRPr>
          </a:p>
        </p:txBody>
      </p:sp>
      <p:sp>
        <p:nvSpPr>
          <p:cNvPr id="11" name="Bent-Up Arrow 10"/>
          <p:cNvSpPr/>
          <p:nvPr/>
        </p:nvSpPr>
        <p:spPr>
          <a:xfrm rot="5400000">
            <a:off x="2485481" y="3198144"/>
            <a:ext cx="885424" cy="722459"/>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latin typeface="Avenir Roman" panose="02000503020000020003" pitchFamily="2" charset="0"/>
            </a:endParaRPr>
          </a:p>
        </p:txBody>
      </p:sp>
      <p:sp>
        <p:nvSpPr>
          <p:cNvPr id="14" name="Bent-Up Arrow 13"/>
          <p:cNvSpPr/>
          <p:nvPr/>
        </p:nvSpPr>
        <p:spPr>
          <a:xfrm rot="10800000" flipH="1">
            <a:off x="9473078" y="1565435"/>
            <a:ext cx="1185698" cy="730051"/>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latin typeface="Avenir Roman" panose="02000503020000020003" pitchFamily="2" charset="0"/>
            </a:endParaRPr>
          </a:p>
        </p:txBody>
      </p:sp>
      <p:sp>
        <p:nvSpPr>
          <p:cNvPr id="15" name="Right Arrow 14"/>
          <p:cNvSpPr/>
          <p:nvPr/>
        </p:nvSpPr>
        <p:spPr>
          <a:xfrm rot="16200000">
            <a:off x="9686559" y="3831137"/>
            <a:ext cx="1520327" cy="4241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latin typeface="Avenir Roman" panose="02000503020000020003" pitchFamily="2" charset="0"/>
            </a:endParaRPr>
          </a:p>
        </p:txBody>
      </p:sp>
      <p:sp>
        <p:nvSpPr>
          <p:cNvPr id="29" name="Date Placeholder 3">
            <a:extLst>
              <a:ext uri="{FF2B5EF4-FFF2-40B4-BE49-F238E27FC236}">
                <a16:creationId xmlns:a16="http://schemas.microsoft.com/office/drawing/2014/main" id="{9767D655-C696-DA48-88D6-21063689F838}"/>
              </a:ext>
            </a:extLst>
          </p:cNvPr>
          <p:cNvSpPr>
            <a:spLocks noGrp="1"/>
          </p:cNvSpPr>
          <p:nvPr>
            <p:ph type="dt" sz="half" idx="10"/>
          </p:nvPr>
        </p:nvSpPr>
        <p:spPr/>
        <p:txBody>
          <a:bodyPr/>
          <a:lstStyle/>
          <a:p>
            <a:r>
              <a:rPr lang="en-US" sz="1200"/>
              <a:t>October 2019, Sendai</a:t>
            </a:r>
            <a:endParaRPr lang="en-US" sz="1200" dirty="0"/>
          </a:p>
        </p:txBody>
      </p:sp>
      <p:sp>
        <p:nvSpPr>
          <p:cNvPr id="30" name="Footer Placeholder 1">
            <a:extLst>
              <a:ext uri="{FF2B5EF4-FFF2-40B4-BE49-F238E27FC236}">
                <a16:creationId xmlns:a16="http://schemas.microsoft.com/office/drawing/2014/main" id="{CA6A9EA5-12AC-984E-B9C7-FC7F50F5335F}"/>
              </a:ext>
            </a:extLst>
          </p:cNvPr>
          <p:cNvSpPr>
            <a:spLocks noGrp="1"/>
          </p:cNvSpPr>
          <p:nvPr>
            <p:ph type="ftr" sz="quarter" idx="11"/>
          </p:nvPr>
        </p:nvSpPr>
        <p:spPr/>
        <p:txBody>
          <a:bodyPr/>
          <a:lstStyle/>
          <a:p>
            <a:r>
              <a:rPr lang="en-US" sz="1200"/>
              <a:t>Steinar Stapnes</a:t>
            </a:r>
            <a:endParaRPr lang="en-US" sz="1200" dirty="0"/>
          </a:p>
        </p:txBody>
      </p:sp>
      <p:sp>
        <p:nvSpPr>
          <p:cNvPr id="28" name="Slide Number Placeholder 2">
            <a:extLst>
              <a:ext uri="{FF2B5EF4-FFF2-40B4-BE49-F238E27FC236}">
                <a16:creationId xmlns:a16="http://schemas.microsoft.com/office/drawing/2014/main" id="{A6DE3F2F-F0AE-D74C-8947-1C10066E1A20}"/>
              </a:ext>
            </a:extLst>
          </p:cNvPr>
          <p:cNvSpPr>
            <a:spLocks noGrp="1"/>
          </p:cNvSpPr>
          <p:nvPr>
            <p:ph type="sldNum" sz="quarter" idx="12"/>
          </p:nvPr>
        </p:nvSpPr>
        <p:spPr/>
        <p:txBody>
          <a:bodyPr/>
          <a:lstStyle/>
          <a:p>
            <a:fld id="{DEF62AA5-A9F9-344C-9738-C68EB5A8EDFF}" type="slidenum">
              <a:rPr lang="en-US" sz="1200" smtClean="0"/>
              <a:pPr/>
              <a:t>22</a:t>
            </a:fld>
            <a:endParaRPr lang="en-US" sz="1200"/>
          </a:p>
        </p:txBody>
      </p:sp>
      <p:pic>
        <p:nvPicPr>
          <p:cNvPr id="16" name="Picture 5">
            <a:extLst>
              <a:ext uri="{FF2B5EF4-FFF2-40B4-BE49-F238E27FC236}">
                <a16:creationId xmlns:a16="http://schemas.microsoft.com/office/drawing/2014/main" id="{C4C7C248-7293-0640-9386-115F789101B6}"/>
              </a:ext>
            </a:extLst>
          </p:cNvPr>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10335121" y="199569"/>
            <a:ext cx="2033590" cy="119993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7" name="Picture 9" descr="TUPSO43f5.jpg">
            <a:extLst>
              <a:ext uri="{FF2B5EF4-FFF2-40B4-BE49-F238E27FC236}">
                <a16:creationId xmlns:a16="http://schemas.microsoft.com/office/drawing/2014/main" id="{014AF7B8-39ED-3144-B07D-5BAA01631EC4}"/>
              </a:ext>
            </a:extLst>
          </p:cNvPr>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9409684" y="184730"/>
            <a:ext cx="911079" cy="12147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8" name="Picture 17">
            <a:extLst>
              <a:ext uri="{FF2B5EF4-FFF2-40B4-BE49-F238E27FC236}">
                <a16:creationId xmlns:a16="http://schemas.microsoft.com/office/drawing/2014/main" id="{83324776-CBAE-374D-8E8C-763F4DA771DF}"/>
              </a:ext>
            </a:extLst>
          </p:cNvPr>
          <p:cNvPicPr>
            <a:picLocks noChangeAspect="1"/>
          </p:cNvPicPr>
          <p:nvPr/>
        </p:nvPicPr>
        <p:blipFill rotWithShape="1">
          <a:blip r:embed="rId6">
            <a:extLst>
              <a:ext uri="{28A0092B-C50C-407E-A947-70E740481C1C}">
                <a14:useLocalDpi xmlns:a14="http://schemas.microsoft.com/office/drawing/2010/main"/>
              </a:ext>
            </a:extLst>
          </a:blip>
          <a:srcRect/>
          <a:stretch/>
        </p:blipFill>
        <p:spPr>
          <a:xfrm>
            <a:off x="124001" y="3151557"/>
            <a:ext cx="1385282" cy="2258808"/>
          </a:xfrm>
          <a:prstGeom prst="rect">
            <a:avLst/>
          </a:prstGeom>
        </p:spPr>
      </p:pic>
      <p:pic>
        <p:nvPicPr>
          <p:cNvPr id="25" name="Picture 24">
            <a:extLst>
              <a:ext uri="{FF2B5EF4-FFF2-40B4-BE49-F238E27FC236}">
                <a16:creationId xmlns:a16="http://schemas.microsoft.com/office/drawing/2014/main" id="{5A8B84A4-E916-5B4F-ADAD-74EC9FF91986}"/>
              </a:ext>
            </a:extLst>
          </p:cNvPr>
          <p:cNvPicPr>
            <a:picLocks noChangeAspect="1"/>
          </p:cNvPicPr>
          <p:nvPr/>
        </p:nvPicPr>
        <p:blipFill rotWithShape="1">
          <a:blip r:embed="rId7">
            <a:extLst>
              <a:ext uri="{28A0092B-C50C-407E-A947-70E740481C1C}">
                <a14:useLocalDpi xmlns:a14="http://schemas.microsoft.com/office/drawing/2010/main"/>
              </a:ext>
            </a:extLst>
          </a:blip>
          <a:srcRect l="698" t="70517" r="63637"/>
          <a:stretch/>
        </p:blipFill>
        <p:spPr>
          <a:xfrm>
            <a:off x="4674509" y="5027831"/>
            <a:ext cx="2160189" cy="1343595"/>
          </a:xfrm>
          <a:prstGeom prst="rect">
            <a:avLst/>
          </a:prstGeom>
          <a:solidFill>
            <a:schemeClr val="bg1"/>
          </a:solidFill>
        </p:spPr>
      </p:pic>
      <p:pic>
        <p:nvPicPr>
          <p:cNvPr id="26" name="Picture 25">
            <a:extLst>
              <a:ext uri="{FF2B5EF4-FFF2-40B4-BE49-F238E27FC236}">
                <a16:creationId xmlns:a16="http://schemas.microsoft.com/office/drawing/2014/main" id="{19616D8B-42FE-D548-8DEA-D1A17F683EA9}"/>
              </a:ext>
            </a:extLst>
          </p:cNvPr>
          <p:cNvPicPr>
            <a:picLocks noChangeAspect="1"/>
          </p:cNvPicPr>
          <p:nvPr/>
        </p:nvPicPr>
        <p:blipFill>
          <a:blip r:embed="rId8"/>
          <a:stretch>
            <a:fillRect/>
          </a:stretch>
        </p:blipFill>
        <p:spPr>
          <a:xfrm>
            <a:off x="6581618" y="1938249"/>
            <a:ext cx="3248191" cy="2770131"/>
          </a:xfrm>
          <a:prstGeom prst="rect">
            <a:avLst/>
          </a:prstGeom>
        </p:spPr>
      </p:pic>
      <p:pic>
        <p:nvPicPr>
          <p:cNvPr id="12" name="Picture 11">
            <a:extLst>
              <a:ext uri="{FF2B5EF4-FFF2-40B4-BE49-F238E27FC236}">
                <a16:creationId xmlns:a16="http://schemas.microsoft.com/office/drawing/2014/main" id="{54B14D1A-609C-D64B-80C6-CBCBFCE899F9}"/>
              </a:ext>
            </a:extLst>
          </p:cNvPr>
          <p:cNvPicPr>
            <a:picLocks noChangeAspect="1"/>
          </p:cNvPicPr>
          <p:nvPr/>
        </p:nvPicPr>
        <p:blipFill>
          <a:blip r:embed="rId9"/>
          <a:stretch>
            <a:fillRect/>
          </a:stretch>
        </p:blipFill>
        <p:spPr>
          <a:xfrm>
            <a:off x="2019134" y="5048647"/>
            <a:ext cx="2540577" cy="1322780"/>
          </a:xfrm>
          <a:prstGeom prst="rect">
            <a:avLst/>
          </a:prstGeom>
        </p:spPr>
      </p:pic>
      <p:sp>
        <p:nvSpPr>
          <p:cNvPr id="13" name="TextBox 12">
            <a:extLst>
              <a:ext uri="{FF2B5EF4-FFF2-40B4-BE49-F238E27FC236}">
                <a16:creationId xmlns:a16="http://schemas.microsoft.com/office/drawing/2014/main" id="{2636AD6D-92D8-9F42-B774-8F4B9FBB3CA4}"/>
              </a:ext>
            </a:extLst>
          </p:cNvPr>
          <p:cNvSpPr txBox="1"/>
          <p:nvPr/>
        </p:nvSpPr>
        <p:spPr>
          <a:xfrm>
            <a:off x="8676366" y="2068304"/>
            <a:ext cx="895998" cy="276999"/>
          </a:xfrm>
          <a:prstGeom prst="rect">
            <a:avLst/>
          </a:prstGeom>
          <a:noFill/>
        </p:spPr>
        <p:txBody>
          <a:bodyPr wrap="square" rtlCol="0">
            <a:spAutoFit/>
          </a:bodyPr>
          <a:lstStyle/>
          <a:p>
            <a:r>
              <a:rPr lang="en-US" sz="1200" dirty="0">
                <a:latin typeface="Avenir Roman" panose="02000503020000020003" pitchFamily="2" charset="0"/>
              </a:rPr>
              <a:t>Gradients</a:t>
            </a:r>
          </a:p>
        </p:txBody>
      </p:sp>
      <p:sp>
        <p:nvSpPr>
          <p:cNvPr id="21" name="Bent-Up Arrow 20">
            <a:extLst>
              <a:ext uri="{FF2B5EF4-FFF2-40B4-BE49-F238E27FC236}">
                <a16:creationId xmlns:a16="http://schemas.microsoft.com/office/drawing/2014/main" id="{705F90B6-306F-C84F-9065-26EA77208DDC}"/>
              </a:ext>
            </a:extLst>
          </p:cNvPr>
          <p:cNvSpPr/>
          <p:nvPr/>
        </p:nvSpPr>
        <p:spPr>
          <a:xfrm rot="5400000">
            <a:off x="6620628" y="4221878"/>
            <a:ext cx="885424" cy="1688283"/>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200">
              <a:latin typeface="Avenir Roman" panose="02000503020000020003" pitchFamily="2" charset="0"/>
            </a:endParaRPr>
          </a:p>
        </p:txBody>
      </p:sp>
      <p:sp>
        <p:nvSpPr>
          <p:cNvPr id="2" name="TextBox 1">
            <a:extLst>
              <a:ext uri="{FF2B5EF4-FFF2-40B4-BE49-F238E27FC236}">
                <a16:creationId xmlns:a16="http://schemas.microsoft.com/office/drawing/2014/main" id="{147B612C-6AD9-584B-A2BF-EF4DB4574CB1}"/>
              </a:ext>
            </a:extLst>
          </p:cNvPr>
          <p:cNvSpPr txBox="1"/>
          <p:nvPr/>
        </p:nvSpPr>
        <p:spPr>
          <a:xfrm>
            <a:off x="9272753" y="-47560"/>
            <a:ext cx="3202921" cy="276999"/>
          </a:xfrm>
          <a:prstGeom prst="rect">
            <a:avLst/>
          </a:prstGeom>
          <a:noFill/>
        </p:spPr>
        <p:txBody>
          <a:bodyPr wrap="square" rtlCol="0">
            <a:spAutoFit/>
          </a:bodyPr>
          <a:lstStyle/>
          <a:p>
            <a:r>
              <a:rPr lang="en-US" sz="1200" dirty="0" err="1">
                <a:latin typeface="Avenir Roman" panose="02000503020000020003" pitchFamily="2" charset="0"/>
              </a:rPr>
              <a:t>Swissfel</a:t>
            </a:r>
            <a:r>
              <a:rPr lang="en-US" sz="1200" dirty="0">
                <a:latin typeface="Avenir Roman" panose="02000503020000020003" pitchFamily="2" charset="0"/>
              </a:rPr>
              <a:t>: Specs similar, and reached </a:t>
            </a:r>
          </a:p>
        </p:txBody>
      </p:sp>
      <p:pic>
        <p:nvPicPr>
          <p:cNvPr id="4" name="Picture 3">
            <a:extLst>
              <a:ext uri="{FF2B5EF4-FFF2-40B4-BE49-F238E27FC236}">
                <a16:creationId xmlns:a16="http://schemas.microsoft.com/office/drawing/2014/main" id="{BF2C3E2F-9A74-B14B-8279-901248BAF3AC}"/>
              </a:ext>
            </a:extLst>
          </p:cNvPr>
          <p:cNvPicPr>
            <a:picLocks noChangeAspect="1"/>
          </p:cNvPicPr>
          <p:nvPr/>
        </p:nvPicPr>
        <p:blipFill>
          <a:blip r:embed="rId10"/>
          <a:stretch>
            <a:fillRect/>
          </a:stretch>
        </p:blipFill>
        <p:spPr>
          <a:xfrm>
            <a:off x="9829809" y="2592909"/>
            <a:ext cx="2392735" cy="503910"/>
          </a:xfrm>
          <a:prstGeom prst="rect">
            <a:avLst/>
          </a:prstGeom>
        </p:spPr>
      </p:pic>
      <p:pic>
        <p:nvPicPr>
          <p:cNvPr id="23" name="Picture 22">
            <a:extLst>
              <a:ext uri="{FF2B5EF4-FFF2-40B4-BE49-F238E27FC236}">
                <a16:creationId xmlns:a16="http://schemas.microsoft.com/office/drawing/2014/main" id="{7D063B5A-0D08-C545-97FD-FF0A409C8DB2}"/>
              </a:ext>
            </a:extLst>
          </p:cNvPr>
          <p:cNvPicPr>
            <a:picLocks noChangeAspect="1"/>
          </p:cNvPicPr>
          <p:nvPr/>
        </p:nvPicPr>
        <p:blipFill>
          <a:blip r:embed="rId11"/>
          <a:stretch>
            <a:fillRect/>
          </a:stretch>
        </p:blipFill>
        <p:spPr>
          <a:xfrm>
            <a:off x="1646955" y="3151557"/>
            <a:ext cx="876300" cy="1422400"/>
          </a:xfrm>
          <a:prstGeom prst="rect">
            <a:avLst/>
          </a:prstGeom>
        </p:spPr>
      </p:pic>
    </p:spTree>
    <p:extLst>
      <p:ext uri="{BB962C8B-B14F-4D97-AF65-F5344CB8AC3E}">
        <p14:creationId xmlns:p14="http://schemas.microsoft.com/office/powerpoint/2010/main" val="2899364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stretch>
            <a:fillRect/>
          </a:stretch>
        </p:blipFill>
        <p:spPr>
          <a:xfrm>
            <a:off x="3493482" y="2241949"/>
            <a:ext cx="4740090" cy="2666301"/>
          </a:xfrm>
          <a:prstGeom prst="rect">
            <a:avLst/>
          </a:prstGeom>
          <a:ln>
            <a:solidFill>
              <a:schemeClr val="bg1">
                <a:lumMod val="75000"/>
              </a:schemeClr>
            </a:solidFill>
          </a:ln>
          <a:effectLst>
            <a:innerShdw blurRad="114300">
              <a:prstClr val="black"/>
            </a:innerShdw>
          </a:effectLst>
        </p:spPr>
        <p:style>
          <a:lnRef idx="2">
            <a:schemeClr val="accent1"/>
          </a:lnRef>
          <a:fillRef idx="1">
            <a:schemeClr val="lt1"/>
          </a:fillRef>
          <a:effectRef idx="0">
            <a:schemeClr val="accent1"/>
          </a:effectRef>
          <a:fontRef idx="minor">
            <a:schemeClr val="dk1"/>
          </a:fontRef>
        </p:style>
      </p:pic>
      <p:pic>
        <p:nvPicPr>
          <p:cNvPr id="8" name="Picture 7"/>
          <p:cNvPicPr>
            <a:picLocks noChangeAspect="1"/>
          </p:cNvPicPr>
          <p:nvPr/>
        </p:nvPicPr>
        <p:blipFill>
          <a:blip r:embed="rId4"/>
          <a:stretch>
            <a:fillRect/>
          </a:stretch>
        </p:blipFill>
        <p:spPr>
          <a:xfrm>
            <a:off x="13447" y="4545288"/>
            <a:ext cx="3317358" cy="2312712"/>
          </a:xfrm>
          <a:prstGeom prst="rect">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pic>
      <p:pic>
        <p:nvPicPr>
          <p:cNvPr id="3" name="Picture 2"/>
          <p:cNvPicPr>
            <a:picLocks noChangeAspect="1"/>
          </p:cNvPicPr>
          <p:nvPr/>
        </p:nvPicPr>
        <p:blipFill>
          <a:blip r:embed="rId5"/>
          <a:stretch>
            <a:fillRect/>
          </a:stretch>
        </p:blipFill>
        <p:spPr>
          <a:xfrm>
            <a:off x="3357699" y="5271212"/>
            <a:ext cx="1381334" cy="1561080"/>
          </a:xfrm>
          <a:prstGeom prst="rect">
            <a:avLst/>
          </a:prstGeom>
          <a:ln>
            <a:solidFill>
              <a:schemeClr val="bg1">
                <a:lumMod val="75000"/>
              </a:schemeClr>
            </a:solidFill>
          </a:ln>
        </p:spPr>
      </p:pic>
      <p:sp>
        <p:nvSpPr>
          <p:cNvPr id="9" name="TextBox 8"/>
          <p:cNvSpPr txBox="1"/>
          <p:nvPr/>
        </p:nvSpPr>
        <p:spPr>
          <a:xfrm>
            <a:off x="4837813" y="5447728"/>
            <a:ext cx="1267622" cy="507831"/>
          </a:xfrm>
          <a:prstGeom prst="rect">
            <a:avLst/>
          </a:prstGeom>
          <a:noFill/>
          <a:ln>
            <a:solidFill>
              <a:schemeClr val="bg1">
                <a:lumMod val="75000"/>
              </a:schemeClr>
            </a:solidFill>
          </a:ln>
        </p:spPr>
        <p:txBody>
          <a:bodyPr wrap="square" rtlCol="0">
            <a:spAutoFit/>
          </a:bodyPr>
          <a:lstStyle/>
          <a:p>
            <a:r>
              <a:rPr lang="en-US" sz="900" dirty="0">
                <a:latin typeface="Verdana" charset="0"/>
                <a:ea typeface="Verdana" charset="0"/>
                <a:cs typeface="Verdana" charset="0"/>
              </a:rPr>
              <a:t>Elements in existing </a:t>
            </a:r>
            <a:r>
              <a:rPr lang="en-US" sz="900" dirty="0" err="1">
                <a:latin typeface="Verdana" charset="0"/>
                <a:ea typeface="Verdana" charset="0"/>
                <a:cs typeface="Verdana" charset="0"/>
              </a:rPr>
              <a:t>linacs</a:t>
            </a:r>
            <a:r>
              <a:rPr lang="en-US" sz="900" dirty="0">
                <a:latin typeface="Verdana" charset="0"/>
                <a:ea typeface="Verdana" charset="0"/>
                <a:cs typeface="Verdana" charset="0"/>
              </a:rPr>
              <a:t> (DESY, PSI) </a:t>
            </a:r>
          </a:p>
        </p:txBody>
      </p:sp>
      <p:pic>
        <p:nvPicPr>
          <p:cNvPr id="2" name="Picture 1">
            <a:extLst>
              <a:ext uri="{FF2B5EF4-FFF2-40B4-BE49-F238E27FC236}">
                <a16:creationId xmlns:a16="http://schemas.microsoft.com/office/drawing/2014/main" id="{DD45B81A-ABAD-3C47-9374-8657BFBDCD9E}"/>
              </a:ext>
            </a:extLst>
          </p:cNvPr>
          <p:cNvPicPr>
            <a:picLocks noChangeAspect="1"/>
          </p:cNvPicPr>
          <p:nvPr/>
        </p:nvPicPr>
        <p:blipFill>
          <a:blip r:embed="rId6"/>
          <a:stretch>
            <a:fillRect/>
          </a:stretch>
        </p:blipFill>
        <p:spPr>
          <a:xfrm>
            <a:off x="66134" y="2239666"/>
            <a:ext cx="2912554" cy="2184416"/>
          </a:xfrm>
          <a:prstGeom prst="rect">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pic>
      <p:pic>
        <p:nvPicPr>
          <p:cNvPr id="5" name="Picture 4">
            <a:extLst>
              <a:ext uri="{FF2B5EF4-FFF2-40B4-BE49-F238E27FC236}">
                <a16:creationId xmlns:a16="http://schemas.microsoft.com/office/drawing/2014/main" id="{549903DE-37DF-A54B-94E0-84BE89D02856}"/>
              </a:ext>
            </a:extLst>
          </p:cNvPr>
          <p:cNvPicPr>
            <a:picLocks noChangeAspect="1"/>
          </p:cNvPicPr>
          <p:nvPr/>
        </p:nvPicPr>
        <p:blipFill>
          <a:blip r:embed="rId7"/>
          <a:stretch>
            <a:fillRect/>
          </a:stretch>
        </p:blipFill>
        <p:spPr>
          <a:xfrm>
            <a:off x="8320037" y="4758417"/>
            <a:ext cx="3846243" cy="2073875"/>
          </a:xfrm>
          <a:prstGeom prst="rect">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pic>
      <p:pic>
        <p:nvPicPr>
          <p:cNvPr id="11" name="Picture 10">
            <a:extLst>
              <a:ext uri="{FF2B5EF4-FFF2-40B4-BE49-F238E27FC236}">
                <a16:creationId xmlns:a16="http://schemas.microsoft.com/office/drawing/2014/main" id="{80FB087C-2F98-E34F-982E-184232A12CBD}"/>
              </a:ext>
            </a:extLst>
          </p:cNvPr>
          <p:cNvPicPr>
            <a:picLocks noChangeAspect="1"/>
          </p:cNvPicPr>
          <p:nvPr/>
        </p:nvPicPr>
        <p:blipFill>
          <a:blip r:embed="rId8"/>
          <a:stretch>
            <a:fillRect/>
          </a:stretch>
        </p:blipFill>
        <p:spPr>
          <a:xfrm>
            <a:off x="66134" y="89600"/>
            <a:ext cx="3921451" cy="2061658"/>
          </a:xfrm>
          <a:prstGeom prst="rect">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pic>
      <p:pic>
        <p:nvPicPr>
          <p:cNvPr id="12" name="Picture 11">
            <a:extLst>
              <a:ext uri="{FF2B5EF4-FFF2-40B4-BE49-F238E27FC236}">
                <a16:creationId xmlns:a16="http://schemas.microsoft.com/office/drawing/2014/main" id="{D96C349A-A9FB-9D4B-AC6A-91D2CB04A4FE}"/>
              </a:ext>
            </a:extLst>
          </p:cNvPr>
          <p:cNvPicPr>
            <a:picLocks noChangeAspect="1"/>
          </p:cNvPicPr>
          <p:nvPr/>
        </p:nvPicPr>
        <p:blipFill>
          <a:blip r:embed="rId9"/>
          <a:stretch>
            <a:fillRect/>
          </a:stretch>
        </p:blipFill>
        <p:spPr>
          <a:xfrm>
            <a:off x="8404662" y="25754"/>
            <a:ext cx="3782304" cy="2546409"/>
          </a:xfrm>
          <a:prstGeom prst="rect">
            <a:avLst/>
          </a:prstGeom>
          <a:ln>
            <a:solidFill>
              <a:schemeClr val="bg1">
                <a:lumMod val="75000"/>
              </a:schemeClr>
            </a:solidFill>
          </a:ln>
        </p:spPr>
        <p:style>
          <a:lnRef idx="2">
            <a:schemeClr val="accent1"/>
          </a:lnRef>
          <a:fillRef idx="1">
            <a:schemeClr val="lt1"/>
          </a:fillRef>
          <a:effectRef idx="0">
            <a:schemeClr val="accent1"/>
          </a:effectRef>
          <a:fontRef idx="minor">
            <a:schemeClr val="dk1"/>
          </a:fontRef>
        </p:style>
      </p:pic>
      <p:sp>
        <p:nvSpPr>
          <p:cNvPr id="16" name="Rectangle 15">
            <a:extLst>
              <a:ext uri="{FF2B5EF4-FFF2-40B4-BE49-F238E27FC236}">
                <a16:creationId xmlns:a16="http://schemas.microsoft.com/office/drawing/2014/main" id="{B1F00515-09ED-114C-9353-29271D841909}"/>
              </a:ext>
            </a:extLst>
          </p:cNvPr>
          <p:cNvSpPr/>
          <p:nvPr/>
        </p:nvSpPr>
        <p:spPr>
          <a:xfrm>
            <a:off x="9010702" y="3295958"/>
            <a:ext cx="3047999" cy="369332"/>
          </a:xfrm>
          <a:prstGeom prst="rect">
            <a:avLst/>
          </a:prstGeom>
        </p:spPr>
        <p:txBody>
          <a:bodyPr wrap="square">
            <a:spAutoFit/>
          </a:bodyPr>
          <a:lstStyle/>
          <a:p>
            <a:r>
              <a:rPr lang="en-US" sz="900" dirty="0">
                <a:latin typeface="Avenir Roman" panose="02000503020000020003" pitchFamily="2" charset="0"/>
              </a:rPr>
              <a:t>More about these initiatives (June 2019): https://</a:t>
            </a:r>
            <a:r>
              <a:rPr lang="en-US" sz="900" dirty="0" err="1">
                <a:latin typeface="Avenir Roman" panose="02000503020000020003" pitchFamily="2" charset="0"/>
              </a:rPr>
              <a:t>indico.cern.ch</a:t>
            </a:r>
            <a:r>
              <a:rPr lang="en-US" sz="900" dirty="0">
                <a:latin typeface="Avenir Roman" panose="02000503020000020003" pitchFamily="2" charset="0"/>
              </a:rPr>
              <a:t>/event/766929/timetable/#all</a:t>
            </a:r>
          </a:p>
        </p:txBody>
      </p:sp>
      <p:pic>
        <p:nvPicPr>
          <p:cNvPr id="17" name="Picture 16">
            <a:extLst>
              <a:ext uri="{FF2B5EF4-FFF2-40B4-BE49-F238E27FC236}">
                <a16:creationId xmlns:a16="http://schemas.microsoft.com/office/drawing/2014/main" id="{7BC69639-4287-F149-96BB-19E9591441B7}"/>
              </a:ext>
            </a:extLst>
          </p:cNvPr>
          <p:cNvPicPr>
            <a:picLocks noChangeAspect="1"/>
          </p:cNvPicPr>
          <p:nvPr/>
        </p:nvPicPr>
        <p:blipFill>
          <a:blip r:embed="rId10"/>
          <a:stretch>
            <a:fillRect/>
          </a:stretch>
        </p:blipFill>
        <p:spPr>
          <a:xfrm>
            <a:off x="9064492" y="2991474"/>
            <a:ext cx="3119718" cy="344108"/>
          </a:xfrm>
          <a:prstGeom prst="rect">
            <a:avLst/>
          </a:prstGeom>
        </p:spPr>
      </p:pic>
    </p:spTree>
    <p:extLst>
      <p:ext uri="{BB962C8B-B14F-4D97-AF65-F5344CB8AC3E}">
        <p14:creationId xmlns:p14="http://schemas.microsoft.com/office/powerpoint/2010/main" val="34325545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DEF62AA5-A9F9-344C-9738-C68EB5A8EDFF}" type="slidenum">
              <a:rPr lang="en-US" smtClean="0"/>
              <a:pPr/>
              <a:t>3</a:t>
            </a:fld>
            <a:endParaRPr lang="en-US" dirty="0"/>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
        <p:nvSpPr>
          <p:cNvPr id="2" name="Title 1"/>
          <p:cNvSpPr>
            <a:spLocks noGrp="1"/>
          </p:cNvSpPr>
          <p:nvPr>
            <p:ph type="title"/>
          </p:nvPr>
        </p:nvSpPr>
        <p:spPr/>
        <p:txBody>
          <a:bodyPr/>
          <a:lstStyle/>
          <a:p>
            <a:r>
              <a:rPr lang="en-US" dirty="0"/>
              <a:t>CLIC</a:t>
            </a:r>
          </a:p>
        </p:txBody>
      </p:sp>
      <p:pic>
        <p:nvPicPr>
          <p:cNvPr id="8" name="Picture 7" descr="CLIC_map_CLIC380_CLIC1500_CLIC3000_wtext_fromWeb.jpeg"/>
          <p:cNvPicPr>
            <a:picLocks noChangeAspect="1"/>
          </p:cNvPicPr>
          <p:nvPr/>
        </p:nvPicPr>
        <p:blipFill rotWithShape="1">
          <a:blip r:embed="rId3">
            <a:extLst>
              <a:ext uri="{28A0092B-C50C-407E-A947-70E740481C1C}">
                <a14:useLocalDpi xmlns:a14="http://schemas.microsoft.com/office/drawing/2010/main"/>
              </a:ext>
            </a:extLst>
          </a:blip>
          <a:srcRect/>
          <a:stretch/>
        </p:blipFill>
        <p:spPr>
          <a:xfrm>
            <a:off x="1534091" y="0"/>
            <a:ext cx="9123821" cy="6587138"/>
          </a:xfrm>
          <a:prstGeom prst="rect">
            <a:avLst/>
          </a:prstGeom>
        </p:spPr>
      </p:pic>
      <p:pic>
        <p:nvPicPr>
          <p:cNvPr id="7" name="Picture 9"/>
          <p:cNvPicPr>
            <a:picLocks noChangeAspect="1"/>
          </p:cNvPicPr>
          <p:nvPr/>
        </p:nvPicPr>
        <p:blipFill rotWithShape="1">
          <a:blip r:embed="rId4">
            <a:extLst>
              <a:ext uri="{28A0092B-C50C-407E-A947-70E740481C1C}">
                <a14:useLocalDpi xmlns:a14="http://schemas.microsoft.com/office/drawing/2010/main"/>
              </a:ext>
            </a:extLst>
          </a:blip>
          <a:srcRect r="1557"/>
          <a:stretch/>
        </p:blipFill>
        <p:spPr bwMode="auto">
          <a:xfrm>
            <a:off x="4569897" y="5492691"/>
            <a:ext cx="6094562" cy="108396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375239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9137" y="98510"/>
            <a:ext cx="8908510" cy="750434"/>
          </a:xfrm>
        </p:spPr>
        <p:txBody>
          <a:bodyPr/>
          <a:lstStyle/>
          <a:p>
            <a:r>
              <a:rPr lang="en-US" sz="3200" dirty="0"/>
              <a:t>CLIC 380 GeV layout and power generation</a:t>
            </a:r>
          </a:p>
        </p:txBody>
      </p:sp>
      <p:pic>
        <p:nvPicPr>
          <p:cNvPr id="4" name="Picture 3"/>
          <p:cNvPicPr>
            <a:picLocks noChangeAspect="1"/>
          </p:cNvPicPr>
          <p:nvPr/>
        </p:nvPicPr>
        <p:blipFill>
          <a:blip r:embed="rId2"/>
          <a:stretch>
            <a:fillRect/>
          </a:stretch>
        </p:blipFill>
        <p:spPr>
          <a:xfrm>
            <a:off x="951262" y="1421174"/>
            <a:ext cx="10099907" cy="5155761"/>
          </a:xfrm>
          <a:prstGeom prst="rect">
            <a:avLst/>
          </a:prstGeom>
        </p:spPr>
      </p:pic>
      <p:pic>
        <p:nvPicPr>
          <p:cNvPr id="5" name="Picture 4"/>
          <p:cNvPicPr>
            <a:picLocks noChangeAspect="1"/>
          </p:cNvPicPr>
          <p:nvPr/>
        </p:nvPicPr>
        <p:blipFill>
          <a:blip r:embed="rId3"/>
          <a:stretch>
            <a:fillRect/>
          </a:stretch>
        </p:blipFill>
        <p:spPr>
          <a:xfrm>
            <a:off x="12375138" y="3565887"/>
            <a:ext cx="4492979" cy="2293559"/>
          </a:xfrm>
          <a:prstGeom prst="rect">
            <a:avLst/>
          </a:prstGeom>
        </p:spPr>
      </p:pic>
      <p:pic>
        <p:nvPicPr>
          <p:cNvPr id="6" name="Picture 5"/>
          <p:cNvPicPr>
            <a:picLocks noChangeAspect="1"/>
          </p:cNvPicPr>
          <p:nvPr/>
        </p:nvPicPr>
        <p:blipFill>
          <a:blip r:embed="rId4"/>
          <a:stretch>
            <a:fillRect/>
          </a:stretch>
        </p:blipFill>
        <p:spPr>
          <a:xfrm>
            <a:off x="5365759" y="821160"/>
            <a:ext cx="5860222" cy="1009121"/>
          </a:xfrm>
          <a:prstGeom prst="rect">
            <a:avLst/>
          </a:prstGeom>
          <a:noFill/>
          <a:ln>
            <a:noFill/>
          </a:ln>
        </p:spPr>
      </p:pic>
      <p:pic>
        <p:nvPicPr>
          <p:cNvPr id="7" name="Picture 6"/>
          <p:cNvPicPr>
            <a:picLocks noChangeAspect="1"/>
          </p:cNvPicPr>
          <p:nvPr/>
        </p:nvPicPr>
        <p:blipFill>
          <a:blip r:embed="rId5"/>
          <a:stretch>
            <a:fillRect/>
          </a:stretch>
        </p:blipFill>
        <p:spPr>
          <a:xfrm>
            <a:off x="9633083" y="1959733"/>
            <a:ext cx="2249127" cy="1186395"/>
          </a:xfrm>
          <a:prstGeom prst="rect">
            <a:avLst/>
          </a:prstGeom>
        </p:spPr>
      </p:pic>
      <p:sp>
        <p:nvSpPr>
          <p:cNvPr id="8" name="TextBox 7"/>
          <p:cNvSpPr txBox="1"/>
          <p:nvPr/>
        </p:nvSpPr>
        <p:spPr>
          <a:xfrm>
            <a:off x="1102661" y="5494068"/>
            <a:ext cx="1519846" cy="427553"/>
          </a:xfrm>
          <a:prstGeom prst="rect">
            <a:avLst/>
          </a:prstGeom>
          <a:noFill/>
          <a:ln>
            <a:noFill/>
          </a:ln>
        </p:spPr>
        <p:txBody>
          <a:bodyPr wrap="square" rtlCol="0">
            <a:spAutoFit/>
          </a:bodyPr>
          <a:lstStyle/>
          <a:p>
            <a:r>
              <a:rPr lang="en-US" sz="1089" dirty="0">
                <a:latin typeface="Avenir Book"/>
              </a:rPr>
              <a:t>Baseline electron </a:t>
            </a:r>
            <a:r>
              <a:rPr lang="en-US" sz="1089" dirty="0" err="1">
                <a:latin typeface="Avenir Book"/>
              </a:rPr>
              <a:t>polarisation</a:t>
            </a:r>
            <a:r>
              <a:rPr lang="en-US" sz="1089" dirty="0">
                <a:latin typeface="Avenir Book"/>
              </a:rPr>
              <a:t> ±80%</a:t>
            </a:r>
          </a:p>
        </p:txBody>
      </p:sp>
    </p:spTree>
    <p:extLst>
      <p:ext uri="{BB962C8B-B14F-4D97-AF65-F5344CB8AC3E}">
        <p14:creationId xmlns:p14="http://schemas.microsoft.com/office/powerpoint/2010/main" val="19389333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DEF62AA5-A9F9-344C-9738-C68EB5A8EDFF}" type="slidenum">
              <a:rPr lang="en-US" smtClean="0"/>
              <a:pPr/>
              <a:t>5</a:t>
            </a:fld>
            <a:endParaRPr lang="en-US" dirty="0"/>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
        <p:nvSpPr>
          <p:cNvPr id="2" name="Title 1"/>
          <p:cNvSpPr>
            <a:spLocks noGrp="1"/>
          </p:cNvSpPr>
          <p:nvPr>
            <p:ph type="title"/>
          </p:nvPr>
        </p:nvSpPr>
        <p:spPr>
          <a:xfrm>
            <a:off x="838200" y="97620"/>
            <a:ext cx="10515600" cy="750434"/>
          </a:xfrm>
        </p:spPr>
        <p:txBody>
          <a:bodyPr/>
          <a:lstStyle/>
          <a:p>
            <a:r>
              <a:rPr lang="en-US" sz="3200" dirty="0"/>
              <a:t>CLIC parameters</a:t>
            </a:r>
          </a:p>
        </p:txBody>
      </p:sp>
      <p:pic>
        <p:nvPicPr>
          <p:cNvPr id="14" name="Picture 13"/>
          <p:cNvPicPr>
            <a:picLocks noChangeAspect="1"/>
          </p:cNvPicPr>
          <p:nvPr/>
        </p:nvPicPr>
        <p:blipFill>
          <a:blip r:embed="rId3"/>
          <a:stretch>
            <a:fillRect/>
          </a:stretch>
        </p:blipFill>
        <p:spPr>
          <a:xfrm>
            <a:off x="1595136" y="888396"/>
            <a:ext cx="8973750" cy="5684047"/>
          </a:xfrm>
          <a:prstGeom prst="rect">
            <a:avLst/>
          </a:prstGeom>
        </p:spPr>
      </p:pic>
    </p:spTree>
    <p:extLst>
      <p:ext uri="{BB962C8B-B14F-4D97-AF65-F5344CB8AC3E}">
        <p14:creationId xmlns:p14="http://schemas.microsoft.com/office/powerpoint/2010/main" val="34369291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descr="plotIntegratedLumi_updatedJune18.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284693" y="110940"/>
            <a:ext cx="6701871" cy="4397132"/>
          </a:xfrm>
          <a:prstGeom prst="rect">
            <a:avLst/>
          </a:prstGeom>
        </p:spPr>
      </p:pic>
      <p:sp>
        <p:nvSpPr>
          <p:cNvPr id="3" name="Slide Number Placeholder 2"/>
          <p:cNvSpPr>
            <a:spLocks noGrp="1"/>
          </p:cNvSpPr>
          <p:nvPr>
            <p:ph type="sldNum" sz="quarter" idx="4"/>
          </p:nvPr>
        </p:nvSpPr>
        <p:spPr/>
        <p:txBody>
          <a:bodyPr/>
          <a:lstStyle/>
          <a:p>
            <a:fld id="{DEF62AA5-A9F9-344C-9738-C68EB5A8EDFF}" type="slidenum">
              <a:rPr lang="en-US" smtClean="0"/>
              <a:pPr/>
              <a:t>6</a:t>
            </a:fld>
            <a:endParaRPr lang="en-US" dirty="0"/>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
        <p:nvSpPr>
          <p:cNvPr id="2" name="Title 1"/>
          <p:cNvSpPr>
            <a:spLocks noGrp="1"/>
          </p:cNvSpPr>
          <p:nvPr>
            <p:ph type="title"/>
          </p:nvPr>
        </p:nvSpPr>
        <p:spPr>
          <a:xfrm>
            <a:off x="838200" y="138100"/>
            <a:ext cx="5172635" cy="614075"/>
          </a:xfrm>
        </p:spPr>
        <p:txBody>
          <a:bodyPr/>
          <a:lstStyle/>
          <a:p>
            <a:r>
              <a:rPr lang="en-US" sz="3200" dirty="0"/>
              <a:t>Schedule</a:t>
            </a:r>
          </a:p>
        </p:txBody>
      </p:sp>
      <p:sp>
        <p:nvSpPr>
          <p:cNvPr id="21" name="TextBox 20"/>
          <p:cNvSpPr txBox="1"/>
          <p:nvPr/>
        </p:nvSpPr>
        <p:spPr>
          <a:xfrm>
            <a:off x="282388" y="915428"/>
            <a:ext cx="4865357" cy="830997"/>
          </a:xfrm>
          <a:prstGeom prst="rect">
            <a:avLst/>
          </a:prstGeom>
          <a:noFill/>
        </p:spPr>
        <p:txBody>
          <a:bodyPr wrap="square" rtlCol="0">
            <a:spAutoFit/>
          </a:bodyPr>
          <a:lstStyle/>
          <a:p>
            <a:r>
              <a:rPr lang="en-US" sz="1600" dirty="0">
                <a:latin typeface="Avenir Book"/>
              </a:rPr>
              <a:t>Updated schedule: </a:t>
            </a:r>
            <a:br>
              <a:rPr lang="en-US" sz="1600" dirty="0">
                <a:latin typeface="Avenir Book"/>
              </a:rPr>
            </a:br>
            <a:r>
              <a:rPr lang="en-US" sz="1600" dirty="0">
                <a:latin typeface="Avenir Book"/>
              </a:rPr>
              <a:t>Construction + commissioning for 380 GeV:  7 </a:t>
            </a:r>
            <a:r>
              <a:rPr lang="en-US" sz="1600" dirty="0" err="1">
                <a:latin typeface="Avenir Book"/>
              </a:rPr>
              <a:t>yr</a:t>
            </a:r>
            <a:endParaRPr lang="en-US" sz="1600" dirty="0">
              <a:latin typeface="Avenir Book"/>
            </a:endParaRPr>
          </a:p>
          <a:p>
            <a:r>
              <a:rPr lang="en-US" sz="1600" dirty="0">
                <a:latin typeface="Avenir Book"/>
              </a:rPr>
              <a:t>Full physics </a:t>
            </a:r>
            <a:r>
              <a:rPr lang="en-US" sz="1600" dirty="0" err="1">
                <a:latin typeface="Avenir Book"/>
              </a:rPr>
              <a:t>programme</a:t>
            </a:r>
            <a:r>
              <a:rPr lang="en-US" sz="1600" dirty="0">
                <a:latin typeface="Avenir Book"/>
              </a:rPr>
              <a:t> 27 </a:t>
            </a:r>
            <a:r>
              <a:rPr lang="en-US" sz="1600" dirty="0" err="1">
                <a:latin typeface="Avenir Book"/>
              </a:rPr>
              <a:t>yr</a:t>
            </a:r>
            <a:endParaRPr lang="en-US" sz="1600" dirty="0">
              <a:latin typeface="Avenir Book"/>
            </a:endParaRPr>
          </a:p>
        </p:txBody>
      </p:sp>
      <p:pic>
        <p:nvPicPr>
          <p:cNvPr id="6" name="Picture 5"/>
          <p:cNvPicPr>
            <a:picLocks noChangeAspect="1"/>
          </p:cNvPicPr>
          <p:nvPr/>
        </p:nvPicPr>
        <p:blipFill>
          <a:blip r:embed="rId4"/>
          <a:stretch>
            <a:fillRect/>
          </a:stretch>
        </p:blipFill>
        <p:spPr>
          <a:xfrm>
            <a:off x="169031" y="1863347"/>
            <a:ext cx="4605100" cy="4322579"/>
          </a:xfrm>
          <a:prstGeom prst="rect">
            <a:avLst/>
          </a:prstGeom>
        </p:spPr>
      </p:pic>
      <p:pic>
        <p:nvPicPr>
          <p:cNvPr id="13" name="Picture 12"/>
          <p:cNvPicPr>
            <a:picLocks noChangeAspect="1"/>
          </p:cNvPicPr>
          <p:nvPr/>
        </p:nvPicPr>
        <p:blipFill>
          <a:blip r:embed="rId5"/>
          <a:stretch>
            <a:fillRect/>
          </a:stretch>
        </p:blipFill>
        <p:spPr>
          <a:xfrm>
            <a:off x="4670892" y="4549086"/>
            <a:ext cx="7533301" cy="2015821"/>
          </a:xfrm>
          <a:prstGeom prst="rect">
            <a:avLst/>
          </a:prstGeom>
        </p:spPr>
      </p:pic>
    </p:spTree>
    <p:extLst>
      <p:ext uri="{BB962C8B-B14F-4D97-AF65-F5344CB8AC3E}">
        <p14:creationId xmlns:p14="http://schemas.microsoft.com/office/powerpoint/2010/main" val="6430017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stretch>
            <a:fillRect/>
          </a:stretch>
        </p:blipFill>
        <p:spPr>
          <a:xfrm>
            <a:off x="838200" y="888395"/>
            <a:ext cx="10713475" cy="5472064"/>
          </a:xfrm>
          <a:prstGeom prst="rect">
            <a:avLst/>
          </a:prstGeom>
        </p:spPr>
      </p:pic>
      <p:sp>
        <p:nvSpPr>
          <p:cNvPr id="3" name="Slide Number Placeholder 2"/>
          <p:cNvSpPr>
            <a:spLocks noGrp="1"/>
          </p:cNvSpPr>
          <p:nvPr>
            <p:ph type="sldNum" sz="quarter" idx="4"/>
          </p:nvPr>
        </p:nvSpPr>
        <p:spPr/>
        <p:txBody>
          <a:bodyPr/>
          <a:lstStyle/>
          <a:p>
            <a:fld id="{DEF62AA5-A9F9-344C-9738-C68EB5A8EDFF}" type="slidenum">
              <a:rPr lang="en-US" smtClean="0"/>
              <a:pPr/>
              <a:t>7</a:t>
            </a:fld>
            <a:endParaRPr lang="en-US" dirty="0"/>
          </a:p>
        </p:txBody>
      </p:sp>
      <p:sp>
        <p:nvSpPr>
          <p:cNvPr id="4" name="Date Placeholder 3"/>
          <p:cNvSpPr>
            <a:spLocks noGrp="1"/>
          </p:cNvSpPr>
          <p:nvPr>
            <p:ph type="dt" sz="half" idx="2"/>
          </p:nvPr>
        </p:nvSpPr>
        <p:spPr/>
        <p:txBody>
          <a:bodyPr/>
          <a:lstStyle/>
          <a:p>
            <a:r>
              <a:rPr lang="en-US"/>
              <a:t>October 2019, Sendai</a:t>
            </a:r>
            <a:endParaRPr lang="en-US" dirty="0"/>
          </a:p>
        </p:txBody>
      </p:sp>
      <p:sp>
        <p:nvSpPr>
          <p:cNvPr id="5" name="Footer Placeholder 4"/>
          <p:cNvSpPr>
            <a:spLocks noGrp="1"/>
          </p:cNvSpPr>
          <p:nvPr>
            <p:ph type="ftr" sz="quarter" idx="3"/>
          </p:nvPr>
        </p:nvSpPr>
        <p:spPr/>
        <p:txBody>
          <a:bodyPr/>
          <a:lstStyle/>
          <a:p>
            <a:r>
              <a:rPr lang="en-US"/>
              <a:t>Steinar Stapnes</a:t>
            </a:r>
            <a:endParaRPr lang="en-US" dirty="0"/>
          </a:p>
        </p:txBody>
      </p:sp>
      <p:sp>
        <p:nvSpPr>
          <p:cNvPr id="2" name="Title 1"/>
          <p:cNvSpPr>
            <a:spLocks noGrp="1"/>
          </p:cNvSpPr>
          <p:nvPr>
            <p:ph type="title"/>
          </p:nvPr>
        </p:nvSpPr>
        <p:spPr>
          <a:xfrm>
            <a:off x="838200" y="57279"/>
            <a:ext cx="10515600" cy="750434"/>
          </a:xfrm>
        </p:spPr>
        <p:txBody>
          <a:bodyPr/>
          <a:lstStyle/>
          <a:p>
            <a:r>
              <a:rPr lang="en-US" sz="3200" dirty="0"/>
              <a:t>CLIC layout – 3TeV</a:t>
            </a:r>
          </a:p>
        </p:txBody>
      </p:sp>
      <p:pic>
        <p:nvPicPr>
          <p:cNvPr id="6" name="Picture 5" descr="CLIC-acc-complex-2018-3TeV.pdf"/>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983384" y="1189847"/>
            <a:ext cx="2690364" cy="1467000"/>
          </a:xfrm>
          <a:prstGeom prst="rect">
            <a:avLst/>
          </a:prstGeom>
        </p:spPr>
      </p:pic>
      <p:sp>
        <p:nvSpPr>
          <p:cNvPr id="7" name="TextBox 6"/>
          <p:cNvSpPr txBox="1"/>
          <p:nvPr/>
        </p:nvSpPr>
        <p:spPr>
          <a:xfrm>
            <a:off x="1075766" y="5336821"/>
            <a:ext cx="1575042" cy="427553"/>
          </a:xfrm>
          <a:prstGeom prst="rect">
            <a:avLst/>
          </a:prstGeom>
          <a:noFill/>
          <a:ln>
            <a:noFill/>
          </a:ln>
        </p:spPr>
        <p:txBody>
          <a:bodyPr wrap="square" rtlCol="0">
            <a:spAutoFit/>
          </a:bodyPr>
          <a:lstStyle/>
          <a:p>
            <a:r>
              <a:rPr lang="en-US" sz="1089" dirty="0">
                <a:latin typeface="Avenir Book"/>
              </a:rPr>
              <a:t>Baseline electron </a:t>
            </a:r>
            <a:r>
              <a:rPr lang="en-US" sz="1089" dirty="0" err="1">
                <a:latin typeface="Avenir Book"/>
              </a:rPr>
              <a:t>polarisation</a:t>
            </a:r>
            <a:r>
              <a:rPr lang="en-US" sz="1089" dirty="0">
                <a:latin typeface="Avenir Book"/>
              </a:rPr>
              <a:t> ±80%</a:t>
            </a:r>
          </a:p>
        </p:txBody>
      </p:sp>
      <p:pic>
        <p:nvPicPr>
          <p:cNvPr id="10" name="Picture 9"/>
          <p:cNvPicPr>
            <a:picLocks noChangeAspect="1"/>
          </p:cNvPicPr>
          <p:nvPr/>
        </p:nvPicPr>
        <p:blipFill>
          <a:blip r:embed="rId4"/>
          <a:stretch>
            <a:fillRect/>
          </a:stretch>
        </p:blipFill>
        <p:spPr>
          <a:xfrm>
            <a:off x="-3692104" y="3055359"/>
            <a:ext cx="3467982" cy="1771323"/>
          </a:xfrm>
          <a:prstGeom prst="rect">
            <a:avLst/>
          </a:prstGeom>
        </p:spPr>
      </p:pic>
    </p:spTree>
    <p:extLst>
      <p:ext uri="{BB962C8B-B14F-4D97-AF65-F5344CB8AC3E}">
        <p14:creationId xmlns:p14="http://schemas.microsoft.com/office/powerpoint/2010/main" val="407055735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D7E2D-5B30-4C49-BB26-67B6826C099C}"/>
              </a:ext>
            </a:extLst>
          </p:cNvPr>
          <p:cNvSpPr>
            <a:spLocks noGrp="1"/>
          </p:cNvSpPr>
          <p:nvPr>
            <p:ph type="title"/>
          </p:nvPr>
        </p:nvSpPr>
        <p:spPr>
          <a:xfrm>
            <a:off x="1136964" y="147015"/>
            <a:ext cx="9328842" cy="750434"/>
          </a:xfrm>
        </p:spPr>
        <p:txBody>
          <a:bodyPr/>
          <a:lstStyle/>
          <a:p>
            <a:pPr algn="ctr"/>
            <a:r>
              <a:rPr lang="en-US" sz="3200" dirty="0">
                <a:latin typeface="Avenir Roman" panose="02000503020000020003" pitchFamily="2" charset="0"/>
              </a:rPr>
              <a:t>Looking forward </a:t>
            </a:r>
          </a:p>
        </p:txBody>
      </p:sp>
      <p:sp>
        <p:nvSpPr>
          <p:cNvPr id="3" name="Content Placeholder 2">
            <a:extLst>
              <a:ext uri="{FF2B5EF4-FFF2-40B4-BE49-F238E27FC236}">
                <a16:creationId xmlns:a16="http://schemas.microsoft.com/office/drawing/2014/main" id="{C1021839-70DE-D54C-9FD9-46AF90C7DB5B}"/>
              </a:ext>
            </a:extLst>
          </p:cNvPr>
          <p:cNvSpPr>
            <a:spLocks noGrp="1"/>
          </p:cNvSpPr>
          <p:nvPr>
            <p:ph idx="1"/>
          </p:nvPr>
        </p:nvSpPr>
        <p:spPr/>
        <p:txBody>
          <a:bodyPr/>
          <a:lstStyle/>
          <a:p>
            <a:r>
              <a:rPr lang="en-US" sz="1800" dirty="0">
                <a:latin typeface="Avenir Roman" panose="02000503020000020003" pitchFamily="2" charset="0"/>
              </a:rPr>
              <a:t>Much more about the accelerator in Roberto </a:t>
            </a:r>
            <a:r>
              <a:rPr lang="en-US" sz="1800" dirty="0" err="1">
                <a:latin typeface="Avenir Roman" panose="02000503020000020003" pitchFamily="2" charset="0"/>
              </a:rPr>
              <a:t>Corsini’s</a:t>
            </a:r>
            <a:r>
              <a:rPr lang="en-US" sz="1800" dirty="0">
                <a:latin typeface="Avenir Roman" panose="02000503020000020003" pitchFamily="2" charset="0"/>
              </a:rPr>
              <a:t> talk this afternoon (</a:t>
            </a:r>
            <a:r>
              <a:rPr lang="en-US" sz="1800" dirty="0">
                <a:latin typeface="Avenir Roman" panose="02000503020000020003" pitchFamily="2" charset="0"/>
                <a:hlinkClick r:id="rId3"/>
              </a:rPr>
              <a:t>link</a:t>
            </a:r>
            <a:r>
              <a:rPr lang="en-US" sz="1800" dirty="0">
                <a:latin typeface="Avenir Roman" panose="02000503020000020003" pitchFamily="2" charset="0"/>
              </a:rPr>
              <a:t>)</a:t>
            </a:r>
          </a:p>
          <a:p>
            <a:endParaRPr lang="en-US" sz="1800" dirty="0">
              <a:latin typeface="Avenir Roman" panose="02000503020000020003" pitchFamily="2" charset="0"/>
            </a:endParaRPr>
          </a:p>
          <a:p>
            <a:r>
              <a:rPr lang="en-US" sz="1800" dirty="0">
                <a:latin typeface="Avenir Roman" panose="02000503020000020003" pitchFamily="2" charset="0"/>
              </a:rPr>
              <a:t>Additional questions about Z-pole performance, luminosity margin at 380 GeV – can it be increased, a the gamma-gamma spectrum addressed since Granada meeting, see next slide and talk of Andrea Latina tomorrow - </a:t>
            </a:r>
            <a:r>
              <a:rPr lang="en-US" sz="1800" dirty="0">
                <a:latin typeface="Avenir Roman" panose="02000503020000020003" pitchFamily="2" charset="0"/>
                <a:hlinkClick r:id="rId4"/>
              </a:rPr>
              <a:t>link</a:t>
            </a:r>
            <a:endParaRPr lang="en-US" sz="1800" dirty="0">
              <a:latin typeface="Avenir Roman" panose="02000503020000020003" pitchFamily="2" charset="0"/>
            </a:endParaRPr>
          </a:p>
          <a:p>
            <a:endParaRPr lang="en-US" sz="1800" dirty="0">
              <a:latin typeface="Avenir Roman" panose="02000503020000020003" pitchFamily="2" charset="0"/>
            </a:endParaRPr>
          </a:p>
          <a:p>
            <a:r>
              <a:rPr lang="en-US" sz="1800" dirty="0">
                <a:latin typeface="Avenir Roman" panose="02000503020000020003" pitchFamily="2" charset="0"/>
              </a:rPr>
              <a:t>Then moving on the future plans (brief) </a:t>
            </a:r>
          </a:p>
          <a:p>
            <a:endParaRPr lang="en-US" dirty="0">
              <a:latin typeface="Avenir Roman" panose="02000503020000020003" pitchFamily="2" charset="0"/>
            </a:endParaRPr>
          </a:p>
          <a:p>
            <a:endParaRPr lang="en-US" dirty="0">
              <a:latin typeface="Avenir Roman" panose="02000503020000020003" pitchFamily="2" charset="0"/>
            </a:endParaRPr>
          </a:p>
          <a:p>
            <a:endParaRPr lang="en-US" dirty="0">
              <a:latin typeface="Avenir Roman" panose="02000503020000020003" pitchFamily="2" charset="0"/>
            </a:endParaRPr>
          </a:p>
          <a:p>
            <a:endParaRPr lang="en-US" dirty="0">
              <a:latin typeface="Avenir Roman" panose="02000503020000020003" pitchFamily="2" charset="0"/>
            </a:endParaRPr>
          </a:p>
        </p:txBody>
      </p:sp>
    </p:spTree>
    <p:extLst>
      <p:ext uri="{BB962C8B-B14F-4D97-AF65-F5344CB8AC3E}">
        <p14:creationId xmlns:p14="http://schemas.microsoft.com/office/powerpoint/2010/main" val="4789919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66A82F-E8FC-084D-B27F-59288C8A1E56}"/>
              </a:ext>
            </a:extLst>
          </p:cNvPr>
          <p:cNvSpPr>
            <a:spLocks noGrp="1"/>
          </p:cNvSpPr>
          <p:nvPr>
            <p:ph type="title"/>
          </p:nvPr>
        </p:nvSpPr>
        <p:spPr/>
        <p:txBody>
          <a:bodyPr/>
          <a:lstStyle/>
          <a:p>
            <a:pPr algn="ctr"/>
            <a:r>
              <a:rPr lang="en-US" sz="3200" dirty="0"/>
              <a:t>After Granada</a:t>
            </a:r>
          </a:p>
        </p:txBody>
      </p:sp>
      <p:pic>
        <p:nvPicPr>
          <p:cNvPr id="4" name="Picture 3">
            <a:extLst>
              <a:ext uri="{FF2B5EF4-FFF2-40B4-BE49-F238E27FC236}">
                <a16:creationId xmlns:a16="http://schemas.microsoft.com/office/drawing/2014/main" id="{51B09BE9-5A16-FE4D-AEE2-12AD823F7E52}"/>
              </a:ext>
            </a:extLst>
          </p:cNvPr>
          <p:cNvPicPr>
            <a:picLocks noChangeAspect="1"/>
          </p:cNvPicPr>
          <p:nvPr/>
        </p:nvPicPr>
        <p:blipFill>
          <a:blip r:embed="rId3"/>
          <a:stretch>
            <a:fillRect/>
          </a:stretch>
        </p:blipFill>
        <p:spPr>
          <a:xfrm>
            <a:off x="8543808" y="1381938"/>
            <a:ext cx="3775964" cy="2712018"/>
          </a:xfrm>
          <a:prstGeom prst="rect">
            <a:avLst/>
          </a:prstGeom>
        </p:spPr>
      </p:pic>
      <p:sp>
        <p:nvSpPr>
          <p:cNvPr id="7" name="TextBox 6">
            <a:extLst>
              <a:ext uri="{FF2B5EF4-FFF2-40B4-BE49-F238E27FC236}">
                <a16:creationId xmlns:a16="http://schemas.microsoft.com/office/drawing/2014/main" id="{B246A8AD-AC60-B44E-BA9F-AAEE3D2B8618}"/>
              </a:ext>
            </a:extLst>
          </p:cNvPr>
          <p:cNvSpPr txBox="1"/>
          <p:nvPr/>
        </p:nvSpPr>
        <p:spPr>
          <a:xfrm>
            <a:off x="666184" y="1024072"/>
            <a:ext cx="8001045" cy="4278094"/>
          </a:xfrm>
          <a:prstGeom prst="rect">
            <a:avLst/>
          </a:prstGeom>
          <a:noFill/>
        </p:spPr>
        <p:txBody>
          <a:bodyPr wrap="square" rtlCol="0">
            <a:spAutoFit/>
          </a:bodyPr>
          <a:lstStyle/>
          <a:p>
            <a:r>
              <a:rPr lang="en-US" sz="1600" dirty="0">
                <a:latin typeface="Avenir Roman" panose="02000503020000020003" pitchFamily="2" charset="0"/>
              </a:rPr>
              <a:t>Three questions:</a:t>
            </a:r>
          </a:p>
          <a:p>
            <a:pPr marL="342900" indent="-342900">
              <a:buFont typeface="Arial" panose="020B0604020202020204" pitchFamily="34" charset="0"/>
              <a:buChar char="•"/>
            </a:pPr>
            <a:r>
              <a:rPr lang="en-US" sz="1600" dirty="0">
                <a:latin typeface="Avenir Roman" panose="02000503020000020003" pitchFamily="2" charset="0"/>
              </a:rPr>
              <a:t>Z pole performance, 2.3x10</a:t>
            </a:r>
            <a:r>
              <a:rPr lang="en-US" sz="1600" baseline="30000" dirty="0">
                <a:latin typeface="Avenir Roman" panose="02000503020000020003" pitchFamily="2" charset="0"/>
              </a:rPr>
              <a:t>32</a:t>
            </a:r>
            <a:r>
              <a:rPr lang="en-US" sz="1600" dirty="0">
                <a:latin typeface="Avenir Roman" panose="02000503020000020003" pitchFamily="2" charset="0"/>
              </a:rPr>
              <a:t> – 0.4x10</a:t>
            </a:r>
            <a:r>
              <a:rPr lang="en-US" sz="1600" baseline="30000" dirty="0">
                <a:latin typeface="Avenir Roman" panose="02000503020000020003" pitchFamily="2" charset="0"/>
              </a:rPr>
              <a:t>34 </a:t>
            </a:r>
            <a:r>
              <a:rPr lang="en-US" sz="1600" dirty="0">
                <a:latin typeface="Avenir Roman" panose="02000503020000020003" pitchFamily="2" charset="0"/>
              </a:rPr>
              <a:t>cm</a:t>
            </a:r>
            <a:r>
              <a:rPr lang="en-US" sz="1600" baseline="30000" dirty="0">
                <a:latin typeface="Avenir Roman" panose="02000503020000020003" pitchFamily="2" charset="0"/>
              </a:rPr>
              <a:t>-2</a:t>
            </a:r>
            <a:r>
              <a:rPr lang="en-US" sz="1600" dirty="0">
                <a:latin typeface="Avenir Roman" panose="02000503020000020003" pitchFamily="2" charset="0"/>
              </a:rPr>
              <a:t> s</a:t>
            </a:r>
            <a:r>
              <a:rPr lang="en-US" sz="1600" baseline="30000" dirty="0">
                <a:latin typeface="Avenir Roman" panose="02000503020000020003" pitchFamily="2" charset="0"/>
              </a:rPr>
              <a:t>-1</a:t>
            </a:r>
          </a:p>
          <a:p>
            <a:pPr marL="799962" lvl="1" indent="-342900">
              <a:buFont typeface="Arial" panose="020B0604020202020204" pitchFamily="34" charset="0"/>
              <a:buChar char="•"/>
            </a:pPr>
            <a:r>
              <a:rPr lang="en-US" sz="1600" dirty="0">
                <a:latin typeface="Avenir Roman" panose="02000503020000020003" pitchFamily="2" charset="0"/>
              </a:rPr>
              <a:t>The latter number when accelerator configured for Z running (either early or end of first stage) </a:t>
            </a:r>
          </a:p>
          <a:p>
            <a:pPr lvl="1"/>
            <a:endParaRPr lang="en-US" sz="1600" dirty="0">
              <a:latin typeface="Avenir Roman" panose="02000503020000020003" pitchFamily="2" charset="0"/>
            </a:endParaRPr>
          </a:p>
          <a:p>
            <a:pPr marL="342900" indent="-342900">
              <a:buFont typeface="Arial" panose="020B0604020202020204" pitchFamily="34" charset="0"/>
              <a:buChar char="•"/>
            </a:pPr>
            <a:r>
              <a:rPr lang="en-US" sz="1600" dirty="0">
                <a:latin typeface="Avenir Roman" panose="02000503020000020003" pitchFamily="2" charset="0"/>
              </a:rPr>
              <a:t>Gamma – Gamma spectrum (example) </a:t>
            </a:r>
          </a:p>
          <a:p>
            <a:pPr marL="342900" indent="-342900">
              <a:buFont typeface="Arial" panose="020B0604020202020204" pitchFamily="34" charset="0"/>
              <a:buChar char="•"/>
            </a:pPr>
            <a:endParaRPr lang="en-US" sz="1600" dirty="0">
              <a:latin typeface="Avenir Roman" panose="02000503020000020003" pitchFamily="2" charset="0"/>
            </a:endParaRPr>
          </a:p>
          <a:p>
            <a:pPr marL="342900" indent="-342900">
              <a:buFont typeface="Arial" panose="020B0604020202020204" pitchFamily="34" charset="0"/>
              <a:buChar char="•"/>
            </a:pPr>
            <a:r>
              <a:rPr lang="en-US" sz="1600" dirty="0">
                <a:latin typeface="Avenir Roman" panose="02000503020000020003" pitchFamily="2" charset="0"/>
              </a:rPr>
              <a:t>Luminosity margins and increases</a:t>
            </a:r>
          </a:p>
          <a:p>
            <a:pPr marL="719138" lvl="1" indent="-263525">
              <a:buFont typeface="Arial" panose="020B0604020202020204" pitchFamily="34" charset="0"/>
              <a:buChar char="•"/>
            </a:pPr>
            <a:r>
              <a:rPr lang="en-US" sz="1600" dirty="0">
                <a:latin typeface="Avenir Roman" panose="02000503020000020003" pitchFamily="2" charset="0"/>
              </a:rPr>
              <a:t>Baseline includes estimates static and dynamic degradations from damping ring to IP: 1.5 x 10</a:t>
            </a:r>
            <a:r>
              <a:rPr lang="en-US" sz="1600" baseline="30000" dirty="0">
                <a:latin typeface="Avenir Roman" panose="02000503020000020003" pitchFamily="2" charset="0"/>
              </a:rPr>
              <a:t>34 </a:t>
            </a:r>
            <a:r>
              <a:rPr lang="en-US" sz="1600" dirty="0">
                <a:latin typeface="Avenir Roman" panose="02000503020000020003" pitchFamily="2" charset="0"/>
              </a:rPr>
              <a:t>cm</a:t>
            </a:r>
            <a:r>
              <a:rPr lang="en-US" sz="1600" baseline="30000" dirty="0">
                <a:latin typeface="Avenir Roman" panose="02000503020000020003" pitchFamily="2" charset="0"/>
              </a:rPr>
              <a:t>-2</a:t>
            </a:r>
            <a:r>
              <a:rPr lang="en-US" sz="1600" dirty="0">
                <a:latin typeface="Avenir Roman" panose="02000503020000020003" pitchFamily="2" charset="0"/>
              </a:rPr>
              <a:t> s</a:t>
            </a:r>
            <a:r>
              <a:rPr lang="en-US" sz="1600" baseline="30000" dirty="0">
                <a:latin typeface="Avenir Roman" panose="02000503020000020003" pitchFamily="2" charset="0"/>
              </a:rPr>
              <a:t>-1</a:t>
            </a:r>
            <a:r>
              <a:rPr lang="en-US" sz="1600" dirty="0">
                <a:latin typeface="Avenir Roman" panose="02000503020000020003" pitchFamily="2" charset="0"/>
              </a:rPr>
              <a:t>, a “perfect” machine will give : 4.3 x 10</a:t>
            </a:r>
            <a:r>
              <a:rPr lang="en-US" sz="1600" baseline="30000" dirty="0">
                <a:latin typeface="Avenir Roman" panose="02000503020000020003" pitchFamily="2" charset="0"/>
              </a:rPr>
              <a:t>34 </a:t>
            </a:r>
            <a:r>
              <a:rPr lang="en-US" sz="1600" dirty="0">
                <a:latin typeface="Avenir Roman" panose="02000503020000020003" pitchFamily="2" charset="0"/>
              </a:rPr>
              <a:t>cm</a:t>
            </a:r>
            <a:r>
              <a:rPr lang="en-US" sz="1600" baseline="30000" dirty="0">
                <a:latin typeface="Avenir Roman" panose="02000503020000020003" pitchFamily="2" charset="0"/>
              </a:rPr>
              <a:t>-2</a:t>
            </a:r>
            <a:r>
              <a:rPr lang="en-US" sz="1600" dirty="0">
                <a:latin typeface="Avenir Roman" panose="02000503020000020003" pitchFamily="2" charset="0"/>
              </a:rPr>
              <a:t> s</a:t>
            </a:r>
            <a:r>
              <a:rPr lang="en-US" sz="1600" baseline="30000" dirty="0">
                <a:latin typeface="Avenir Roman" panose="02000503020000020003" pitchFamily="2" charset="0"/>
              </a:rPr>
              <a:t>-1</a:t>
            </a:r>
            <a:r>
              <a:rPr lang="en-US" sz="1600" dirty="0">
                <a:latin typeface="Avenir Roman" panose="02000503020000020003" pitchFamily="2" charset="0"/>
              </a:rPr>
              <a:t>, so significant possibilities for doing better </a:t>
            </a:r>
          </a:p>
          <a:p>
            <a:pPr marL="719138" lvl="1" indent="-263525">
              <a:buFont typeface="Arial" panose="020B0604020202020204" pitchFamily="34" charset="0"/>
              <a:buChar char="•"/>
            </a:pPr>
            <a:endParaRPr lang="en-US" sz="1600" dirty="0">
              <a:latin typeface="Avenir Roman" panose="02000503020000020003" pitchFamily="2" charset="0"/>
            </a:endParaRPr>
          </a:p>
          <a:p>
            <a:pPr marL="719138" lvl="1" indent="-263525">
              <a:buFont typeface="Arial" panose="020B0604020202020204" pitchFamily="34" charset="0"/>
              <a:buChar char="•"/>
            </a:pPr>
            <a:r>
              <a:rPr lang="en-US" sz="1600" dirty="0">
                <a:latin typeface="Avenir Roman" panose="02000503020000020003" pitchFamily="2" charset="0"/>
              </a:rPr>
              <a:t>In addition: doubling the frequency (50 Hz to 100 Hz) would double the luminosity, at a cost of +50 MW and ~5% cost increase  </a:t>
            </a:r>
          </a:p>
          <a:p>
            <a:pPr marL="455613" lvl="1"/>
            <a:endParaRPr lang="en-US" sz="1600" dirty="0">
              <a:latin typeface="Avenir Roman" panose="02000503020000020003" pitchFamily="2" charset="0"/>
            </a:endParaRPr>
          </a:p>
          <a:p>
            <a:pPr marL="284301" indent="-285750">
              <a:buFont typeface="Arial" panose="020B0604020202020204" pitchFamily="34" charset="0"/>
              <a:buChar char="•"/>
            </a:pPr>
            <a:r>
              <a:rPr lang="en-US" sz="1600" dirty="0">
                <a:latin typeface="Avenir Roman" panose="02000503020000020003" pitchFamily="2" charset="0"/>
              </a:rPr>
              <a:t>Note at: </a:t>
            </a:r>
            <a:r>
              <a:rPr lang="en-US" sz="1600" dirty="0">
                <a:latin typeface="Avenir Roman" panose="02000503020000020003" pitchFamily="2" charset="0"/>
                <a:hlinkClick r:id="rId4"/>
              </a:rPr>
              <a:t>http://cds.cern.ch/record/2687090</a:t>
            </a:r>
            <a:endParaRPr lang="en-US" sz="1600" dirty="0">
              <a:latin typeface="Avenir Roman" panose="02000503020000020003" pitchFamily="2" charset="0"/>
            </a:endParaRPr>
          </a:p>
          <a:p>
            <a:pPr marL="284301" indent="-285750">
              <a:buFont typeface="Arial" panose="020B0604020202020204" pitchFamily="34" charset="0"/>
              <a:buChar char="•"/>
            </a:pPr>
            <a:r>
              <a:rPr lang="en-US" sz="1600" dirty="0">
                <a:latin typeface="Avenir Roman" panose="02000503020000020003" pitchFamily="2" charset="0"/>
              </a:rPr>
              <a:t>See talk tomorrow by Andrea Latina (</a:t>
            </a:r>
            <a:r>
              <a:rPr lang="en-US" sz="1600" dirty="0">
                <a:latin typeface="Avenir Roman" panose="02000503020000020003" pitchFamily="2" charset="0"/>
                <a:hlinkClick r:id="rId5"/>
              </a:rPr>
              <a:t>link</a:t>
            </a:r>
            <a:r>
              <a:rPr lang="en-US" sz="1600" dirty="0">
                <a:latin typeface="Avenir Roman" panose="02000503020000020003" pitchFamily="2" charset="0"/>
              </a:rPr>
              <a:t>)</a:t>
            </a:r>
          </a:p>
        </p:txBody>
      </p:sp>
    </p:spTree>
    <p:extLst>
      <p:ext uri="{BB962C8B-B14F-4D97-AF65-F5344CB8AC3E}">
        <p14:creationId xmlns:p14="http://schemas.microsoft.com/office/powerpoint/2010/main" val="3756385404"/>
      </p:ext>
    </p:extLst>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st_standard_4_3" id="{6D8468D9-50C7-3F47-9256-F17E30C2A8F2}" vid="{1CFEAB2C-AEC4-F347-B945-17AC24F6750B}"/>
    </a:ext>
  </a:extLst>
</a:theme>
</file>

<file path=ppt/theme/theme2.xml><?xml version="1.0" encoding="utf-8"?>
<a:theme xmlns:a="http://schemas.openxmlformats.org/drawingml/2006/main" name="5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st_standard_4_3" id="{6D8468D9-50C7-3F47-9256-F17E30C2A8F2}" vid="{2272F3B6-CDA9-4649-879E-361B2F226CEB}"/>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st_standard_4_3" id="{6D8468D9-50C7-3F47-9256-F17E30C2A8F2}" vid="{1CFEAB2C-AEC4-F347-B945-17AC24F6750B}"/>
    </a:ext>
  </a:ext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st_standard_4_3" id="{6D8468D9-50C7-3F47-9256-F17E30C2A8F2}" vid="{1CFEAB2C-AEC4-F347-B945-17AC24F6750B}"/>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42084</TotalTime>
  <Words>1305</Words>
  <Application>Microsoft Macintosh PowerPoint</Application>
  <PresentationFormat>Widescreen</PresentationFormat>
  <Paragraphs>206</Paragraphs>
  <Slides>23</Slides>
  <Notes>14</Notes>
  <HiddenSlides>0</HiddenSlides>
  <MMClips>0</MMClips>
  <ScaleCrop>false</ScaleCrop>
  <HeadingPairs>
    <vt:vector size="6" baseType="variant">
      <vt:variant>
        <vt:lpstr>Fonts Used</vt:lpstr>
      </vt:variant>
      <vt:variant>
        <vt:i4>6</vt:i4>
      </vt:variant>
      <vt:variant>
        <vt:lpstr>Theme</vt:lpstr>
      </vt:variant>
      <vt:variant>
        <vt:i4>4</vt:i4>
      </vt:variant>
      <vt:variant>
        <vt:lpstr>Slide Titles</vt:lpstr>
      </vt:variant>
      <vt:variant>
        <vt:i4>23</vt:i4>
      </vt:variant>
    </vt:vector>
  </HeadingPairs>
  <TitlesOfParts>
    <vt:vector size="33" baseType="lpstr">
      <vt:lpstr>Arial</vt:lpstr>
      <vt:lpstr>Avenir Book</vt:lpstr>
      <vt:lpstr>Avenir Roman</vt:lpstr>
      <vt:lpstr>Calibri</vt:lpstr>
      <vt:lpstr>Mangal</vt:lpstr>
      <vt:lpstr>Verdana</vt:lpstr>
      <vt:lpstr>1_Office Theme</vt:lpstr>
      <vt:lpstr>5_Office Theme</vt:lpstr>
      <vt:lpstr>2_Office Theme</vt:lpstr>
      <vt:lpstr>3_Office Theme</vt:lpstr>
      <vt:lpstr>PowerPoint Presentation</vt:lpstr>
      <vt:lpstr>CLIC European Strategy Input </vt:lpstr>
      <vt:lpstr>CLIC</vt:lpstr>
      <vt:lpstr>CLIC 380 GeV layout and power generation</vt:lpstr>
      <vt:lpstr>CLIC parameters</vt:lpstr>
      <vt:lpstr>Schedule</vt:lpstr>
      <vt:lpstr>CLIC layout – 3TeV</vt:lpstr>
      <vt:lpstr>Looking forward </vt:lpstr>
      <vt:lpstr>After Granada</vt:lpstr>
      <vt:lpstr>Next phase for CLIC</vt:lpstr>
      <vt:lpstr>X-band technology and its use (see talk of Walter Wuensch tomorrow (link) </vt:lpstr>
      <vt:lpstr>Electrons at CERN, overview </vt:lpstr>
      <vt:lpstr>PowerPoint Presentation</vt:lpstr>
      <vt:lpstr>Looong term future for a LC – NAT  </vt:lpstr>
      <vt:lpstr>Scenarios in the European Strategy </vt:lpstr>
      <vt:lpstr>Summary</vt:lpstr>
      <vt:lpstr>PowerPoint Presentation</vt:lpstr>
      <vt:lpstr>Implementing CLIC </vt:lpstr>
      <vt:lpstr>Cost - I</vt:lpstr>
      <vt:lpstr>Cost - II</vt:lpstr>
      <vt:lpstr>Luminosity staging baseline</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Lars Rickard Strom</dc:creator>
  <cp:lastModifiedBy>Steinar Stapnes</cp:lastModifiedBy>
  <cp:revision>785</cp:revision>
  <cp:lastPrinted>2019-05-22T10:07:58Z</cp:lastPrinted>
  <dcterms:created xsi:type="dcterms:W3CDTF">2018-01-26T19:32:33Z</dcterms:created>
  <dcterms:modified xsi:type="dcterms:W3CDTF">2019-10-27T12:38:52Z</dcterms:modified>
</cp:coreProperties>
</file>