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notesSlides/notesSlide9.xml" ContentType="application/vnd.openxmlformats-officedocument.presentationml.notes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notesSlides/notesSlide12.xml" ContentType="application/vnd.openxmlformats-officedocument.presentationml.notesSlid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s/slide27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notesSlides/notesSlide6.xml" ContentType="application/vnd.openxmlformats-officedocument.presentationml.notesSlide+xml"/>
  <Default Extension="gif" ContentType="image/gif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8.xml" ContentType="application/vnd.openxmlformats-officedocument.presentationml.slide+xml"/>
  <Default Extension="wdp" ContentType="image/vnd.ms-photo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554" r:id="rId3"/>
    <p:sldId id="558" r:id="rId4"/>
    <p:sldId id="559" r:id="rId5"/>
    <p:sldId id="561" r:id="rId6"/>
    <p:sldId id="564" r:id="rId7"/>
    <p:sldId id="562" r:id="rId8"/>
    <p:sldId id="575" r:id="rId9"/>
    <p:sldId id="585" r:id="rId10"/>
    <p:sldId id="578" r:id="rId11"/>
    <p:sldId id="579" r:id="rId12"/>
    <p:sldId id="581" r:id="rId13"/>
    <p:sldId id="582" r:id="rId14"/>
    <p:sldId id="583" r:id="rId15"/>
    <p:sldId id="584" r:id="rId16"/>
    <p:sldId id="557" r:id="rId17"/>
    <p:sldId id="555" r:id="rId18"/>
    <p:sldId id="556" r:id="rId19"/>
    <p:sldId id="576" r:id="rId20"/>
    <p:sldId id="553" r:id="rId21"/>
    <p:sldId id="550" r:id="rId22"/>
    <p:sldId id="565" r:id="rId23"/>
    <p:sldId id="566" r:id="rId24"/>
    <p:sldId id="567" r:id="rId25"/>
    <p:sldId id="568" r:id="rId26"/>
    <p:sldId id="570" r:id="rId27"/>
    <p:sldId id="571" r:id="rId28"/>
    <p:sldId id="569" r:id="rId29"/>
    <p:sldId id="572" r:id="rId30"/>
    <p:sldId id="573" r:id="rId31"/>
    <p:sldId id="586" r:id="rId32"/>
    <p:sldId id="563" r:id="rId33"/>
  </p:sldIdLst>
  <p:sldSz cx="12192000" cy="6858000"/>
  <p:notesSz cx="7023100" cy="93091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355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 useTimings="0">
    <p:present/>
    <p:sldAll/>
    <p:penClr>
      <a:prstClr val="red"/>
    </p:penClr>
    <p:extLst>
      <p:ext uri="{EC167BDD-8182-4AB7-AECC-EB403E3ABB37}">
        <p14:laserClr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  </p:ext>
    </p:extLst>
  </p:showPr>
  <p:clrMru>
    <a:srgbClr val="FF0000"/>
    <a:srgbClr val="FF6600"/>
    <a:srgbClr val="0066FF"/>
    <a:srgbClr val="FFFF00"/>
    <a:srgbClr val="66FF33"/>
    <a:srgbClr val="808080"/>
    <a:srgbClr val="FFFF66"/>
    <a:srgbClr val="CCFFFF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mc="http://schemas.openxmlformats.org/markup-compatibility/2006" xmlns:mv="urn:schemas-microsoft-com:mac:vml"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9004" autoAdjust="0"/>
    <p:restoredTop sz="94959" autoAdjust="0"/>
  </p:normalViewPr>
  <p:slideViewPr>
    <p:cSldViewPr>
      <p:cViewPr varScale="1">
        <p:scale>
          <a:sx n="97" d="100"/>
          <a:sy n="97" d="100"/>
        </p:scale>
        <p:origin x="-120" y="-232"/>
      </p:cViewPr>
      <p:guideLst>
        <p:guide orient="horz" pos="3552"/>
        <p:guide pos="3840"/>
      </p:guideLst>
    </p:cSldViewPr>
  </p:slideViewPr>
  <p:outlineViewPr>
    <p:cViewPr>
      <p:scale>
        <a:sx n="25" d="100"/>
        <a:sy n="25" d="100"/>
      </p:scale>
      <p:origin x="0" y="48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703263"/>
            <a:ext cx="6183312" cy="34798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5038" y="4422775"/>
            <a:ext cx="5151437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4845" tIns="46622" rIns="94845" bIns="4662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0"/>
            <a:r>
              <a:rPr lang="en-GB" noProof="0" smtClean="0"/>
              <a:t>Second level</a:t>
            </a:r>
          </a:p>
          <a:p>
            <a:pPr lvl="0"/>
            <a:r>
              <a:rPr lang="en-GB" noProof="0" smtClean="0"/>
              <a:t>Third level</a:t>
            </a:r>
          </a:p>
          <a:p>
            <a:pPr lvl="0"/>
            <a:r>
              <a:rPr lang="en-GB" noProof="0" smtClean="0"/>
              <a:t>Fourth level</a:t>
            </a:r>
          </a:p>
          <a:p>
            <a:pPr lvl="0"/>
            <a:r>
              <a:rPr lang="en-GB" noProof="0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ja-JP" sz="1200" dirty="0">
                <a:latin typeface="+mn-lt"/>
              </a:rPr>
              <a:t>・</a:t>
            </a:r>
            <a:r>
              <a:rPr kumimoji="1" lang="en-US" altLang="ja-JP" sz="1200" dirty="0">
                <a:latin typeface="+mn-lt"/>
              </a:rPr>
              <a:t>Next, talk about EBU for readout.</a:t>
            </a:r>
            <a:endParaRPr kumimoji="1" lang="ja-JP" altLang="ja-JP" sz="1200" dirty="0">
              <a:latin typeface="+mn-lt"/>
            </a:endParaRPr>
          </a:p>
          <a:p>
            <a:r>
              <a:rPr kumimoji="1" lang="ja-JP" altLang="ja-JP" sz="1200" dirty="0">
                <a:latin typeface="+mn-lt"/>
              </a:rPr>
              <a:t>・</a:t>
            </a:r>
            <a:r>
              <a:rPr kumimoji="1" lang="en-US" altLang="ja-JP" sz="1200" dirty="0">
                <a:latin typeface="+mn-lt"/>
              </a:rPr>
              <a:t>EBU is fabricated by DESY.</a:t>
            </a:r>
            <a:endParaRPr kumimoji="1" lang="ja-JP" altLang="ja-JP" sz="1200" dirty="0">
              <a:latin typeface="+mn-lt"/>
            </a:endParaRPr>
          </a:p>
          <a:p>
            <a:r>
              <a:rPr kumimoji="1" lang="ja-JP" altLang="ja-JP" sz="1200" dirty="0">
                <a:latin typeface="+mn-lt"/>
              </a:rPr>
              <a:t>・</a:t>
            </a:r>
            <a:r>
              <a:rPr kumimoji="1" lang="en-US" altLang="ja-JP" sz="1200" dirty="0">
                <a:latin typeface="+mn-lt"/>
              </a:rPr>
              <a:t>EBU consists of SPIROC surface and scintillator surface.</a:t>
            </a:r>
            <a:endParaRPr kumimoji="1" lang="ja-JP" altLang="ja-JP" sz="1200" dirty="0">
              <a:latin typeface="+mn-lt"/>
            </a:endParaRPr>
          </a:p>
          <a:p>
            <a:r>
              <a:rPr kumimoji="1" lang="ja-JP" altLang="ja-JP" sz="1200" dirty="0">
                <a:latin typeface="+mn-lt"/>
              </a:rPr>
              <a:t>・</a:t>
            </a:r>
            <a:r>
              <a:rPr kumimoji="1" lang="en-US" altLang="ja-JP" sz="1200" dirty="0">
                <a:latin typeface="+mn-lt"/>
              </a:rPr>
              <a:t>One EBU is a PC board with 144 MPPCs and 144 scintillators.</a:t>
            </a:r>
            <a:endParaRPr kumimoji="1" lang="ja-JP" altLang="ja-JP" sz="1200" dirty="0">
              <a:latin typeface="+mn-lt"/>
            </a:endParaRPr>
          </a:p>
          <a:p>
            <a:r>
              <a:rPr kumimoji="1" lang="ja-JP" altLang="ja-JP" sz="1200" dirty="0">
                <a:latin typeface="+mn-lt"/>
              </a:rPr>
              <a:t>・</a:t>
            </a:r>
            <a:r>
              <a:rPr kumimoji="1" lang="en-US" altLang="ja-JP" sz="1200" dirty="0">
                <a:latin typeface="+mn-lt"/>
              </a:rPr>
              <a:t>And EBU is equipped with four ASICs called SPIROC2b which is developed by OMEGA group.</a:t>
            </a:r>
            <a:endParaRPr kumimoji="1" lang="ja-JP" altLang="ja-JP" sz="1200" dirty="0">
              <a:latin typeface="+mn-lt"/>
            </a:endParaRPr>
          </a:p>
          <a:p>
            <a:r>
              <a:rPr kumimoji="1" lang="ja-JP" altLang="ja-JP" sz="1200" dirty="0">
                <a:latin typeface="+mn-lt"/>
              </a:rPr>
              <a:t>・</a:t>
            </a:r>
            <a:r>
              <a:rPr kumimoji="1" lang="en-US" altLang="ja-JP" sz="1200" dirty="0">
                <a:latin typeface="+mn-lt"/>
              </a:rPr>
              <a:t>One SPIROC2b can control 36ch of MPPCs and can adjust each applied voltage for a channel.</a:t>
            </a:r>
            <a:endParaRPr kumimoji="1" lang="ja-JP" altLang="ja-JP" sz="1200" dirty="0">
              <a:latin typeface="+mn-lt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lIns="93324" tIns="46662" rIns="93324" bIns="46662"/>
          <a:lstStyle/>
          <a:p>
            <a:fld id="{8D568115-F3A7-4EBB-AE8C-A9EB0268CF3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97666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30213" y="703263"/>
            <a:ext cx="6183312" cy="34798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911711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7480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462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56133" y="457200"/>
            <a:ext cx="2726267" cy="4572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3" y="457200"/>
            <a:ext cx="7975600" cy="4572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072758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8267" y="457200"/>
            <a:ext cx="10363200" cy="8001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11726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FontTx/>
              <a:buBlip>
                <a:blip r:embed="rId2"/>
              </a:buBlip>
              <a:defRPr/>
            </a:lvl3pPr>
            <a:lvl4pPr marL="1600200" indent="-228600">
              <a:buFontTx/>
              <a:buBlip>
                <a:blip r:embed="rId2"/>
              </a:buBlip>
              <a:defRPr/>
            </a:lvl4pPr>
            <a:lvl5pPr marL="2057400" indent="-228600">
              <a:buFontTx/>
              <a:buBlip>
                <a:blip r:embed="rId2"/>
              </a:buBlip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201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73294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2823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1467" y="1657350"/>
            <a:ext cx="5350933" cy="3371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40919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959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 b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77247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9105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 marL="342900" indent="-342900">
              <a:buFont typeface="Wingdings" panose="05000000000000000000" pitchFamily="2" charset="2"/>
              <a:buChar char="§"/>
              <a:defRPr sz="3200"/>
            </a:lvl1pPr>
            <a:lvl2pPr marL="742950" indent="-285750">
              <a:buClr>
                <a:schemeClr val="accent1"/>
              </a:buClr>
              <a:buFont typeface="Wingdings" panose="05000000000000000000" pitchFamily="2" charset="2"/>
              <a:buChar char="§"/>
              <a:defRPr sz="2800"/>
            </a:lvl2pPr>
            <a:lvl3pPr marL="12573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400"/>
            </a:lvl3pPr>
            <a:lvl4pPr marL="17145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4pPr>
            <a:lvl5pPr marL="2171700" indent="-342900">
              <a:buClr>
                <a:schemeClr val="accent1"/>
              </a:buClr>
              <a:buFont typeface="Wingdings" panose="05000000000000000000" pitchFamily="2" charset="2"/>
              <a:buChar char="§"/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6204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48267" y="457200"/>
            <a:ext cx="103632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7333" y="1657350"/>
            <a:ext cx="10905067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 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4343400" y="6305550"/>
            <a:ext cx="39624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GB" altLang="en-US" sz="1200" dirty="0" smtClean="0">
                <a:solidFill>
                  <a:schemeClr val="tx1"/>
                </a:solidFill>
                <a:latin typeface="Verdana"/>
                <a:cs typeface="Verdana"/>
              </a:rPr>
              <a:t>Peter</a:t>
            </a:r>
            <a:r>
              <a:rPr lang="en-GB" altLang="en-US" sz="1200" baseline="0" dirty="0" smtClean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en-GB" altLang="en-US" sz="1200" baseline="0" dirty="0" err="1" smtClean="0">
                <a:solidFill>
                  <a:schemeClr val="tx1"/>
                </a:solidFill>
                <a:latin typeface="Verdana"/>
                <a:cs typeface="Verdana"/>
              </a:rPr>
              <a:t>Kluit</a:t>
            </a:r>
            <a:r>
              <a:rPr lang="en-GB" altLang="en-US" sz="1200" baseline="0" dirty="0" smtClean="0">
                <a:solidFill>
                  <a:schemeClr val="tx1"/>
                </a:solidFill>
                <a:latin typeface="Verdana"/>
                <a:cs typeface="Verdana"/>
              </a:rPr>
              <a:t> (</a:t>
            </a:r>
            <a:r>
              <a:rPr lang="en-GB" altLang="en-US" sz="1200" baseline="0" dirty="0" err="1" smtClean="0">
                <a:solidFill>
                  <a:schemeClr val="tx1"/>
                </a:solidFill>
                <a:latin typeface="Verdana"/>
                <a:cs typeface="Verdana"/>
              </a:rPr>
              <a:t>Nikhef</a:t>
            </a:r>
            <a:r>
              <a:rPr lang="en-GB" altLang="en-US" sz="1200" baseline="0" dirty="0" smtClean="0">
                <a:solidFill>
                  <a:schemeClr val="tx1"/>
                </a:solidFill>
                <a:latin typeface="Verdana"/>
                <a:cs typeface="Verdana"/>
              </a:rPr>
              <a:t>)</a:t>
            </a:r>
            <a:endParaRPr lang="en-GB" altLang="en-US" sz="1200" dirty="0" smtClean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8940800" y="622935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n-GB" altLang="en-US" sz="800" smtClean="0">
                <a:solidFill>
                  <a:schemeClr val="bg2"/>
                </a:solidFill>
              </a:rPr>
              <a:t> </a:t>
            </a:r>
            <a:fld id="{50F9948D-FA28-478D-A82E-F93DDFBE36D5}" type="slidenum">
              <a:rPr lang="en-GB" altLang="en-US" sz="800" smtClean="0">
                <a:solidFill>
                  <a:schemeClr val="bg2"/>
                </a:solidFill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GB" altLang="en-US" sz="800" smtClean="0">
              <a:solidFill>
                <a:schemeClr val="bg2"/>
              </a:solidFill>
            </a:endParaRPr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533400" y="6460282"/>
            <a:ext cx="4906061" cy="245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b"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altLang="en-US" sz="700" dirty="0" smtClean="0">
                <a:solidFill>
                  <a:schemeClr val="bg2"/>
                </a:solidFill>
                <a:latin typeface="Verdana"/>
                <a:cs typeface="Verdana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LCWS2019 –</a:t>
            </a:r>
            <a:r>
              <a:rPr lang="en-US" sz="1200" kern="1200" baseline="0" dirty="0" smtClean="0">
                <a:solidFill>
                  <a:schemeClr val="tx1"/>
                </a:solidFill>
                <a:latin typeface="Verdana"/>
                <a:ea typeface="+mn-ea"/>
                <a:cs typeface="Verdana"/>
              </a:rPr>
              <a:t> Sendai (Japan)</a:t>
            </a:r>
            <a:endParaRPr lang="en-GB" altLang="en-US" sz="900" dirty="0" smtClean="0">
              <a:latin typeface="Verdana"/>
              <a:cs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/>
        <a:buChar char="u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Monotype Sorts"/>
        <a:buChar char="l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n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100000"/>
        <a:buFont typeface="Monotype Sorts"/>
        <a:buChar char="u"/>
        <a:defRPr sz="12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/>
        <a:buChar char="l"/>
        <a:defRPr sz="1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100000"/>
        <a:buFont typeface="Monotype Sorts" pitchFamily="2" charset="2"/>
        <a:buChar char="l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3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51.png"/><Relationship Id="rId7" Type="http://schemas.openxmlformats.org/officeDocument/2006/relationships/image" Target="../media/image56.gif"/><Relationship Id="rId8" Type="http://schemas.openxmlformats.org/officeDocument/2006/relationships/image" Target="../media/image57.png"/><Relationship Id="rId9" Type="http://schemas.openxmlformats.org/officeDocument/2006/relationships/image" Target="../media/image58.png"/><Relationship Id="rId10" Type="http://schemas.openxmlformats.org/officeDocument/2006/relationships/image" Target="../media/image59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df"/><Relationship Id="rId3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4" Type="http://schemas.openxmlformats.org/officeDocument/2006/relationships/image" Target="../media/image67.png"/><Relationship Id="rId5" Type="http://schemas.openxmlformats.org/officeDocument/2006/relationships/image" Target="../media/image68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Relationship Id="rId3" Type="http://schemas.openxmlformats.org/officeDocument/2006/relationships/image" Target="../media/image7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emf"/><Relationship Id="rId5" Type="http://schemas.openxmlformats.org/officeDocument/2006/relationships/image" Target="../media/image80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Relationship Id="rId3" Type="http://schemas.openxmlformats.org/officeDocument/2006/relationships/image" Target="../media/image8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86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95600" y="2895600"/>
            <a:ext cx="7203802" cy="1080120"/>
          </a:xfrm>
        </p:spPr>
        <p:txBody>
          <a:bodyPr anchor="ctr"/>
          <a:lstStyle/>
          <a:p>
            <a:r>
              <a:rPr lang="en-US" altLang="en-US" sz="4000" b="0" dirty="0" smtClean="0">
                <a:latin typeface="Verdana"/>
                <a:cs typeface="Verdana"/>
              </a:rPr>
              <a:t>Summary R&amp;D Detector</a:t>
            </a:r>
            <a:endParaRPr lang="en-GB" altLang="en-US" sz="4000" b="0" dirty="0" smtClean="0">
              <a:latin typeface="Verdana"/>
              <a:cs typeface="Verdana"/>
            </a:endParaRPr>
          </a:p>
        </p:txBody>
      </p:sp>
      <p:sp>
        <p:nvSpPr>
          <p:cNvPr id="307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3848100" y="4572000"/>
            <a:ext cx="4495800" cy="685800"/>
          </a:xfrm>
        </p:spPr>
        <p:txBody>
          <a:bodyPr/>
          <a:lstStyle/>
          <a:p>
            <a:pPr indent="-457200">
              <a:lnSpc>
                <a:spcPct val="120000"/>
              </a:lnSpc>
              <a:spcBef>
                <a:spcPct val="0"/>
              </a:spcBef>
              <a:defRPr/>
            </a:pPr>
            <a:r>
              <a:rPr lang="en-GB" altLang="en-US" sz="2800" dirty="0" smtClean="0">
                <a:latin typeface="Verdana"/>
                <a:cs typeface="Verdana"/>
              </a:rPr>
              <a:t>Peter </a:t>
            </a:r>
            <a:r>
              <a:rPr lang="en-GB" altLang="en-US" sz="2800" dirty="0" err="1" smtClean="0">
                <a:latin typeface="Verdana"/>
                <a:cs typeface="Verdana"/>
              </a:rPr>
              <a:t>Kluit</a:t>
            </a:r>
            <a:endParaRPr lang="en-GB" altLang="en-US" sz="2800" dirty="0" smtClean="0"/>
          </a:p>
        </p:txBody>
      </p:sp>
      <p:sp>
        <p:nvSpPr>
          <p:cNvPr id="2" name="Text Box 8"/>
          <p:cNvSpPr txBox="1">
            <a:spLocks noChangeArrowheads="1"/>
          </p:cNvSpPr>
          <p:nvPr/>
        </p:nvSpPr>
        <p:spPr bwMode="auto">
          <a:xfrm>
            <a:off x="2927350" y="6011864"/>
            <a:ext cx="65976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100000"/>
              <a:buFont typeface="Monotype Sorts"/>
              <a:buChar char="u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lr>
                <a:schemeClr val="hlink"/>
              </a:buClr>
              <a:buSzPct val="100000"/>
              <a:buFont typeface="Monotype Sorts"/>
              <a:buChar char="l"/>
              <a:defRPr sz="16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n"/>
              <a:defRPr sz="1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100000"/>
              <a:buFont typeface="Monotype Sorts"/>
              <a:buChar char="u"/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100000"/>
              <a:buFont typeface="Monotype Sorts"/>
              <a:buChar char="l"/>
              <a:defRPr sz="1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en-US" sz="1600" dirty="0" smtClean="0">
                <a:latin typeface="Verdana"/>
                <a:cs typeface="Verdana"/>
              </a:rPr>
              <a:t>LCWS2019 – Sendai (Japan)</a:t>
            </a:r>
            <a:endParaRPr lang="en-GB" altLang="en-US" sz="1600" i="1" dirty="0">
              <a:latin typeface="Verdana"/>
              <a:cs typeface="Verdana"/>
            </a:endParaRPr>
          </a:p>
        </p:txBody>
      </p:sp>
      <p:pic>
        <p:nvPicPr>
          <p:cNvPr id="307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5638800"/>
            <a:ext cx="2232025" cy="87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 descr="Sendai.png"/>
          <p:cNvPicPr>
            <a:picLocks noChangeAspect="1"/>
          </p:cNvPicPr>
          <p:nvPr/>
        </p:nvPicPr>
        <p:blipFill>
          <a:blip r:embed="rId4"/>
          <a:srcRect b="29220"/>
          <a:stretch>
            <a:fillRect/>
          </a:stretch>
        </p:blipFill>
        <p:spPr>
          <a:xfrm>
            <a:off x="0" y="0"/>
            <a:ext cx="12192000" cy="22098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err="1" smtClean="0">
                <a:latin typeface="Verdana"/>
                <a:cs typeface="Verdana"/>
              </a:rPr>
              <a:t>Scintillator</a:t>
            </a:r>
            <a:r>
              <a:rPr lang="en-US" sz="4000" b="0" dirty="0" smtClean="0">
                <a:latin typeface="Verdana"/>
                <a:cs typeface="Verdana"/>
              </a:rPr>
              <a:t> ECAL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914400"/>
            <a:ext cx="9677400" cy="338778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4324350"/>
            <a:ext cx="3156054" cy="177165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62000" y="4438472"/>
            <a:ext cx="4953000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The dimple readout </a:t>
            </a:r>
            <a:r>
              <a:rPr lang="en-US" dirty="0" err="1" smtClean="0">
                <a:latin typeface="Verdana"/>
                <a:cs typeface="Verdana"/>
              </a:rPr>
              <a:t>scintillator</a:t>
            </a:r>
            <a:r>
              <a:rPr lang="en-US" dirty="0" smtClean="0">
                <a:latin typeface="Verdana"/>
                <a:cs typeface="Verdana"/>
              </a:rPr>
              <a:t> has good light yield and good uniformity</a:t>
            </a:r>
            <a:endParaRPr lang="en-US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Sc ECAL with double </a:t>
            </a:r>
            <a:r>
              <a:rPr lang="en-US" sz="4000" b="0" dirty="0" err="1" smtClean="0">
                <a:latin typeface="Verdana"/>
                <a:cs typeface="Verdana"/>
              </a:rPr>
              <a:t>SiPM</a:t>
            </a:r>
            <a:r>
              <a:rPr lang="en-US" sz="4000" b="0" dirty="0" smtClean="0">
                <a:latin typeface="Verdana"/>
                <a:cs typeface="Verdana"/>
              </a:rPr>
              <a:t> readout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4800" y="1371600"/>
            <a:ext cx="4622800" cy="2616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096000" y="2510135"/>
            <a:ext cx="1447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33400" y="1295400"/>
            <a:ext cx="71628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Some possible advantages:</a:t>
            </a:r>
          </a:p>
          <a:p>
            <a:endParaRPr lang="en-US" sz="1400" dirty="0" smtClean="0">
              <a:latin typeface="Verdana"/>
              <a:cs typeface="Verdana"/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latin typeface="Verdana"/>
                <a:cs typeface="Verdana"/>
              </a:rPr>
              <a:t> Eliminating noise by coincidence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Verdana"/>
                <a:cs typeface="Verdana"/>
              </a:rPr>
              <a:t> Higher light yield by summing two </a:t>
            </a:r>
            <a:r>
              <a:rPr lang="en-US" sz="2000" dirty="0" err="1" smtClean="0">
                <a:latin typeface="Verdana"/>
                <a:cs typeface="Verdana"/>
              </a:rPr>
              <a:t>SiPMreadouts</a:t>
            </a:r>
            <a:endParaRPr lang="en-US" sz="2000" dirty="0" smtClean="0">
              <a:latin typeface="Verdana"/>
              <a:cs typeface="Verdana"/>
            </a:endParaRPr>
          </a:p>
          <a:p>
            <a:pPr>
              <a:buFont typeface="Arial"/>
              <a:buChar char="•"/>
            </a:pPr>
            <a:r>
              <a:rPr lang="en-US" sz="2000" dirty="0" smtClean="0">
                <a:latin typeface="Verdana"/>
                <a:cs typeface="Verdana"/>
              </a:rPr>
              <a:t> Even lower light yield for each </a:t>
            </a:r>
            <a:r>
              <a:rPr lang="en-US" sz="2000" dirty="0" err="1" smtClean="0">
                <a:latin typeface="Verdana"/>
                <a:cs typeface="Verdana"/>
              </a:rPr>
              <a:t>SiPM(less</a:t>
            </a:r>
            <a:r>
              <a:rPr lang="en-US" sz="2000" dirty="0" smtClean="0">
                <a:latin typeface="Verdana"/>
                <a:cs typeface="Verdana"/>
              </a:rPr>
              <a:t> saturation)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Verdana"/>
                <a:cs typeface="Verdana"/>
              </a:rPr>
              <a:t> Operational even if one of </a:t>
            </a:r>
            <a:r>
              <a:rPr lang="en-US" sz="2000" dirty="0" err="1" smtClean="0">
                <a:latin typeface="Verdana"/>
                <a:cs typeface="Verdana"/>
              </a:rPr>
              <a:t>SiPMs</a:t>
            </a:r>
            <a:r>
              <a:rPr lang="en-US" sz="2000" dirty="0" smtClean="0">
                <a:latin typeface="Verdana"/>
                <a:cs typeface="Verdana"/>
              </a:rPr>
              <a:t> is dead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</a:t>
            </a:r>
            <a:r>
              <a:rPr lang="en-US" sz="2000" dirty="0" smtClean="0">
                <a:latin typeface="Verdana"/>
                <a:cs typeface="Verdana"/>
              </a:rPr>
              <a:t>Position by charge or timing differences </a:t>
            </a:r>
          </a:p>
          <a:p>
            <a:pPr>
              <a:buFont typeface="Arial"/>
              <a:buChar char="•"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3733800"/>
            <a:ext cx="3505200" cy="26289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19600" y="3962400"/>
            <a:ext cx="5410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Large N </a:t>
            </a:r>
            <a:r>
              <a:rPr lang="en-US" dirty="0" err="1" smtClean="0">
                <a:latin typeface="Verdana"/>
                <a:cs typeface="Verdana"/>
              </a:rPr>
              <a:t>p.e</a:t>
            </a:r>
            <a:r>
              <a:rPr lang="en-US" dirty="0" smtClean="0">
                <a:latin typeface="Verdana"/>
                <a:cs typeface="Verdana"/>
              </a:rPr>
              <a:t>. 35  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Single readout  N </a:t>
            </a:r>
            <a:r>
              <a:rPr lang="en-US" dirty="0" err="1" smtClean="0">
                <a:latin typeface="Verdana"/>
                <a:cs typeface="Verdana"/>
              </a:rPr>
              <a:t>p.e</a:t>
            </a:r>
            <a:r>
              <a:rPr lang="en-US" dirty="0" smtClean="0">
                <a:latin typeface="Verdana"/>
                <a:cs typeface="Verdana"/>
              </a:rPr>
              <a:t>. 20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Edge effect not yet understood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Position resolution ~20 mm</a:t>
            </a:r>
            <a:endParaRPr lang="en-US" dirty="0">
              <a:latin typeface="Verdana"/>
              <a:cs typeface="Verdana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48800" y="4191000"/>
            <a:ext cx="2438400" cy="183515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7621407-58C6-40A1-AC4E-D6FC61DDF1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01401" y="4394488"/>
            <a:ext cx="10835854" cy="2234912"/>
          </a:xfrm>
        </p:spPr>
        <p:txBody>
          <a:bodyPr>
            <a:normAutofit/>
          </a:bodyPr>
          <a:lstStyle/>
          <a:p>
            <a:r>
              <a:rPr lang="en-US" altLang="ja-JP" dirty="0" smtClean="0">
                <a:solidFill>
                  <a:schemeClr val="tx1"/>
                </a:solidFill>
                <a:latin typeface="Verdana"/>
                <a:cs typeface="Verdana"/>
              </a:rPr>
              <a:t>EBU (ECAL Basic Unit) </a:t>
            </a:r>
            <a:r>
              <a:rPr lang="en-US" altLang="ja-JP" dirty="0">
                <a:solidFill>
                  <a:schemeClr val="tx1"/>
                </a:solidFill>
                <a:latin typeface="Verdana"/>
                <a:cs typeface="Verdana"/>
              </a:rPr>
              <a:t>is fabricated by DESY.</a:t>
            </a:r>
          </a:p>
          <a:p>
            <a:r>
              <a:rPr lang="en-US" altLang="ja-JP" dirty="0">
                <a:solidFill>
                  <a:schemeClr val="tx1"/>
                </a:solidFill>
                <a:latin typeface="Verdana"/>
                <a:cs typeface="Verdana"/>
              </a:rPr>
              <a:t>EBU consists of SPIROC surface and scintillator surface. 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Verdana"/>
                <a:cs typeface="Verdana"/>
              </a:rPr>
              <a:t>One EBU is a PC board with 144 MPPCs and 144 scintillators.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Verdana"/>
                <a:cs typeface="Verdana"/>
              </a:rPr>
              <a:t>One EBU is equipped with four ASICs called </a:t>
            </a:r>
            <a:r>
              <a:rPr lang="en-US" altLang="ja-JP" dirty="0">
                <a:solidFill>
                  <a:schemeClr val="tx1"/>
                </a:solidFill>
                <a:latin typeface="Verdana"/>
                <a:cs typeface="Verdana"/>
              </a:rPr>
              <a:t>SPIROC</a:t>
            </a:r>
            <a:r>
              <a:rPr kumimoji="1" lang="en-US" altLang="ja-JP" dirty="0">
                <a:solidFill>
                  <a:schemeClr val="tx1"/>
                </a:solidFill>
                <a:latin typeface="Verdana"/>
                <a:cs typeface="Verdana"/>
              </a:rPr>
              <a:t>2b</a:t>
            </a:r>
            <a:r>
              <a:rPr kumimoji="1" lang="en-US" altLang="ja-JP" dirty="0" smtClean="0">
                <a:solidFill>
                  <a:schemeClr val="tx1"/>
                </a:solidFill>
                <a:latin typeface="Verdana"/>
                <a:cs typeface="Verdana"/>
              </a:rPr>
              <a:t> developed </a:t>
            </a:r>
            <a:r>
              <a:rPr kumimoji="1" lang="en-US" altLang="ja-JP" dirty="0">
                <a:solidFill>
                  <a:schemeClr val="tx1"/>
                </a:solidFill>
                <a:latin typeface="Verdana"/>
                <a:cs typeface="Verdana"/>
              </a:rPr>
              <a:t>by OMEGA group.</a:t>
            </a:r>
          </a:p>
          <a:p>
            <a:r>
              <a:rPr kumimoji="1" lang="en-US" altLang="ja-JP" dirty="0">
                <a:solidFill>
                  <a:schemeClr val="tx1"/>
                </a:solidFill>
                <a:latin typeface="Verdana"/>
                <a:cs typeface="Verdana"/>
              </a:rPr>
              <a:t>One </a:t>
            </a:r>
            <a:r>
              <a:rPr lang="en-US" altLang="ja-JP" dirty="0">
                <a:solidFill>
                  <a:schemeClr val="tx1"/>
                </a:solidFill>
                <a:latin typeface="Verdana"/>
                <a:cs typeface="Verdana"/>
              </a:rPr>
              <a:t>SPIROC</a:t>
            </a:r>
            <a:r>
              <a:rPr kumimoji="1" lang="en-US" altLang="ja-JP" dirty="0">
                <a:solidFill>
                  <a:schemeClr val="tx1"/>
                </a:solidFill>
                <a:latin typeface="Verdana"/>
                <a:cs typeface="Verdana"/>
              </a:rPr>
              <a:t>2b can control 36ch of MPPCs and </a:t>
            </a:r>
            <a:r>
              <a:rPr lang="en-US" altLang="ja-JP" dirty="0">
                <a:solidFill>
                  <a:schemeClr val="tx1"/>
                </a:solidFill>
                <a:latin typeface="Verdana"/>
                <a:cs typeface="Verdana"/>
              </a:rPr>
              <a:t>adjust each applied voltage for a channel.</a:t>
            </a:r>
            <a:endParaRPr kumimoji="1" lang="en-US" altLang="ja-JP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pic>
        <p:nvPicPr>
          <p:cNvPr id="5" name="図 4" descr="テキスト が含まれている画像&#10;&#10;自動的に生成された説明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5DF1B89-24B7-415A-9714-37D440847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838200"/>
            <a:ext cx="3769019" cy="3451357"/>
          </a:xfrm>
          <a:prstGeom prst="rect">
            <a:avLst/>
          </a:prstGeom>
        </p:spPr>
      </p:pic>
      <p:sp>
        <p:nvSpPr>
          <p:cNvPr id="6" name="楕円 5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DCE4CFE-CDA3-4BB9-9788-10B235B61CEE}"/>
              </a:ext>
            </a:extLst>
          </p:cNvPr>
          <p:cNvSpPr/>
          <p:nvPr/>
        </p:nvSpPr>
        <p:spPr>
          <a:xfrm>
            <a:off x="2295398" y="2159012"/>
            <a:ext cx="858129" cy="84406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A164ED0-B0AC-4520-B6DD-35ED28CFE29E}"/>
              </a:ext>
            </a:extLst>
          </p:cNvPr>
          <p:cNvGrpSpPr/>
          <p:nvPr/>
        </p:nvGrpSpPr>
        <p:grpSpPr>
          <a:xfrm>
            <a:off x="5438891" y="1073467"/>
            <a:ext cx="5948406" cy="3193733"/>
            <a:chOff x="6110851" y="1063349"/>
            <a:chExt cx="5948406" cy="3193733"/>
          </a:xfrm>
        </p:grpSpPr>
        <p:pic>
          <p:nvPicPr>
            <p:cNvPr id="11" name="図 10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FCE6651-84EE-4F98-A177-D5219CEC3B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0851" y="1176746"/>
              <a:ext cx="5948406" cy="2851736"/>
            </a:xfrm>
            <a:prstGeom prst="rect">
              <a:avLst/>
            </a:prstGeom>
          </p:spPr>
        </p:pic>
        <p:sp>
          <p:nvSpPr>
            <p:cNvPr id="4" name="楕円 3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AF12B3E-2F48-4D69-B874-739BACDE3412}"/>
                </a:ext>
              </a:extLst>
            </p:cNvPr>
            <p:cNvSpPr/>
            <p:nvPr/>
          </p:nvSpPr>
          <p:spPr>
            <a:xfrm>
              <a:off x="9819250" y="2362679"/>
              <a:ext cx="436098" cy="40132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CCFE1D2-0EF0-44F6-A8AE-DD98921A17A3}"/>
                </a:ext>
              </a:extLst>
            </p:cNvPr>
            <p:cNvSpPr txBox="1"/>
            <p:nvPr/>
          </p:nvSpPr>
          <p:spPr>
            <a:xfrm>
              <a:off x="9819250" y="1063349"/>
              <a:ext cx="21101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800" dirty="0">
                  <a:latin typeface="Verdana"/>
                  <a:cs typeface="Verdana"/>
                </a:rPr>
                <a:t>Bottom readout scintillator</a:t>
              </a:r>
              <a:endParaRPr kumimoji="1" lang="ja-JP" altLang="en-US" sz="1800" dirty="0">
                <a:latin typeface="Verdana"/>
                <a:cs typeface="Verdana"/>
              </a:endParaRPr>
            </a:p>
          </p:txBody>
        </p:sp>
        <p:sp>
          <p:nvSpPr>
            <p:cNvPr id="8" name="テキスト ボックス 7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FEEF68B-591F-4A89-B906-9BB7FFFFD156}"/>
                </a:ext>
              </a:extLst>
            </p:cNvPr>
            <p:cNvSpPr txBox="1"/>
            <p:nvPr/>
          </p:nvSpPr>
          <p:spPr>
            <a:xfrm>
              <a:off x="9802425" y="3086884"/>
              <a:ext cx="197055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Verdana"/>
                  <a:cs typeface="Verdana"/>
                </a:rPr>
                <a:t>MPPC</a:t>
              </a:r>
              <a:r>
                <a:rPr kumimoji="1" lang="ja-JP" altLang="en-US" sz="2000" dirty="0">
                  <a:latin typeface="Verdana"/>
                  <a:cs typeface="Verdana"/>
                </a:rPr>
                <a:t> </a:t>
              </a:r>
              <a:r>
                <a:rPr kumimoji="1" lang="en-US" altLang="ja-JP" sz="2000" dirty="0">
                  <a:latin typeface="Verdana"/>
                  <a:cs typeface="Verdana"/>
                </a:rPr>
                <a:t>position</a:t>
              </a:r>
              <a:endParaRPr kumimoji="1" lang="ja-JP" altLang="en-US" sz="2000" dirty="0">
                <a:latin typeface="Verdana"/>
                <a:cs typeface="Verdana"/>
              </a:endParaRPr>
            </a:p>
          </p:txBody>
        </p:sp>
        <p:cxnSp>
          <p:nvCxnSpPr>
            <p:cNvPr id="12" name="直線矢印コネクタ 11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131457D-90EF-4D8C-B27E-779472711025}"/>
                </a:ext>
              </a:extLst>
            </p:cNvPr>
            <p:cNvCxnSpPr>
              <a:cxnSpLocks/>
              <a:stCxn id="8" idx="0"/>
              <a:endCxn id="4" idx="5"/>
            </p:cNvCxnSpPr>
            <p:nvPr/>
          </p:nvCxnSpPr>
          <p:spPr>
            <a:xfrm rot="16200000" flipV="1">
              <a:off x="10298769" y="2597948"/>
              <a:ext cx="381651" cy="59622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66FD76F-B10A-4AAB-A0FC-50AFB9268281}"/>
                </a:ext>
              </a:extLst>
            </p:cNvPr>
            <p:cNvSpPr txBox="1"/>
            <p:nvPr/>
          </p:nvSpPr>
          <p:spPr>
            <a:xfrm>
              <a:off x="6131572" y="3856972"/>
              <a:ext cx="284618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dirty="0">
                  <a:latin typeface="Verdana"/>
                  <a:cs typeface="Verdana"/>
                </a:rPr>
                <a:t>Scintillator</a:t>
              </a:r>
              <a:r>
                <a:rPr kumimoji="1" lang="ja-JP" altLang="en-US" sz="2000" dirty="0">
                  <a:latin typeface="Verdana"/>
                  <a:cs typeface="Verdana"/>
                </a:rPr>
                <a:t> </a:t>
              </a:r>
              <a:r>
                <a:rPr kumimoji="1" lang="en-US" altLang="ja-JP" sz="2000" dirty="0">
                  <a:latin typeface="Verdana"/>
                  <a:cs typeface="Verdana"/>
                </a:rPr>
                <a:t>surface</a:t>
              </a:r>
              <a:endParaRPr kumimoji="1" lang="ja-JP" altLang="en-US" sz="2000" dirty="0">
                <a:latin typeface="Verdana"/>
                <a:cs typeface="Verdana"/>
              </a:endParaRPr>
            </a:p>
          </p:txBody>
        </p:sp>
      </p:grpSp>
      <p:sp>
        <p:nvSpPr>
          <p:cNvPr id="16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DAQ for the Sc ECAL: EBU</a:t>
            </a:r>
            <a:endParaRPr lang="en-US" sz="4000" b="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5460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err="1" smtClean="0">
                <a:latin typeface="Verdana"/>
                <a:cs typeface="Verdana"/>
              </a:rPr>
              <a:t>Scintillator</a:t>
            </a:r>
            <a:r>
              <a:rPr lang="en-US" sz="4000" b="0" dirty="0" smtClean="0">
                <a:latin typeface="Verdana"/>
                <a:cs typeface="Verdana"/>
              </a:rPr>
              <a:t> Tiles </a:t>
            </a:r>
            <a:r>
              <a:rPr lang="en-US" sz="4000" b="0" dirty="0" err="1" smtClean="0">
                <a:latin typeface="Verdana"/>
                <a:cs typeface="Verdana"/>
              </a:rPr>
              <a:t>MPPCs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2510135"/>
            <a:ext cx="1447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4800" y="1295400"/>
            <a:ext cx="7162800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Both hexagonal and squared tiles</a:t>
            </a:r>
          </a:p>
          <a:p>
            <a:r>
              <a:rPr lang="en-US" dirty="0" smtClean="0">
                <a:latin typeface="Verdana"/>
                <a:cs typeface="Verdana"/>
              </a:rPr>
              <a:t>Using 4</a:t>
            </a:r>
            <a:r>
              <a:rPr lang="en-US" baseline="30000" dirty="0" smtClean="0">
                <a:latin typeface="Verdana"/>
                <a:cs typeface="Verdana"/>
              </a:rPr>
              <a:t>th</a:t>
            </a:r>
            <a:r>
              <a:rPr lang="en-US" dirty="0" smtClean="0">
                <a:latin typeface="Verdana"/>
                <a:cs typeface="Verdana"/>
              </a:rPr>
              <a:t> generation </a:t>
            </a:r>
            <a:r>
              <a:rPr lang="en-US" dirty="0" err="1" smtClean="0">
                <a:latin typeface="Verdana"/>
                <a:cs typeface="Verdana"/>
              </a:rPr>
              <a:t>MultiPixelPhotonCounter</a:t>
            </a:r>
            <a:r>
              <a:rPr lang="en-US" dirty="0" smtClean="0">
                <a:latin typeface="Verdana"/>
                <a:cs typeface="Verdana"/>
              </a:rPr>
              <a:t> </a:t>
            </a:r>
          </a:p>
          <a:p>
            <a:pPr>
              <a:buFont typeface="Arial"/>
              <a:buChar char="•"/>
            </a:pPr>
            <a:endParaRPr lang="en-US" sz="2000" dirty="0" smtClean="0">
              <a:latin typeface="Verdana"/>
              <a:cs typeface="Verdana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7600" y="1295400"/>
            <a:ext cx="3657600" cy="24638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2362200"/>
            <a:ext cx="4038600" cy="149067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2349500"/>
            <a:ext cx="1511300" cy="14605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" y="4089556"/>
            <a:ext cx="10298812" cy="200644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Saturation of </a:t>
            </a:r>
            <a:r>
              <a:rPr lang="en-US" sz="4000" b="0" dirty="0" err="1" smtClean="0">
                <a:latin typeface="Verdana"/>
                <a:cs typeface="Verdana"/>
              </a:rPr>
              <a:t>SiPM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2510135"/>
            <a:ext cx="1447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0" y="1295400"/>
            <a:ext cx="7620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Verdana"/>
                <a:cs typeface="Verdana"/>
              </a:rPr>
              <a:t>SiPM</a:t>
            </a:r>
            <a:r>
              <a:rPr lang="en-US" dirty="0" smtClean="0">
                <a:latin typeface="Verdana"/>
                <a:cs typeface="Verdana"/>
              </a:rPr>
              <a:t> saturation can be an issue for Sc-ECAL</a:t>
            </a:r>
          </a:p>
          <a:p>
            <a:r>
              <a:rPr lang="en-US" dirty="0" smtClean="0">
                <a:latin typeface="Verdana"/>
                <a:cs typeface="Verdana"/>
              </a:rPr>
              <a:t>Studied for two </a:t>
            </a:r>
            <a:r>
              <a:rPr lang="en-US" dirty="0" err="1" smtClean="0">
                <a:latin typeface="Verdana"/>
                <a:cs typeface="Verdana"/>
              </a:rPr>
              <a:t>MPPCs</a:t>
            </a:r>
            <a:r>
              <a:rPr lang="en-US" dirty="0" smtClean="0">
                <a:latin typeface="Verdana"/>
                <a:cs typeface="Verdana"/>
              </a:rPr>
              <a:t> </a:t>
            </a:r>
            <a:r>
              <a:rPr lang="en-US" dirty="0" err="1" smtClean="0">
                <a:latin typeface="Verdana"/>
                <a:cs typeface="Verdana"/>
              </a:rPr>
              <a:t>w(w/o</a:t>
            </a:r>
            <a:r>
              <a:rPr lang="en-US" dirty="0" smtClean="0">
                <a:latin typeface="Verdana"/>
                <a:cs typeface="Verdana"/>
              </a:rPr>
              <a:t>) trench   </a:t>
            </a: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89814"/>
            <a:ext cx="8991600" cy="340618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1485900"/>
            <a:ext cx="3230359" cy="11811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2438400"/>
            <a:ext cx="4724400" cy="2032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Sampling Calorimeter AACAL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0" y="2510135"/>
            <a:ext cx="14478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90600" y="1295400"/>
            <a:ext cx="7620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Lead glass segmented 3x3x4 cm</a:t>
            </a:r>
            <a:r>
              <a:rPr lang="en-US" baseline="30000" dirty="0" smtClean="0">
                <a:latin typeface="Verdana"/>
                <a:cs typeface="Verdana"/>
              </a:rPr>
              <a:t>3</a:t>
            </a:r>
          </a:p>
          <a:p>
            <a:r>
              <a:rPr lang="en-US" dirty="0" smtClean="0">
                <a:latin typeface="Verdana"/>
                <a:cs typeface="Verdana"/>
              </a:rPr>
              <a:t>MPPC size 3x3 mm</a:t>
            </a:r>
            <a:r>
              <a:rPr lang="en-US" baseline="30000" dirty="0" smtClean="0">
                <a:latin typeface="Verdana"/>
                <a:cs typeface="Verdana"/>
              </a:rPr>
              <a:t>2</a:t>
            </a:r>
            <a:r>
              <a:rPr lang="en-US" dirty="0" smtClean="0">
                <a:latin typeface="Verdana"/>
                <a:cs typeface="Verdana"/>
              </a:rPr>
              <a:t>  </a:t>
            </a:r>
          </a:p>
          <a:p>
            <a:r>
              <a:rPr lang="en-US" dirty="0" smtClean="0">
                <a:latin typeface="Verdana"/>
                <a:cs typeface="Verdana"/>
              </a:rPr>
              <a:t>Active Absorber CAL (AACAL)  </a:t>
            </a:r>
            <a:endParaRPr lang="en-US" baseline="30000" dirty="0" smtClean="0">
              <a:latin typeface="Verdana"/>
              <a:cs typeface="Verdana"/>
            </a:endParaRPr>
          </a:p>
          <a:p>
            <a:r>
              <a:rPr lang="en-US" dirty="0" smtClean="0">
                <a:latin typeface="Verdana"/>
                <a:cs typeface="Verdana"/>
              </a:rPr>
              <a:t>    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2600" y="1104900"/>
            <a:ext cx="2362200" cy="26289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7600" y="1447800"/>
            <a:ext cx="1765300" cy="18161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0" y="2590800"/>
            <a:ext cx="838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705600" y="4038600"/>
            <a:ext cx="914400" cy="457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7772400" y="34290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MPPC</a:t>
            </a:r>
            <a:endParaRPr lang="en-US" sz="1800" dirty="0">
              <a:latin typeface="Verdana"/>
              <a:cs typeface="Verdana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5274" y="4648200"/>
            <a:ext cx="7363326" cy="12192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77200" y="4038600"/>
            <a:ext cx="3048000" cy="2354443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981200" y="76200"/>
            <a:ext cx="8686800" cy="1080120"/>
          </a:xfrm>
        </p:spPr>
        <p:txBody>
          <a:bodyPr anchor="ctr"/>
          <a:lstStyle/>
          <a:p>
            <a:r>
              <a:rPr lang="en-GB" altLang="en-US" sz="4000" b="0" dirty="0" smtClean="0">
                <a:latin typeface="Verdana"/>
                <a:cs typeface="Verdana"/>
              </a:rPr>
              <a:t>Leakage correction for </a:t>
            </a:r>
            <a:r>
              <a:rPr lang="en-GB" altLang="en-US" sz="4000" b="0" dirty="0" err="1" smtClean="0">
                <a:latin typeface="Verdana"/>
                <a:cs typeface="Verdana"/>
              </a:rPr>
              <a:t>SiD</a:t>
            </a:r>
            <a:endParaRPr lang="en-GB" altLang="en-US" sz="4000" b="0" dirty="0" smtClean="0">
              <a:latin typeface="Verdana"/>
              <a:cs typeface="Verdana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057401"/>
            <a:ext cx="5029200" cy="36125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2057400"/>
            <a:ext cx="4048866" cy="2578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1371600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Geometry of Calorimeters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5038636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Note special overlap zone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38800" y="1143000"/>
            <a:ext cx="6858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     Problem </a:t>
            </a:r>
            <a:r>
              <a:rPr lang="en-US" dirty="0" smtClean="0">
                <a:solidFill>
                  <a:srgbClr val="008000"/>
                </a:solidFill>
                <a:latin typeface="Verdana"/>
                <a:cs typeface="Verdana"/>
              </a:rPr>
              <a:t>bad </a:t>
            </a:r>
            <a:r>
              <a:rPr lang="en-US" dirty="0" err="1" smtClean="0">
                <a:solidFill>
                  <a:srgbClr val="008000"/>
                </a:solidFill>
                <a:latin typeface="Verdana"/>
                <a:cs typeface="Verdana"/>
              </a:rPr>
              <a:t>e.m</a:t>
            </a:r>
            <a:r>
              <a:rPr lang="en-US" dirty="0" smtClean="0">
                <a:solidFill>
                  <a:srgbClr val="008000"/>
                </a:solidFill>
                <a:latin typeface="Verdana"/>
                <a:cs typeface="Verdana"/>
              </a:rPr>
              <a:t>. E resolution </a:t>
            </a:r>
          </a:p>
          <a:p>
            <a:r>
              <a:rPr lang="en-US" dirty="0" smtClean="0">
                <a:latin typeface="Verdana"/>
                <a:cs typeface="Verdana"/>
              </a:rPr>
              <a:t> not whole </a:t>
            </a:r>
            <a:r>
              <a:rPr lang="en-US" dirty="0" err="1" smtClean="0">
                <a:latin typeface="Verdana"/>
                <a:cs typeface="Verdana"/>
              </a:rPr>
              <a:t>e.m</a:t>
            </a:r>
            <a:r>
              <a:rPr lang="en-US" dirty="0" smtClean="0">
                <a:latin typeface="Verdana"/>
                <a:cs typeface="Verdana"/>
              </a:rPr>
              <a:t>. shower measured</a:t>
            </a:r>
          </a:p>
          <a:p>
            <a:r>
              <a:rPr lang="en-US" dirty="0" smtClean="0">
                <a:latin typeface="Verdana"/>
                <a:cs typeface="Verdana"/>
              </a:rPr>
              <a:t> 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102528" y="5791200"/>
            <a:ext cx="50988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Verdana"/>
                <a:cs typeface="Verdana"/>
              </a:rPr>
              <a:t>After correction </a:t>
            </a:r>
            <a:r>
              <a:rPr lang="en-US" dirty="0" smtClean="0">
                <a:latin typeface="Verdana"/>
                <a:cs typeface="Verdana"/>
              </a:rPr>
              <a:t>(NN) improved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800" y="4648201"/>
            <a:ext cx="4038600" cy="1524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43200" y="76200"/>
            <a:ext cx="6096000" cy="1080120"/>
          </a:xfrm>
        </p:spPr>
        <p:txBody>
          <a:bodyPr anchor="ctr"/>
          <a:lstStyle/>
          <a:p>
            <a:r>
              <a:rPr lang="en-GB" altLang="en-US" sz="4000" b="0" dirty="0" smtClean="0">
                <a:latin typeface="Verdana"/>
                <a:cs typeface="Verdana"/>
              </a:rPr>
              <a:t>H</a:t>
            </a:r>
            <a:r>
              <a:rPr lang="en-US" altLang="en-US" sz="4000" b="0" dirty="0" err="1" smtClean="0">
                <a:latin typeface="Verdana"/>
                <a:cs typeface="Verdana"/>
              </a:rPr>
              <a:t>C</a:t>
            </a:r>
            <a:r>
              <a:rPr lang="en-GB" altLang="en-US" sz="4000" b="0" dirty="0" smtClean="0">
                <a:latin typeface="Verdana"/>
                <a:cs typeface="Verdana"/>
              </a:rPr>
              <a:t>al shielding for CLIC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083153"/>
            <a:ext cx="9296400" cy="5203516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743200" y="76200"/>
            <a:ext cx="6705600" cy="1080120"/>
          </a:xfrm>
        </p:spPr>
        <p:txBody>
          <a:bodyPr anchor="ctr"/>
          <a:lstStyle/>
          <a:p>
            <a:r>
              <a:rPr lang="en-GB" altLang="en-US" sz="4000" b="0" dirty="0" err="1" smtClean="0">
                <a:latin typeface="Verdana"/>
                <a:cs typeface="Verdana"/>
              </a:rPr>
              <a:t>Muon</a:t>
            </a:r>
            <a:r>
              <a:rPr lang="en-GB" altLang="en-US" sz="4000" b="0" dirty="0" smtClean="0">
                <a:latin typeface="Verdana"/>
                <a:cs typeface="Verdana"/>
              </a:rPr>
              <a:t> shielding for CLIC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906965"/>
            <a:ext cx="9525000" cy="534329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00200" y="2057400"/>
            <a:ext cx="42672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2526442"/>
            <a:ext cx="5791200" cy="1969358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Precise timing with silicon sensors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1337608"/>
            <a:ext cx="70866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Low Gain avalanche photo diode (LGAD)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Allows particle ID using Time of Flight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</a:t>
            </a:r>
            <a:r>
              <a:rPr lang="en-US" dirty="0" err="1" smtClean="0">
                <a:latin typeface="Verdana"/>
                <a:cs typeface="Verdana"/>
              </a:rPr>
              <a:t>LGADs</a:t>
            </a:r>
            <a:r>
              <a:rPr lang="en-US" dirty="0" smtClean="0">
                <a:latin typeface="Verdana"/>
                <a:cs typeface="Verdana"/>
              </a:rPr>
              <a:t> are part of LHC upgrades σ</a:t>
            </a:r>
            <a:r>
              <a:rPr lang="en-US" dirty="0" smtClean="0"/>
              <a:t>~</a:t>
            </a:r>
            <a:r>
              <a:rPr lang="en-US" dirty="0" smtClean="0">
                <a:latin typeface="Verdana"/>
                <a:cs typeface="Verdana"/>
              </a:rPr>
              <a:t>30 </a:t>
            </a:r>
            <a:r>
              <a:rPr lang="en-US" dirty="0" err="1" smtClean="0">
                <a:latin typeface="Verdana"/>
                <a:cs typeface="Verdana"/>
              </a:rPr>
              <a:t>ps</a:t>
            </a:r>
            <a:endParaRPr lang="en-US" dirty="0" smtClean="0">
              <a:latin typeface="Verdana"/>
              <a:cs typeface="Verdana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Several (8) avalanche photo diodes tested 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Preparations for a test beam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00" y="1435100"/>
            <a:ext cx="3721100" cy="3136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3886200"/>
            <a:ext cx="2374900" cy="2019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3365500"/>
            <a:ext cx="4114800" cy="28829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62400" y="4343400"/>
            <a:ext cx="533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062560" y="291480"/>
            <a:ext cx="5700440" cy="1080120"/>
          </a:xfrm>
        </p:spPr>
        <p:txBody>
          <a:bodyPr anchor="ctr"/>
          <a:lstStyle/>
          <a:p>
            <a:r>
              <a:rPr lang="en-GB" altLang="en-US" sz="4000" b="0" dirty="0" smtClean="0">
                <a:latin typeface="Verdana"/>
                <a:cs typeface="Verdana"/>
              </a:rPr>
              <a:t>R&amp;D Detector selected topics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143000" y="1981200"/>
            <a:ext cx="6172200" cy="3625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err="1" smtClean="0">
                <a:solidFill>
                  <a:srgbClr val="000000"/>
                </a:solidFill>
                <a:latin typeface="Verdana"/>
                <a:cs typeface="Verdana"/>
              </a:rPr>
              <a:t>Calorimetry</a:t>
            </a:r>
            <a:endParaRPr lang="en-US" sz="2800" kern="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marL="8001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Si-W ECAL</a:t>
            </a:r>
          </a:p>
          <a:p>
            <a:pPr marL="8001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err="1" smtClean="0">
                <a:solidFill>
                  <a:srgbClr val="000000"/>
                </a:solidFill>
                <a:latin typeface="Verdana"/>
                <a:cs typeface="Verdana"/>
              </a:rPr>
              <a:t>Scintillator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 ECAL</a:t>
            </a:r>
          </a:p>
          <a:p>
            <a:pPr marL="8001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err="1" smtClean="0">
                <a:solidFill>
                  <a:srgbClr val="000000"/>
                </a:solidFill>
                <a:latin typeface="Verdana"/>
                <a:cs typeface="Verdana"/>
              </a:rPr>
              <a:t>HCal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, </a:t>
            </a:r>
            <a:r>
              <a:rPr lang="en-US" sz="2800" kern="0" dirty="0" err="1" smtClean="0">
                <a:solidFill>
                  <a:srgbClr val="000000"/>
                </a:solidFill>
                <a:latin typeface="Verdana"/>
                <a:cs typeface="Verdana"/>
              </a:rPr>
              <a:t>Muon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 shielding</a:t>
            </a:r>
          </a:p>
          <a:p>
            <a:pPr marL="3429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TPC tracking     </a:t>
            </a:r>
          </a:p>
          <a:p>
            <a:pPr marL="3429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Silicon pixel detectors</a:t>
            </a:r>
          </a:p>
          <a:p>
            <a:pPr marL="3429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</p:txBody>
      </p:sp>
      <p:pic>
        <p:nvPicPr>
          <p:cNvPr id="25" name="Picture 24" descr="LCTPClogo_simple.w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 flipV="1">
            <a:off x="6781800" y="3417240"/>
            <a:ext cx="2685782" cy="1535760"/>
          </a:xfrm>
          <a:prstGeom prst="rect">
            <a:avLst/>
          </a:prstGeom>
        </p:spPr>
      </p:pic>
      <p:pic>
        <p:nvPicPr>
          <p:cNvPr id="26" name="Picture 25" descr="CALICE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7216" y="1752601"/>
            <a:ext cx="3066384" cy="12954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932529" y="2306472"/>
            <a:ext cx="3469942" cy="2057399"/>
          </a:xfrm>
          <a:prstGeom prst="rect">
            <a:avLst/>
          </a:prstGeom>
        </p:spPr>
      </p:pic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311798" y="291480"/>
            <a:ext cx="5208042" cy="1080120"/>
          </a:xfrm>
        </p:spPr>
        <p:txBody>
          <a:bodyPr anchor="ctr"/>
          <a:lstStyle/>
          <a:p>
            <a:r>
              <a:rPr lang="en-GB" altLang="en-US" sz="4000" b="0" dirty="0" smtClean="0">
                <a:latin typeface="Verdana"/>
                <a:cs typeface="Verdana"/>
              </a:rPr>
              <a:t>Pixel TPC</a:t>
            </a:r>
          </a:p>
        </p:txBody>
      </p:sp>
      <p:pic>
        <p:nvPicPr>
          <p:cNvPr id="3079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3799" t="5901" r="5202" b="18501"/>
          <a:stretch>
            <a:fillRect/>
          </a:stretch>
        </p:blipFill>
        <p:spPr bwMode="auto">
          <a:xfrm flipH="1">
            <a:off x="3295347" y="2298086"/>
            <a:ext cx="2191053" cy="242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Afbeelding 44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DEDC3A7-1097-49CA-8924-8BB5F0DD655C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extLst>
              <a:ext uri="{BEBA8EAE-BF5A-486C-A8C5-ECC9F3942E4B}">
                <a14:imgProp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r="55828"/>
          <a:stretch>
            <a:fillRect/>
          </a:stretch>
        </p:blipFill>
        <p:spPr>
          <a:xfrm>
            <a:off x="1646118" y="2667000"/>
            <a:ext cx="1401882" cy="17800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TPC-Pixel-ComAcceptanceZoom.gif"/>
          <p:cNvPicPr>
            <a:picLocks noChangeAspect="1"/>
          </p:cNvPicPr>
          <p:nvPr/>
        </p:nvPicPr>
        <p:blipFill>
          <a:blip r:embed="rId7"/>
          <a:srcRect r="9979"/>
          <a:stretch>
            <a:fillRect/>
          </a:stretch>
        </p:blipFill>
        <p:spPr>
          <a:xfrm>
            <a:off x="9270930" y="2697022"/>
            <a:ext cx="2235270" cy="2408378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 bwMode="auto">
          <a:xfrm flipV="1">
            <a:off x="2438400" y="2743200"/>
            <a:ext cx="1524000" cy="762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4343400" y="2362200"/>
            <a:ext cx="22860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152400" y="5100935"/>
            <a:ext cx="11734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(TimePix1)    </a:t>
            </a:r>
            <a:r>
              <a:rPr lang="en-US" dirty="0" smtClean="0">
                <a:latin typeface="Verdana"/>
                <a:cs typeface="Verdana"/>
              </a:rPr>
              <a:t>TPX3 chip     Quad             Module                  TPC plane 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600" y="5634335"/>
            <a:ext cx="1021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(2007-14)      </a:t>
            </a:r>
            <a:r>
              <a:rPr lang="en-US" smtClean="0">
                <a:latin typeface="Verdana"/>
                <a:cs typeface="Verdana"/>
              </a:rPr>
              <a:t>2017           </a:t>
            </a:r>
            <a:r>
              <a:rPr lang="en-US" dirty="0" smtClean="0">
                <a:latin typeface="Verdana"/>
                <a:cs typeface="Verdana"/>
              </a:rPr>
              <a:t>2018              2019                   </a:t>
            </a:r>
            <a:endParaRPr lang="en-US" dirty="0">
              <a:latin typeface="Verdana"/>
              <a:cs typeface="Verdana"/>
            </a:endParaRPr>
          </a:p>
        </p:txBody>
      </p:sp>
      <p:pic>
        <p:nvPicPr>
          <p:cNvPr id="14" name="Afbeelding 6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7BF66A80-5CC3-41F5-949C-307378DC09C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lum/>
            <a:alphaModFix amt="64000"/>
          </a:blip>
          <a:srcRect l="8327" r="4591" b="4133"/>
          <a:stretch/>
        </p:blipFill>
        <p:spPr>
          <a:xfrm>
            <a:off x="8534400" y="228600"/>
            <a:ext cx="3147508" cy="237386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" name="Straight Arrow Connector 20"/>
          <p:cNvCxnSpPr/>
          <p:nvPr/>
        </p:nvCxnSpPr>
        <p:spPr bwMode="auto">
          <a:xfrm>
            <a:off x="6781800" y="3276600"/>
            <a:ext cx="3657600" cy="609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6781800" y="1295400"/>
            <a:ext cx="4572000" cy="1981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24" name="Picture 23" descr="ildlogoTransparant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10600" y="228600"/>
            <a:ext cx="838200" cy="536448"/>
          </a:xfrm>
          <a:prstGeom prst="rect">
            <a:avLst/>
          </a:prstGeom>
        </p:spPr>
      </p:pic>
      <p:pic>
        <p:nvPicPr>
          <p:cNvPr id="16" name="Picture 2" descr="D:\Freiburg\Octopuce\P1010021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0"/>
            <a:ext cx="1181301" cy="885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rgbClr val="FFFFFF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152400" y="4114800"/>
            <a:ext cx="14749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(</a:t>
            </a:r>
            <a:r>
              <a:rPr lang="en-US" sz="1800" dirty="0" err="1" smtClean="0">
                <a:latin typeface="Verdana"/>
                <a:cs typeface="Verdana"/>
              </a:rPr>
              <a:t>Octopuce</a:t>
            </a:r>
            <a:r>
              <a:rPr lang="en-US" sz="1800" dirty="0" smtClean="0">
                <a:latin typeface="Verdana"/>
                <a:cs typeface="Verdana"/>
              </a:rPr>
              <a:t>)</a:t>
            </a:r>
            <a:endParaRPr lang="en-US" sz="18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Quad and 8-Quad module 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C6D65CE5-28D5-4BA6-93F2-E2172EAB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371600"/>
            <a:ext cx="7772400" cy="3766492"/>
          </a:xfrm>
        </p:spPr>
        <p:txBody>
          <a:bodyPr/>
          <a:lstStyle/>
          <a:p>
            <a:pPr marL="342900" lvl="1" indent="-342900">
              <a:buClr>
                <a:schemeClr val="accent1"/>
              </a:buClr>
            </a:pPr>
            <a:r>
              <a:rPr lang="en-US" sz="2000" dirty="0" smtClean="0">
                <a:latin typeface="Verdana"/>
                <a:cs typeface="Verdana"/>
              </a:rPr>
              <a:t>A Quad detector was designed and the results </a:t>
            </a:r>
            <a:r>
              <a:rPr lang="en-US" sz="2000" dirty="0">
                <a:latin typeface="Verdana"/>
                <a:cs typeface="Verdana"/>
              </a:rPr>
              <a:t>from</a:t>
            </a:r>
            <a:r>
              <a:rPr lang="en-US" sz="2000" dirty="0" smtClean="0">
                <a:latin typeface="Verdana"/>
                <a:cs typeface="Verdana"/>
              </a:rPr>
              <a:t> the 2018 test beam presented</a:t>
            </a:r>
          </a:p>
          <a:p>
            <a:pPr lvl="1"/>
            <a:r>
              <a:rPr lang="en-US" dirty="0" smtClean="0">
                <a:latin typeface="Verdana"/>
                <a:cs typeface="Verdana"/>
              </a:rPr>
              <a:t>Small edge deformations between two chips are observed</a:t>
            </a:r>
          </a:p>
          <a:p>
            <a:pPr lvl="2"/>
            <a:r>
              <a:rPr lang="en-US" dirty="0" smtClean="0">
                <a:latin typeface="Verdana"/>
                <a:cs typeface="Verdana"/>
              </a:rPr>
              <a:t>added guard wires to the module to obtain a homogeneous field</a:t>
            </a:r>
          </a:p>
          <a:p>
            <a:pPr marL="742950" lvl="2" indent="-342900">
              <a:buClr>
                <a:schemeClr val="accent1"/>
              </a:buClr>
            </a:pPr>
            <a:r>
              <a:rPr lang="en-US" sz="1800" dirty="0" smtClean="0">
                <a:latin typeface="Verdana"/>
                <a:cs typeface="Verdana"/>
              </a:rPr>
              <a:t>After correcting the deformations in are less than 15 µ</a:t>
            </a:r>
            <a:r>
              <a:rPr lang="en-US" sz="1800" dirty="0" err="1" smtClean="0">
                <a:latin typeface="Verdana"/>
                <a:cs typeface="Verdana"/>
              </a:rPr>
              <a:t>m</a:t>
            </a:r>
            <a:endParaRPr lang="en-US" sz="1800" dirty="0" smtClean="0">
              <a:latin typeface="Verdana"/>
              <a:cs typeface="Verdana"/>
            </a:endParaRPr>
          </a:p>
          <a:p>
            <a:r>
              <a:rPr lang="en-US" sz="2000" dirty="0" smtClean="0">
                <a:latin typeface="Verdana"/>
                <a:cs typeface="Verdana"/>
              </a:rPr>
              <a:t>An 8-Quad module has been designed with guard wires</a:t>
            </a:r>
          </a:p>
          <a:p>
            <a:pPr lvl="1"/>
            <a:r>
              <a:rPr lang="en-US" sz="1800" dirty="0" smtClean="0">
                <a:latin typeface="Verdana"/>
                <a:cs typeface="Verdana"/>
              </a:rPr>
              <a:t>Deformations (no corrections) are shown to be &lt; 15 µ</a:t>
            </a:r>
            <a:r>
              <a:rPr lang="en-US" sz="1800" dirty="0" err="1" smtClean="0">
                <a:latin typeface="Verdana"/>
                <a:cs typeface="Verdana"/>
              </a:rPr>
              <a:t>m</a:t>
            </a:r>
            <a:endParaRPr lang="en-US" sz="1800" dirty="0" smtClean="0">
              <a:latin typeface="Verdana"/>
              <a:cs typeface="Verdana"/>
            </a:endParaRPr>
          </a:p>
          <a:p>
            <a:pPr lvl="1"/>
            <a:r>
              <a:rPr lang="en-US" sz="1800" dirty="0" smtClean="0">
                <a:latin typeface="Verdana"/>
                <a:cs typeface="Verdana"/>
              </a:rPr>
              <a:t>Test beams are being planned at DESY and Bonn </a:t>
            </a:r>
          </a:p>
          <a:p>
            <a:r>
              <a:rPr lang="en-US" sz="2000" dirty="0" smtClean="0">
                <a:latin typeface="Verdana"/>
                <a:cs typeface="Verdana"/>
              </a:rPr>
              <a:t>A pixel pixel TPC has become a realistic viable option for experiments</a:t>
            </a:r>
          </a:p>
          <a:p>
            <a:pPr lvl="1"/>
            <a:r>
              <a:rPr lang="en-US" sz="1600" dirty="0" smtClean="0">
                <a:latin typeface="Verdana"/>
                <a:cs typeface="Verdana"/>
              </a:rPr>
              <a:t>High precision tracking in the transverse and longitudinal planes, </a:t>
            </a:r>
            <a:r>
              <a:rPr lang="en-US" sz="1600" dirty="0" err="1" smtClean="0">
                <a:latin typeface="Verdana"/>
                <a:cs typeface="Verdana"/>
              </a:rPr>
              <a:t>dE/dx</a:t>
            </a:r>
            <a:r>
              <a:rPr lang="en-US" sz="1600" dirty="0" smtClean="0">
                <a:latin typeface="Verdana"/>
                <a:cs typeface="Verdana"/>
              </a:rPr>
              <a:t> by electron and cluster counting, excellent two track resolution, digital readout that </a:t>
            </a:r>
            <a:r>
              <a:rPr lang="en-US" dirty="0" smtClean="0">
                <a:latin typeface="Verdana"/>
                <a:cs typeface="Verdana"/>
              </a:rPr>
              <a:t>can deal with high rates</a:t>
            </a:r>
            <a:endParaRPr lang="en-US" sz="1600" dirty="0" smtClean="0">
              <a:latin typeface="Verdana"/>
              <a:cs typeface="Verdana"/>
            </a:endParaRPr>
          </a:p>
          <a:p>
            <a:pPr lvl="1">
              <a:buNone/>
            </a:pPr>
            <a:endParaRPr lang="en-US" sz="1800" dirty="0" smtClean="0">
              <a:latin typeface="Verdana"/>
              <a:cs typeface="Verdana"/>
            </a:endParaRPr>
          </a:p>
        </p:txBody>
      </p:sp>
      <p:pic>
        <p:nvPicPr>
          <p:cNvPr id="4" name="Picture 37" descr="deform_996.pdf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531E212-5049-4D68-918D-0E6A24A241E5}"/>
              </a:ext>
            </a:extLst>
          </p:cNvPr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7996092" y="1600200"/>
            <a:ext cx="4119708" cy="4461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991600" y="3486090"/>
            <a:ext cx="1676400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Preliminary</a:t>
            </a:r>
            <a:endParaRPr lang="en-US" sz="2000" dirty="0">
              <a:latin typeface="Verdana"/>
              <a:cs typeface="Verdan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839200" y="990600"/>
            <a:ext cx="2362200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Verdana"/>
                <a:cs typeface="Verdana"/>
              </a:rPr>
              <a:t>One quad in</a:t>
            </a:r>
          </a:p>
          <a:p>
            <a:pPr algn="ctr"/>
            <a:r>
              <a:rPr lang="en-US" sz="2000" dirty="0" smtClean="0">
                <a:latin typeface="Verdana"/>
                <a:cs typeface="Verdana"/>
              </a:rPr>
              <a:t>8-Quad module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DESY GEM module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C6D65CE5-28D5-4BA6-93F2-E2172EAB0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5800" y="4419600"/>
            <a:ext cx="3886200" cy="1143000"/>
          </a:xfrm>
        </p:spPr>
        <p:txBody>
          <a:bodyPr/>
          <a:lstStyle/>
          <a:p>
            <a:pPr marL="342900" lvl="1" indent="-342900">
              <a:buClr>
                <a:schemeClr val="accent1"/>
              </a:buClr>
            </a:pPr>
            <a:r>
              <a:rPr lang="en-US" sz="2000" dirty="0" smtClean="0">
                <a:latin typeface="Verdana"/>
                <a:cs typeface="Verdana"/>
              </a:rPr>
              <a:t>A better </a:t>
            </a:r>
            <a:r>
              <a:rPr lang="en-US" sz="2000" dirty="0" err="1" smtClean="0">
                <a:latin typeface="Verdana"/>
                <a:cs typeface="Verdana"/>
              </a:rPr>
              <a:t>dEdx</a:t>
            </a:r>
            <a:r>
              <a:rPr lang="en-US" sz="2000" dirty="0" smtClean="0">
                <a:latin typeface="Verdana"/>
                <a:cs typeface="Verdana"/>
              </a:rPr>
              <a:t> resolution?</a:t>
            </a:r>
          </a:p>
          <a:p>
            <a:pPr marL="742950" lvl="2" indent="-342900">
              <a:buClr>
                <a:schemeClr val="accent1"/>
              </a:buClr>
            </a:pPr>
            <a:r>
              <a:rPr lang="en-US" sz="1800" dirty="0" smtClean="0">
                <a:latin typeface="Verdana"/>
                <a:cs typeface="Verdana"/>
              </a:rPr>
              <a:t>smaller pad size</a:t>
            </a:r>
          </a:p>
          <a:p>
            <a:pPr lvl="1">
              <a:buNone/>
            </a:pPr>
            <a:endParaRPr lang="en-US" sz="1800" dirty="0" smtClean="0">
              <a:latin typeface="Verdana"/>
              <a:cs typeface="Verdana"/>
            </a:endParaRPr>
          </a:p>
        </p:txBody>
      </p:sp>
      <p:pic>
        <p:nvPicPr>
          <p:cNvPr id="7" name="Bildplatzhalter 17">
            <a:extLst>
              <a:ext uri="{FF2B5EF4-FFF2-40B4-BE49-F238E27FC236}">
                <a16:creationId xmlns:a="http://schemas.openxmlformats.org/drawingml/2006/main" xmlns:r="http://schemas.openxmlformats.org/officeDocument/2006/relationships" xmlns:p="http://schemas.openxmlformats.org/presentationml/2006/main" xmlns="" xmlns:a16="http://schemas.microsoft.com/office/drawing/2014/main" xmlns:mv="urn:schemas-microsoft-com:mac:vml" xmlns:mc="http://schemas.openxmlformats.org/markup-compatibility/2006" id="{77A74856-9153-48E2-9288-412F41219DA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 l="11912" t="8480" r="3938" b="13842"/>
          <a:stretch/>
        </p:blipFill>
        <p:spPr>
          <a:xfrm>
            <a:off x="1295400" y="1219200"/>
            <a:ext cx="3484930" cy="24126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grpSp>
        <p:nvGrpSpPr>
          <p:cNvPr id="8" name="Group 79"/>
          <p:cNvGrpSpPr/>
          <p:nvPr/>
        </p:nvGrpSpPr>
        <p:grpSpPr>
          <a:xfrm>
            <a:off x="6014675" y="1219200"/>
            <a:ext cx="4729525" cy="2223222"/>
            <a:chOff x="6672064" y="4041068"/>
            <a:chExt cx="5262925" cy="2680422"/>
          </a:xfrm>
        </p:grpSpPr>
        <p:pic>
          <p:nvPicPr>
            <p:cNvPr id="9" name="Bildplatzhalter 15">
              <a:extLst>
                <a:ext uri="{FF2B5EF4-FFF2-40B4-BE49-F238E27FC236}">
                  <a16:creationId xmlns:a="http://schemas.openxmlformats.org/drawingml/2006/main" xmlns:r="http://schemas.openxmlformats.org/officeDocument/2006/relationships" xmlns:p="http://schemas.openxmlformats.org/presentationml/2006/main" xmlns="" xmlns:a16="http://schemas.microsoft.com/office/drawing/2014/main" xmlns:mv="urn:schemas-microsoft-com:mac:vml" xmlns:mc="http://schemas.openxmlformats.org/markup-compatibility/2006" id="{602CA191-57C0-4052-B135-B93927E127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6672065" y="4191143"/>
              <a:ext cx="4643894" cy="238027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</p:spPr>
        </p:pic>
        <p:sp>
          <p:nvSpPr>
            <p:cNvPr id="10" name="TextBox 9"/>
            <p:cNvSpPr txBox="1"/>
            <p:nvPr/>
          </p:nvSpPr>
          <p:spPr>
            <a:xfrm>
              <a:off x="8895216" y="6382936"/>
              <a:ext cx="65274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GEM</a:t>
              </a:r>
              <a:endParaRPr lang="de-DE" sz="1600" b="1" dirty="0" err="1" smtClean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672064" y="4041068"/>
              <a:ext cx="10182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/>
                <a:t>c</a:t>
              </a:r>
              <a:r>
                <a:rPr lang="en-US" sz="1600" b="1" dirty="0" smtClean="0"/>
                <a:t>eramic </a:t>
              </a:r>
              <a:br>
                <a:rPr lang="en-US" sz="1600" b="1" dirty="0" smtClean="0"/>
              </a:br>
              <a:r>
                <a:rPr lang="en-US" sz="1600" b="1" dirty="0" smtClean="0"/>
                <a:t>grids</a:t>
              </a:r>
              <a:endParaRPr lang="de-DE" sz="1600" b="1" dirty="0" err="1" smtClean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9793302" y="6047763"/>
              <a:ext cx="1141659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/>
                <a:t>anode</a:t>
              </a:r>
              <a:br>
                <a:rPr lang="en-US" sz="1600" b="1" dirty="0" smtClean="0"/>
              </a:br>
              <a:r>
                <a:rPr lang="en-US" sz="1600" b="1" dirty="0" smtClean="0"/>
                <a:t>pad plane</a:t>
              </a:r>
              <a:endParaRPr lang="de-DE" sz="1600" b="1" dirty="0" err="1" smtClean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645854" y="5494172"/>
              <a:ext cx="128913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600" b="1" dirty="0" smtClean="0"/>
                <a:t>aluminium</a:t>
              </a:r>
            </a:p>
            <a:p>
              <a:pPr algn="ctr"/>
              <a:r>
                <a:rPr lang="en-US" sz="1600" b="1" dirty="0" err="1" smtClean="0"/>
                <a:t>strongback</a:t>
              </a:r>
              <a:endParaRPr lang="de-DE" sz="1600" b="1" dirty="0" err="1" smtClean="0"/>
            </a:p>
          </p:txBody>
        </p:sp>
        <p:cxnSp>
          <p:nvCxnSpPr>
            <p:cNvPr id="14" name="Straight Arrow Connector 13"/>
            <p:cNvCxnSpPr>
              <a:stCxn id="11" idx="3"/>
              <a:endCxn id="20" idx="1"/>
            </p:cNvCxnSpPr>
            <p:nvPr/>
          </p:nvCxnSpPr>
          <p:spPr>
            <a:xfrm>
              <a:off x="7690292" y="4333456"/>
              <a:ext cx="1589096" cy="2190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>
              <a:stCxn id="11" idx="3"/>
              <a:endCxn id="21" idx="1"/>
            </p:cNvCxnSpPr>
            <p:nvPr/>
          </p:nvCxnSpPr>
          <p:spPr>
            <a:xfrm>
              <a:off x="7690292" y="4333456"/>
              <a:ext cx="448473" cy="54872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1" idx="3"/>
              <a:endCxn id="22" idx="1"/>
            </p:cNvCxnSpPr>
            <p:nvPr/>
          </p:nvCxnSpPr>
          <p:spPr>
            <a:xfrm flipH="1">
              <a:off x="7140083" y="4333456"/>
              <a:ext cx="550209" cy="8588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0" idx="1"/>
            </p:cNvCxnSpPr>
            <p:nvPr/>
          </p:nvCxnSpPr>
          <p:spPr>
            <a:xfrm flipH="1">
              <a:off x="7211663" y="6552213"/>
              <a:ext cx="1683553" cy="1920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0" idx="1"/>
            </p:cNvCxnSpPr>
            <p:nvPr/>
          </p:nvCxnSpPr>
          <p:spPr>
            <a:xfrm flipH="1" flipV="1">
              <a:off x="8248831" y="6287527"/>
              <a:ext cx="646385" cy="26468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0" idx="1"/>
            </p:cNvCxnSpPr>
            <p:nvPr/>
          </p:nvCxnSpPr>
          <p:spPr>
            <a:xfrm flipV="1">
              <a:off x="8895216" y="6016593"/>
              <a:ext cx="155651" cy="5356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Left Bracket 19"/>
            <p:cNvSpPr/>
            <p:nvPr/>
          </p:nvSpPr>
          <p:spPr>
            <a:xfrm rot="4200000">
              <a:off x="9255701" y="4136384"/>
              <a:ext cx="72000" cy="900000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1" name="Left Bracket 20"/>
            <p:cNvSpPr/>
            <p:nvPr/>
          </p:nvSpPr>
          <p:spPr>
            <a:xfrm rot="4200000">
              <a:off x="8115078" y="4638812"/>
              <a:ext cx="72000" cy="554400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22" name="Left Bracket 21"/>
            <p:cNvSpPr/>
            <p:nvPr/>
          </p:nvSpPr>
          <p:spPr>
            <a:xfrm rot="4200000">
              <a:off x="7116396" y="4948917"/>
              <a:ext cx="72000" cy="554400"/>
            </a:xfrm>
            <a:prstGeom prst="leftBracket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23" name="Straight Arrow Connector 22"/>
            <p:cNvCxnSpPr>
              <a:stCxn id="12" idx="0"/>
            </p:cNvCxnSpPr>
            <p:nvPr/>
          </p:nvCxnSpPr>
          <p:spPr>
            <a:xfrm flipV="1">
              <a:off x="10364132" y="5635593"/>
              <a:ext cx="49868" cy="41217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Placeholder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14400" y="3733800"/>
            <a:ext cx="3519455" cy="297119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5" name="TextBox 24"/>
          <p:cNvSpPr txBox="1"/>
          <p:nvPr/>
        </p:nvSpPr>
        <p:spPr>
          <a:xfrm>
            <a:off x="2057400" y="41910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Verdana"/>
                <a:cs typeface="Verdana"/>
              </a:rPr>
              <a:t>dE/dx</a:t>
            </a:r>
            <a:r>
              <a:rPr lang="en-US" dirty="0" smtClean="0">
                <a:latin typeface="Verdana"/>
                <a:cs typeface="Verdana"/>
              </a:rPr>
              <a:t> 4.4% in ILD</a:t>
            </a:r>
            <a:endParaRPr lang="en-US" dirty="0">
              <a:latin typeface="Verdana"/>
              <a:cs typeface="Verdana"/>
            </a:endParaRPr>
          </a:p>
        </p:txBody>
      </p:sp>
      <p:pic>
        <p:nvPicPr>
          <p:cNvPr id="26" name="Inhaltsplatzhalter 8" descr="SP_Comb_log_fit_blank_Olive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458200" y="3733800"/>
            <a:ext cx="3200400" cy="2667000"/>
          </a:xfrm>
          <a:prstGeom prst="rect">
            <a:avLst/>
          </a:prstGeom>
        </p:spPr>
      </p:pic>
      <p:cxnSp>
        <p:nvCxnSpPr>
          <p:cNvPr id="28" name="Straight Arrow Connector 27"/>
          <p:cNvCxnSpPr/>
          <p:nvPr/>
        </p:nvCxnSpPr>
        <p:spPr bwMode="auto">
          <a:xfrm flipV="1">
            <a:off x="7467600" y="4495800"/>
            <a:ext cx="19812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DESY Large Prototype TPC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3400" y="1143000"/>
            <a:ext cx="381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Verdana"/>
                <a:cs typeface="Verdana"/>
              </a:rPr>
              <a:t>New version field cage</a:t>
            </a:r>
            <a:endParaRPr lang="en-US" dirty="0">
              <a:latin typeface="Verdana"/>
              <a:cs typeface="Verdana"/>
            </a:endParaRPr>
          </a:p>
        </p:txBody>
      </p:sp>
      <p:pic>
        <p:nvPicPr>
          <p:cNvPr id="27" name="Picture 26"/>
          <p:cNvPicPr/>
          <p:nvPr/>
        </p:nvPicPr>
        <p:blipFill>
          <a:blip r:embed="rId2" cstate="print"/>
          <a:stretch/>
        </p:blipFill>
        <p:spPr>
          <a:xfrm>
            <a:off x="914400" y="2133600"/>
            <a:ext cx="3114720" cy="2076480"/>
          </a:xfrm>
          <a:prstGeom prst="rect">
            <a:avLst/>
          </a:prstGeom>
          <a:ln>
            <a:noFill/>
          </a:ln>
        </p:spPr>
      </p:pic>
      <p:pic>
        <p:nvPicPr>
          <p:cNvPr id="28" name="Picture 27"/>
          <p:cNvPicPr/>
          <p:nvPr/>
        </p:nvPicPr>
        <p:blipFill>
          <a:blip r:embed="rId3" cstate="print"/>
          <a:stretch/>
        </p:blipFill>
        <p:spPr>
          <a:xfrm rot="5400000">
            <a:off x="1834740" y="4566060"/>
            <a:ext cx="1740720" cy="1447800"/>
          </a:xfrm>
          <a:prstGeom prst="rect">
            <a:avLst/>
          </a:prstGeom>
          <a:ln>
            <a:noFill/>
          </a:ln>
        </p:spPr>
      </p:pic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6934200" y="1143000"/>
            <a:ext cx="49574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Verdana"/>
                <a:cs typeface="Verdana"/>
              </a:rPr>
              <a:t>Silicon Beam telescope PCMAG</a:t>
            </a:r>
            <a:endParaRPr lang="en-US" dirty="0">
              <a:latin typeface="Verdana"/>
              <a:cs typeface="Verdana"/>
            </a:endParaRPr>
          </a:p>
        </p:txBody>
      </p:sp>
      <p:pic>
        <p:nvPicPr>
          <p:cNvPr id="31" name="Grafik 6"/>
          <p:cNvPicPr/>
          <p:nvPr/>
        </p:nvPicPr>
        <p:blipFill>
          <a:blip r:embed="rId4" cstate="print"/>
          <a:stretch/>
        </p:blipFill>
        <p:spPr>
          <a:xfrm>
            <a:off x="7315200" y="1828800"/>
            <a:ext cx="3151840" cy="2088080"/>
          </a:xfrm>
          <a:prstGeom prst="rect">
            <a:avLst/>
          </a:prstGeom>
          <a:ln>
            <a:noFill/>
          </a:ln>
        </p:spPr>
      </p:pic>
      <p:pic>
        <p:nvPicPr>
          <p:cNvPr id="3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3840333"/>
            <a:ext cx="4240213" cy="2543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2" descr="LCTPClogo_simple.wb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H="1" flipV="1">
            <a:off x="4572000" y="2438400"/>
            <a:ext cx="2685782" cy="153576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GEM Gating device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2057400"/>
            <a:ext cx="3422650" cy="280035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33400" y="1295400"/>
            <a:ext cx="403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Ion Feed back problem</a:t>
            </a:r>
            <a:endParaRPr lang="en-US" dirty="0">
              <a:latin typeface="Verdana"/>
              <a:cs typeface="Verdana"/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0806" y="1905000"/>
            <a:ext cx="3877394" cy="431062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8077200" y="1295400"/>
            <a:ext cx="7620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8686800" y="4274245"/>
            <a:ext cx="3505200" cy="189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3200" baseline="30000" dirty="0" smtClean="0">
              <a:latin typeface="Verdana"/>
              <a:cs typeface="Verdana"/>
            </a:endParaRPr>
          </a:p>
          <a:p>
            <a:r>
              <a:rPr lang="en-US" sz="3200" baseline="30000" dirty="0" smtClean="0">
                <a:latin typeface="Verdana"/>
                <a:cs typeface="Verdana"/>
              </a:rPr>
              <a:t>Electron transmission </a:t>
            </a:r>
          </a:p>
          <a:p>
            <a:endParaRPr lang="en-US" sz="3200" baseline="30000" dirty="0" smtClean="0">
              <a:latin typeface="Verdana"/>
              <a:cs typeface="Verdana"/>
            </a:endParaRPr>
          </a:p>
          <a:p>
            <a:r>
              <a:rPr lang="en-US" sz="3200" baseline="30000" dirty="0" smtClean="0">
                <a:latin typeface="Verdana"/>
                <a:cs typeface="Verdana"/>
              </a:rPr>
              <a:t>Measured</a:t>
            </a:r>
            <a:r>
              <a:rPr lang="en-US" sz="3200" dirty="0" smtClean="0">
                <a:latin typeface="Verdana"/>
                <a:cs typeface="Verdana"/>
              </a:rPr>
              <a:t> </a:t>
            </a:r>
            <a:r>
              <a:rPr lang="en-US" sz="3200" baseline="30000" dirty="0" smtClean="0">
                <a:latin typeface="Verdana"/>
                <a:cs typeface="Verdana"/>
              </a:rPr>
              <a:t>to be </a:t>
            </a:r>
            <a:r>
              <a:rPr lang="en-US" sz="3200" baseline="30000" dirty="0" smtClean="0"/>
              <a:t>~</a:t>
            </a:r>
            <a:r>
              <a:rPr lang="en-US" sz="3200" baseline="30000" dirty="0" smtClean="0">
                <a:latin typeface="Verdana"/>
                <a:cs typeface="Verdana"/>
              </a:rPr>
              <a:t>86 % with gating GEM.</a:t>
            </a:r>
            <a:endParaRPr lang="en-US" sz="3200" dirty="0">
              <a:latin typeface="Verdana"/>
              <a:cs typeface="Verdana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257800" y="1219200"/>
            <a:ext cx="297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Gating device</a:t>
            </a:r>
            <a:endParaRPr lang="en-US" dirty="0">
              <a:latin typeface="Verdana"/>
              <a:cs typeface="Verdana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0600" y="1429265"/>
            <a:ext cx="3200400" cy="276173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1600" y="5715000"/>
            <a:ext cx="2133602" cy="312234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TPC for CEPC</a:t>
            </a:r>
            <a:endParaRPr lang="en-US" sz="4000" b="0" dirty="0">
              <a:latin typeface="Verdana"/>
              <a:cs typeface="Verdana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269" y="2209800"/>
            <a:ext cx="5665531" cy="38862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62000" y="1143000"/>
            <a:ext cx="571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Verdana"/>
                <a:cs typeface="Verdana"/>
              </a:rPr>
              <a:t>CEPC running at the Z</a:t>
            </a:r>
          </a:p>
          <a:p>
            <a:r>
              <a:rPr lang="en-US" dirty="0" smtClean="0">
                <a:latin typeface="Verdana"/>
                <a:cs typeface="Verdana"/>
              </a:rPr>
              <a:t>Deformations due to Ion back flow</a:t>
            </a:r>
            <a:endParaRPr lang="en-US" dirty="0">
              <a:latin typeface="Verdana"/>
              <a:cs typeface="Verdana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5600" y="2362200"/>
            <a:ext cx="5041900" cy="36703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58000" y="1443335"/>
            <a:ext cx="441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Laser calibration of a TPC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010400" y="5407967"/>
            <a:ext cx="9257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Verdana"/>
                <a:cs typeface="Verdana"/>
              </a:rPr>
              <a:t>IHEP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Silicon: SOI based pixel detector</a:t>
            </a:r>
            <a:endParaRPr lang="en-US" sz="4000" b="0" dirty="0">
              <a:latin typeface="Verdana"/>
              <a:cs typeface="Verdana"/>
            </a:endParaRPr>
          </a:p>
        </p:txBody>
      </p:sp>
      <p:grpSp>
        <p:nvGrpSpPr>
          <p:cNvPr id="3" name="グループ化 16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CCB9E1D-4C27-47DF-9FE7-AC223F215984}"/>
              </a:ext>
            </a:extLst>
          </p:cNvPr>
          <p:cNvGrpSpPr/>
          <p:nvPr/>
        </p:nvGrpSpPr>
        <p:grpSpPr>
          <a:xfrm>
            <a:off x="525748" y="2614933"/>
            <a:ext cx="4351052" cy="2338067"/>
            <a:chOff x="712811" y="1724741"/>
            <a:chExt cx="4579652" cy="3176267"/>
          </a:xfrm>
        </p:grpSpPr>
        <p:pic>
          <p:nvPicPr>
            <p:cNvPr id="4" name="図 15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EDC1E35-7338-4DF9-8272-D788E64ED9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2811" y="2005600"/>
              <a:ext cx="4579652" cy="2531507"/>
            </a:xfrm>
            <a:prstGeom prst="rect">
              <a:avLst/>
            </a:prstGeom>
          </p:spPr>
        </p:pic>
        <p:grpSp>
          <p:nvGrpSpPr>
            <p:cNvPr id="5" name="グループ化 12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E097B87-6083-4215-BAC4-B17FA4DA4EFB}"/>
                </a:ext>
              </a:extLst>
            </p:cNvPr>
            <p:cNvGrpSpPr/>
            <p:nvPr/>
          </p:nvGrpSpPr>
          <p:grpSpPr>
            <a:xfrm>
              <a:off x="1395156" y="1724741"/>
              <a:ext cx="2711571" cy="3176267"/>
              <a:chOff x="4628596" y="1948703"/>
              <a:chExt cx="2542904" cy="2854766"/>
            </a:xfrm>
          </p:grpSpPr>
          <p:cxnSp>
            <p:nvCxnSpPr>
              <p:cNvPr id="6" name="直線矢印コネクタ 6"/>
              <p:cNvCxnSpPr>
                <a:cxnSpLocks/>
              </p:cNvCxnSpPr>
              <p:nvPr/>
            </p:nvCxnSpPr>
            <p:spPr>
              <a:xfrm flipV="1">
                <a:off x="5768585" y="1948703"/>
                <a:ext cx="1402915" cy="2854766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テキスト ボックス 7"/>
              <p:cNvSpPr txBox="1"/>
              <p:nvPr/>
            </p:nvSpPr>
            <p:spPr>
              <a:xfrm>
                <a:off x="4628596" y="4526470"/>
                <a:ext cx="14605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b="1" dirty="0"/>
                  <a:t>Charged Particle</a:t>
                </a:r>
                <a:endParaRPr lang="ja-JP" altLang="en-US" sz="1200" b="1" dirty="0"/>
              </a:p>
            </p:txBody>
          </p:sp>
        </p:grpSp>
      </p:grpSp>
      <p:sp>
        <p:nvSpPr>
          <p:cNvPr id="8" name="Rectangle 7"/>
          <p:cNvSpPr/>
          <p:nvPr/>
        </p:nvSpPr>
        <p:spPr>
          <a:xfrm>
            <a:off x="1295400" y="1097340"/>
            <a:ext cx="96012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900" dirty="0" smtClean="0">
                <a:latin typeface="Verdana"/>
                <a:cs typeface="Verdana"/>
              </a:rPr>
              <a:t>Monolithic sensor using silicon-on-insulator (SOI) technology: </a:t>
            </a:r>
          </a:p>
          <a:p>
            <a:r>
              <a:rPr lang="en-US" altLang="ja-JP" sz="1900" dirty="0" smtClean="0">
                <a:latin typeface="Verdana"/>
                <a:cs typeface="Verdana"/>
              </a:rPr>
              <a:t>Lapis 0.20 mm FD-SOI Pixel nodes (in handle Si) are electrically connected</a:t>
            </a:r>
          </a:p>
          <a:p>
            <a:r>
              <a:rPr lang="en-US" altLang="ja-JP" sz="1900" dirty="0" smtClean="0">
                <a:latin typeface="Verdana"/>
                <a:cs typeface="Verdana"/>
              </a:rPr>
              <a:t>to readout circuit (SOI layer) through small </a:t>
            </a:r>
            <a:r>
              <a:rPr lang="en-US" altLang="ja-JP" sz="1900" dirty="0" err="1" smtClean="0">
                <a:latin typeface="Verdana"/>
                <a:cs typeface="Verdana"/>
              </a:rPr>
              <a:t>vias</a:t>
            </a:r>
            <a:r>
              <a:rPr lang="en-US" altLang="ja-JP" sz="1900" dirty="0" smtClean="0">
                <a:latin typeface="Verdana"/>
                <a:cs typeface="Verdana"/>
              </a:rPr>
              <a:t> fabricated in a conventional</a:t>
            </a:r>
          </a:p>
          <a:p>
            <a:r>
              <a:rPr lang="en-US" altLang="ja-JP" sz="1900" dirty="0" smtClean="0">
                <a:latin typeface="Verdana"/>
                <a:cs typeface="Verdana"/>
              </a:rPr>
              <a:t>LSI process.  Pixel size v4 20 </a:t>
            </a:r>
            <a:r>
              <a:rPr lang="en-US" altLang="ja-JP" sz="1900" dirty="0" err="1" smtClean="0">
                <a:latin typeface="Verdana"/>
                <a:cs typeface="Verdana"/>
              </a:rPr>
              <a:t>μm</a:t>
            </a:r>
            <a:r>
              <a:rPr lang="en-US" altLang="ja-JP" sz="1900" dirty="0" smtClean="0">
                <a:latin typeface="Verdana"/>
                <a:cs typeface="Verdana"/>
              </a:rPr>
              <a:t> </a:t>
            </a:r>
            <a:r>
              <a:rPr lang="en-US" altLang="ja-JP" sz="1900" dirty="0" err="1" smtClean="0">
                <a:latin typeface="Verdana"/>
                <a:cs typeface="Verdana"/>
              </a:rPr>
              <a:t>x</a:t>
            </a:r>
            <a:r>
              <a:rPr lang="en-US" altLang="ja-JP" sz="1900" dirty="0" smtClean="0">
                <a:latin typeface="Verdana"/>
                <a:cs typeface="Verdana"/>
              </a:rPr>
              <a:t> 20 </a:t>
            </a:r>
            <a:r>
              <a:rPr lang="en-US" altLang="ja-JP" sz="1900" dirty="0" err="1" smtClean="0">
                <a:latin typeface="Verdana"/>
                <a:cs typeface="Verdana"/>
              </a:rPr>
              <a:t>μm</a:t>
            </a:r>
            <a:endParaRPr lang="ja-JP" altLang="en-US" sz="1900" dirty="0">
              <a:latin typeface="Verdana"/>
              <a:cs typeface="Verdana"/>
            </a:endParaRPr>
          </a:p>
        </p:txBody>
      </p:sp>
      <p:graphicFrame>
        <p:nvGraphicFramePr>
          <p:cNvPr id="11" name="表 5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D7667FB-6EA2-1A46-8085-BA2FCC73D0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68572413"/>
              </p:ext>
            </p:extLst>
          </p:nvPr>
        </p:nvGraphicFramePr>
        <p:xfrm>
          <a:off x="5562600" y="2872740"/>
          <a:ext cx="6248401" cy="28727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6415">
                  <a:extLst>
                    <a:ext uri="{9D8B030D-6E8A-4147-A177-3AD203B41FA5}">
                      <a16:col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501448365"/>
                    </a:ext>
                  </a:extLst>
                </a:gridCol>
                <a:gridCol w="1036472">
                  <a:extLst>
                    <a:ext uri="{9D8B030D-6E8A-4147-A177-3AD203B41FA5}">
                      <a16:col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291615370"/>
                    </a:ext>
                  </a:extLst>
                </a:gridCol>
                <a:gridCol w="1090461">
                  <a:extLst>
                    <a:ext uri="{9D8B030D-6E8A-4147-A177-3AD203B41FA5}">
                      <a16:col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819163430"/>
                    </a:ext>
                  </a:extLst>
                </a:gridCol>
                <a:gridCol w="1046348">
                  <a:extLst>
                    <a:ext uri="{9D8B030D-6E8A-4147-A177-3AD203B41FA5}">
                      <a16:col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434947037"/>
                    </a:ext>
                  </a:extLst>
                </a:gridCol>
                <a:gridCol w="1078705">
                  <a:extLst>
                    <a:ext uri="{9D8B030D-6E8A-4147-A177-3AD203B41FA5}">
                      <a16:col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3566279692"/>
                    </a:ext>
                  </a:extLst>
                </a:gridCol>
              </a:tblGrid>
              <a:tr h="252091">
                <a:tc>
                  <a:txBody>
                    <a:bodyPr/>
                    <a:lstStyle/>
                    <a:p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Ver. 1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Ver. 2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Ver. 3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Ver. 4</a:t>
                      </a:r>
                      <a:endParaRPr kumimoji="1" lang="ja-JP" altLang="en-US" sz="2000" dirty="0"/>
                    </a:p>
                  </a:txBody>
                  <a:tcPr/>
                </a:tc>
                <a:extLst>
                  <a:ext uri="{0D108BD9-81ED-4DB2-BD59-A6C34878D82A}">
                    <a16:row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607231500"/>
                  </a:ext>
                </a:extLst>
              </a:tr>
              <a:tr h="25209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Produced /Tested</a:t>
                      </a:r>
                      <a:r>
                        <a:rPr kumimoji="1" lang="en-US" altLang="ja-JP" sz="2000" baseline="30000" dirty="0"/>
                        <a:t>*</a:t>
                      </a:r>
                      <a:endParaRPr kumimoji="1" lang="ja-JP" altLang="en-US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2016/2017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2017/2018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2018/2019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2018/2020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049129132"/>
                  </a:ext>
                </a:extLst>
              </a:tr>
              <a:tr h="25209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Wafer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SOI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DSOI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DSOI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DSOI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257622303"/>
                  </a:ext>
                </a:extLst>
              </a:tr>
              <a:tr h="25209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Pixel size (</a:t>
                      </a:r>
                      <a:r>
                        <a:rPr kumimoji="1" lang="en-US" altLang="ja-JP" sz="2000" dirty="0" smtClean="0">
                          <a:latin typeface="Symbol" pitchFamily="2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m</a:t>
                      </a:r>
                      <a:r>
                        <a:rPr kumimoji="1" lang="en-US" altLang="ja-JP" sz="2000" baseline="30000" dirty="0" smtClean="0"/>
                        <a:t>2</a:t>
                      </a:r>
                      <a:r>
                        <a:rPr kumimoji="1" lang="en-US" altLang="ja-JP" sz="2000" baseline="0" dirty="0" smtClean="0"/>
                        <a:t>)</a:t>
                      </a:r>
                      <a:r>
                        <a:rPr kumimoji="1" lang="en-US" altLang="ja-JP" sz="2000" dirty="0" smtClean="0"/>
                        <a:t> (</a:t>
                      </a:r>
                      <a:r>
                        <a:rPr kumimoji="1" lang="en-US" altLang="ja-JP" sz="2000" dirty="0" smtClean="0">
                          <a:latin typeface="Symbol" pitchFamily="2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m</a:t>
                      </a:r>
                      <a:r>
                        <a:rPr kumimoji="1" lang="en-US" altLang="ja-JP" sz="2000" dirty="0"/>
                        <a:t>)</a:t>
                      </a:r>
                      <a:endParaRPr kumimoji="1" lang="ja-JP" altLang="en-US" sz="2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20x20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25x25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30x30</a:t>
                      </a:r>
                      <a:endParaRPr kumimoji="1" lang="ja-JP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20x20</a:t>
                      </a:r>
                      <a:endParaRPr kumimoji="1" lang="ja-JP" altLang="en-US" sz="2000"/>
                    </a:p>
                  </a:txBody>
                  <a:tcPr/>
                </a:tc>
                <a:extLst>
                  <a:ext uri="{0D108BD9-81ED-4DB2-BD59-A6C34878D82A}">
                    <a16:row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1598734705"/>
                  </a:ext>
                </a:extLst>
              </a:tr>
              <a:tr h="44600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/>
                        <a:t>Chip size (</a:t>
                      </a:r>
                      <a:r>
                        <a:rPr kumimoji="1" lang="en-US" altLang="ja-JP" sz="2000" dirty="0" smtClean="0"/>
                        <a:t>mm</a:t>
                      </a:r>
                      <a:r>
                        <a:rPr kumimoji="1" lang="en-US" altLang="ja-JP" sz="2000" baseline="30000" dirty="0" smtClean="0"/>
                        <a:t>2</a:t>
                      </a:r>
                      <a:r>
                        <a:rPr kumimoji="1" lang="en-US" altLang="ja-JP" sz="2000" baseline="0" dirty="0" smtClean="0"/>
                        <a:t>)</a:t>
                      </a:r>
                      <a:r>
                        <a:rPr kumimoji="1" lang="en-US" altLang="ja-JP" sz="2000" dirty="0" smtClean="0"/>
                        <a:t> </a:t>
                      </a:r>
                      <a:r>
                        <a:rPr kumimoji="1" lang="en-US" altLang="ja-JP" sz="2000" baseline="0" dirty="0" smtClean="0"/>
                        <a:t>         </a:t>
                      </a:r>
                      <a:r>
                        <a:rPr kumimoji="1" lang="en-US" altLang="ja-JP" sz="2000" dirty="0" smtClean="0"/>
                        <a:t>(</a:t>
                      </a:r>
                      <a:r>
                        <a:rPr kumimoji="1" lang="en-US" altLang="ja-JP" sz="2000" dirty="0" smtClean="0">
                          <a:latin typeface="Symbol" panose="05050102010706020507" pitchFamily="18" charset="2"/>
                        </a:rPr>
                        <a:t>m</a:t>
                      </a:r>
                      <a:r>
                        <a:rPr kumimoji="1" lang="en-US" altLang="ja-JP" sz="2000" dirty="0" smtClean="0"/>
                        <a:t>m)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3x3</a:t>
                      </a:r>
                    </a:p>
                    <a:p>
                      <a:pPr algn="ctr"/>
                      <a:r>
                        <a:rPr kumimoji="1" lang="en-US" altLang="ja-JP" sz="1800" dirty="0" smtClean="0"/>
                        <a:t>500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4.5x4.5</a:t>
                      </a:r>
                    </a:p>
                    <a:p>
                      <a:pPr algn="ctr"/>
                      <a:r>
                        <a:rPr kumimoji="1" lang="en-US" altLang="ja-JP" sz="1800" dirty="0" smtClean="0"/>
                        <a:t>75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6x6</a:t>
                      </a:r>
                    </a:p>
                    <a:p>
                      <a:pPr algn="ctr"/>
                      <a:r>
                        <a:rPr kumimoji="1" lang="en-US" altLang="ja-JP" sz="1800" dirty="0" smtClean="0"/>
                        <a:t>300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/>
                        <a:t>4.5x4.5</a:t>
                      </a:r>
                    </a:p>
                    <a:p>
                      <a:pPr algn="ctr"/>
                      <a:r>
                        <a:rPr kumimoji="1" lang="en-US" altLang="ja-JP" sz="1800" dirty="0" smtClean="0"/>
                        <a:t>300</a:t>
                      </a:r>
                      <a:endParaRPr kumimoji="1" lang="ja-JP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val="2170120807"/>
                  </a:ext>
                </a:extLst>
              </a:tr>
            </a:tbl>
          </a:graphicData>
        </a:graphic>
      </p:graphicFrame>
      <p:pic>
        <p:nvPicPr>
          <p:cNvPr id="12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7880" y="4937703"/>
            <a:ext cx="2366120" cy="123449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609600" y="5221069"/>
            <a:ext cx="2209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 smtClean="0">
                <a:latin typeface="Verdana"/>
                <a:cs typeface="Verdana"/>
              </a:rPr>
              <a:t>Yearly test beam activities FNAL </a:t>
            </a:r>
            <a:endParaRPr lang="en-US" sz="18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057400"/>
            <a:ext cx="3658763" cy="223753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Silicon: SOFIST-4 3-D stacking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95400" y="1132582"/>
            <a:ext cx="9601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dirty="0" smtClean="0">
                <a:solidFill>
                  <a:srgbClr val="000000"/>
                </a:solidFill>
                <a:latin typeface="Verdana"/>
                <a:cs typeface="Verdana"/>
              </a:rPr>
              <a:t>Electronics circuits in two chips are fused using cylindrical micro-bumps to extend the circuit functionality in limited space.</a:t>
            </a:r>
            <a:endParaRPr lang="en-GB" sz="2000" dirty="0" smtClean="0">
              <a:latin typeface="Verdana"/>
              <a:cs typeface="Verdana"/>
            </a:endParaRPr>
          </a:p>
          <a:p>
            <a:endParaRPr lang="en-US" altLang="ja-JP" dirty="0" smtClean="0"/>
          </a:p>
        </p:txBody>
      </p:sp>
      <p:grpSp>
        <p:nvGrpSpPr>
          <p:cNvPr id="10" name="グループ化 5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D6C14A7-F6E5-A942-A8D4-FA6549117E3F}"/>
              </a:ext>
            </a:extLst>
          </p:cNvPr>
          <p:cNvGrpSpPr/>
          <p:nvPr/>
        </p:nvGrpSpPr>
        <p:grpSpPr>
          <a:xfrm>
            <a:off x="1524000" y="4343400"/>
            <a:ext cx="3886168" cy="1880675"/>
            <a:chOff x="240980" y="4119931"/>
            <a:chExt cx="5033272" cy="2361455"/>
          </a:xfrm>
        </p:grpSpPr>
        <p:pic>
          <p:nvPicPr>
            <p:cNvPr id="12" name="図 6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C7C2E15-F088-BD4E-89DD-8AB2BD87F3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 t="4137"/>
            <a:stretch/>
          </p:blipFill>
          <p:spPr>
            <a:xfrm>
              <a:off x="397565" y="4119931"/>
              <a:ext cx="4876687" cy="2361455"/>
            </a:xfrm>
            <a:prstGeom prst="rect">
              <a:avLst/>
            </a:prstGeom>
          </p:spPr>
        </p:pic>
        <p:sp>
          <p:nvSpPr>
            <p:cNvPr id="13" name="正方形/長方形 7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8DEAA83-686A-7F49-B087-04FAA6553BE5}"/>
                </a:ext>
              </a:extLst>
            </p:cNvPr>
            <p:cNvSpPr/>
            <p:nvPr/>
          </p:nvSpPr>
          <p:spPr>
            <a:xfrm>
              <a:off x="1400903" y="4470880"/>
              <a:ext cx="390976" cy="405817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14" name="正方形/長方形 8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AFF068E-98AB-F148-8B6B-7B6D454353ED}"/>
                </a:ext>
              </a:extLst>
            </p:cNvPr>
            <p:cNvSpPr/>
            <p:nvPr/>
          </p:nvSpPr>
          <p:spPr>
            <a:xfrm>
              <a:off x="518071" y="5067063"/>
              <a:ext cx="446930" cy="405427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15" name="正方形/長方形 9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9726D8E-9BB2-A445-BCA4-95144F3A9F95}"/>
                </a:ext>
              </a:extLst>
            </p:cNvPr>
            <p:cNvSpPr/>
            <p:nvPr/>
          </p:nvSpPr>
          <p:spPr>
            <a:xfrm>
              <a:off x="2196592" y="5067063"/>
              <a:ext cx="424657" cy="411308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16" name="正方形/長方形 10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901F83D-7301-3E42-8DAB-9A59C3DADDFA}"/>
                </a:ext>
              </a:extLst>
            </p:cNvPr>
            <p:cNvSpPr/>
            <p:nvPr/>
          </p:nvSpPr>
          <p:spPr>
            <a:xfrm>
              <a:off x="1400903" y="5311304"/>
              <a:ext cx="402438" cy="404473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17" name="正方形/長方形 11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72EF018-91D1-C34E-957B-3F79F56EA5BA}"/>
                </a:ext>
              </a:extLst>
            </p:cNvPr>
            <p:cNvSpPr/>
            <p:nvPr/>
          </p:nvSpPr>
          <p:spPr>
            <a:xfrm>
              <a:off x="3916101" y="4463860"/>
              <a:ext cx="386941" cy="412837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18" name="正方形/長方形 12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B26804B-AA50-284B-AB5A-0BFEC15D42AF}"/>
                </a:ext>
              </a:extLst>
            </p:cNvPr>
            <p:cNvSpPr/>
            <p:nvPr/>
          </p:nvSpPr>
          <p:spPr>
            <a:xfrm>
              <a:off x="3094774" y="5060902"/>
              <a:ext cx="399937" cy="411588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19" name="正方形/長方形 13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635AA25-B761-424C-9FB1-0E8D720EBCD9}"/>
                </a:ext>
              </a:extLst>
            </p:cNvPr>
            <p:cNvSpPr/>
            <p:nvPr/>
          </p:nvSpPr>
          <p:spPr>
            <a:xfrm>
              <a:off x="4675643" y="5067063"/>
              <a:ext cx="406439" cy="411308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20" name="正方形/長方形 14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DA6D9AC-4B25-DC4B-88D4-B91520E9BB92}"/>
                </a:ext>
              </a:extLst>
            </p:cNvPr>
            <p:cNvSpPr/>
            <p:nvPr/>
          </p:nvSpPr>
          <p:spPr>
            <a:xfrm>
              <a:off x="3900974" y="5307092"/>
              <a:ext cx="402068" cy="408686"/>
            </a:xfrm>
            <a:prstGeom prst="rect">
              <a:avLst/>
            </a:prstGeom>
            <a:solidFill>
              <a:srgbClr val="FFFF00">
                <a:alpha val="3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000"/>
            </a:p>
          </p:txBody>
        </p:sp>
        <p:sp>
          <p:nvSpPr>
            <p:cNvPr id="21" name="テキスト ボックス 15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FB5C419-CE88-7D4D-BA0A-D0203D5A48ED}"/>
                </a:ext>
              </a:extLst>
            </p:cNvPr>
            <p:cNvSpPr txBox="1"/>
            <p:nvPr/>
          </p:nvSpPr>
          <p:spPr>
            <a:xfrm>
              <a:off x="1265407" y="4193582"/>
              <a:ext cx="549524" cy="27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Comp</a:t>
              </a:r>
              <a:endParaRPr lang="ja-JP" altLang="en-US" sz="1000" dirty="0"/>
            </a:p>
          </p:txBody>
        </p:sp>
        <p:sp>
          <p:nvSpPr>
            <p:cNvPr id="22" name="テキスト ボックス 16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466425C-3777-D141-B7C8-9304CFD602AA}"/>
                </a:ext>
              </a:extLst>
            </p:cNvPr>
            <p:cNvSpPr txBox="1"/>
            <p:nvPr/>
          </p:nvSpPr>
          <p:spPr>
            <a:xfrm>
              <a:off x="1311611" y="5659745"/>
              <a:ext cx="549524" cy="27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Signal</a:t>
              </a:r>
              <a:endParaRPr lang="ja-JP" altLang="en-US" sz="1000" dirty="0"/>
            </a:p>
          </p:txBody>
        </p:sp>
        <p:sp>
          <p:nvSpPr>
            <p:cNvPr id="23" name="テキスト ボックス 17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78C521F-20E5-414D-B0FA-89D44E47593C}"/>
                </a:ext>
              </a:extLst>
            </p:cNvPr>
            <p:cNvSpPr txBox="1"/>
            <p:nvPr/>
          </p:nvSpPr>
          <p:spPr>
            <a:xfrm>
              <a:off x="497802" y="4804911"/>
              <a:ext cx="529781" cy="27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AGnd</a:t>
              </a:r>
              <a:endParaRPr lang="ja-JP" altLang="en-US" sz="1000" dirty="0"/>
            </a:p>
          </p:txBody>
        </p:sp>
        <p:sp>
          <p:nvSpPr>
            <p:cNvPr id="24" name="テキスト ボックス 18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42D7915-F24F-1247-B3FE-9E78D1353D71}"/>
                </a:ext>
              </a:extLst>
            </p:cNvPr>
            <p:cNvSpPr txBox="1"/>
            <p:nvPr/>
          </p:nvSpPr>
          <p:spPr>
            <a:xfrm>
              <a:off x="2073107" y="4784678"/>
              <a:ext cx="520809" cy="27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AVdd</a:t>
              </a:r>
              <a:endParaRPr lang="ja-JP" altLang="en-US" sz="1000" dirty="0"/>
            </a:p>
          </p:txBody>
        </p:sp>
        <p:sp>
          <p:nvSpPr>
            <p:cNvPr id="25" name="テキスト ボックス 19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A764967-2A53-164B-82E5-59EA441A15CA}"/>
                </a:ext>
              </a:extLst>
            </p:cNvPr>
            <p:cNvSpPr txBox="1"/>
            <p:nvPr/>
          </p:nvSpPr>
          <p:spPr>
            <a:xfrm>
              <a:off x="3027512" y="4836573"/>
              <a:ext cx="529781" cy="27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AGnd</a:t>
              </a:r>
              <a:endParaRPr lang="ja-JP" altLang="en-US" sz="1000" dirty="0"/>
            </a:p>
          </p:txBody>
        </p:sp>
        <p:sp>
          <p:nvSpPr>
            <p:cNvPr id="26" name="テキスト ボックス 20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39B68ED-D7F2-7944-8DCD-35637CA58656}"/>
                </a:ext>
              </a:extLst>
            </p:cNvPr>
            <p:cNvSpPr txBox="1"/>
            <p:nvPr/>
          </p:nvSpPr>
          <p:spPr>
            <a:xfrm>
              <a:off x="3800526" y="4193582"/>
              <a:ext cx="549524" cy="27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Comp</a:t>
              </a:r>
              <a:endParaRPr lang="ja-JP" altLang="en-US" sz="1000" dirty="0"/>
            </a:p>
          </p:txBody>
        </p:sp>
        <p:sp>
          <p:nvSpPr>
            <p:cNvPr id="27" name="テキスト ボックス 21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5092FF8-FA5F-2644-A081-EB1025685D8A}"/>
                </a:ext>
              </a:extLst>
            </p:cNvPr>
            <p:cNvSpPr txBox="1"/>
            <p:nvPr/>
          </p:nvSpPr>
          <p:spPr>
            <a:xfrm>
              <a:off x="3775196" y="5672654"/>
              <a:ext cx="549524" cy="27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/>
                <a:t>Signal</a:t>
              </a:r>
              <a:endParaRPr lang="ja-JP" altLang="en-US" sz="1000" dirty="0"/>
            </a:p>
          </p:txBody>
        </p:sp>
        <p:sp>
          <p:nvSpPr>
            <p:cNvPr id="28" name="テキスト ボックス 22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F916BF9-1DDE-7A42-A8B7-B7D29A410476}"/>
                </a:ext>
              </a:extLst>
            </p:cNvPr>
            <p:cNvSpPr txBox="1"/>
            <p:nvPr/>
          </p:nvSpPr>
          <p:spPr>
            <a:xfrm>
              <a:off x="4602817" y="4788520"/>
              <a:ext cx="520809" cy="2756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000" dirty="0" err="1"/>
                <a:t>AVdd</a:t>
              </a:r>
              <a:endParaRPr lang="ja-JP" altLang="en-US" sz="1000" dirty="0"/>
            </a:p>
          </p:txBody>
        </p:sp>
        <p:cxnSp>
          <p:nvCxnSpPr>
            <p:cNvPr id="29" name="直線矢印コネクタ 23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AF9FAE5-0EAC-8941-9750-5D082BC630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40980" y="4193582"/>
              <a:ext cx="1" cy="2155999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1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5600" y="4191000"/>
            <a:ext cx="2538083" cy="1903562"/>
          </a:xfrm>
          <a:prstGeom prst="rect">
            <a:avLst/>
          </a:prstGeom>
        </p:spPr>
      </p:pic>
      <p:pic>
        <p:nvPicPr>
          <p:cNvPr id="32" name="図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48400" y="2057400"/>
            <a:ext cx="3179985" cy="1881982"/>
          </a:xfrm>
          <a:prstGeom prst="rect">
            <a:avLst/>
          </a:prstGeom>
        </p:spPr>
      </p:pic>
      <p:sp>
        <p:nvSpPr>
          <p:cNvPr id="33" name="Rectangle 32"/>
          <p:cNvSpPr/>
          <p:nvPr/>
        </p:nvSpPr>
        <p:spPr>
          <a:xfrm>
            <a:off x="9601200" y="4876800"/>
            <a:ext cx="1714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solidFill>
                  <a:srgbClr val="000000"/>
                </a:solidFill>
                <a:latin typeface="Verdana"/>
                <a:cs typeface="Verdana"/>
              </a:rPr>
              <a:t>micro-bumps </a:t>
            </a:r>
            <a:endParaRPr lang="en-US" sz="1800" dirty="0"/>
          </a:p>
        </p:txBody>
      </p:sp>
      <p:sp>
        <p:nvSpPr>
          <p:cNvPr id="34" name="Rectangle 33"/>
          <p:cNvSpPr/>
          <p:nvPr/>
        </p:nvSpPr>
        <p:spPr>
          <a:xfrm>
            <a:off x="9525000" y="2286000"/>
            <a:ext cx="86433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800" dirty="0" smtClean="0">
                <a:solidFill>
                  <a:srgbClr val="000000"/>
                </a:solidFill>
                <a:latin typeface="Verdana"/>
                <a:cs typeface="Verdana"/>
              </a:rPr>
              <a:t>upper</a:t>
            </a:r>
          </a:p>
          <a:p>
            <a:endParaRPr lang="en-US" altLang="ja-JP" sz="180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r>
              <a:rPr lang="en-US" altLang="ja-JP" sz="1800" dirty="0" smtClean="0">
                <a:solidFill>
                  <a:srgbClr val="000000"/>
                </a:solidFill>
                <a:latin typeface="Verdana"/>
                <a:cs typeface="Verdana"/>
              </a:rPr>
              <a:t>lower </a:t>
            </a:r>
            <a:endParaRPr lang="en-US" sz="1800" dirty="0"/>
          </a:p>
        </p:txBody>
      </p:sp>
      <p:sp>
        <p:nvSpPr>
          <p:cNvPr id="35" name="TextBox 34"/>
          <p:cNvSpPr txBox="1"/>
          <p:nvPr/>
        </p:nvSpPr>
        <p:spPr>
          <a:xfrm>
            <a:off x="457200" y="51054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latin typeface="Verdana"/>
                <a:cs typeface="Verdana"/>
              </a:rPr>
              <a:t>4 mm</a:t>
            </a:r>
            <a:endParaRPr lang="en-US" sz="18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Silicon: CMOS pixel detector</a:t>
            </a:r>
            <a:endParaRPr lang="en-US" sz="4000" b="0" dirty="0">
              <a:latin typeface="Verdana"/>
              <a:cs typeface="Verdana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124200"/>
            <a:ext cx="3886200" cy="29354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1200" y="1143000"/>
            <a:ext cx="6121400" cy="48641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28600" y="1217473"/>
            <a:ext cx="6096000" cy="17543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Arial"/>
              <a:buChar char="•"/>
            </a:pPr>
            <a:r>
              <a:rPr lang="en-US" sz="1800" dirty="0" smtClean="0">
                <a:latin typeface="Verdana"/>
                <a:cs typeface="Verdana"/>
              </a:rPr>
              <a:t> Monolithic (Signal created in low doped thin epitaxial layer ~10-30 </a:t>
            </a:r>
            <a:r>
              <a:rPr lang="en-US" sz="1800" dirty="0" err="1" smtClean="0">
                <a:latin typeface="Verdana"/>
                <a:cs typeface="Verdana"/>
              </a:rPr>
              <a:t>μm</a:t>
            </a:r>
            <a:r>
              <a:rPr lang="en-US" sz="1800" dirty="0" smtClean="0">
                <a:latin typeface="Verdana"/>
                <a:cs typeface="Verdana"/>
              </a:rPr>
              <a:t>) 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Verdana"/>
                <a:cs typeface="Verdana"/>
              </a:rPr>
              <a:t> Thermal diffusion of </a:t>
            </a:r>
            <a:r>
              <a:rPr lang="en-US" sz="1800" dirty="0" err="1" smtClean="0">
                <a:latin typeface="Verdana"/>
                <a:cs typeface="Verdana"/>
              </a:rPr>
              <a:t>e</a:t>
            </a:r>
            <a:r>
              <a:rPr lang="en-US" sz="1800" dirty="0" smtClean="0">
                <a:latin typeface="Verdana"/>
                <a:cs typeface="Verdana"/>
              </a:rPr>
              <a:t>- (Limited depleted region) 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Verdana"/>
                <a:cs typeface="Verdana"/>
              </a:rPr>
              <a:t> Charge collection: N-Well diodes (Charge sharing   resolution)  </a:t>
            </a:r>
          </a:p>
          <a:p>
            <a:pPr>
              <a:buFont typeface="Arial"/>
              <a:buChar char="•"/>
            </a:pPr>
            <a:r>
              <a:rPr lang="en-US" sz="1800" dirty="0" smtClean="0">
                <a:latin typeface="Verdana"/>
                <a:cs typeface="Verdana"/>
              </a:rPr>
              <a:t> Continuous charge collection (No dead time)</a:t>
            </a:r>
            <a:endParaRPr lang="en-US" sz="1800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Silicon: CMOS pixel detector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rcRect t="7924"/>
          <a:stretch>
            <a:fillRect/>
          </a:stretch>
        </p:blipFill>
        <p:spPr>
          <a:xfrm>
            <a:off x="990600" y="2286000"/>
            <a:ext cx="10287000" cy="376479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219200" y="1129605"/>
            <a:ext cx="9906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Keep excellent spatial resolution and push towards better time resolution</a:t>
            </a:r>
          </a:p>
          <a:p>
            <a:r>
              <a:rPr lang="en-US" sz="2000" dirty="0" smtClean="0">
                <a:latin typeface="Verdana"/>
                <a:cs typeface="Verdana"/>
              </a:rPr>
              <a:t> </a:t>
            </a:r>
          </a:p>
          <a:p>
            <a:r>
              <a:rPr lang="en-US" sz="2000" dirty="0" smtClean="0">
                <a:latin typeface="Verdana"/>
                <a:cs typeface="Verdana"/>
              </a:rPr>
              <a:t>Strong synergy between Higgs factories and Heavy ion experiments </a:t>
            </a:r>
          </a:p>
          <a:p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rcRect l="-15385" r="-1" b="11539"/>
          <a:stretch>
            <a:fillRect/>
          </a:stretch>
        </p:blipFill>
        <p:spPr>
          <a:xfrm>
            <a:off x="4343400" y="3429000"/>
            <a:ext cx="762000" cy="262890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rcRect l="-15385" t="53846" r="-1" b="11539"/>
          <a:stretch>
            <a:fillRect/>
          </a:stretch>
        </p:blipFill>
        <p:spPr>
          <a:xfrm>
            <a:off x="7848600" y="5029200"/>
            <a:ext cx="762000" cy="1028701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219200" y="76200"/>
            <a:ext cx="9448800" cy="1080120"/>
          </a:xfrm>
        </p:spPr>
        <p:txBody>
          <a:bodyPr anchor="ctr"/>
          <a:lstStyle/>
          <a:p>
            <a:r>
              <a:rPr lang="en-GB" altLang="en-US" sz="4000" b="0" dirty="0" smtClean="0">
                <a:latin typeface="Verdana"/>
                <a:cs typeface="Verdana"/>
              </a:rPr>
              <a:t>R&amp;D for Si-W ECAL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1143000"/>
            <a:ext cx="5207000" cy="48895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181600" y="838200"/>
            <a:ext cx="25146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991100" y="4800600"/>
            <a:ext cx="23241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3962400" y="3576935"/>
            <a:ext cx="1295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SLAB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72200" y="1295400"/>
            <a:ext cx="16640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Verdana"/>
                <a:cs typeface="Verdana"/>
              </a:rPr>
              <a:t>ECAL</a:t>
            </a:r>
          </a:p>
          <a:p>
            <a:pPr algn="ctr"/>
            <a:r>
              <a:rPr lang="en-US" dirty="0" smtClean="0">
                <a:latin typeface="Verdana"/>
                <a:cs typeface="Verdana"/>
              </a:rPr>
              <a:t>geometry</a:t>
            </a:r>
            <a:endParaRPr lang="en-US" dirty="0">
              <a:latin typeface="Verdana"/>
              <a:cs typeface="Verdana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19600" y="5265003"/>
            <a:ext cx="29167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Verdana"/>
                <a:cs typeface="Verdana"/>
              </a:rPr>
              <a:t>ASUs</a:t>
            </a:r>
            <a:r>
              <a:rPr lang="en-US" dirty="0" smtClean="0">
                <a:latin typeface="Verdana"/>
                <a:cs typeface="Verdana"/>
              </a:rPr>
              <a:t> (green)</a:t>
            </a:r>
          </a:p>
          <a:p>
            <a:r>
              <a:rPr lang="en-US" dirty="0" smtClean="0">
                <a:latin typeface="Verdana"/>
                <a:cs typeface="Verdana"/>
              </a:rPr>
              <a:t>Active Signal Unit</a:t>
            </a:r>
            <a:endParaRPr lang="en-US" dirty="0">
              <a:latin typeface="Verdana"/>
              <a:cs typeface="Verdana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705600" y="4953000"/>
            <a:ext cx="1295400" cy="5334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0" y="3124200"/>
            <a:ext cx="2578100" cy="15113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3300" y="3397250"/>
            <a:ext cx="25400" cy="635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597836"/>
            <a:ext cx="2362200" cy="143111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800" y="4724400"/>
            <a:ext cx="1981200" cy="1630430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763026" y="1062335"/>
            <a:ext cx="31895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Three </a:t>
            </a:r>
            <a:r>
              <a:rPr lang="en-US" dirty="0" err="1" smtClean="0">
                <a:latin typeface="Verdana"/>
                <a:cs typeface="Verdana"/>
              </a:rPr>
              <a:t>ASUs</a:t>
            </a:r>
            <a:r>
              <a:rPr lang="en-US" dirty="0" smtClean="0">
                <a:latin typeface="Verdana"/>
                <a:cs typeface="Verdana"/>
              </a:rPr>
              <a:t> tested:</a:t>
            </a:r>
            <a:endParaRPr lang="en-US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MIMOSIS towards ILC vertex detector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1098585"/>
            <a:ext cx="7975600" cy="5302215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133600" y="291480"/>
            <a:ext cx="7543800" cy="1080120"/>
          </a:xfrm>
        </p:spPr>
        <p:txBody>
          <a:bodyPr anchor="ctr"/>
          <a:lstStyle/>
          <a:p>
            <a:r>
              <a:rPr lang="en-GB" altLang="en-US" sz="4000" b="0" dirty="0" smtClean="0">
                <a:latin typeface="Verdana"/>
                <a:cs typeface="Verdana"/>
              </a:rPr>
              <a:t>Conclusions R</a:t>
            </a:r>
            <a:r>
              <a:rPr lang="en-GB" altLang="en-US" sz="4000" b="0" dirty="0" smtClean="0">
                <a:latin typeface="Verdana"/>
                <a:cs typeface="Verdana"/>
              </a:rPr>
              <a:t>&amp;D </a:t>
            </a:r>
            <a:r>
              <a:rPr lang="en-GB" altLang="en-US" sz="4000" b="0" dirty="0" smtClean="0">
                <a:latin typeface="Verdana"/>
                <a:cs typeface="Verdana"/>
              </a:rPr>
              <a:t>Detector</a:t>
            </a:r>
            <a:endParaRPr lang="en-GB" altLang="en-US" sz="4000" b="0" dirty="0" smtClean="0">
              <a:latin typeface="Verdana"/>
              <a:cs typeface="Verdana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524000" y="1524000"/>
            <a:ext cx="9677400" cy="5176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Rich field of activities in detector R&amp;D</a:t>
            </a:r>
          </a:p>
          <a:p>
            <a:pPr marL="8001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err="1" smtClean="0">
                <a:solidFill>
                  <a:srgbClr val="000000"/>
                </a:solidFill>
                <a:latin typeface="Verdana"/>
                <a:cs typeface="Verdana"/>
              </a:rPr>
              <a:t>Calorimetry</a:t>
            </a:r>
            <a:endParaRPr lang="en-US" sz="2800" kern="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marL="12573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Si-W ECAL</a:t>
            </a:r>
          </a:p>
          <a:p>
            <a:pPr marL="12573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err="1" smtClean="0">
                <a:solidFill>
                  <a:srgbClr val="000000"/>
                </a:solidFill>
                <a:latin typeface="Verdana"/>
                <a:cs typeface="Verdana"/>
              </a:rPr>
              <a:t>Scintillator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 ECAL</a:t>
            </a:r>
          </a:p>
          <a:p>
            <a:pPr marL="1257300" lvl="3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err="1" smtClean="0">
                <a:solidFill>
                  <a:srgbClr val="000000"/>
                </a:solidFill>
                <a:latin typeface="Verdana"/>
                <a:cs typeface="Verdana"/>
              </a:rPr>
              <a:t>HCal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, </a:t>
            </a:r>
            <a:r>
              <a:rPr lang="en-US" sz="2800" kern="0" dirty="0" err="1" smtClean="0">
                <a:solidFill>
                  <a:srgbClr val="000000"/>
                </a:solidFill>
                <a:latin typeface="Verdana"/>
                <a:cs typeface="Verdana"/>
              </a:rPr>
              <a:t>Muon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 shielding</a:t>
            </a:r>
          </a:p>
          <a:p>
            <a:pPr marL="8001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TPC tracking     </a:t>
            </a:r>
          </a:p>
          <a:p>
            <a:pPr marL="800100" lvl="2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Silicon pixel 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detectors</a:t>
            </a:r>
          </a:p>
          <a:p>
            <a:pPr marL="3429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Large synergies 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with 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other (non LC) </a:t>
            </a: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experiments </a:t>
            </a:r>
          </a:p>
          <a:p>
            <a:pPr marL="342900" lvl="1" indent="-342900">
              <a:spcBef>
                <a:spcPct val="20000"/>
              </a:spcBef>
              <a:buClr>
                <a:srgbClr val="FF6600"/>
              </a:buClr>
              <a:buSzPct val="100000"/>
              <a:buBlip>
                <a:blip r:embed="rId3"/>
              </a:buBlip>
            </a:pPr>
            <a:endParaRPr lang="en-US" sz="2800" kern="0" dirty="0" smtClean="0">
              <a:solidFill>
                <a:srgbClr val="000000"/>
              </a:solidFill>
              <a:latin typeface="Verdana"/>
              <a:cs typeface="Verdana"/>
            </a:endParaRPr>
          </a:p>
          <a:p>
            <a:pPr marL="342900" lvl="1" indent="-342900">
              <a:spcBef>
                <a:spcPct val="20000"/>
              </a:spcBef>
              <a:buClr>
                <a:srgbClr val="FF6600"/>
              </a:buClr>
              <a:buSzPct val="100000"/>
            </a:pPr>
            <a:r>
              <a:rPr lang="en-US" sz="2800" kern="0" dirty="0" smtClean="0">
                <a:solidFill>
                  <a:srgbClr val="000000"/>
                </a:solidFill>
                <a:latin typeface="Verdana"/>
                <a:cs typeface="Verdana"/>
              </a:rPr>
              <a:t> </a:t>
            </a:r>
          </a:p>
        </p:txBody>
      </p:sp>
      <p:pic>
        <p:nvPicPr>
          <p:cNvPr id="25" name="Picture 24" descr="LCTPClogo_simple.w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 flipH="1" flipV="1">
            <a:off x="457200" y="381000"/>
            <a:ext cx="1600200" cy="915012"/>
          </a:xfrm>
          <a:prstGeom prst="rect">
            <a:avLst/>
          </a:prstGeom>
        </p:spPr>
      </p:pic>
      <p:pic>
        <p:nvPicPr>
          <p:cNvPr id="26" name="Picture 25" descr="CALICELogo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34600" y="457200"/>
            <a:ext cx="1623382" cy="68580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181600" y="838200"/>
            <a:ext cx="25146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991100" y="4800600"/>
            <a:ext cx="23241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4648200" y="5177135"/>
            <a:ext cx="2261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Verdana"/>
                <a:cs typeface="Verdana"/>
              </a:rPr>
              <a:t>ASUs</a:t>
            </a:r>
            <a:r>
              <a:rPr lang="en-US" dirty="0" smtClean="0">
                <a:latin typeface="Verdana"/>
                <a:cs typeface="Verdana"/>
              </a:rPr>
              <a:t> (green)</a:t>
            </a:r>
            <a:endParaRPr lang="en-US" dirty="0">
              <a:latin typeface="Verdana"/>
              <a:cs typeface="Verdana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858000" y="4953000"/>
            <a:ext cx="11430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300" y="3397250"/>
            <a:ext cx="25400" cy="635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62000" y="1219200"/>
            <a:ext cx="5638800" cy="4893647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751" y="23921"/>
            <a:ext cx="11346249" cy="637687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362609" y="228600"/>
            <a:ext cx="27531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dirty="0" smtClean="0">
                <a:solidFill>
                  <a:srgbClr val="FFFF00"/>
                </a:solidFill>
                <a:latin typeface="Verdana"/>
                <a:cs typeface="Verdana"/>
              </a:rPr>
              <a:t> Si-W ECAL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181600" y="838200"/>
            <a:ext cx="25146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991100" y="4800600"/>
            <a:ext cx="23241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8" name="Rectangle 17"/>
          <p:cNvSpPr/>
          <p:nvPr/>
        </p:nvSpPr>
        <p:spPr>
          <a:xfrm>
            <a:off x="4648200" y="5177135"/>
            <a:ext cx="2261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latin typeface="Verdana"/>
                <a:cs typeface="Verdana"/>
              </a:rPr>
              <a:t>ASUs</a:t>
            </a:r>
            <a:r>
              <a:rPr lang="en-US" dirty="0" smtClean="0">
                <a:latin typeface="Verdana"/>
                <a:cs typeface="Verdana"/>
              </a:rPr>
              <a:t> (green)</a:t>
            </a:r>
            <a:endParaRPr lang="en-US" dirty="0">
              <a:latin typeface="Verdana"/>
              <a:cs typeface="Verdana"/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flipV="1">
            <a:off x="6858000" y="4953000"/>
            <a:ext cx="1143000" cy="457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300" y="3397250"/>
            <a:ext cx="25400" cy="635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6998" y="152400"/>
            <a:ext cx="10956402" cy="61595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62000" y="1219200"/>
            <a:ext cx="5638800" cy="4893647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09600" y="1354753"/>
            <a:ext cx="5486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  <a:latin typeface="Verdana"/>
                <a:cs typeface="Verdana"/>
              </a:rPr>
              <a:t>Next steps:</a:t>
            </a:r>
          </a:p>
          <a:p>
            <a:endParaRPr lang="en-US" dirty="0" smtClean="0">
              <a:latin typeface="Verdana"/>
              <a:cs typeface="Verdana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Study of 8’’ 725 </a:t>
            </a:r>
            <a:r>
              <a:rPr lang="en-US" dirty="0" err="1" smtClean="0">
                <a:latin typeface="Verdana"/>
                <a:cs typeface="Verdana"/>
              </a:rPr>
              <a:t>μm</a:t>
            </a:r>
            <a:r>
              <a:rPr lang="en-US" dirty="0" smtClean="0">
                <a:latin typeface="Verdana"/>
                <a:cs typeface="Verdana"/>
              </a:rPr>
              <a:t> wafers	</a:t>
            </a:r>
          </a:p>
          <a:p>
            <a:pPr lvl="1"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Thicker: will give better S/N</a:t>
            </a:r>
          </a:p>
          <a:p>
            <a:endParaRPr lang="en-US" dirty="0" smtClean="0">
              <a:latin typeface="Verdana"/>
              <a:cs typeface="Verdana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</a:t>
            </a:r>
            <a:r>
              <a:rPr lang="en-US" dirty="0" err="1" smtClean="0">
                <a:latin typeface="Verdana"/>
                <a:cs typeface="Verdana"/>
              </a:rPr>
              <a:t>ASICs</a:t>
            </a:r>
            <a:r>
              <a:rPr lang="en-US" dirty="0" smtClean="0">
                <a:latin typeface="Verdana"/>
                <a:cs typeface="Verdana"/>
              </a:rPr>
              <a:t> with zero suppression </a:t>
            </a:r>
          </a:p>
          <a:p>
            <a:pPr>
              <a:buFont typeface="Arial"/>
              <a:buChar char="•"/>
            </a:pPr>
            <a:endParaRPr lang="en-US" dirty="0" smtClean="0">
              <a:latin typeface="Verdana"/>
              <a:cs typeface="Verdana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Passive/Active cooling (see back up slide) in particular relevant for high luminosity phase</a:t>
            </a:r>
          </a:p>
          <a:p>
            <a:pPr>
              <a:buFont typeface="Arial"/>
              <a:buChar char="•"/>
            </a:pPr>
            <a:endParaRPr lang="en-US" dirty="0" smtClean="0">
              <a:latin typeface="Verdana"/>
              <a:cs typeface="Verdana"/>
            </a:endParaRP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Continuing high level integration </a:t>
            </a:r>
          </a:p>
          <a:p>
            <a:pPr>
              <a:buFont typeface="Arial"/>
              <a:buChar char="•"/>
            </a:pPr>
            <a:endParaRPr lang="en-US" dirty="0" smtClean="0">
              <a:latin typeface="Verdana"/>
              <a:cs typeface="Verdan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181600" y="838200"/>
            <a:ext cx="25146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991100" y="4800600"/>
            <a:ext cx="23241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300" y="3397250"/>
            <a:ext cx="25400" cy="635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62000" y="1219200"/>
            <a:ext cx="5638800" cy="4893647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6400" y="161371"/>
            <a:ext cx="9067800" cy="639182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9885" y="3378200"/>
            <a:ext cx="4785315" cy="3098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70582EE-A4ED-6046-8786-FFD43758091C}"/>
              </a:ext>
            </a:extLst>
          </p:cNvPr>
          <p:cNvSpPr txBox="1"/>
          <p:nvPr/>
        </p:nvSpPr>
        <p:spPr>
          <a:xfrm>
            <a:off x="2499592" y="176885"/>
            <a:ext cx="8168408" cy="585115"/>
          </a:xfrm>
          <a:prstGeom prst="rect">
            <a:avLst/>
          </a:prstGeom>
          <a:noFill/>
        </p:spPr>
        <p:txBody>
          <a:bodyPr wrap="square" lIns="76535" tIns="38268" rIns="76535" bIns="38268" rtlCol="0">
            <a:spAutoFit/>
          </a:bodyPr>
          <a:lstStyle/>
          <a:p>
            <a:r>
              <a:rPr lang="fr-FR" sz="3300" dirty="0" err="1" smtClean="0">
                <a:latin typeface="Verdana"/>
                <a:cs typeface="Verdana"/>
              </a:rPr>
              <a:t>Towards</a:t>
            </a:r>
            <a:r>
              <a:rPr lang="fr-FR" sz="3300" dirty="0" smtClean="0">
                <a:latin typeface="Verdana"/>
                <a:cs typeface="Verdana"/>
              </a:rPr>
              <a:t> a system for a </a:t>
            </a:r>
            <a:r>
              <a:rPr lang="fr-FR" sz="3300" dirty="0">
                <a:latin typeface="Verdana"/>
                <a:cs typeface="Verdana"/>
              </a:rPr>
              <a:t>final detector</a:t>
            </a:r>
          </a:p>
        </p:txBody>
      </p:sp>
      <p:pic>
        <p:nvPicPr>
          <p:cNvPr id="4" name="Image 6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D86EFCC-E43B-7D4C-8E26-1DFC4CD0184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 rot="5400000">
            <a:off x="1266282" y="69056"/>
            <a:ext cx="1928812" cy="402907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BAE98BE-1420-F148-B6FD-DB8DFAC15CD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057776" y="1300163"/>
            <a:ext cx="6918074" cy="167163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1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C5477EF-ACA3-DE4B-B124-2D693D144478}"/>
              </a:ext>
            </a:extLst>
          </p:cNvPr>
          <p:cNvSpPr txBox="1"/>
          <p:nvPr/>
        </p:nvSpPr>
        <p:spPr>
          <a:xfrm>
            <a:off x="12071700" y="1710619"/>
            <a:ext cx="1834533" cy="6916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75330" tIns="37665" rIns="75330" bIns="37665" anchor="t" anchorCtr="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rPr>
              <a:t>Service for</a:t>
            </a:r>
          </a:p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r>
              <a:rPr lang="en-US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rPr>
              <a:t>up to 15 layers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3439853-0A36-5C4E-A23B-1026D65F3AC1}"/>
              </a:ext>
            </a:extLst>
          </p:cNvPr>
          <p:cNvSpPr/>
          <p:nvPr/>
        </p:nvSpPr>
        <p:spPr>
          <a:xfrm>
            <a:off x="5420925" y="4375176"/>
            <a:ext cx="5128650" cy="559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2D050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A73122C-975C-4C49-8776-4952301002CE}"/>
              </a:ext>
            </a:extLst>
          </p:cNvPr>
          <p:cNvSpPr/>
          <p:nvPr/>
        </p:nvSpPr>
        <p:spPr>
          <a:xfrm>
            <a:off x="5573475" y="4489588"/>
            <a:ext cx="5128650" cy="559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2D050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9" name="Rectangle 3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3C12E07-D1A7-104B-9A76-184C9319BB97}"/>
              </a:ext>
            </a:extLst>
          </p:cNvPr>
          <p:cNvSpPr/>
          <p:nvPr/>
        </p:nvSpPr>
        <p:spPr>
          <a:xfrm>
            <a:off x="5725688" y="4603748"/>
            <a:ext cx="5128650" cy="559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2D050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0" name="Rectangle 4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2EACA8C-F447-664F-81E2-700D4B7FE2B1}"/>
              </a:ext>
            </a:extLst>
          </p:cNvPr>
          <p:cNvSpPr/>
          <p:nvPr/>
        </p:nvSpPr>
        <p:spPr>
          <a:xfrm>
            <a:off x="5878238" y="4718161"/>
            <a:ext cx="5128650" cy="559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2D050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1" name="Rectangle 5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F13F071-6DDD-5B45-9949-9B027410A3DE}"/>
              </a:ext>
            </a:extLst>
          </p:cNvPr>
          <p:cNvSpPr/>
          <p:nvPr/>
        </p:nvSpPr>
        <p:spPr>
          <a:xfrm>
            <a:off x="6030450" y="4832319"/>
            <a:ext cx="5128650" cy="559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2D050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2" name="Rectangle 6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62BAC68-C954-4747-A59B-17A703E0CA1C}"/>
              </a:ext>
            </a:extLst>
          </p:cNvPr>
          <p:cNvSpPr/>
          <p:nvPr/>
        </p:nvSpPr>
        <p:spPr>
          <a:xfrm>
            <a:off x="6183000" y="4946732"/>
            <a:ext cx="5128650" cy="559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2D050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3" name="Rectangle 7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5A89053-BE50-DA49-A40C-B50DA5ED2A00}"/>
              </a:ext>
            </a:extLst>
          </p:cNvPr>
          <p:cNvSpPr/>
          <p:nvPr/>
        </p:nvSpPr>
        <p:spPr>
          <a:xfrm>
            <a:off x="6335550" y="5060891"/>
            <a:ext cx="5128650" cy="559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2D050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4" name="Rectangle 8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E3FF1A6-4C21-7646-8501-375DA03F9C67}"/>
              </a:ext>
            </a:extLst>
          </p:cNvPr>
          <p:cNvSpPr/>
          <p:nvPr/>
        </p:nvSpPr>
        <p:spPr>
          <a:xfrm>
            <a:off x="6487763" y="5175304"/>
            <a:ext cx="5128650" cy="559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2D050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15" name="Rectangle 10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96B79CC-F3E8-DA49-89D4-7BA8A6B0F15A}"/>
              </a:ext>
            </a:extLst>
          </p:cNvPr>
          <p:cNvSpPr/>
          <p:nvPr/>
        </p:nvSpPr>
        <p:spPr>
          <a:xfrm>
            <a:off x="8409487" y="3764132"/>
            <a:ext cx="133650" cy="14934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D99694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cxnSp>
        <p:nvCxnSpPr>
          <p:cNvPr id="16" name="Connecteur droit avec flèche 1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872B0B6-EDDE-934F-B6CD-9DFEB2E8FD5F}"/>
              </a:ext>
            </a:extLst>
          </p:cNvPr>
          <p:cNvCxnSpPr/>
          <p:nvPr/>
        </p:nvCxnSpPr>
        <p:spPr>
          <a:xfrm flipH="1">
            <a:off x="11442262" y="4202292"/>
            <a:ext cx="464063" cy="320203"/>
          </a:xfrm>
          <a:prstGeom prst="bentConnector3">
            <a:avLst/>
          </a:prstGeom>
          <a:noFill/>
          <a:ln w="9360">
            <a:solidFill>
              <a:srgbClr val="4A7EBB"/>
            </a:solidFill>
            <a:prstDash val="solid"/>
            <a:tailEnd type="arrow"/>
          </a:ln>
        </p:spPr>
      </p:cxnSp>
      <p:cxnSp>
        <p:nvCxnSpPr>
          <p:cNvPr id="17" name="Connecteur droit avec flèche 13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C47A171-B8E1-1C4F-BCED-22E00E8205C3}"/>
              </a:ext>
            </a:extLst>
          </p:cNvPr>
          <p:cNvCxnSpPr/>
          <p:nvPr/>
        </p:nvCxnSpPr>
        <p:spPr>
          <a:xfrm>
            <a:off x="7977150" y="3802608"/>
            <a:ext cx="432000" cy="36197"/>
          </a:xfrm>
          <a:prstGeom prst="bentConnector3">
            <a:avLst/>
          </a:prstGeom>
          <a:noFill/>
          <a:ln w="9360">
            <a:solidFill>
              <a:srgbClr val="4A7EBB"/>
            </a:solidFill>
            <a:prstDash val="solid"/>
            <a:tailEnd type="arrow"/>
          </a:ln>
        </p:spPr>
      </p:cxnSp>
      <p:sp>
        <p:nvSpPr>
          <p:cNvPr id="18" name="ZoneTexte 14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BC97FAF-2F21-8E45-9B89-7E7FBEC90064}"/>
              </a:ext>
            </a:extLst>
          </p:cNvPr>
          <p:cNvSpPr/>
          <p:nvPr/>
        </p:nvSpPr>
        <p:spPr>
          <a:xfrm>
            <a:off x="6341288" y="3666426"/>
            <a:ext cx="1460182" cy="322287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B3A2C7"/>
          </a:solidFill>
          <a:ln>
            <a:noFill/>
            <a:prstDash val="solid"/>
          </a:ln>
        </p:spPr>
        <p:txBody>
          <a:bodyPr vert="horz" wrap="none" lIns="75330" tIns="37665" rIns="75330" bIns="37665" anchor="t" anchorCtr="0" compatLnSpc="1">
            <a:spAutoFit/>
          </a:bodyPr>
          <a:lstStyle/>
          <a:p>
            <a:pPr hangingPunct="1"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r>
              <a:rPr lang="x-none" sz="1600" dirty="0">
                <a:solidFill>
                  <a:srgbClr val="000000"/>
                </a:solidFill>
                <a:latin typeface="Calibri" pitchFamily="18"/>
                <a:ea typeface="ＭＳ Ｐゴシック" pitchFamily="2"/>
                <a:cs typeface="ＭＳ Ｐゴシック" pitchFamily="2"/>
              </a:rPr>
              <a:t>HDMI from CCC</a:t>
            </a:r>
          </a:p>
        </p:txBody>
      </p:sp>
      <p:grpSp>
        <p:nvGrpSpPr>
          <p:cNvPr id="3" name="Groupe 2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6911E00-8FFA-824A-A908-73C01C515748}"/>
              </a:ext>
            </a:extLst>
          </p:cNvPr>
          <p:cNvGrpSpPr/>
          <p:nvPr/>
        </p:nvGrpSpPr>
        <p:grpSpPr>
          <a:xfrm>
            <a:off x="11093963" y="4949095"/>
            <a:ext cx="440787" cy="167485"/>
            <a:chOff x="6691320" y="7568399"/>
            <a:chExt cx="470173" cy="238201"/>
          </a:xfrm>
        </p:grpSpPr>
        <p:grpSp>
          <p:nvGrpSpPr>
            <p:cNvPr id="19" name="Groupe 22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C48AA88-4DBA-F642-A327-00203215F1AC}"/>
                </a:ext>
              </a:extLst>
            </p:cNvPr>
            <p:cNvGrpSpPr/>
            <p:nvPr/>
          </p:nvGrpSpPr>
          <p:grpSpPr>
            <a:xfrm>
              <a:off x="6913370" y="7568399"/>
              <a:ext cx="248123" cy="151679"/>
              <a:chOff x="6913370" y="7568399"/>
              <a:chExt cx="248123" cy="151679"/>
            </a:xfrm>
          </p:grpSpPr>
          <p:sp>
            <p:nvSpPr>
              <p:cNvPr id="22" name="Rectangle 24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C1E9FF3-BDAA-454C-AAC9-7051697F9837}"/>
                  </a:ext>
                </a:extLst>
              </p:cNvPr>
              <p:cNvSpPr/>
              <p:nvPr/>
            </p:nvSpPr>
            <p:spPr>
              <a:xfrm rot="2996400">
                <a:off x="6925790" y="7590658"/>
                <a:ext cx="117000" cy="14184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4F81BD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  <p:sp>
            <p:nvSpPr>
              <p:cNvPr id="23" name="Rectangle 25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4A70559-8E12-4944-9D0E-8F5F662428CD}"/>
                  </a:ext>
                </a:extLst>
              </p:cNvPr>
              <p:cNvSpPr/>
              <p:nvPr/>
            </p:nvSpPr>
            <p:spPr>
              <a:xfrm rot="2996400">
                <a:off x="7064833" y="7619699"/>
                <a:ext cx="147960" cy="45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FFC000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</p:grpSp>
        <p:sp>
          <p:nvSpPr>
            <p:cNvPr id="21" name="Arc 23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C0E9FE9-CE45-6040-B335-19F1BE17784D}"/>
                </a:ext>
              </a:extLst>
            </p:cNvPr>
            <p:cNvSpPr/>
            <p:nvPr/>
          </p:nvSpPr>
          <p:spPr>
            <a:xfrm>
              <a:off x="6691320" y="7603200"/>
              <a:ext cx="469440" cy="203400"/>
            </a:xfrm>
            <a:custGeom>
              <a:avLst>
                <a:gd name="f0" fmla="val 21600000"/>
                <a:gd name="f1" fmla="val 5400000"/>
              </a:avLst>
              <a:gdLst>
                <a:gd name="f2" fmla="val 21600000"/>
                <a:gd name="f3" fmla="val 10800000"/>
                <a:gd name="f4" fmla="val 5400000"/>
                <a:gd name="f5" fmla="val 180"/>
                <a:gd name="f6" fmla="val w"/>
                <a:gd name="f7" fmla="val h"/>
                <a:gd name="f8" fmla="val 0"/>
                <a:gd name="f9" fmla="*/ 5419351 1 1725033"/>
                <a:gd name="f10" fmla="*/ 10800 10800 1"/>
                <a:gd name="f11" fmla="val 10800"/>
                <a:gd name="f12" fmla="val 21599999"/>
                <a:gd name="f13" fmla="min 0 21600"/>
                <a:gd name="f14" fmla="max 0 21600"/>
                <a:gd name="f15" fmla="*/ f9 1 2"/>
                <a:gd name="f16" fmla="*/ f6 1 21600"/>
                <a:gd name="f17" fmla="*/ f7 1 21600"/>
                <a:gd name="f18" fmla="*/ f9 1 180"/>
                <a:gd name="f19" fmla="pin 0 f0 21599999"/>
                <a:gd name="f20" fmla="pin 0 f1 21599999"/>
                <a:gd name="f21" fmla="+- f14 0 f13"/>
                <a:gd name="f22" fmla="+- 0 0 f19"/>
                <a:gd name="f23" fmla="+- 0 0 f20"/>
                <a:gd name="f24" fmla="*/ f21 1 2"/>
                <a:gd name="f25" fmla="+- f22 f4 0"/>
                <a:gd name="f26" fmla="+- f23 f4 0"/>
                <a:gd name="f27" fmla="+- f13 f24 0"/>
                <a:gd name="f28" fmla="*/ f24 f24 1"/>
                <a:gd name="f29" fmla="*/ f25 f5 1"/>
                <a:gd name="f30" fmla="*/ f26 f5 1"/>
                <a:gd name="f31" fmla="*/ f29 1 f3"/>
                <a:gd name="f32" fmla="*/ f30 1 f3"/>
                <a:gd name="f33" fmla="+- 0 0 f31"/>
                <a:gd name="f34" fmla="+- 0 0 f32"/>
                <a:gd name="f35" fmla="val f33"/>
                <a:gd name="f36" fmla="val f34"/>
                <a:gd name="f37" fmla="*/ f35 f18 1"/>
                <a:gd name="f38" fmla="*/ f36 f18 1"/>
                <a:gd name="f39" fmla="*/ f35 f9 1"/>
                <a:gd name="f40" fmla="*/ f36 f9 1"/>
                <a:gd name="f41" fmla="+- 0 0 f37"/>
                <a:gd name="f42" fmla="+- 0 0 f38"/>
                <a:gd name="f43" fmla="*/ f39 1 f5"/>
                <a:gd name="f44" fmla="*/ f40 1 f5"/>
                <a:gd name="f45" fmla="*/ f41 f3 1"/>
                <a:gd name="f46" fmla="*/ f42 f3 1"/>
                <a:gd name="f47" fmla="+- 0 0 f43"/>
                <a:gd name="f48" fmla="+- 0 0 f44"/>
                <a:gd name="f49" fmla="*/ f45 1 f9"/>
                <a:gd name="f50" fmla="*/ f46 1 f9"/>
                <a:gd name="f51" fmla="+- f47 f9 0"/>
                <a:gd name="f52" fmla="+- f48 f9 0"/>
                <a:gd name="f53" fmla="+- f49 0 f4"/>
                <a:gd name="f54" fmla="+- f50 0 f4"/>
                <a:gd name="f55" fmla="+- f51 f15 0"/>
                <a:gd name="f56" fmla="+- f52 f15 0"/>
                <a:gd name="f57" fmla="cos 1 f53"/>
                <a:gd name="f58" fmla="sin 1 f53"/>
                <a:gd name="f59" fmla="cos 1 f54"/>
                <a:gd name="f60" fmla="sin 1 f54"/>
                <a:gd name="f61" fmla="+- 0 0 f55"/>
                <a:gd name="f62" fmla="+- 0 0 f56"/>
                <a:gd name="f63" fmla="+- 0 0 f57"/>
                <a:gd name="f64" fmla="+- 0 0 f58"/>
                <a:gd name="f65" fmla="+- 0 0 f59"/>
                <a:gd name="f66" fmla="+- 0 0 f60"/>
                <a:gd name="f67" fmla="*/ f61 f3 1"/>
                <a:gd name="f68" fmla="*/ f62 f3 1"/>
                <a:gd name="f69" fmla="*/ 10800 f63 1"/>
                <a:gd name="f70" fmla="*/ 10800 f64 1"/>
                <a:gd name="f71" fmla="*/ 10800 f65 1"/>
                <a:gd name="f72" fmla="*/ 10800 f66 1"/>
                <a:gd name="f73" fmla="*/ f67 1 f9"/>
                <a:gd name="f74" fmla="*/ f68 1 f9"/>
                <a:gd name="f75" fmla="+- f69 10800 0"/>
                <a:gd name="f76" fmla="+- f70 10800 0"/>
                <a:gd name="f77" fmla="+- f71 10800 0"/>
                <a:gd name="f78" fmla="+- f72 10800 0"/>
                <a:gd name="f79" fmla="+- f73 0 f4"/>
                <a:gd name="f80" fmla="+- f74 0 f4"/>
                <a:gd name="f81" fmla="cos 1 f79"/>
                <a:gd name="f82" fmla="sin 1 f79"/>
                <a:gd name="f83" fmla="cos 1 f80"/>
                <a:gd name="f84" fmla="sin 1 f80"/>
                <a:gd name="f85" fmla="+- f76 0 f27"/>
                <a:gd name="f86" fmla="+- f75 0 f27"/>
                <a:gd name="f87" fmla="+- f78 0 f27"/>
                <a:gd name="f88" fmla="+- f77 0 f27"/>
                <a:gd name="f89" fmla="+- 0 0 f81"/>
                <a:gd name="f90" fmla="+- 0 0 f82"/>
                <a:gd name="f91" fmla="+- 0 0 f83"/>
                <a:gd name="f92" fmla="+- 0 0 f84"/>
                <a:gd name="f93" fmla="at2 f85 f86"/>
                <a:gd name="f94" fmla="at2 f87 f88"/>
                <a:gd name="f95" fmla="*/ 10800 f89 1"/>
                <a:gd name="f96" fmla="*/ 10800 f90 1"/>
                <a:gd name="f97" fmla="*/ 10800 f91 1"/>
                <a:gd name="f98" fmla="*/ 10800 f92 1"/>
                <a:gd name="f99" fmla="+- f93 f4 0"/>
                <a:gd name="f100" fmla="+- f94 f4 0"/>
                <a:gd name="f101" fmla="*/ f95 f95 1"/>
                <a:gd name="f102" fmla="*/ f96 f96 1"/>
                <a:gd name="f103" fmla="*/ f97 f97 1"/>
                <a:gd name="f104" fmla="*/ f98 f98 1"/>
                <a:gd name="f105" fmla="*/ f99 f9 1"/>
                <a:gd name="f106" fmla="*/ f100 f9 1"/>
                <a:gd name="f107" fmla="+- f101 f102 0"/>
                <a:gd name="f108" fmla="+- f103 f104 0"/>
                <a:gd name="f109" fmla="*/ f105 1 f3"/>
                <a:gd name="f110" fmla="*/ f106 1 f3"/>
                <a:gd name="f111" fmla="sqrt f107"/>
                <a:gd name="f112" fmla="sqrt f108"/>
                <a:gd name="f113" fmla="+- 0 0 f109"/>
                <a:gd name="f114" fmla="+- 0 0 f110"/>
                <a:gd name="f115" fmla="*/ f10 1 f111"/>
                <a:gd name="f116" fmla="*/ f10 1 f112"/>
                <a:gd name="f117" fmla="+- 0 0 f113"/>
                <a:gd name="f118" fmla="+- 0 0 f114"/>
                <a:gd name="f119" fmla="*/ f89 f115 1"/>
                <a:gd name="f120" fmla="*/ f90 f115 1"/>
                <a:gd name="f121" fmla="*/ f91 f116 1"/>
                <a:gd name="f122" fmla="*/ f92 f116 1"/>
                <a:gd name="f123" fmla="*/ f117 f3 1"/>
                <a:gd name="f124" fmla="*/ f118 f3 1"/>
                <a:gd name="f125" fmla="+- 10800 0 f119"/>
                <a:gd name="f126" fmla="+- 10800 0 f120"/>
                <a:gd name="f127" fmla="+- 10800 0 f121"/>
                <a:gd name="f128" fmla="+- 10800 0 f122"/>
                <a:gd name="f129" fmla="*/ f123 1 f9"/>
                <a:gd name="f130" fmla="*/ f124 1 f9"/>
                <a:gd name="f131" fmla="*/ f125 f16 1"/>
                <a:gd name="f132" fmla="*/ f126 f17 1"/>
                <a:gd name="f133" fmla="*/ f127 f16 1"/>
                <a:gd name="f134" fmla="*/ f128 f17 1"/>
                <a:gd name="f135" fmla="+- f129 0 f4"/>
                <a:gd name="f136" fmla="+- f130 0 f4"/>
                <a:gd name="f137" fmla="cos 1 f135"/>
                <a:gd name="f138" fmla="sin 1 f135"/>
                <a:gd name="f139" fmla="+- f136 0 f135"/>
                <a:gd name="f140" fmla="+- 0 0 f137"/>
                <a:gd name="f141" fmla="+- 0 0 f138"/>
                <a:gd name="f142" fmla="+- f139 f2 0"/>
                <a:gd name="f143" fmla="*/ f24 f140 1"/>
                <a:gd name="f144" fmla="*/ f24 f141 1"/>
                <a:gd name="f145" fmla="?: f139 f139 f142"/>
                <a:gd name="f146" fmla="*/ f143 f143 1"/>
                <a:gd name="f147" fmla="*/ f144 f144 1"/>
                <a:gd name="f148" fmla="+- f146 f147 0"/>
                <a:gd name="f149" fmla="sqrt f148"/>
                <a:gd name="f150" fmla="*/ f28 1 f149"/>
                <a:gd name="f151" fmla="*/ f140 f150 1"/>
                <a:gd name="f152" fmla="*/ f141 f150 1"/>
                <a:gd name="f153" fmla="+- f27 0 f151"/>
                <a:gd name="f154" fmla="+- f27 0 f152"/>
              </a:gdLst>
              <a:ahLst>
                <a:ahPolar gdRefR="" minR="0" maxR="0" gdRefAng="f0" minAng="f8" maxAng="f12">
                  <a:pos x="f131" y="f132"/>
                </a:ahPolar>
                <a:ahPolar gdRefR="" minR="0" maxR="0" gdRefAng="f1" minAng="f8" maxAng="f12">
                  <a:pos x="f133" y="f134"/>
                </a:ahPolar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 stroke="0">
                  <a:moveTo>
                    <a:pt x="f153" y="f154"/>
                  </a:moveTo>
                  <a:arcTo wR="f24" hR="f24" stAng="f135" swAng="f145"/>
                  <a:lnTo>
                    <a:pt x="f11" y="f11"/>
                  </a:lnTo>
                  <a:close/>
                </a:path>
                <a:path w="21600" h="21600" fill="none">
                  <a:moveTo>
                    <a:pt x="f153" y="f154"/>
                  </a:moveTo>
                  <a:arcTo wR="f24" hR="f24" stAng="f135" swAng="f145"/>
                </a:path>
              </a:pathLst>
            </a:custGeom>
            <a:noFill/>
            <a:ln w="44280">
              <a:solidFill>
                <a:srgbClr val="C0504D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grpSp>
        <p:nvGrpSpPr>
          <p:cNvPr id="20" name="Groupe 26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7A4C999-C233-E745-A92E-374E6D02AD15}"/>
              </a:ext>
            </a:extLst>
          </p:cNvPr>
          <p:cNvGrpSpPr/>
          <p:nvPr/>
        </p:nvGrpSpPr>
        <p:grpSpPr>
          <a:xfrm>
            <a:off x="10792913" y="4724067"/>
            <a:ext cx="440788" cy="167485"/>
            <a:chOff x="6370200" y="7248359"/>
            <a:chExt cx="470174" cy="238201"/>
          </a:xfrm>
        </p:grpSpPr>
        <p:grpSp>
          <p:nvGrpSpPr>
            <p:cNvPr id="24" name="Groupe 27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E0D217F-E398-D341-8150-1E6535C93999}"/>
                </a:ext>
              </a:extLst>
            </p:cNvPr>
            <p:cNvGrpSpPr/>
            <p:nvPr/>
          </p:nvGrpSpPr>
          <p:grpSpPr>
            <a:xfrm>
              <a:off x="6592250" y="7248359"/>
              <a:ext cx="248124" cy="151319"/>
              <a:chOff x="6592250" y="7248359"/>
              <a:chExt cx="248124" cy="151319"/>
            </a:xfrm>
          </p:grpSpPr>
          <p:sp>
            <p:nvSpPr>
              <p:cNvPr id="27" name="Rectangle 29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4FD9BD5-DEFC-7541-A519-4E71508C7DC8}"/>
                  </a:ext>
                </a:extLst>
              </p:cNvPr>
              <p:cNvSpPr/>
              <p:nvPr/>
            </p:nvSpPr>
            <p:spPr>
              <a:xfrm rot="2996400">
                <a:off x="6604670" y="7270258"/>
                <a:ext cx="117000" cy="14184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4F81BD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  <p:sp>
            <p:nvSpPr>
              <p:cNvPr id="28" name="Rectangle 30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0E61418-3221-0844-B3D2-22E2342A3DF0}"/>
                  </a:ext>
                </a:extLst>
              </p:cNvPr>
              <p:cNvSpPr/>
              <p:nvPr/>
            </p:nvSpPr>
            <p:spPr>
              <a:xfrm rot="2996400">
                <a:off x="6743714" y="7299659"/>
                <a:ext cx="147960" cy="45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FFC000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</p:grpSp>
        <p:sp>
          <p:nvSpPr>
            <p:cNvPr id="26" name="Arc 28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0EA304C8-7C04-5546-9A9B-A2FDDD708CDA}"/>
                </a:ext>
              </a:extLst>
            </p:cNvPr>
            <p:cNvSpPr/>
            <p:nvPr/>
          </p:nvSpPr>
          <p:spPr>
            <a:xfrm>
              <a:off x="6370200" y="7283160"/>
              <a:ext cx="469440" cy="203400"/>
            </a:xfrm>
            <a:custGeom>
              <a:avLst>
                <a:gd name="f0" fmla="val 21600000"/>
                <a:gd name="f1" fmla="val 5400000"/>
              </a:avLst>
              <a:gdLst>
                <a:gd name="f2" fmla="val 21600000"/>
                <a:gd name="f3" fmla="val 10800000"/>
                <a:gd name="f4" fmla="val 5400000"/>
                <a:gd name="f5" fmla="val 180"/>
                <a:gd name="f6" fmla="val w"/>
                <a:gd name="f7" fmla="val h"/>
                <a:gd name="f8" fmla="val 0"/>
                <a:gd name="f9" fmla="*/ 5419351 1 1725033"/>
                <a:gd name="f10" fmla="*/ 10800 10800 1"/>
                <a:gd name="f11" fmla="val 10800"/>
                <a:gd name="f12" fmla="val 21599999"/>
                <a:gd name="f13" fmla="min 0 21600"/>
                <a:gd name="f14" fmla="max 0 21600"/>
                <a:gd name="f15" fmla="*/ f9 1 2"/>
                <a:gd name="f16" fmla="*/ f6 1 21600"/>
                <a:gd name="f17" fmla="*/ f7 1 21600"/>
                <a:gd name="f18" fmla="*/ f9 1 180"/>
                <a:gd name="f19" fmla="pin 0 f0 21599999"/>
                <a:gd name="f20" fmla="pin 0 f1 21599999"/>
                <a:gd name="f21" fmla="+- f14 0 f13"/>
                <a:gd name="f22" fmla="+- 0 0 f19"/>
                <a:gd name="f23" fmla="+- 0 0 f20"/>
                <a:gd name="f24" fmla="*/ f21 1 2"/>
                <a:gd name="f25" fmla="+- f22 f4 0"/>
                <a:gd name="f26" fmla="+- f23 f4 0"/>
                <a:gd name="f27" fmla="+- f13 f24 0"/>
                <a:gd name="f28" fmla="*/ f24 f24 1"/>
                <a:gd name="f29" fmla="*/ f25 f5 1"/>
                <a:gd name="f30" fmla="*/ f26 f5 1"/>
                <a:gd name="f31" fmla="*/ f29 1 f3"/>
                <a:gd name="f32" fmla="*/ f30 1 f3"/>
                <a:gd name="f33" fmla="+- 0 0 f31"/>
                <a:gd name="f34" fmla="+- 0 0 f32"/>
                <a:gd name="f35" fmla="val f33"/>
                <a:gd name="f36" fmla="val f34"/>
                <a:gd name="f37" fmla="*/ f35 f18 1"/>
                <a:gd name="f38" fmla="*/ f36 f18 1"/>
                <a:gd name="f39" fmla="*/ f35 f9 1"/>
                <a:gd name="f40" fmla="*/ f36 f9 1"/>
                <a:gd name="f41" fmla="+- 0 0 f37"/>
                <a:gd name="f42" fmla="+- 0 0 f38"/>
                <a:gd name="f43" fmla="*/ f39 1 f5"/>
                <a:gd name="f44" fmla="*/ f40 1 f5"/>
                <a:gd name="f45" fmla="*/ f41 f3 1"/>
                <a:gd name="f46" fmla="*/ f42 f3 1"/>
                <a:gd name="f47" fmla="+- 0 0 f43"/>
                <a:gd name="f48" fmla="+- 0 0 f44"/>
                <a:gd name="f49" fmla="*/ f45 1 f9"/>
                <a:gd name="f50" fmla="*/ f46 1 f9"/>
                <a:gd name="f51" fmla="+- f47 f9 0"/>
                <a:gd name="f52" fmla="+- f48 f9 0"/>
                <a:gd name="f53" fmla="+- f49 0 f4"/>
                <a:gd name="f54" fmla="+- f50 0 f4"/>
                <a:gd name="f55" fmla="+- f51 f15 0"/>
                <a:gd name="f56" fmla="+- f52 f15 0"/>
                <a:gd name="f57" fmla="cos 1 f53"/>
                <a:gd name="f58" fmla="sin 1 f53"/>
                <a:gd name="f59" fmla="cos 1 f54"/>
                <a:gd name="f60" fmla="sin 1 f54"/>
                <a:gd name="f61" fmla="+- 0 0 f55"/>
                <a:gd name="f62" fmla="+- 0 0 f56"/>
                <a:gd name="f63" fmla="+- 0 0 f57"/>
                <a:gd name="f64" fmla="+- 0 0 f58"/>
                <a:gd name="f65" fmla="+- 0 0 f59"/>
                <a:gd name="f66" fmla="+- 0 0 f60"/>
                <a:gd name="f67" fmla="*/ f61 f3 1"/>
                <a:gd name="f68" fmla="*/ f62 f3 1"/>
                <a:gd name="f69" fmla="*/ 10800 f63 1"/>
                <a:gd name="f70" fmla="*/ 10800 f64 1"/>
                <a:gd name="f71" fmla="*/ 10800 f65 1"/>
                <a:gd name="f72" fmla="*/ 10800 f66 1"/>
                <a:gd name="f73" fmla="*/ f67 1 f9"/>
                <a:gd name="f74" fmla="*/ f68 1 f9"/>
                <a:gd name="f75" fmla="+- f69 10800 0"/>
                <a:gd name="f76" fmla="+- f70 10800 0"/>
                <a:gd name="f77" fmla="+- f71 10800 0"/>
                <a:gd name="f78" fmla="+- f72 10800 0"/>
                <a:gd name="f79" fmla="+- f73 0 f4"/>
                <a:gd name="f80" fmla="+- f74 0 f4"/>
                <a:gd name="f81" fmla="cos 1 f79"/>
                <a:gd name="f82" fmla="sin 1 f79"/>
                <a:gd name="f83" fmla="cos 1 f80"/>
                <a:gd name="f84" fmla="sin 1 f80"/>
                <a:gd name="f85" fmla="+- f76 0 f27"/>
                <a:gd name="f86" fmla="+- f75 0 f27"/>
                <a:gd name="f87" fmla="+- f78 0 f27"/>
                <a:gd name="f88" fmla="+- f77 0 f27"/>
                <a:gd name="f89" fmla="+- 0 0 f81"/>
                <a:gd name="f90" fmla="+- 0 0 f82"/>
                <a:gd name="f91" fmla="+- 0 0 f83"/>
                <a:gd name="f92" fmla="+- 0 0 f84"/>
                <a:gd name="f93" fmla="at2 f85 f86"/>
                <a:gd name="f94" fmla="at2 f87 f88"/>
                <a:gd name="f95" fmla="*/ 10800 f89 1"/>
                <a:gd name="f96" fmla="*/ 10800 f90 1"/>
                <a:gd name="f97" fmla="*/ 10800 f91 1"/>
                <a:gd name="f98" fmla="*/ 10800 f92 1"/>
                <a:gd name="f99" fmla="+- f93 f4 0"/>
                <a:gd name="f100" fmla="+- f94 f4 0"/>
                <a:gd name="f101" fmla="*/ f95 f95 1"/>
                <a:gd name="f102" fmla="*/ f96 f96 1"/>
                <a:gd name="f103" fmla="*/ f97 f97 1"/>
                <a:gd name="f104" fmla="*/ f98 f98 1"/>
                <a:gd name="f105" fmla="*/ f99 f9 1"/>
                <a:gd name="f106" fmla="*/ f100 f9 1"/>
                <a:gd name="f107" fmla="+- f101 f102 0"/>
                <a:gd name="f108" fmla="+- f103 f104 0"/>
                <a:gd name="f109" fmla="*/ f105 1 f3"/>
                <a:gd name="f110" fmla="*/ f106 1 f3"/>
                <a:gd name="f111" fmla="sqrt f107"/>
                <a:gd name="f112" fmla="sqrt f108"/>
                <a:gd name="f113" fmla="+- 0 0 f109"/>
                <a:gd name="f114" fmla="+- 0 0 f110"/>
                <a:gd name="f115" fmla="*/ f10 1 f111"/>
                <a:gd name="f116" fmla="*/ f10 1 f112"/>
                <a:gd name="f117" fmla="+- 0 0 f113"/>
                <a:gd name="f118" fmla="+- 0 0 f114"/>
                <a:gd name="f119" fmla="*/ f89 f115 1"/>
                <a:gd name="f120" fmla="*/ f90 f115 1"/>
                <a:gd name="f121" fmla="*/ f91 f116 1"/>
                <a:gd name="f122" fmla="*/ f92 f116 1"/>
                <a:gd name="f123" fmla="*/ f117 f3 1"/>
                <a:gd name="f124" fmla="*/ f118 f3 1"/>
                <a:gd name="f125" fmla="+- 10800 0 f119"/>
                <a:gd name="f126" fmla="+- 10800 0 f120"/>
                <a:gd name="f127" fmla="+- 10800 0 f121"/>
                <a:gd name="f128" fmla="+- 10800 0 f122"/>
                <a:gd name="f129" fmla="*/ f123 1 f9"/>
                <a:gd name="f130" fmla="*/ f124 1 f9"/>
                <a:gd name="f131" fmla="*/ f125 f16 1"/>
                <a:gd name="f132" fmla="*/ f126 f17 1"/>
                <a:gd name="f133" fmla="*/ f127 f16 1"/>
                <a:gd name="f134" fmla="*/ f128 f17 1"/>
                <a:gd name="f135" fmla="+- f129 0 f4"/>
                <a:gd name="f136" fmla="+- f130 0 f4"/>
                <a:gd name="f137" fmla="cos 1 f135"/>
                <a:gd name="f138" fmla="sin 1 f135"/>
                <a:gd name="f139" fmla="+- f136 0 f135"/>
                <a:gd name="f140" fmla="+- 0 0 f137"/>
                <a:gd name="f141" fmla="+- 0 0 f138"/>
                <a:gd name="f142" fmla="+- f139 f2 0"/>
                <a:gd name="f143" fmla="*/ f24 f140 1"/>
                <a:gd name="f144" fmla="*/ f24 f141 1"/>
                <a:gd name="f145" fmla="?: f139 f139 f142"/>
                <a:gd name="f146" fmla="*/ f143 f143 1"/>
                <a:gd name="f147" fmla="*/ f144 f144 1"/>
                <a:gd name="f148" fmla="+- f146 f147 0"/>
                <a:gd name="f149" fmla="sqrt f148"/>
                <a:gd name="f150" fmla="*/ f28 1 f149"/>
                <a:gd name="f151" fmla="*/ f140 f150 1"/>
                <a:gd name="f152" fmla="*/ f141 f150 1"/>
                <a:gd name="f153" fmla="+- f27 0 f151"/>
                <a:gd name="f154" fmla="+- f27 0 f152"/>
              </a:gdLst>
              <a:ahLst>
                <a:ahPolar gdRefR="" minR="0" maxR="0" gdRefAng="f0" minAng="f8" maxAng="f12">
                  <a:pos x="f131" y="f132"/>
                </a:ahPolar>
                <a:ahPolar gdRefR="" minR="0" maxR="0" gdRefAng="f1" minAng="f8" maxAng="f12">
                  <a:pos x="f133" y="f134"/>
                </a:ahPolar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 stroke="0">
                  <a:moveTo>
                    <a:pt x="f153" y="f154"/>
                  </a:moveTo>
                  <a:arcTo wR="f24" hR="f24" stAng="f135" swAng="f145"/>
                  <a:lnTo>
                    <a:pt x="f11" y="f11"/>
                  </a:lnTo>
                  <a:close/>
                </a:path>
                <a:path w="21600" h="21600" fill="none">
                  <a:moveTo>
                    <a:pt x="f153" y="f154"/>
                  </a:moveTo>
                  <a:arcTo wR="f24" hR="f24" stAng="f135" swAng="f145"/>
                </a:path>
              </a:pathLst>
            </a:custGeom>
            <a:noFill/>
            <a:ln w="44280">
              <a:solidFill>
                <a:srgbClr val="C0504D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grpSp>
        <p:nvGrpSpPr>
          <p:cNvPr id="25" name="Groupe 3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2D88A61-2EAB-AD47-9717-22387015B1C5}"/>
              </a:ext>
            </a:extLst>
          </p:cNvPr>
          <p:cNvGrpSpPr/>
          <p:nvPr/>
        </p:nvGrpSpPr>
        <p:grpSpPr>
          <a:xfrm>
            <a:off x="10476338" y="4496253"/>
            <a:ext cx="440788" cy="167486"/>
            <a:chOff x="6032520" y="6924358"/>
            <a:chExt cx="470174" cy="238202"/>
          </a:xfrm>
        </p:grpSpPr>
        <p:grpSp>
          <p:nvGrpSpPr>
            <p:cNvPr id="29" name="Groupe 32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DEFD8F0-5CA4-BD47-ACCD-C071F209EA5F}"/>
                </a:ext>
              </a:extLst>
            </p:cNvPr>
            <p:cNvGrpSpPr/>
            <p:nvPr/>
          </p:nvGrpSpPr>
          <p:grpSpPr>
            <a:xfrm>
              <a:off x="6254570" y="6924358"/>
              <a:ext cx="248124" cy="151679"/>
              <a:chOff x="6254570" y="6924358"/>
              <a:chExt cx="248124" cy="151679"/>
            </a:xfrm>
          </p:grpSpPr>
          <p:sp>
            <p:nvSpPr>
              <p:cNvPr id="32" name="Rectangle 34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94B34A1-835A-724F-9093-D71EDF22F8D2}"/>
                  </a:ext>
                </a:extLst>
              </p:cNvPr>
              <p:cNvSpPr/>
              <p:nvPr/>
            </p:nvSpPr>
            <p:spPr>
              <a:xfrm rot="2996400">
                <a:off x="6266990" y="6946617"/>
                <a:ext cx="117000" cy="14184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4F81BD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  <p:sp>
            <p:nvSpPr>
              <p:cNvPr id="33" name="Rectangle 35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90448B5-42D5-8F41-BE1C-55D6A4984603}"/>
                  </a:ext>
                </a:extLst>
              </p:cNvPr>
              <p:cNvSpPr/>
              <p:nvPr/>
            </p:nvSpPr>
            <p:spPr>
              <a:xfrm rot="2996400">
                <a:off x="6406034" y="6975658"/>
                <a:ext cx="147960" cy="45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FFC000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</p:grpSp>
        <p:sp>
          <p:nvSpPr>
            <p:cNvPr id="31" name="Arc 33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608763F-53AF-984A-A84D-2943F2E8BFF4}"/>
                </a:ext>
              </a:extLst>
            </p:cNvPr>
            <p:cNvSpPr/>
            <p:nvPr/>
          </p:nvSpPr>
          <p:spPr>
            <a:xfrm>
              <a:off x="6032520" y="6959160"/>
              <a:ext cx="469440" cy="203400"/>
            </a:xfrm>
            <a:custGeom>
              <a:avLst>
                <a:gd name="f0" fmla="val 21600000"/>
                <a:gd name="f1" fmla="val 5400000"/>
              </a:avLst>
              <a:gdLst>
                <a:gd name="f2" fmla="val 21600000"/>
                <a:gd name="f3" fmla="val 10800000"/>
                <a:gd name="f4" fmla="val 5400000"/>
                <a:gd name="f5" fmla="val 180"/>
                <a:gd name="f6" fmla="val w"/>
                <a:gd name="f7" fmla="val h"/>
                <a:gd name="f8" fmla="val 0"/>
                <a:gd name="f9" fmla="*/ 5419351 1 1725033"/>
                <a:gd name="f10" fmla="*/ 10800 10800 1"/>
                <a:gd name="f11" fmla="val 10800"/>
                <a:gd name="f12" fmla="val 21599999"/>
                <a:gd name="f13" fmla="min 0 21600"/>
                <a:gd name="f14" fmla="max 0 21600"/>
                <a:gd name="f15" fmla="*/ f9 1 2"/>
                <a:gd name="f16" fmla="*/ f6 1 21600"/>
                <a:gd name="f17" fmla="*/ f7 1 21600"/>
                <a:gd name="f18" fmla="*/ f9 1 180"/>
                <a:gd name="f19" fmla="pin 0 f0 21599999"/>
                <a:gd name="f20" fmla="pin 0 f1 21599999"/>
                <a:gd name="f21" fmla="+- f14 0 f13"/>
                <a:gd name="f22" fmla="+- 0 0 f19"/>
                <a:gd name="f23" fmla="+- 0 0 f20"/>
                <a:gd name="f24" fmla="*/ f21 1 2"/>
                <a:gd name="f25" fmla="+- f22 f4 0"/>
                <a:gd name="f26" fmla="+- f23 f4 0"/>
                <a:gd name="f27" fmla="+- f13 f24 0"/>
                <a:gd name="f28" fmla="*/ f24 f24 1"/>
                <a:gd name="f29" fmla="*/ f25 f5 1"/>
                <a:gd name="f30" fmla="*/ f26 f5 1"/>
                <a:gd name="f31" fmla="*/ f29 1 f3"/>
                <a:gd name="f32" fmla="*/ f30 1 f3"/>
                <a:gd name="f33" fmla="+- 0 0 f31"/>
                <a:gd name="f34" fmla="+- 0 0 f32"/>
                <a:gd name="f35" fmla="val f33"/>
                <a:gd name="f36" fmla="val f34"/>
                <a:gd name="f37" fmla="*/ f35 f18 1"/>
                <a:gd name="f38" fmla="*/ f36 f18 1"/>
                <a:gd name="f39" fmla="*/ f35 f9 1"/>
                <a:gd name="f40" fmla="*/ f36 f9 1"/>
                <a:gd name="f41" fmla="+- 0 0 f37"/>
                <a:gd name="f42" fmla="+- 0 0 f38"/>
                <a:gd name="f43" fmla="*/ f39 1 f5"/>
                <a:gd name="f44" fmla="*/ f40 1 f5"/>
                <a:gd name="f45" fmla="*/ f41 f3 1"/>
                <a:gd name="f46" fmla="*/ f42 f3 1"/>
                <a:gd name="f47" fmla="+- 0 0 f43"/>
                <a:gd name="f48" fmla="+- 0 0 f44"/>
                <a:gd name="f49" fmla="*/ f45 1 f9"/>
                <a:gd name="f50" fmla="*/ f46 1 f9"/>
                <a:gd name="f51" fmla="+- f47 f9 0"/>
                <a:gd name="f52" fmla="+- f48 f9 0"/>
                <a:gd name="f53" fmla="+- f49 0 f4"/>
                <a:gd name="f54" fmla="+- f50 0 f4"/>
                <a:gd name="f55" fmla="+- f51 f15 0"/>
                <a:gd name="f56" fmla="+- f52 f15 0"/>
                <a:gd name="f57" fmla="cos 1 f53"/>
                <a:gd name="f58" fmla="sin 1 f53"/>
                <a:gd name="f59" fmla="cos 1 f54"/>
                <a:gd name="f60" fmla="sin 1 f54"/>
                <a:gd name="f61" fmla="+- 0 0 f55"/>
                <a:gd name="f62" fmla="+- 0 0 f56"/>
                <a:gd name="f63" fmla="+- 0 0 f57"/>
                <a:gd name="f64" fmla="+- 0 0 f58"/>
                <a:gd name="f65" fmla="+- 0 0 f59"/>
                <a:gd name="f66" fmla="+- 0 0 f60"/>
                <a:gd name="f67" fmla="*/ f61 f3 1"/>
                <a:gd name="f68" fmla="*/ f62 f3 1"/>
                <a:gd name="f69" fmla="*/ 10800 f63 1"/>
                <a:gd name="f70" fmla="*/ 10800 f64 1"/>
                <a:gd name="f71" fmla="*/ 10800 f65 1"/>
                <a:gd name="f72" fmla="*/ 10800 f66 1"/>
                <a:gd name="f73" fmla="*/ f67 1 f9"/>
                <a:gd name="f74" fmla="*/ f68 1 f9"/>
                <a:gd name="f75" fmla="+- f69 10800 0"/>
                <a:gd name="f76" fmla="+- f70 10800 0"/>
                <a:gd name="f77" fmla="+- f71 10800 0"/>
                <a:gd name="f78" fmla="+- f72 10800 0"/>
                <a:gd name="f79" fmla="+- f73 0 f4"/>
                <a:gd name="f80" fmla="+- f74 0 f4"/>
                <a:gd name="f81" fmla="cos 1 f79"/>
                <a:gd name="f82" fmla="sin 1 f79"/>
                <a:gd name="f83" fmla="cos 1 f80"/>
                <a:gd name="f84" fmla="sin 1 f80"/>
                <a:gd name="f85" fmla="+- f76 0 f27"/>
                <a:gd name="f86" fmla="+- f75 0 f27"/>
                <a:gd name="f87" fmla="+- f78 0 f27"/>
                <a:gd name="f88" fmla="+- f77 0 f27"/>
                <a:gd name="f89" fmla="+- 0 0 f81"/>
                <a:gd name="f90" fmla="+- 0 0 f82"/>
                <a:gd name="f91" fmla="+- 0 0 f83"/>
                <a:gd name="f92" fmla="+- 0 0 f84"/>
                <a:gd name="f93" fmla="at2 f85 f86"/>
                <a:gd name="f94" fmla="at2 f87 f88"/>
                <a:gd name="f95" fmla="*/ 10800 f89 1"/>
                <a:gd name="f96" fmla="*/ 10800 f90 1"/>
                <a:gd name="f97" fmla="*/ 10800 f91 1"/>
                <a:gd name="f98" fmla="*/ 10800 f92 1"/>
                <a:gd name="f99" fmla="+- f93 f4 0"/>
                <a:gd name="f100" fmla="+- f94 f4 0"/>
                <a:gd name="f101" fmla="*/ f95 f95 1"/>
                <a:gd name="f102" fmla="*/ f96 f96 1"/>
                <a:gd name="f103" fmla="*/ f97 f97 1"/>
                <a:gd name="f104" fmla="*/ f98 f98 1"/>
                <a:gd name="f105" fmla="*/ f99 f9 1"/>
                <a:gd name="f106" fmla="*/ f100 f9 1"/>
                <a:gd name="f107" fmla="+- f101 f102 0"/>
                <a:gd name="f108" fmla="+- f103 f104 0"/>
                <a:gd name="f109" fmla="*/ f105 1 f3"/>
                <a:gd name="f110" fmla="*/ f106 1 f3"/>
                <a:gd name="f111" fmla="sqrt f107"/>
                <a:gd name="f112" fmla="sqrt f108"/>
                <a:gd name="f113" fmla="+- 0 0 f109"/>
                <a:gd name="f114" fmla="+- 0 0 f110"/>
                <a:gd name="f115" fmla="*/ f10 1 f111"/>
                <a:gd name="f116" fmla="*/ f10 1 f112"/>
                <a:gd name="f117" fmla="+- 0 0 f113"/>
                <a:gd name="f118" fmla="+- 0 0 f114"/>
                <a:gd name="f119" fmla="*/ f89 f115 1"/>
                <a:gd name="f120" fmla="*/ f90 f115 1"/>
                <a:gd name="f121" fmla="*/ f91 f116 1"/>
                <a:gd name="f122" fmla="*/ f92 f116 1"/>
                <a:gd name="f123" fmla="*/ f117 f3 1"/>
                <a:gd name="f124" fmla="*/ f118 f3 1"/>
                <a:gd name="f125" fmla="+- 10800 0 f119"/>
                <a:gd name="f126" fmla="+- 10800 0 f120"/>
                <a:gd name="f127" fmla="+- 10800 0 f121"/>
                <a:gd name="f128" fmla="+- 10800 0 f122"/>
                <a:gd name="f129" fmla="*/ f123 1 f9"/>
                <a:gd name="f130" fmla="*/ f124 1 f9"/>
                <a:gd name="f131" fmla="*/ f125 f16 1"/>
                <a:gd name="f132" fmla="*/ f126 f17 1"/>
                <a:gd name="f133" fmla="*/ f127 f16 1"/>
                <a:gd name="f134" fmla="*/ f128 f17 1"/>
                <a:gd name="f135" fmla="+- f129 0 f4"/>
                <a:gd name="f136" fmla="+- f130 0 f4"/>
                <a:gd name="f137" fmla="cos 1 f135"/>
                <a:gd name="f138" fmla="sin 1 f135"/>
                <a:gd name="f139" fmla="+- f136 0 f135"/>
                <a:gd name="f140" fmla="+- 0 0 f137"/>
                <a:gd name="f141" fmla="+- 0 0 f138"/>
                <a:gd name="f142" fmla="+- f139 f2 0"/>
                <a:gd name="f143" fmla="*/ f24 f140 1"/>
                <a:gd name="f144" fmla="*/ f24 f141 1"/>
                <a:gd name="f145" fmla="?: f139 f139 f142"/>
                <a:gd name="f146" fmla="*/ f143 f143 1"/>
                <a:gd name="f147" fmla="*/ f144 f144 1"/>
                <a:gd name="f148" fmla="+- f146 f147 0"/>
                <a:gd name="f149" fmla="sqrt f148"/>
                <a:gd name="f150" fmla="*/ f28 1 f149"/>
                <a:gd name="f151" fmla="*/ f140 f150 1"/>
                <a:gd name="f152" fmla="*/ f141 f150 1"/>
                <a:gd name="f153" fmla="+- f27 0 f151"/>
                <a:gd name="f154" fmla="+- f27 0 f152"/>
              </a:gdLst>
              <a:ahLst>
                <a:ahPolar gdRefR="" minR="0" maxR="0" gdRefAng="f0" minAng="f8" maxAng="f12">
                  <a:pos x="f131" y="f132"/>
                </a:ahPolar>
                <a:ahPolar gdRefR="" minR="0" maxR="0" gdRefAng="f1" minAng="f8" maxAng="f12">
                  <a:pos x="f133" y="f134"/>
                </a:ahPolar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 stroke="0">
                  <a:moveTo>
                    <a:pt x="f153" y="f154"/>
                  </a:moveTo>
                  <a:arcTo wR="f24" hR="f24" stAng="f135" swAng="f145"/>
                  <a:lnTo>
                    <a:pt x="f11" y="f11"/>
                  </a:lnTo>
                  <a:close/>
                </a:path>
                <a:path w="21600" h="21600" fill="none">
                  <a:moveTo>
                    <a:pt x="f153" y="f154"/>
                  </a:moveTo>
                  <a:arcTo wR="f24" hR="f24" stAng="f135" swAng="f145"/>
                </a:path>
              </a:pathLst>
            </a:custGeom>
            <a:noFill/>
            <a:ln w="44280">
              <a:solidFill>
                <a:srgbClr val="C0504D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grpSp>
        <p:nvGrpSpPr>
          <p:cNvPr id="30" name="Groupe 36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9A358BB-1664-6E43-AE71-2C6B94E7E1A2}"/>
              </a:ext>
            </a:extLst>
          </p:cNvPr>
          <p:cNvGrpSpPr/>
          <p:nvPr/>
        </p:nvGrpSpPr>
        <p:grpSpPr>
          <a:xfrm>
            <a:off x="10180350" y="4256038"/>
            <a:ext cx="441126" cy="167484"/>
            <a:chOff x="5716800" y="6582719"/>
            <a:chExt cx="470534" cy="238200"/>
          </a:xfrm>
        </p:grpSpPr>
        <p:grpSp>
          <p:nvGrpSpPr>
            <p:cNvPr id="34" name="Groupe 37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E9F161A-ECEE-A74A-92D8-9D89A29DD88C}"/>
                </a:ext>
              </a:extLst>
            </p:cNvPr>
            <p:cNvGrpSpPr/>
            <p:nvPr/>
          </p:nvGrpSpPr>
          <p:grpSpPr>
            <a:xfrm>
              <a:off x="5938849" y="6582719"/>
              <a:ext cx="248485" cy="151679"/>
              <a:chOff x="5938849" y="6582719"/>
              <a:chExt cx="248485" cy="151679"/>
            </a:xfrm>
          </p:grpSpPr>
          <p:sp>
            <p:nvSpPr>
              <p:cNvPr id="37" name="Rectangle 39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1C20170-FFA5-8045-899B-7DACDAAE9D49}"/>
                  </a:ext>
                </a:extLst>
              </p:cNvPr>
              <p:cNvSpPr/>
              <p:nvPr/>
            </p:nvSpPr>
            <p:spPr>
              <a:xfrm rot="2996400">
                <a:off x="5951269" y="6604978"/>
                <a:ext cx="117000" cy="14184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4F81BD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  <p:sp>
            <p:nvSpPr>
              <p:cNvPr id="38" name="Rectangle 40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9B94389-A86F-A841-A4EA-8EFD83EDD72C}"/>
                  </a:ext>
                </a:extLst>
              </p:cNvPr>
              <p:cNvSpPr/>
              <p:nvPr/>
            </p:nvSpPr>
            <p:spPr>
              <a:xfrm rot="2996400">
                <a:off x="6090674" y="6634019"/>
                <a:ext cx="147960" cy="45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FFC000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</p:grpSp>
        <p:sp>
          <p:nvSpPr>
            <p:cNvPr id="36" name="Arc 38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FB3F37F-08B3-2345-A248-40220B94EF0E}"/>
                </a:ext>
              </a:extLst>
            </p:cNvPr>
            <p:cNvSpPr/>
            <p:nvPr/>
          </p:nvSpPr>
          <p:spPr>
            <a:xfrm>
              <a:off x="5716800" y="6617519"/>
              <a:ext cx="469440" cy="203400"/>
            </a:xfrm>
            <a:custGeom>
              <a:avLst>
                <a:gd name="f0" fmla="val 21600000"/>
                <a:gd name="f1" fmla="val 5400000"/>
              </a:avLst>
              <a:gdLst>
                <a:gd name="f2" fmla="val 21600000"/>
                <a:gd name="f3" fmla="val 10800000"/>
                <a:gd name="f4" fmla="val 5400000"/>
                <a:gd name="f5" fmla="val 180"/>
                <a:gd name="f6" fmla="val w"/>
                <a:gd name="f7" fmla="val h"/>
                <a:gd name="f8" fmla="val 0"/>
                <a:gd name="f9" fmla="*/ 5419351 1 1725033"/>
                <a:gd name="f10" fmla="*/ 10800 10800 1"/>
                <a:gd name="f11" fmla="val 10800"/>
                <a:gd name="f12" fmla="val 21599999"/>
                <a:gd name="f13" fmla="min 0 21600"/>
                <a:gd name="f14" fmla="max 0 21600"/>
                <a:gd name="f15" fmla="*/ f9 1 2"/>
                <a:gd name="f16" fmla="*/ f6 1 21600"/>
                <a:gd name="f17" fmla="*/ f7 1 21600"/>
                <a:gd name="f18" fmla="*/ f9 1 180"/>
                <a:gd name="f19" fmla="pin 0 f0 21599999"/>
                <a:gd name="f20" fmla="pin 0 f1 21599999"/>
                <a:gd name="f21" fmla="+- f14 0 f13"/>
                <a:gd name="f22" fmla="+- 0 0 f19"/>
                <a:gd name="f23" fmla="+- 0 0 f20"/>
                <a:gd name="f24" fmla="*/ f21 1 2"/>
                <a:gd name="f25" fmla="+- f22 f4 0"/>
                <a:gd name="f26" fmla="+- f23 f4 0"/>
                <a:gd name="f27" fmla="+- f13 f24 0"/>
                <a:gd name="f28" fmla="*/ f24 f24 1"/>
                <a:gd name="f29" fmla="*/ f25 f5 1"/>
                <a:gd name="f30" fmla="*/ f26 f5 1"/>
                <a:gd name="f31" fmla="*/ f29 1 f3"/>
                <a:gd name="f32" fmla="*/ f30 1 f3"/>
                <a:gd name="f33" fmla="+- 0 0 f31"/>
                <a:gd name="f34" fmla="+- 0 0 f32"/>
                <a:gd name="f35" fmla="val f33"/>
                <a:gd name="f36" fmla="val f34"/>
                <a:gd name="f37" fmla="*/ f35 f18 1"/>
                <a:gd name="f38" fmla="*/ f36 f18 1"/>
                <a:gd name="f39" fmla="*/ f35 f9 1"/>
                <a:gd name="f40" fmla="*/ f36 f9 1"/>
                <a:gd name="f41" fmla="+- 0 0 f37"/>
                <a:gd name="f42" fmla="+- 0 0 f38"/>
                <a:gd name="f43" fmla="*/ f39 1 f5"/>
                <a:gd name="f44" fmla="*/ f40 1 f5"/>
                <a:gd name="f45" fmla="*/ f41 f3 1"/>
                <a:gd name="f46" fmla="*/ f42 f3 1"/>
                <a:gd name="f47" fmla="+- 0 0 f43"/>
                <a:gd name="f48" fmla="+- 0 0 f44"/>
                <a:gd name="f49" fmla="*/ f45 1 f9"/>
                <a:gd name="f50" fmla="*/ f46 1 f9"/>
                <a:gd name="f51" fmla="+- f47 f9 0"/>
                <a:gd name="f52" fmla="+- f48 f9 0"/>
                <a:gd name="f53" fmla="+- f49 0 f4"/>
                <a:gd name="f54" fmla="+- f50 0 f4"/>
                <a:gd name="f55" fmla="+- f51 f15 0"/>
                <a:gd name="f56" fmla="+- f52 f15 0"/>
                <a:gd name="f57" fmla="cos 1 f53"/>
                <a:gd name="f58" fmla="sin 1 f53"/>
                <a:gd name="f59" fmla="cos 1 f54"/>
                <a:gd name="f60" fmla="sin 1 f54"/>
                <a:gd name="f61" fmla="+- 0 0 f55"/>
                <a:gd name="f62" fmla="+- 0 0 f56"/>
                <a:gd name="f63" fmla="+- 0 0 f57"/>
                <a:gd name="f64" fmla="+- 0 0 f58"/>
                <a:gd name="f65" fmla="+- 0 0 f59"/>
                <a:gd name="f66" fmla="+- 0 0 f60"/>
                <a:gd name="f67" fmla="*/ f61 f3 1"/>
                <a:gd name="f68" fmla="*/ f62 f3 1"/>
                <a:gd name="f69" fmla="*/ 10800 f63 1"/>
                <a:gd name="f70" fmla="*/ 10800 f64 1"/>
                <a:gd name="f71" fmla="*/ 10800 f65 1"/>
                <a:gd name="f72" fmla="*/ 10800 f66 1"/>
                <a:gd name="f73" fmla="*/ f67 1 f9"/>
                <a:gd name="f74" fmla="*/ f68 1 f9"/>
                <a:gd name="f75" fmla="+- f69 10800 0"/>
                <a:gd name="f76" fmla="+- f70 10800 0"/>
                <a:gd name="f77" fmla="+- f71 10800 0"/>
                <a:gd name="f78" fmla="+- f72 10800 0"/>
                <a:gd name="f79" fmla="+- f73 0 f4"/>
                <a:gd name="f80" fmla="+- f74 0 f4"/>
                <a:gd name="f81" fmla="cos 1 f79"/>
                <a:gd name="f82" fmla="sin 1 f79"/>
                <a:gd name="f83" fmla="cos 1 f80"/>
                <a:gd name="f84" fmla="sin 1 f80"/>
                <a:gd name="f85" fmla="+- f76 0 f27"/>
                <a:gd name="f86" fmla="+- f75 0 f27"/>
                <a:gd name="f87" fmla="+- f78 0 f27"/>
                <a:gd name="f88" fmla="+- f77 0 f27"/>
                <a:gd name="f89" fmla="+- 0 0 f81"/>
                <a:gd name="f90" fmla="+- 0 0 f82"/>
                <a:gd name="f91" fmla="+- 0 0 f83"/>
                <a:gd name="f92" fmla="+- 0 0 f84"/>
                <a:gd name="f93" fmla="at2 f85 f86"/>
                <a:gd name="f94" fmla="at2 f87 f88"/>
                <a:gd name="f95" fmla="*/ 10800 f89 1"/>
                <a:gd name="f96" fmla="*/ 10800 f90 1"/>
                <a:gd name="f97" fmla="*/ 10800 f91 1"/>
                <a:gd name="f98" fmla="*/ 10800 f92 1"/>
                <a:gd name="f99" fmla="+- f93 f4 0"/>
                <a:gd name="f100" fmla="+- f94 f4 0"/>
                <a:gd name="f101" fmla="*/ f95 f95 1"/>
                <a:gd name="f102" fmla="*/ f96 f96 1"/>
                <a:gd name="f103" fmla="*/ f97 f97 1"/>
                <a:gd name="f104" fmla="*/ f98 f98 1"/>
                <a:gd name="f105" fmla="*/ f99 f9 1"/>
                <a:gd name="f106" fmla="*/ f100 f9 1"/>
                <a:gd name="f107" fmla="+- f101 f102 0"/>
                <a:gd name="f108" fmla="+- f103 f104 0"/>
                <a:gd name="f109" fmla="*/ f105 1 f3"/>
                <a:gd name="f110" fmla="*/ f106 1 f3"/>
                <a:gd name="f111" fmla="sqrt f107"/>
                <a:gd name="f112" fmla="sqrt f108"/>
                <a:gd name="f113" fmla="+- 0 0 f109"/>
                <a:gd name="f114" fmla="+- 0 0 f110"/>
                <a:gd name="f115" fmla="*/ f10 1 f111"/>
                <a:gd name="f116" fmla="*/ f10 1 f112"/>
                <a:gd name="f117" fmla="+- 0 0 f113"/>
                <a:gd name="f118" fmla="+- 0 0 f114"/>
                <a:gd name="f119" fmla="*/ f89 f115 1"/>
                <a:gd name="f120" fmla="*/ f90 f115 1"/>
                <a:gd name="f121" fmla="*/ f91 f116 1"/>
                <a:gd name="f122" fmla="*/ f92 f116 1"/>
                <a:gd name="f123" fmla="*/ f117 f3 1"/>
                <a:gd name="f124" fmla="*/ f118 f3 1"/>
                <a:gd name="f125" fmla="+- 10800 0 f119"/>
                <a:gd name="f126" fmla="+- 10800 0 f120"/>
                <a:gd name="f127" fmla="+- 10800 0 f121"/>
                <a:gd name="f128" fmla="+- 10800 0 f122"/>
                <a:gd name="f129" fmla="*/ f123 1 f9"/>
                <a:gd name="f130" fmla="*/ f124 1 f9"/>
                <a:gd name="f131" fmla="*/ f125 f16 1"/>
                <a:gd name="f132" fmla="*/ f126 f17 1"/>
                <a:gd name="f133" fmla="*/ f127 f16 1"/>
                <a:gd name="f134" fmla="*/ f128 f17 1"/>
                <a:gd name="f135" fmla="+- f129 0 f4"/>
                <a:gd name="f136" fmla="+- f130 0 f4"/>
                <a:gd name="f137" fmla="cos 1 f135"/>
                <a:gd name="f138" fmla="sin 1 f135"/>
                <a:gd name="f139" fmla="+- f136 0 f135"/>
                <a:gd name="f140" fmla="+- 0 0 f137"/>
                <a:gd name="f141" fmla="+- 0 0 f138"/>
                <a:gd name="f142" fmla="+- f139 f2 0"/>
                <a:gd name="f143" fmla="*/ f24 f140 1"/>
                <a:gd name="f144" fmla="*/ f24 f141 1"/>
                <a:gd name="f145" fmla="?: f139 f139 f142"/>
                <a:gd name="f146" fmla="*/ f143 f143 1"/>
                <a:gd name="f147" fmla="*/ f144 f144 1"/>
                <a:gd name="f148" fmla="+- f146 f147 0"/>
                <a:gd name="f149" fmla="sqrt f148"/>
                <a:gd name="f150" fmla="*/ f28 1 f149"/>
                <a:gd name="f151" fmla="*/ f140 f150 1"/>
                <a:gd name="f152" fmla="*/ f141 f150 1"/>
                <a:gd name="f153" fmla="+- f27 0 f151"/>
                <a:gd name="f154" fmla="+- f27 0 f152"/>
              </a:gdLst>
              <a:ahLst>
                <a:ahPolar gdRefR="" minR="0" maxR="0" gdRefAng="f0" minAng="f8" maxAng="f12">
                  <a:pos x="f131" y="f132"/>
                </a:ahPolar>
                <a:ahPolar gdRefR="" minR="0" maxR="0" gdRefAng="f1" minAng="f8" maxAng="f12">
                  <a:pos x="f133" y="f134"/>
                </a:ahPolar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 stroke="0">
                  <a:moveTo>
                    <a:pt x="f153" y="f154"/>
                  </a:moveTo>
                  <a:arcTo wR="f24" hR="f24" stAng="f135" swAng="f145"/>
                  <a:lnTo>
                    <a:pt x="f11" y="f11"/>
                  </a:lnTo>
                  <a:close/>
                </a:path>
                <a:path w="21600" h="21600" fill="none">
                  <a:moveTo>
                    <a:pt x="f153" y="f154"/>
                  </a:moveTo>
                  <a:arcTo wR="f24" hR="f24" stAng="f135" swAng="f145"/>
                </a:path>
              </a:pathLst>
            </a:custGeom>
            <a:noFill/>
            <a:ln w="44280">
              <a:solidFill>
                <a:srgbClr val="C0504D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grpSp>
        <p:nvGrpSpPr>
          <p:cNvPr id="35" name="Groupe 4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65E9D10-DF7B-C94C-9A4B-D4369B6CB9FC}"/>
              </a:ext>
            </a:extLst>
          </p:cNvPr>
          <p:cNvGrpSpPr/>
          <p:nvPr/>
        </p:nvGrpSpPr>
        <p:grpSpPr>
          <a:xfrm>
            <a:off x="11389949" y="5176147"/>
            <a:ext cx="441127" cy="167486"/>
            <a:chOff x="7007039" y="7891318"/>
            <a:chExt cx="470535" cy="238202"/>
          </a:xfrm>
        </p:grpSpPr>
        <p:grpSp>
          <p:nvGrpSpPr>
            <p:cNvPr id="39" name="Groupe 42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FCE046E-E666-834D-B304-21B2B2E5394C}"/>
                </a:ext>
              </a:extLst>
            </p:cNvPr>
            <p:cNvGrpSpPr/>
            <p:nvPr/>
          </p:nvGrpSpPr>
          <p:grpSpPr>
            <a:xfrm>
              <a:off x="7229090" y="7891318"/>
              <a:ext cx="248484" cy="151320"/>
              <a:chOff x="7229090" y="7891318"/>
              <a:chExt cx="248484" cy="151320"/>
            </a:xfrm>
          </p:grpSpPr>
          <p:sp>
            <p:nvSpPr>
              <p:cNvPr id="42" name="Rectangle 44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CD9D7B4-F0AD-8D4D-B1C4-3DE4CE314A74}"/>
                  </a:ext>
                </a:extLst>
              </p:cNvPr>
              <p:cNvSpPr/>
              <p:nvPr/>
            </p:nvSpPr>
            <p:spPr>
              <a:xfrm rot="2996400">
                <a:off x="7241510" y="7913218"/>
                <a:ext cx="117000" cy="14184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4F81BD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  <p:sp>
            <p:nvSpPr>
              <p:cNvPr id="43" name="Rectangle 45">
                <a:extLst>
                  <a:ext uri="{FF2B5EF4-FFF2-40B4-BE49-F238E27FC236}">
  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1B3920D-1550-F042-9A9E-FE06F5F223F9}"/>
                  </a:ext>
                </a:extLst>
              </p:cNvPr>
              <p:cNvSpPr/>
              <p:nvPr/>
            </p:nvSpPr>
            <p:spPr>
              <a:xfrm rot="2996400">
                <a:off x="7380914" y="7942618"/>
                <a:ext cx="147960" cy="45360"/>
              </a:xfrm>
              <a:custGeom>
                <a:avLst/>
                <a:gdLst>
                  <a:gd name="f0" fmla="val 0"/>
                  <a:gd name="f1" fmla="val 21600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</a:cxnLst>
                <a:rect l="l" t="t" r="r" b="b"/>
                <a:pathLst>
                  <a:path w="21600" h="21600">
                    <a:moveTo>
                      <a:pt x="f0" y="f0"/>
                    </a:moveTo>
                    <a:lnTo>
                      <a:pt x="f1" y="f0"/>
                    </a:lnTo>
                    <a:lnTo>
                      <a:pt x="f1" y="f1"/>
                    </a:lnTo>
                    <a:lnTo>
                      <a:pt x="f0" y="f1"/>
                    </a:lnTo>
                    <a:lnTo>
                      <a:pt x="f0" y="f0"/>
                    </a:lnTo>
                    <a:close/>
                  </a:path>
                </a:pathLst>
              </a:custGeom>
              <a:solidFill>
                <a:srgbClr val="FFC000"/>
              </a:solidFill>
              <a:ln w="25560">
                <a:solidFill>
                  <a:srgbClr val="3A5F8B"/>
                </a:solidFill>
                <a:prstDash val="solid"/>
              </a:ln>
            </p:spPr>
            <p:txBody>
              <a:bodyPr vert="horz" wrap="square" lIns="90000" tIns="45000" rIns="90000" bIns="45000" anchor="ctr" anchorCtr="0" compatLnSpc="1">
                <a:noAutofit/>
              </a:bodyPr>
              <a:lstStyle/>
              <a:p>
                <a:pPr>
                  <a:spcBef>
                    <a:spcPts val="0"/>
                  </a:spcBef>
                  <a:spcAft>
                    <a:spcPts val="0"/>
                  </a:spcAft>
                  <a:tabLst>
                    <a:tab pos="0" algn="l"/>
                    <a:tab pos="765353" algn="l"/>
                    <a:tab pos="1530706" algn="l"/>
                    <a:tab pos="2296058" algn="l"/>
                    <a:tab pos="3061411" algn="l"/>
                    <a:tab pos="3826764" algn="l"/>
                    <a:tab pos="4592116" algn="l"/>
                    <a:tab pos="5357469" algn="l"/>
                    <a:tab pos="6122822" algn="l"/>
                    <a:tab pos="6888175" algn="l"/>
                    <a:tab pos="7653528" algn="l"/>
                    <a:tab pos="8418881" algn="l"/>
                  </a:tabLst>
                </a:pPr>
                <a:endParaRPr lang="x-none" sz="2000" dirty="0">
                  <a:solidFill>
                    <a:srgbClr val="000000"/>
                  </a:solidFill>
                  <a:latin typeface="Arial" pitchFamily="18"/>
                  <a:ea typeface="ＭＳ Ｐゴシック" pitchFamily="2"/>
                  <a:cs typeface="ＭＳ Ｐゴシック" pitchFamily="2"/>
                </a:endParaRPr>
              </a:p>
            </p:txBody>
          </p:sp>
        </p:grpSp>
        <p:sp>
          <p:nvSpPr>
            <p:cNvPr id="41" name="Arc 43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31B15B5-C279-8249-93FB-BBEE31BD06F0}"/>
                </a:ext>
              </a:extLst>
            </p:cNvPr>
            <p:cNvSpPr/>
            <p:nvPr/>
          </p:nvSpPr>
          <p:spPr>
            <a:xfrm>
              <a:off x="7007039" y="7926120"/>
              <a:ext cx="469440" cy="203400"/>
            </a:xfrm>
            <a:custGeom>
              <a:avLst>
                <a:gd name="f0" fmla="val 21600000"/>
                <a:gd name="f1" fmla="val 5400000"/>
              </a:avLst>
              <a:gdLst>
                <a:gd name="f2" fmla="val 21600000"/>
                <a:gd name="f3" fmla="val 10800000"/>
                <a:gd name="f4" fmla="val 5400000"/>
                <a:gd name="f5" fmla="val 180"/>
                <a:gd name="f6" fmla="val w"/>
                <a:gd name="f7" fmla="val h"/>
                <a:gd name="f8" fmla="val 0"/>
                <a:gd name="f9" fmla="*/ 5419351 1 1725033"/>
                <a:gd name="f10" fmla="*/ 10800 10800 1"/>
                <a:gd name="f11" fmla="val 10800"/>
                <a:gd name="f12" fmla="val 21599999"/>
                <a:gd name="f13" fmla="min 0 21600"/>
                <a:gd name="f14" fmla="max 0 21600"/>
                <a:gd name="f15" fmla="*/ f9 1 2"/>
                <a:gd name="f16" fmla="*/ f6 1 21600"/>
                <a:gd name="f17" fmla="*/ f7 1 21600"/>
                <a:gd name="f18" fmla="*/ f9 1 180"/>
                <a:gd name="f19" fmla="pin 0 f0 21599999"/>
                <a:gd name="f20" fmla="pin 0 f1 21599999"/>
                <a:gd name="f21" fmla="+- f14 0 f13"/>
                <a:gd name="f22" fmla="+- 0 0 f19"/>
                <a:gd name="f23" fmla="+- 0 0 f20"/>
                <a:gd name="f24" fmla="*/ f21 1 2"/>
                <a:gd name="f25" fmla="+- f22 f4 0"/>
                <a:gd name="f26" fmla="+- f23 f4 0"/>
                <a:gd name="f27" fmla="+- f13 f24 0"/>
                <a:gd name="f28" fmla="*/ f24 f24 1"/>
                <a:gd name="f29" fmla="*/ f25 f5 1"/>
                <a:gd name="f30" fmla="*/ f26 f5 1"/>
                <a:gd name="f31" fmla="*/ f29 1 f3"/>
                <a:gd name="f32" fmla="*/ f30 1 f3"/>
                <a:gd name="f33" fmla="+- 0 0 f31"/>
                <a:gd name="f34" fmla="+- 0 0 f32"/>
                <a:gd name="f35" fmla="val f33"/>
                <a:gd name="f36" fmla="val f34"/>
                <a:gd name="f37" fmla="*/ f35 f18 1"/>
                <a:gd name="f38" fmla="*/ f36 f18 1"/>
                <a:gd name="f39" fmla="*/ f35 f9 1"/>
                <a:gd name="f40" fmla="*/ f36 f9 1"/>
                <a:gd name="f41" fmla="+- 0 0 f37"/>
                <a:gd name="f42" fmla="+- 0 0 f38"/>
                <a:gd name="f43" fmla="*/ f39 1 f5"/>
                <a:gd name="f44" fmla="*/ f40 1 f5"/>
                <a:gd name="f45" fmla="*/ f41 f3 1"/>
                <a:gd name="f46" fmla="*/ f42 f3 1"/>
                <a:gd name="f47" fmla="+- 0 0 f43"/>
                <a:gd name="f48" fmla="+- 0 0 f44"/>
                <a:gd name="f49" fmla="*/ f45 1 f9"/>
                <a:gd name="f50" fmla="*/ f46 1 f9"/>
                <a:gd name="f51" fmla="+- f47 f9 0"/>
                <a:gd name="f52" fmla="+- f48 f9 0"/>
                <a:gd name="f53" fmla="+- f49 0 f4"/>
                <a:gd name="f54" fmla="+- f50 0 f4"/>
                <a:gd name="f55" fmla="+- f51 f15 0"/>
                <a:gd name="f56" fmla="+- f52 f15 0"/>
                <a:gd name="f57" fmla="cos 1 f53"/>
                <a:gd name="f58" fmla="sin 1 f53"/>
                <a:gd name="f59" fmla="cos 1 f54"/>
                <a:gd name="f60" fmla="sin 1 f54"/>
                <a:gd name="f61" fmla="+- 0 0 f55"/>
                <a:gd name="f62" fmla="+- 0 0 f56"/>
                <a:gd name="f63" fmla="+- 0 0 f57"/>
                <a:gd name="f64" fmla="+- 0 0 f58"/>
                <a:gd name="f65" fmla="+- 0 0 f59"/>
                <a:gd name="f66" fmla="+- 0 0 f60"/>
                <a:gd name="f67" fmla="*/ f61 f3 1"/>
                <a:gd name="f68" fmla="*/ f62 f3 1"/>
                <a:gd name="f69" fmla="*/ 10800 f63 1"/>
                <a:gd name="f70" fmla="*/ 10800 f64 1"/>
                <a:gd name="f71" fmla="*/ 10800 f65 1"/>
                <a:gd name="f72" fmla="*/ 10800 f66 1"/>
                <a:gd name="f73" fmla="*/ f67 1 f9"/>
                <a:gd name="f74" fmla="*/ f68 1 f9"/>
                <a:gd name="f75" fmla="+- f69 10800 0"/>
                <a:gd name="f76" fmla="+- f70 10800 0"/>
                <a:gd name="f77" fmla="+- f71 10800 0"/>
                <a:gd name="f78" fmla="+- f72 10800 0"/>
                <a:gd name="f79" fmla="+- f73 0 f4"/>
                <a:gd name="f80" fmla="+- f74 0 f4"/>
                <a:gd name="f81" fmla="cos 1 f79"/>
                <a:gd name="f82" fmla="sin 1 f79"/>
                <a:gd name="f83" fmla="cos 1 f80"/>
                <a:gd name="f84" fmla="sin 1 f80"/>
                <a:gd name="f85" fmla="+- f76 0 f27"/>
                <a:gd name="f86" fmla="+- f75 0 f27"/>
                <a:gd name="f87" fmla="+- f78 0 f27"/>
                <a:gd name="f88" fmla="+- f77 0 f27"/>
                <a:gd name="f89" fmla="+- 0 0 f81"/>
                <a:gd name="f90" fmla="+- 0 0 f82"/>
                <a:gd name="f91" fmla="+- 0 0 f83"/>
                <a:gd name="f92" fmla="+- 0 0 f84"/>
                <a:gd name="f93" fmla="at2 f85 f86"/>
                <a:gd name="f94" fmla="at2 f87 f88"/>
                <a:gd name="f95" fmla="*/ 10800 f89 1"/>
                <a:gd name="f96" fmla="*/ 10800 f90 1"/>
                <a:gd name="f97" fmla="*/ 10800 f91 1"/>
                <a:gd name="f98" fmla="*/ 10800 f92 1"/>
                <a:gd name="f99" fmla="+- f93 f4 0"/>
                <a:gd name="f100" fmla="+- f94 f4 0"/>
                <a:gd name="f101" fmla="*/ f95 f95 1"/>
                <a:gd name="f102" fmla="*/ f96 f96 1"/>
                <a:gd name="f103" fmla="*/ f97 f97 1"/>
                <a:gd name="f104" fmla="*/ f98 f98 1"/>
                <a:gd name="f105" fmla="*/ f99 f9 1"/>
                <a:gd name="f106" fmla="*/ f100 f9 1"/>
                <a:gd name="f107" fmla="+- f101 f102 0"/>
                <a:gd name="f108" fmla="+- f103 f104 0"/>
                <a:gd name="f109" fmla="*/ f105 1 f3"/>
                <a:gd name="f110" fmla="*/ f106 1 f3"/>
                <a:gd name="f111" fmla="sqrt f107"/>
                <a:gd name="f112" fmla="sqrt f108"/>
                <a:gd name="f113" fmla="+- 0 0 f109"/>
                <a:gd name="f114" fmla="+- 0 0 f110"/>
                <a:gd name="f115" fmla="*/ f10 1 f111"/>
                <a:gd name="f116" fmla="*/ f10 1 f112"/>
                <a:gd name="f117" fmla="+- 0 0 f113"/>
                <a:gd name="f118" fmla="+- 0 0 f114"/>
                <a:gd name="f119" fmla="*/ f89 f115 1"/>
                <a:gd name="f120" fmla="*/ f90 f115 1"/>
                <a:gd name="f121" fmla="*/ f91 f116 1"/>
                <a:gd name="f122" fmla="*/ f92 f116 1"/>
                <a:gd name="f123" fmla="*/ f117 f3 1"/>
                <a:gd name="f124" fmla="*/ f118 f3 1"/>
                <a:gd name="f125" fmla="+- 10800 0 f119"/>
                <a:gd name="f126" fmla="+- 10800 0 f120"/>
                <a:gd name="f127" fmla="+- 10800 0 f121"/>
                <a:gd name="f128" fmla="+- 10800 0 f122"/>
                <a:gd name="f129" fmla="*/ f123 1 f9"/>
                <a:gd name="f130" fmla="*/ f124 1 f9"/>
                <a:gd name="f131" fmla="*/ f125 f16 1"/>
                <a:gd name="f132" fmla="*/ f126 f17 1"/>
                <a:gd name="f133" fmla="*/ f127 f16 1"/>
                <a:gd name="f134" fmla="*/ f128 f17 1"/>
                <a:gd name="f135" fmla="+- f129 0 f4"/>
                <a:gd name="f136" fmla="+- f130 0 f4"/>
                <a:gd name="f137" fmla="cos 1 f135"/>
                <a:gd name="f138" fmla="sin 1 f135"/>
                <a:gd name="f139" fmla="+- f136 0 f135"/>
                <a:gd name="f140" fmla="+- 0 0 f137"/>
                <a:gd name="f141" fmla="+- 0 0 f138"/>
                <a:gd name="f142" fmla="+- f139 f2 0"/>
                <a:gd name="f143" fmla="*/ f24 f140 1"/>
                <a:gd name="f144" fmla="*/ f24 f141 1"/>
                <a:gd name="f145" fmla="?: f139 f139 f142"/>
                <a:gd name="f146" fmla="*/ f143 f143 1"/>
                <a:gd name="f147" fmla="*/ f144 f144 1"/>
                <a:gd name="f148" fmla="+- f146 f147 0"/>
                <a:gd name="f149" fmla="sqrt f148"/>
                <a:gd name="f150" fmla="*/ f28 1 f149"/>
                <a:gd name="f151" fmla="*/ f140 f150 1"/>
                <a:gd name="f152" fmla="*/ f141 f150 1"/>
                <a:gd name="f153" fmla="+- f27 0 f151"/>
                <a:gd name="f154" fmla="+- f27 0 f152"/>
              </a:gdLst>
              <a:ahLst>
                <a:ahPolar gdRefR="" minR="0" maxR="0" gdRefAng="f0" minAng="f8" maxAng="f12">
                  <a:pos x="f131" y="f132"/>
                </a:ahPolar>
                <a:ahPolar gdRefR="" minR="0" maxR="0" gdRefAng="f1" minAng="f8" maxAng="f12">
                  <a:pos x="f133" y="f134"/>
                </a:ahPolar>
              </a:ahLst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 stroke="0">
                  <a:moveTo>
                    <a:pt x="f153" y="f154"/>
                  </a:moveTo>
                  <a:arcTo wR="f24" hR="f24" stAng="f135" swAng="f145"/>
                  <a:lnTo>
                    <a:pt x="f11" y="f11"/>
                  </a:lnTo>
                  <a:close/>
                </a:path>
                <a:path w="21600" h="21600" fill="none">
                  <a:moveTo>
                    <a:pt x="f153" y="f154"/>
                  </a:moveTo>
                  <a:arcTo wR="f24" hR="f24" stAng="f135" swAng="f145"/>
                </a:path>
              </a:pathLst>
            </a:custGeom>
            <a:noFill/>
            <a:ln w="44280">
              <a:solidFill>
                <a:srgbClr val="C0504D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sp>
        <p:nvSpPr>
          <p:cNvPr id="44" name="Forme libre 46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3347FB8-30F9-3E42-AD1F-A4CED1C32138}"/>
              </a:ext>
            </a:extLst>
          </p:cNvPr>
          <p:cNvSpPr/>
          <p:nvPr/>
        </p:nvSpPr>
        <p:spPr>
          <a:xfrm>
            <a:off x="10502325" y="3821592"/>
            <a:ext cx="1631813" cy="1230441"/>
          </a:xfrm>
          <a:custGeom>
            <a:avLst/>
            <a:gdLst>
              <a:gd name="f0" fmla="val 0"/>
              <a:gd name="f1" fmla="val 1439106"/>
              <a:gd name="f2" fmla="val 1353189"/>
              <a:gd name="f3" fmla="val 186920"/>
              <a:gd name="f4" fmla="val 227577"/>
              <a:gd name="f5" fmla="val 373840"/>
              <a:gd name="f6" fmla="val 455155"/>
              <a:gd name="f7" fmla="val 543117"/>
              <a:gd name="f8" fmla="val 622897"/>
              <a:gd name="f9" fmla="val 712394"/>
              <a:gd name="f10" fmla="val 790639"/>
              <a:gd name="f11" fmla="val 888318"/>
              <a:gd name="f12" fmla="val 895478"/>
              <a:gd name="f13" fmla="val 1015659"/>
              <a:gd name="f14" fmla="val 1006454"/>
              <a:gd name="f15" fmla="val 1143000"/>
              <a:gd name="f16" fmla="val 1117430"/>
              <a:gd name="f17" fmla="val 1236589"/>
              <a:gd name="f18" fmla="val 1230963"/>
              <a:gd name="f19" fmla="val 1307163"/>
              <a:gd name="f20" fmla="val 1288752"/>
              <a:gd name="f21" fmla="val 1377738"/>
              <a:gd name="f22" fmla="val 1346541"/>
              <a:gd name="f23" fmla="val 1408422"/>
              <a:gd name="f24" fmla="val 1349865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1439106" h="1353189">
                <a:moveTo>
                  <a:pt x="f0" y="f0"/>
                </a:moveTo>
                <a:cubicBezTo>
                  <a:pt x="f3" y="f4"/>
                  <a:pt x="f5" y="f6"/>
                  <a:pt x="f7" y="f8"/>
                </a:cubicBez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1" y="f2"/>
                </a:cubicBezTo>
              </a:path>
            </a:pathLst>
          </a:custGeom>
          <a:noFill/>
          <a:ln w="44280">
            <a:solidFill>
              <a:srgbClr val="C0504D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grpSp>
        <p:nvGrpSpPr>
          <p:cNvPr id="40" name="Groupe 47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046B796-1DEE-F943-84DF-5F08575B0221}"/>
              </a:ext>
            </a:extLst>
          </p:cNvPr>
          <p:cNvGrpSpPr/>
          <p:nvPr/>
        </p:nvGrpSpPr>
        <p:grpSpPr>
          <a:xfrm>
            <a:off x="11861252" y="5062323"/>
            <a:ext cx="146562" cy="129546"/>
            <a:chOff x="7509762" y="7729435"/>
            <a:chExt cx="156333" cy="184243"/>
          </a:xfrm>
        </p:grpSpPr>
        <p:sp>
          <p:nvSpPr>
            <p:cNvPr id="46" name="Rectangle 48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4D3C7CB-A038-EC45-8534-2444ACCB8480}"/>
                </a:ext>
              </a:extLst>
            </p:cNvPr>
            <p:cNvSpPr/>
            <p:nvPr/>
          </p:nvSpPr>
          <p:spPr>
            <a:xfrm rot="2996400">
              <a:off x="7542435" y="7727455"/>
              <a:ext cx="121680" cy="125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47" name="Rectangle 49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6B4C981-CE76-E247-8C94-E32A41AD86FB}"/>
                </a:ext>
              </a:extLst>
            </p:cNvPr>
            <p:cNvSpPr/>
            <p:nvPr/>
          </p:nvSpPr>
          <p:spPr>
            <a:xfrm rot="2996400" flipH="1" flipV="1">
              <a:off x="7477362" y="7804598"/>
              <a:ext cx="141480" cy="76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C000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48" name="Rectangle 50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3E83EF5-CBCF-E349-961D-B785841FD9AB}"/>
                </a:ext>
              </a:extLst>
            </p:cNvPr>
            <p:cNvSpPr/>
            <p:nvPr/>
          </p:nvSpPr>
          <p:spPr>
            <a:xfrm rot="2388600">
              <a:off x="7537761" y="7729933"/>
              <a:ext cx="94680" cy="28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grpSp>
        <p:nvGrpSpPr>
          <p:cNvPr id="45" name="Groupe 5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2F2354D-8883-F649-9B05-782063762571}"/>
              </a:ext>
            </a:extLst>
          </p:cNvPr>
          <p:cNvGrpSpPr/>
          <p:nvPr/>
        </p:nvGrpSpPr>
        <p:grpSpPr>
          <a:xfrm>
            <a:off x="11570328" y="4853748"/>
            <a:ext cx="146560" cy="129545"/>
            <a:chOff x="7199443" y="7432795"/>
            <a:chExt cx="156331" cy="184242"/>
          </a:xfrm>
        </p:grpSpPr>
        <p:sp>
          <p:nvSpPr>
            <p:cNvPr id="50" name="Rectangle 52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A4075CC-4455-B04D-88AD-C262DB575593}"/>
                </a:ext>
              </a:extLst>
            </p:cNvPr>
            <p:cNvSpPr/>
            <p:nvPr/>
          </p:nvSpPr>
          <p:spPr>
            <a:xfrm rot="2996400">
              <a:off x="7232114" y="7430815"/>
              <a:ext cx="121680" cy="125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51" name="Rectangle 53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1039137-1578-9D47-B168-ABB76A545011}"/>
                </a:ext>
              </a:extLst>
            </p:cNvPr>
            <p:cNvSpPr/>
            <p:nvPr/>
          </p:nvSpPr>
          <p:spPr>
            <a:xfrm rot="2996400" flipH="1" flipV="1">
              <a:off x="7167043" y="7507957"/>
              <a:ext cx="141480" cy="76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C000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52" name="Rectangle 54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0D1A4E4-9E22-F64F-A522-68FC71B105F4}"/>
                </a:ext>
              </a:extLst>
            </p:cNvPr>
            <p:cNvSpPr/>
            <p:nvPr/>
          </p:nvSpPr>
          <p:spPr>
            <a:xfrm rot="2388600">
              <a:off x="7227441" y="7433653"/>
              <a:ext cx="94680" cy="28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grpSp>
        <p:nvGrpSpPr>
          <p:cNvPr id="49" name="Groupe 55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EA4414D-56C4-E14B-BC86-63E9E36D83F5}"/>
              </a:ext>
            </a:extLst>
          </p:cNvPr>
          <p:cNvGrpSpPr/>
          <p:nvPr/>
        </p:nvGrpSpPr>
        <p:grpSpPr>
          <a:xfrm>
            <a:off x="11250715" y="4645426"/>
            <a:ext cx="146224" cy="129293"/>
            <a:chOff x="6858523" y="7136515"/>
            <a:chExt cx="155972" cy="183883"/>
          </a:xfrm>
        </p:grpSpPr>
        <p:sp>
          <p:nvSpPr>
            <p:cNvPr id="54" name="Rectangle 56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9993BA3-D4EE-7143-8A76-EC7FF82081F9}"/>
                </a:ext>
              </a:extLst>
            </p:cNvPr>
            <p:cNvSpPr/>
            <p:nvPr/>
          </p:nvSpPr>
          <p:spPr>
            <a:xfrm rot="2996400">
              <a:off x="6890835" y="7134535"/>
              <a:ext cx="121680" cy="125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55" name="Rectangle 57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4998989-74DC-2D41-AE16-0F3AC5B7ED90}"/>
                </a:ext>
              </a:extLst>
            </p:cNvPr>
            <p:cNvSpPr/>
            <p:nvPr/>
          </p:nvSpPr>
          <p:spPr>
            <a:xfrm rot="2996400" flipH="1" flipV="1">
              <a:off x="6826123" y="7211318"/>
              <a:ext cx="141480" cy="76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C000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56" name="Rectangle 58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CD96530-9E66-1540-82B4-EA488C644DE7}"/>
                </a:ext>
              </a:extLst>
            </p:cNvPr>
            <p:cNvSpPr/>
            <p:nvPr/>
          </p:nvSpPr>
          <p:spPr>
            <a:xfrm rot="2388600">
              <a:off x="6886161" y="7137013"/>
              <a:ext cx="94680" cy="28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grpSp>
        <p:nvGrpSpPr>
          <p:cNvPr id="53" name="Groupe 59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08FE0CC-076E-9E4D-8093-016DECD15F64}"/>
              </a:ext>
            </a:extLst>
          </p:cNvPr>
          <p:cNvGrpSpPr/>
          <p:nvPr/>
        </p:nvGrpSpPr>
        <p:grpSpPr>
          <a:xfrm>
            <a:off x="10917265" y="4425967"/>
            <a:ext cx="146561" cy="129293"/>
            <a:chOff x="6502843" y="6824395"/>
            <a:chExt cx="156332" cy="183883"/>
          </a:xfrm>
        </p:grpSpPr>
        <p:sp>
          <p:nvSpPr>
            <p:cNvPr id="58" name="Rectangle 60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C72B260-10E2-AB48-BA8D-F2AFDCE7CC2B}"/>
                </a:ext>
              </a:extLst>
            </p:cNvPr>
            <p:cNvSpPr/>
            <p:nvPr/>
          </p:nvSpPr>
          <p:spPr>
            <a:xfrm rot="2996400">
              <a:off x="6535515" y="6822415"/>
              <a:ext cx="121680" cy="125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59" name="Rectangle 61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7A7BF43-2DF6-0544-BF35-E5414B748849}"/>
                </a:ext>
              </a:extLst>
            </p:cNvPr>
            <p:cNvSpPr/>
            <p:nvPr/>
          </p:nvSpPr>
          <p:spPr>
            <a:xfrm rot="2996400" flipH="1" flipV="1">
              <a:off x="6470443" y="6899198"/>
              <a:ext cx="141480" cy="76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C000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60" name="Rectangle 62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C888BE0-2AB4-B445-B339-A5C561F88B28}"/>
                </a:ext>
              </a:extLst>
            </p:cNvPr>
            <p:cNvSpPr/>
            <p:nvPr/>
          </p:nvSpPr>
          <p:spPr>
            <a:xfrm rot="2388600">
              <a:off x="6530841" y="6824893"/>
              <a:ext cx="94680" cy="28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grpSp>
        <p:nvGrpSpPr>
          <p:cNvPr id="57" name="Groupe 63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456F7FAB-612F-0349-90B4-0EECC782F8D9}"/>
              </a:ext>
            </a:extLst>
          </p:cNvPr>
          <p:cNvGrpSpPr/>
          <p:nvPr/>
        </p:nvGrpSpPr>
        <p:grpSpPr>
          <a:xfrm>
            <a:off x="10642203" y="4178157"/>
            <a:ext cx="146224" cy="129293"/>
            <a:chOff x="6209443" y="6471954"/>
            <a:chExt cx="155972" cy="183884"/>
          </a:xfrm>
        </p:grpSpPr>
        <p:sp>
          <p:nvSpPr>
            <p:cNvPr id="62" name="Rectangle 64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A53BE18-AED5-274B-9781-616A46141632}"/>
                </a:ext>
              </a:extLst>
            </p:cNvPr>
            <p:cNvSpPr/>
            <p:nvPr/>
          </p:nvSpPr>
          <p:spPr>
            <a:xfrm rot="2996400">
              <a:off x="6241755" y="6469974"/>
              <a:ext cx="121680" cy="1256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4F81BD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63" name="Rectangle 65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033D472-383B-674B-B534-06CCACC40A44}"/>
                </a:ext>
              </a:extLst>
            </p:cNvPr>
            <p:cNvSpPr/>
            <p:nvPr/>
          </p:nvSpPr>
          <p:spPr>
            <a:xfrm rot="2996400" flipH="1" flipV="1">
              <a:off x="6177043" y="6546758"/>
              <a:ext cx="141480" cy="7668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C000"/>
            </a:solidFill>
            <a:ln w="25560">
              <a:solidFill>
                <a:srgbClr val="3A5F8B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  <p:sp>
          <p:nvSpPr>
            <p:cNvPr id="64" name="Rectangle 66">
              <a:extLst>
                <a:ext uri="{FF2B5EF4-FFF2-40B4-BE49-F238E27FC236}">
  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128FF79-1C84-0A4F-80A8-AD9E7AC37756}"/>
                </a:ext>
              </a:extLst>
            </p:cNvPr>
            <p:cNvSpPr/>
            <p:nvPr/>
          </p:nvSpPr>
          <p:spPr>
            <a:xfrm rot="2388600">
              <a:off x="6237081" y="6472453"/>
              <a:ext cx="94680" cy="28440"/>
            </a:xfrm>
            <a:custGeom>
              <a:avLst/>
              <a:gdLst>
                <a:gd name="f0" fmla="val 0"/>
                <a:gd name="f1" fmla="val 21600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l" t="t" r="r" b="b"/>
              <a:pathLst>
                <a:path w="21600" h="21600">
                  <a:moveTo>
                    <a:pt x="f0" y="f0"/>
                  </a:moveTo>
                  <a:lnTo>
                    <a:pt x="f1" y="f0"/>
                  </a:lnTo>
                  <a:lnTo>
                    <a:pt x="f1" y="f1"/>
                  </a:lnTo>
                  <a:lnTo>
                    <a:pt x="f0" y="f1"/>
                  </a:lnTo>
                  <a:lnTo>
                    <a:pt x="f0" y="f0"/>
                  </a:lnTo>
                  <a:close/>
                </a:path>
              </a:pathLst>
            </a:custGeom>
            <a:solidFill>
              <a:srgbClr val="FFFFFF"/>
            </a:solidFill>
            <a:ln w="25560">
              <a:solidFill>
                <a:srgbClr val="FFFFFF"/>
              </a:solidFill>
              <a:prstDash val="solid"/>
            </a:ln>
          </p:spPr>
          <p:txBody>
            <a:bodyPr vert="horz" wrap="square" lIns="90000" tIns="45000" rIns="90000" bIns="45000" anchor="ctr" anchorCtr="0" compatLnSpc="1">
              <a:no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tabLst>
                  <a:tab pos="0" algn="l"/>
                  <a:tab pos="765353" algn="l"/>
                  <a:tab pos="1530706" algn="l"/>
                  <a:tab pos="2296058" algn="l"/>
                  <a:tab pos="3061411" algn="l"/>
                  <a:tab pos="3826764" algn="l"/>
                  <a:tab pos="4592116" algn="l"/>
                  <a:tab pos="5357469" algn="l"/>
                  <a:tab pos="6122822" algn="l"/>
                  <a:tab pos="6888175" algn="l"/>
                  <a:tab pos="7653528" algn="l"/>
                  <a:tab pos="8418881" algn="l"/>
                </a:tabLst>
              </a:pPr>
              <a:endParaRPr lang="x-none" sz="2000" dirty="0">
                <a:solidFill>
                  <a:srgbClr val="000000"/>
                </a:solidFill>
                <a:latin typeface="Arial" pitchFamily="18"/>
                <a:ea typeface="ＭＳ Ｐゴシック" pitchFamily="2"/>
                <a:cs typeface="ＭＳ Ｐゴシック" pitchFamily="2"/>
              </a:endParaRPr>
            </a:p>
          </p:txBody>
        </p:sp>
      </p:grpSp>
      <p:sp>
        <p:nvSpPr>
          <p:cNvPr id="65" name="Rectangle 79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8F9062F-BCA7-4248-BAAA-AA730D1A0204}"/>
              </a:ext>
            </a:extLst>
          </p:cNvPr>
          <p:cNvSpPr/>
          <p:nvPr/>
        </p:nvSpPr>
        <p:spPr>
          <a:xfrm>
            <a:off x="8553938" y="3495314"/>
            <a:ext cx="1578825" cy="4784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6D9F1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6" name="Rectangle 80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F874E1B5-AFE2-424E-AB95-1BEC3D60FCD2}"/>
              </a:ext>
            </a:extLst>
          </p:cNvPr>
          <p:cNvSpPr/>
          <p:nvPr/>
        </p:nvSpPr>
        <p:spPr>
          <a:xfrm>
            <a:off x="10143900" y="3650480"/>
            <a:ext cx="45225" cy="11365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0504D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7" name="Forme libre 8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9D440578-BBE7-644A-A8C4-D98733A23C6F}"/>
              </a:ext>
            </a:extLst>
          </p:cNvPr>
          <p:cNvSpPr/>
          <p:nvPr/>
        </p:nvSpPr>
        <p:spPr>
          <a:xfrm>
            <a:off x="10185413" y="3709204"/>
            <a:ext cx="342562" cy="140738"/>
          </a:xfrm>
          <a:custGeom>
            <a:avLst/>
            <a:gdLst>
              <a:gd name="f0" fmla="val 0"/>
              <a:gd name="f1" fmla="val 342900"/>
              <a:gd name="f2" fmla="val 190500"/>
              <a:gd name="f3" fmla="val 19050"/>
              <a:gd name="f4" fmla="val 247650"/>
              <a:gd name="f5" fmla="val 50800"/>
              <a:gd name="f6" fmla="val 295275"/>
              <a:gd name="f7" fmla="val 12065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342900" h="190500">
                <a:moveTo>
                  <a:pt x="f0" y="f0"/>
                </a:moveTo>
                <a:lnTo>
                  <a:pt x="f2" y="f3"/>
                </a:lnTo>
                <a:cubicBezTo>
                  <a:pt x="f4" y="f5"/>
                  <a:pt x="f6" y="f7"/>
                  <a:pt x="f1" y="f2"/>
                </a:cubicBezTo>
              </a:path>
            </a:pathLst>
          </a:custGeom>
          <a:noFill/>
          <a:ln w="47520">
            <a:solidFill>
              <a:srgbClr val="C0504D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8" name="Rectangle 84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1FB13890-5C00-CD45-A81E-9E8E657955F1}"/>
              </a:ext>
            </a:extLst>
          </p:cNvPr>
          <p:cNvSpPr/>
          <p:nvPr/>
        </p:nvSpPr>
        <p:spPr>
          <a:xfrm>
            <a:off x="10039613" y="4255195"/>
            <a:ext cx="342900" cy="531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6B9B8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69" name="Rectangle 85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28FD3040-0723-B447-83EB-A83C16055311}"/>
              </a:ext>
            </a:extLst>
          </p:cNvPr>
          <p:cNvSpPr/>
          <p:nvPr/>
        </p:nvSpPr>
        <p:spPr>
          <a:xfrm>
            <a:off x="10203975" y="4376948"/>
            <a:ext cx="342900" cy="531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6B9B8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0" name="Rectangle 86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C20412BF-54F5-F847-B6CA-C02AA5E651DC}"/>
              </a:ext>
            </a:extLst>
          </p:cNvPr>
          <p:cNvSpPr/>
          <p:nvPr/>
        </p:nvSpPr>
        <p:spPr>
          <a:xfrm>
            <a:off x="10350113" y="4491108"/>
            <a:ext cx="342900" cy="531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6B9B8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1" name="Rectangle 87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F3EDAFA-9B7A-6949-935F-A4951929A626}"/>
              </a:ext>
            </a:extLst>
          </p:cNvPr>
          <p:cNvSpPr/>
          <p:nvPr/>
        </p:nvSpPr>
        <p:spPr>
          <a:xfrm>
            <a:off x="10502325" y="4605520"/>
            <a:ext cx="342900" cy="531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6B9B8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2" name="Rectangle 88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D4A5338C-2FA6-AB4B-804A-E09EBAE05F6C}"/>
              </a:ext>
            </a:extLst>
          </p:cNvPr>
          <p:cNvSpPr/>
          <p:nvPr/>
        </p:nvSpPr>
        <p:spPr>
          <a:xfrm>
            <a:off x="10654874" y="4719933"/>
            <a:ext cx="342900" cy="531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6B9B8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3" name="Rectangle 89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6A2569F1-425A-A94F-A914-20C840DF54D9}"/>
              </a:ext>
            </a:extLst>
          </p:cNvPr>
          <p:cNvSpPr/>
          <p:nvPr/>
        </p:nvSpPr>
        <p:spPr>
          <a:xfrm>
            <a:off x="10807088" y="4834092"/>
            <a:ext cx="342900" cy="531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6B9B8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4" name="Rectangle 90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985C554-BE7D-F04B-8E98-1FE32EF4CBCB}"/>
              </a:ext>
            </a:extLst>
          </p:cNvPr>
          <p:cNvSpPr/>
          <p:nvPr/>
        </p:nvSpPr>
        <p:spPr>
          <a:xfrm>
            <a:off x="10959638" y="4948505"/>
            <a:ext cx="342900" cy="531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6B9B8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5" name="Rectangle 9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7D66293-8A31-4547-BCB5-120F0EB43DFE}"/>
              </a:ext>
            </a:extLst>
          </p:cNvPr>
          <p:cNvSpPr/>
          <p:nvPr/>
        </p:nvSpPr>
        <p:spPr>
          <a:xfrm>
            <a:off x="11111850" y="5062663"/>
            <a:ext cx="342900" cy="531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6B9B8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6" name="Rectangle 92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EF010B82-3A85-1641-B477-A1276F86C6B0}"/>
              </a:ext>
            </a:extLst>
          </p:cNvPr>
          <p:cNvSpPr/>
          <p:nvPr/>
        </p:nvSpPr>
        <p:spPr>
          <a:xfrm>
            <a:off x="11264400" y="5177076"/>
            <a:ext cx="342900" cy="5315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E6B9B8"/>
          </a:solidFill>
          <a:ln w="25560">
            <a:solidFill>
              <a:srgbClr val="3A5F8B"/>
            </a:solidFill>
            <a:prstDash val="solid"/>
          </a:ln>
        </p:spPr>
        <p:txBody>
          <a:bodyPr vert="horz" wrap="square" lIns="75330" tIns="37665" rIns="75330" bIns="37665" anchor="ctr" anchorCtr="0" compatLnSpc="1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BE590C56-8328-4644-A6B4-B77F672EA1B0}"/>
              </a:ext>
            </a:extLst>
          </p:cNvPr>
          <p:cNvSpPr txBox="1"/>
          <p:nvPr/>
        </p:nvSpPr>
        <p:spPr>
          <a:xfrm>
            <a:off x="6168825" y="5407358"/>
            <a:ext cx="5199837" cy="383842"/>
          </a:xfrm>
          <a:prstGeom prst="rect">
            <a:avLst/>
          </a:prstGeom>
          <a:noFill/>
          <a:ln>
            <a:noFill/>
          </a:ln>
        </p:spPr>
        <p:txBody>
          <a:bodyPr vert="horz" wrap="none" lIns="75330" tIns="37665" rIns="75330" bIns="37665" anchorCtr="0" compatLnSpc="1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r>
              <a:rPr lang="x-none" sz="2000" dirty="0">
                <a:solidFill>
                  <a:srgbClr val="000000"/>
                </a:solidFill>
                <a:latin typeface="Verdana"/>
                <a:ea typeface="ＭＳ Ｐゴシック" pitchFamily="2"/>
                <a:cs typeface="Verdana"/>
              </a:rPr>
              <a:t>Guiding/receiving signals to/from slabs</a:t>
            </a:r>
          </a:p>
        </p:txBody>
      </p:sp>
      <p:sp>
        <p:nvSpPr>
          <p:cNvPr id="78" name="Straight Connector 77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AE637620-F7B9-E14D-AF3B-BE288BC4B423}"/>
              </a:ext>
            </a:extLst>
          </p:cNvPr>
          <p:cNvSpPr/>
          <p:nvPr/>
        </p:nvSpPr>
        <p:spPr>
          <a:xfrm flipV="1">
            <a:off x="11231662" y="5198592"/>
            <a:ext cx="671625" cy="343997"/>
          </a:xfrm>
          <a:prstGeom prst="line">
            <a:avLst/>
          </a:prstGeom>
          <a:noFill/>
          <a:ln w="0">
            <a:solidFill>
              <a:srgbClr val="FF0000"/>
            </a:solidFill>
            <a:prstDash val="solid"/>
            <a:tailEnd type="arrow"/>
          </a:ln>
        </p:spPr>
        <p:txBody>
          <a:bodyPr vert="horz" wrap="none" lIns="75330" tIns="37665" rIns="75330" bIns="37665" anchor="ctr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pic>
        <p:nvPicPr>
          <p:cNvPr id="79" name="Image 9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82D19C11-759B-1C40-8209-CBA78B23699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 r="-83" b="-2233"/>
          <a:stretch>
            <a:fillRect/>
          </a:stretch>
        </p:blipFill>
        <p:spPr>
          <a:xfrm>
            <a:off x="251835" y="3205283"/>
            <a:ext cx="5197500" cy="2449747"/>
          </a:xfrm>
          <a:prstGeom prst="rect">
            <a:avLst/>
          </a:prstGeom>
          <a:noFill/>
          <a:ln>
            <a:noFill/>
          </a:ln>
        </p:spPr>
      </p:pic>
      <p:sp>
        <p:nvSpPr>
          <p:cNvPr id="80" name="TextBox 79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5B0D26C3-6931-0242-8E49-3138BEA3D9B6}"/>
              </a:ext>
            </a:extLst>
          </p:cNvPr>
          <p:cNvSpPr txBox="1"/>
          <p:nvPr/>
        </p:nvSpPr>
        <p:spPr>
          <a:xfrm>
            <a:off x="127297" y="5791715"/>
            <a:ext cx="5178598" cy="353065"/>
          </a:xfrm>
          <a:prstGeom prst="rect">
            <a:avLst/>
          </a:prstGeom>
          <a:noFill/>
          <a:ln>
            <a:noFill/>
          </a:ln>
        </p:spPr>
        <p:txBody>
          <a:bodyPr vert="horz" wrap="none" lIns="75330" tIns="37665" rIns="75330" bIns="37665" anchorCtr="0" compatLnSpc="1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r>
              <a:rPr lang="x-none" sz="1800" dirty="0">
                <a:solidFill>
                  <a:srgbClr val="000000"/>
                </a:solidFill>
                <a:latin typeface="Verdana"/>
                <a:ea typeface="ＭＳ Ｐゴシック" pitchFamily="2"/>
                <a:cs typeface="Verdana"/>
              </a:rPr>
              <a:t>Approximately </a:t>
            </a:r>
            <a:r>
              <a:rPr lang="x-none" sz="1800" dirty="0" smtClean="0">
                <a:solidFill>
                  <a:srgbClr val="000000"/>
                </a:solidFill>
                <a:latin typeface="Verdana"/>
                <a:ea typeface="ＭＳ Ｐゴシック" pitchFamily="2"/>
                <a:cs typeface="Verdana"/>
              </a:rPr>
              <a:t>6</a:t>
            </a:r>
            <a:r>
              <a:rPr lang="de-CH" sz="1800" dirty="0" smtClean="0">
                <a:solidFill>
                  <a:srgbClr val="000000"/>
                </a:solidFill>
                <a:latin typeface="Verdana"/>
                <a:ea typeface="ＭＳ Ｐゴシック" pitchFamily="2"/>
                <a:cs typeface="Verdana"/>
              </a:rPr>
              <a:t> </a:t>
            </a:r>
            <a:r>
              <a:rPr lang="x-none" sz="1800" dirty="0" smtClean="0">
                <a:solidFill>
                  <a:srgbClr val="000000"/>
                </a:solidFill>
                <a:latin typeface="Verdana"/>
                <a:ea typeface="ＭＳ Ｐゴシック" pitchFamily="2"/>
                <a:cs typeface="Verdana"/>
              </a:rPr>
              <a:t>cm </a:t>
            </a:r>
            <a:r>
              <a:rPr lang="x-none" sz="1800" dirty="0">
                <a:solidFill>
                  <a:srgbClr val="000000"/>
                </a:solidFill>
                <a:latin typeface="Verdana"/>
                <a:ea typeface="ＭＳ Ｐゴシック" pitchFamily="2"/>
                <a:cs typeface="Verdana"/>
              </a:rPr>
              <a:t>between Ecal and Hcal</a:t>
            </a:r>
          </a:p>
        </p:txBody>
      </p:sp>
      <p:sp>
        <p:nvSpPr>
          <p:cNvPr id="81" name="Straight Connector 80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E4FECCD-82BF-CC4A-BB8B-D74D6127355C}"/>
              </a:ext>
            </a:extLst>
          </p:cNvPr>
          <p:cNvSpPr/>
          <p:nvPr/>
        </p:nvSpPr>
        <p:spPr>
          <a:xfrm flipV="1">
            <a:off x="194461" y="5520111"/>
            <a:ext cx="600074" cy="322228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  <a:tailEnd type="arrow"/>
          </a:ln>
        </p:spPr>
        <p:txBody>
          <a:bodyPr vert="horz" wrap="none" lIns="90396" tIns="52731" rIns="90396" bIns="52731" anchor="ctr" anchorCtr="0" compatLnSpc="1"/>
          <a:lstStyle/>
          <a:p>
            <a:pPr>
              <a:spcBef>
                <a:spcPts val="0"/>
              </a:spcBef>
              <a:spcAft>
                <a:spcPts val="0"/>
              </a:spcAft>
              <a:tabLst>
                <a:tab pos="0" algn="l"/>
                <a:tab pos="765353" algn="l"/>
                <a:tab pos="1530706" algn="l"/>
                <a:tab pos="2296058" algn="l"/>
                <a:tab pos="3061411" algn="l"/>
                <a:tab pos="3826764" algn="l"/>
                <a:tab pos="4592116" algn="l"/>
                <a:tab pos="5357469" algn="l"/>
                <a:tab pos="6122822" algn="l"/>
                <a:tab pos="6888175" algn="l"/>
                <a:tab pos="7653528" algn="l"/>
                <a:tab pos="8418881" algn="l"/>
              </a:tabLst>
            </a:pPr>
            <a:endParaRPr lang="x-none" sz="2000" dirty="0">
              <a:solidFill>
                <a:srgbClr val="000000"/>
              </a:solidFill>
              <a:latin typeface="Arial" pitchFamily="18"/>
              <a:ea typeface="ＭＳ Ｐゴシック" pitchFamily="2"/>
              <a:cs typeface="ＭＳ Ｐゴシック" pitchFamily="2"/>
            </a:endParaRPr>
          </a:p>
        </p:txBody>
      </p:sp>
      <p:pic>
        <p:nvPicPr>
          <p:cNvPr id="82" name="Picture 81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769EEBBB-53B4-4244-93C6-B946D7F04E4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309840" y="3125216"/>
            <a:ext cx="1874813" cy="370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Picture 82">
            <a:extLst>
              <a:ext uri="{FF2B5EF4-FFF2-40B4-BE49-F238E27FC236}">
                <a16:creationId xmlns:mc="http://schemas.openxmlformats.org/markup-compatibility/2006" xmlns:mv="urn:schemas-microsoft-com:mac:vml" xmlns:a16="http://schemas.microsoft.com/office/drawing/2014/main" xmlns:p="http://schemas.openxmlformats.org/presentationml/2006/main" xmlns:r="http://schemas.openxmlformats.org/officeDocument/2006/relationships" xmlns:a="http://schemas.openxmlformats.org/drawingml/2006/main" xmlns="" id="{357298F4-5810-3F47-843A-23F88949D8A6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325365" y="3509461"/>
            <a:ext cx="2192738" cy="241228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TextBox 83"/>
          <p:cNvSpPr txBox="1"/>
          <p:nvPr/>
        </p:nvSpPr>
        <p:spPr>
          <a:xfrm>
            <a:off x="990600" y="833735"/>
            <a:ext cx="2819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/>
                <a:cs typeface="Verdana"/>
              </a:rPr>
              <a:t>NEW: SL board</a:t>
            </a:r>
            <a:endParaRPr lang="en-US" dirty="0">
              <a:latin typeface="Verdana"/>
              <a:cs typeface="Verdana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986672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181600" y="838200"/>
            <a:ext cx="25146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3300" y="3397250"/>
            <a:ext cx="25400" cy="63500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762000" y="1219200"/>
            <a:ext cx="5638800" cy="4893647"/>
          </a:xfrm>
          <a:prstGeom prst="rect">
            <a:avLst/>
          </a:prstGeom>
          <a:solidFill>
            <a:schemeClr val="bg1">
              <a:alpha val="99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3613609"/>
            <a:ext cx="4114800" cy="286339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133600" y="381000"/>
            <a:ext cx="84176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4000" kern="0" dirty="0" err="1" smtClean="0">
                <a:solidFill>
                  <a:srgbClr val="000000"/>
                </a:solidFill>
                <a:latin typeface="Verdana"/>
                <a:ea typeface="+mj-ea"/>
                <a:cs typeface="Verdana"/>
              </a:rPr>
              <a:t>Testbeam</a:t>
            </a:r>
            <a:r>
              <a:rPr lang="en-GB" altLang="en-US" sz="4000" kern="0" dirty="0" smtClean="0">
                <a:solidFill>
                  <a:srgbClr val="000000"/>
                </a:solidFill>
                <a:latin typeface="Verdana"/>
                <a:ea typeface="+mj-ea"/>
                <a:cs typeface="Verdana"/>
              </a:rPr>
              <a:t> results for Si-W ECAL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143000" y="3962400"/>
            <a:ext cx="18827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 smtClean="0">
                <a:latin typeface="Verdana"/>
                <a:cs typeface="Verdana"/>
              </a:rPr>
              <a:t>M.i.p</a:t>
            </a:r>
            <a:r>
              <a:rPr lang="en-US" sz="2000" dirty="0" smtClean="0">
                <a:latin typeface="Verdana"/>
                <a:cs typeface="Verdana"/>
              </a:rPr>
              <a:t>. signals</a:t>
            </a:r>
            <a:endParaRPr lang="en-US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8600" y="1219200"/>
            <a:ext cx="4267200" cy="2213411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304800" y="990600"/>
            <a:ext cx="18911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event display </a:t>
            </a:r>
            <a:endParaRPr lang="en-US" sz="2000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5800" y="1371600"/>
            <a:ext cx="7472436" cy="4495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895600"/>
            <a:ext cx="4521200" cy="32639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smtClean="0">
                <a:latin typeface="Verdana"/>
                <a:cs typeface="Verdana"/>
              </a:rPr>
              <a:t>Position sensitive silicon detector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914400" y="1143000"/>
            <a:ext cx="1127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Part of the Si-W calorimeter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Reconstruct the position &amp; direction of the photon</a:t>
            </a:r>
          </a:p>
          <a:p>
            <a:r>
              <a:rPr lang="en-US" dirty="0" smtClean="0">
                <a:latin typeface="Verdana"/>
                <a:cs typeface="Verdana"/>
              </a:rPr>
              <a:t>• PSD1 cell size : 5.5×5.5 mm</a:t>
            </a:r>
            <a:r>
              <a:rPr lang="en-US" baseline="30000" dirty="0" smtClean="0">
                <a:latin typeface="Verdana"/>
                <a:cs typeface="Verdana"/>
              </a:rPr>
              <a:t>2</a:t>
            </a:r>
            <a:r>
              <a:rPr lang="en-US" dirty="0" smtClean="0">
                <a:latin typeface="Verdana"/>
                <a:cs typeface="Verdana"/>
              </a:rPr>
              <a:t>;  sensor thickness : 650 </a:t>
            </a:r>
            <a:r>
              <a:rPr lang="en-US" dirty="0" err="1" smtClean="0">
                <a:latin typeface="Verdana"/>
                <a:cs typeface="Verdana"/>
              </a:rPr>
              <a:t>μm</a:t>
            </a:r>
            <a:r>
              <a:rPr lang="en-US" dirty="0" smtClean="0">
                <a:latin typeface="Verdana"/>
                <a:cs typeface="Verdana"/>
              </a:rPr>
              <a:t> </a:t>
            </a:r>
          </a:p>
          <a:p>
            <a:pPr>
              <a:buFont typeface="Arial"/>
              <a:buChar char="•"/>
            </a:pPr>
            <a:endParaRPr lang="en-US" dirty="0" smtClean="0">
              <a:latin typeface="Verdana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4343400"/>
            <a:ext cx="5334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667000"/>
            <a:ext cx="2476500" cy="26289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781300"/>
            <a:ext cx="3977705" cy="13335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067800" y="4171890"/>
            <a:ext cx="17017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Verdana"/>
                <a:cs typeface="Verdana"/>
              </a:rPr>
              <a:t>New boards</a:t>
            </a:r>
            <a:endParaRPr lang="en-US" sz="2000" dirty="0"/>
          </a:p>
        </p:txBody>
      </p:sp>
      <p:sp>
        <p:nvSpPr>
          <p:cNvPr id="16" name="Rectangle 15"/>
          <p:cNvSpPr/>
          <p:nvPr/>
        </p:nvSpPr>
        <p:spPr>
          <a:xfrm>
            <a:off x="7086600" y="5177135"/>
            <a:ext cx="450636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Preparations for test beam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Verdana"/>
                <a:cs typeface="Verdana"/>
              </a:rPr>
              <a:t> Different versions of </a:t>
            </a:r>
            <a:r>
              <a:rPr lang="en-US" dirty="0" err="1" smtClean="0">
                <a:latin typeface="Verdana"/>
                <a:cs typeface="Verdana"/>
              </a:rPr>
              <a:t>PSDs</a:t>
            </a:r>
            <a:r>
              <a:rPr lang="en-US" dirty="0" smtClean="0">
                <a:latin typeface="Verdana"/>
                <a:cs typeface="Verdana"/>
              </a:rPr>
              <a:t> </a:t>
            </a: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="http://schemas.openxmlformats.org/drawingml/2006/main" xmlns:r="http://schemas.openxmlformats.org/officeDocument/2006/relationships" xmlns:p="http://schemas.openxmlformats.org/presentationml/2006/main" xmlns:a16="http://schemas.microsoft.com/office/drawing/2014/main" xmlns:mv="urn:schemas-microsoft-com:mac:vml" xmlns:mc="http://schemas.openxmlformats.org/markup-compatibility/2006" id="{EA2A6131-5760-4854-9184-A8DBAE0EE3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8266" y="260648"/>
            <a:ext cx="10363200" cy="720080"/>
          </a:xfrm>
        </p:spPr>
        <p:txBody>
          <a:bodyPr/>
          <a:lstStyle/>
          <a:p>
            <a:r>
              <a:rPr lang="en-US" sz="4000" b="0" dirty="0" err="1" smtClean="0">
                <a:latin typeface="Verdana"/>
                <a:cs typeface="Verdana"/>
              </a:rPr>
              <a:t>Scintillator</a:t>
            </a:r>
            <a:r>
              <a:rPr lang="en-US" sz="4000" b="0" dirty="0" smtClean="0">
                <a:latin typeface="Verdana"/>
                <a:cs typeface="Verdana"/>
              </a:rPr>
              <a:t> ECAL</a:t>
            </a:r>
            <a:endParaRPr lang="en-US" sz="4000" b="0" dirty="0">
              <a:latin typeface="Verdana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201400" y="1238072"/>
            <a:ext cx="7620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016000"/>
            <a:ext cx="8839200" cy="5765800"/>
          </a:xfrm>
          <a:prstGeom prst="rect">
            <a:avLst/>
          </a:prstGeom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0361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mo">
  <a:themeElements>
    <a:clrScheme name="">
      <a:dk1>
        <a:srgbClr val="000000"/>
      </a:dk1>
      <a:lt1>
        <a:srgbClr val="FFFFFF"/>
      </a:lt1>
      <a:dk2>
        <a:srgbClr val="000000"/>
      </a:dk2>
      <a:lt2>
        <a:srgbClr val="5E574E"/>
      </a:lt2>
      <a:accent1>
        <a:srgbClr val="FF66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FFB8AA"/>
      </a:accent5>
      <a:accent6>
        <a:srgbClr val="E7B900"/>
      </a:accent6>
      <a:hlink>
        <a:srgbClr val="996633"/>
      </a:hlink>
      <a:folHlink>
        <a:srgbClr val="808000"/>
      </a:folHlink>
    </a:clrScheme>
    <a:fontScheme name="Com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m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9092478</TotalTime>
  <Pages>11</Pages>
  <Words>1157</Words>
  <Application>Microsoft Office PowerPoint</Application>
  <PresentationFormat>Custom</PresentationFormat>
  <Paragraphs>332</Paragraphs>
  <Slides>32</Slides>
  <Notes>13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Como</vt:lpstr>
      <vt:lpstr>Summary R&amp;D Detector</vt:lpstr>
      <vt:lpstr>R&amp;D Detector selected topics</vt:lpstr>
      <vt:lpstr>R&amp;D for Si-W ECAL</vt:lpstr>
      <vt:lpstr>Slide 4</vt:lpstr>
      <vt:lpstr>Slide 5</vt:lpstr>
      <vt:lpstr>Slide 6</vt:lpstr>
      <vt:lpstr>Slide 7</vt:lpstr>
      <vt:lpstr>Position sensitive silicon detector</vt:lpstr>
      <vt:lpstr>Scintillator ECAL</vt:lpstr>
      <vt:lpstr>Scintillator ECAL</vt:lpstr>
      <vt:lpstr>Sc ECAL with double SiPM readout</vt:lpstr>
      <vt:lpstr>DAQ for the Sc ECAL: EBU</vt:lpstr>
      <vt:lpstr>Scintillator Tiles MPPCs</vt:lpstr>
      <vt:lpstr>Saturation of SiPM</vt:lpstr>
      <vt:lpstr>Sampling Calorimeter AACAL</vt:lpstr>
      <vt:lpstr>Leakage correction for SiD</vt:lpstr>
      <vt:lpstr>HCal shielding for CLIC</vt:lpstr>
      <vt:lpstr>Muon shielding for CLIC</vt:lpstr>
      <vt:lpstr>Precise timing with silicon sensors</vt:lpstr>
      <vt:lpstr>Pixel TPC</vt:lpstr>
      <vt:lpstr>Quad and 8-Quad module </vt:lpstr>
      <vt:lpstr>DESY GEM module</vt:lpstr>
      <vt:lpstr>DESY Large Prototype TPC</vt:lpstr>
      <vt:lpstr>GEM Gating device</vt:lpstr>
      <vt:lpstr>TPC for CEPC</vt:lpstr>
      <vt:lpstr>Silicon: SOI based pixel detector</vt:lpstr>
      <vt:lpstr>Silicon: SOFIST-4 3-D stacking</vt:lpstr>
      <vt:lpstr>Silicon: CMOS pixel detector</vt:lpstr>
      <vt:lpstr>Silicon: CMOS pixel detector</vt:lpstr>
      <vt:lpstr>MIMOSIS towards ILC vertex detector</vt:lpstr>
      <vt:lpstr>Conclusions R&amp;D Detector</vt:lpstr>
      <vt:lpstr>Slide 32</vt:lpstr>
    </vt:vector>
  </TitlesOfParts>
  <Manager/>
  <Company>NIKHEF</Company>
  <LinksUpToDate>false</LinksUpToDate>
  <SharedDoc>false</SharedDoc>
  <HyperlinkBase/>
  <HyperlinksChanged>false</HyperlinksChanged>
  <AppVersion>12.0256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gaseous QUAD pixel detector</dc:title>
  <dc:subject/>
  <dc:creator>Peter Kluit </dc:creator>
  <cp:keywords/>
  <dc:description/>
  <cp:lastModifiedBy>Peter Kluit</cp:lastModifiedBy>
  <cp:revision>2363</cp:revision>
  <cp:lastPrinted>2002-02-06T08:01:21Z</cp:lastPrinted>
  <dcterms:created xsi:type="dcterms:W3CDTF">2019-10-31T07:50:39Z</dcterms:created>
  <dcterms:modified xsi:type="dcterms:W3CDTF">2019-10-31T07:55:32Z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1</vt:i4>
  </property>
  <property fmtid="{D5CDD505-2E9C-101B-9397-08002B2CF9AE}" pid="6" name="ScreenUsage">
    <vt:i4>3</vt:i4>
  </property>
  <property fmtid="{D5CDD505-2E9C-101B-9397-08002B2CF9AE}" pid="7" name="MailAddress">
    <vt:lpwstr>F.Hartjes@nikhef.nl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false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\\Nikhefh\CT www\pub\techphys\diamond</vt:lpwstr>
  </property>
</Properties>
</file>