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1"/>
  </p:notesMasterIdLst>
  <p:sldIdLst>
    <p:sldId id="256" r:id="rId2"/>
    <p:sldId id="309" r:id="rId3"/>
    <p:sldId id="257" r:id="rId4"/>
    <p:sldId id="267" r:id="rId5"/>
    <p:sldId id="266" r:id="rId6"/>
    <p:sldId id="314" r:id="rId7"/>
    <p:sldId id="262" r:id="rId8"/>
    <p:sldId id="289" r:id="rId9"/>
    <p:sldId id="290" r:id="rId10"/>
    <p:sldId id="291" r:id="rId11"/>
    <p:sldId id="312" r:id="rId12"/>
    <p:sldId id="272" r:id="rId13"/>
    <p:sldId id="273" r:id="rId14"/>
    <p:sldId id="274" r:id="rId15"/>
    <p:sldId id="269" r:id="rId16"/>
    <p:sldId id="268" r:id="rId17"/>
    <p:sldId id="270" r:id="rId18"/>
    <p:sldId id="271" r:id="rId19"/>
    <p:sldId id="317" r:id="rId20"/>
    <p:sldId id="321" r:id="rId21"/>
    <p:sldId id="322" r:id="rId22"/>
    <p:sldId id="329" r:id="rId23"/>
    <p:sldId id="330" r:id="rId24"/>
    <p:sldId id="327" r:id="rId25"/>
    <p:sldId id="328" r:id="rId26"/>
    <p:sldId id="323" r:id="rId27"/>
    <p:sldId id="265" r:id="rId28"/>
    <p:sldId id="324" r:id="rId29"/>
    <p:sldId id="315" r:id="rId30"/>
    <p:sldId id="296" r:id="rId31"/>
    <p:sldId id="286" r:id="rId32"/>
    <p:sldId id="287" r:id="rId33"/>
    <p:sldId id="285" r:id="rId34"/>
    <p:sldId id="281" r:id="rId35"/>
    <p:sldId id="283" r:id="rId36"/>
    <p:sldId id="288" r:id="rId37"/>
    <p:sldId id="282" r:id="rId38"/>
    <p:sldId id="316" r:id="rId39"/>
    <p:sldId id="297" r:id="rId40"/>
    <p:sldId id="333" r:id="rId41"/>
    <p:sldId id="298" r:id="rId42"/>
    <p:sldId id="299" r:id="rId43"/>
    <p:sldId id="332" r:id="rId44"/>
    <p:sldId id="331" r:id="rId45"/>
    <p:sldId id="302" r:id="rId46"/>
    <p:sldId id="301" r:id="rId47"/>
    <p:sldId id="300" r:id="rId48"/>
    <p:sldId id="308" r:id="rId49"/>
    <p:sldId id="311" r:id="rId50"/>
    <p:sldId id="276" r:id="rId51"/>
    <p:sldId id="277" r:id="rId52"/>
    <p:sldId id="279" r:id="rId53"/>
    <p:sldId id="278" r:id="rId54"/>
    <p:sldId id="280" r:id="rId55"/>
    <p:sldId id="275" r:id="rId56"/>
    <p:sldId id="337" r:id="rId57"/>
    <p:sldId id="319" r:id="rId58"/>
    <p:sldId id="335" r:id="rId59"/>
    <p:sldId id="336" r:id="rId6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met Mathieu" initials="OM" lastIdx="1" clrIdx="0">
    <p:extLst>
      <p:ext uri="{19B8F6BF-5375-455C-9EA6-DF929625EA0E}">
        <p15:presenceInfo xmlns:p15="http://schemas.microsoft.com/office/powerpoint/2012/main" userId="0400952d450a930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0" autoAdjust="0"/>
    <p:restoredTop sz="95719" autoAdjust="0"/>
  </p:normalViewPr>
  <p:slideViewPr>
    <p:cSldViewPr snapToGrid="0">
      <p:cViewPr varScale="1">
        <p:scale>
          <a:sx n="108" d="100"/>
          <a:sy n="108" d="100"/>
        </p:scale>
        <p:origin x="72" y="3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2601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2FD1B-8103-4D2E-B2B8-F6B4FA21BB42}" type="datetimeFigureOut">
              <a:rPr kumimoji="1" lang="ja-JP" altLang="en-US" smtClean="0"/>
              <a:t>2019/11/8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/>
              <a:t>Click to edit Master text styles</a:t>
            </a:r>
          </a:p>
          <a:p>
            <a:pPr lvl="1"/>
            <a:r>
              <a:rPr kumimoji="1" lang="en-US" altLang="ja-JP"/>
              <a:t>Second level</a:t>
            </a:r>
          </a:p>
          <a:p>
            <a:pPr lvl="2"/>
            <a:r>
              <a:rPr kumimoji="1" lang="en-US" altLang="ja-JP"/>
              <a:t>Third level</a:t>
            </a:r>
          </a:p>
          <a:p>
            <a:pPr lvl="3"/>
            <a:r>
              <a:rPr kumimoji="1" lang="en-US" altLang="ja-JP"/>
              <a:t>Fourth level</a:t>
            </a:r>
          </a:p>
          <a:p>
            <a:pPr lvl="4"/>
            <a:r>
              <a:rPr kumimoji="1" lang="en-US" altLang="ja-JP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8FCD5-2B77-4CDA-9A16-0E7825A18A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657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Conventional Facility and Siting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8FCD5-2B77-4CDA-9A16-0E7825A18A2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014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/>
              <a:t>flux concentrator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48FCD5-2B77-4CDA-9A16-0E7825A18A20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927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ja-JP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2019/10/31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0189AC7-3A5E-4F18-B7CF-E916398C9F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715" y="240984"/>
            <a:ext cx="880106" cy="8801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2019/10/31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6A2AA2-3AF9-4C75-8FFD-99FB95DAD5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3715" y="240984"/>
            <a:ext cx="880106" cy="88010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 dirty="0"/>
              <a:t>Click to edit Master text styles</a:t>
            </a:r>
          </a:p>
          <a:p>
            <a:pPr lvl="1"/>
            <a:r>
              <a:rPr lang="en-US" altLang="ja-JP" dirty="0"/>
              <a:t>Second level</a:t>
            </a:r>
          </a:p>
          <a:p>
            <a:pPr lvl="2"/>
            <a:r>
              <a:rPr lang="en-US" altLang="ja-JP" dirty="0"/>
              <a:t>Third level</a:t>
            </a:r>
          </a:p>
          <a:p>
            <a:pPr lvl="3"/>
            <a:r>
              <a:rPr lang="en-US" altLang="ja-JP" dirty="0"/>
              <a:t>Fourth level</a:t>
            </a:r>
          </a:p>
          <a:p>
            <a:pPr lvl="4"/>
            <a:r>
              <a:rPr lang="en-US" altLang="ja-JP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Mathieu Omet, 2019/10/31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Summary of the Accelerator Sessions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9A22EA-EC1A-4718-8FC4-D301FF0DB37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33715" y="240984"/>
            <a:ext cx="880106" cy="8801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3.png"/><Relationship Id="rId7" Type="http://schemas.openxmlformats.org/officeDocument/2006/relationships/image" Target="../media/image66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65.png"/><Relationship Id="rId4" Type="http://schemas.openxmlformats.org/officeDocument/2006/relationships/image" Target="../media/image64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jpeg"/><Relationship Id="rId4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tiff"/><Relationship Id="rId5" Type="http://schemas.openxmlformats.org/officeDocument/2006/relationships/image" Target="../media/image76.emf"/><Relationship Id="rId4" Type="http://schemas.openxmlformats.org/officeDocument/2006/relationships/image" Target="../media/image75.tif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jpg"/><Relationship Id="rId4" Type="http://schemas.openxmlformats.org/officeDocument/2006/relationships/image" Target="../media/image9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png"/><Relationship Id="rId5" Type="http://schemas.openxmlformats.org/officeDocument/2006/relationships/image" Target="../media/image6.jpg"/><Relationship Id="rId4" Type="http://schemas.openxmlformats.org/officeDocument/2006/relationships/image" Target="../media/image16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16.jpg"/><Relationship Id="rId4" Type="http://schemas.openxmlformats.org/officeDocument/2006/relationships/image" Target="../media/image138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71A8B-B578-4FEA-808A-A1C4E6F203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b="1" dirty="0"/>
              <a:t>Summary of the</a:t>
            </a:r>
            <a:br>
              <a:rPr lang="en-US" altLang="ja-JP" b="1" dirty="0"/>
            </a:br>
            <a:r>
              <a:rPr kumimoji="1" lang="en-US" altLang="ja-JP" b="1" dirty="0"/>
              <a:t>Accelerator Sessions</a:t>
            </a:r>
            <a:endParaRPr kumimoji="1" lang="ja-JP" altLang="en-US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E137C7-B0C0-4A05-96D0-3AE6E3A036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485253"/>
          </a:xfrm>
        </p:spPr>
        <p:txBody>
          <a:bodyPr>
            <a:normAutofit/>
          </a:bodyPr>
          <a:lstStyle/>
          <a:p>
            <a:endParaRPr lang="en-US" altLang="ja-JP" b="1" dirty="0"/>
          </a:p>
          <a:p>
            <a:r>
              <a:rPr lang="en-US" altLang="ja-JP" sz="2800" b="1" dirty="0"/>
              <a:t>International Workshop on Future Linear Collider 2019</a:t>
            </a:r>
            <a:endParaRPr kumimoji="1" lang="en-US" altLang="ja-JP" sz="2800" b="1" dirty="0"/>
          </a:p>
          <a:p>
            <a:r>
              <a:rPr kumimoji="1" lang="en-US" altLang="ja-JP" b="1" dirty="0"/>
              <a:t>2019/11/01</a:t>
            </a:r>
            <a:endParaRPr lang="en-US" altLang="ja-JP" b="1" dirty="0"/>
          </a:p>
          <a:p>
            <a:endParaRPr lang="en-US" altLang="ja-JP" dirty="0"/>
          </a:p>
          <a:p>
            <a:r>
              <a:rPr kumimoji="1" lang="en-US" altLang="ja-JP" dirty="0"/>
              <a:t>Mathieu Omet (KEK)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606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Infrastructure planning for FCC and CLIC /</a:t>
            </a:r>
            <a:br>
              <a:rPr lang="en-US" altLang="ja-JP" dirty="0"/>
            </a:br>
            <a:r>
              <a:rPr lang="en-US" altLang="ja-JP" dirty="0"/>
              <a:t>Planning of green ILC community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Themes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10</a:t>
            </a:fld>
            <a:endParaRPr lang="en-US" dirty="0"/>
          </a:p>
        </p:txBody>
      </p:sp>
      <p:pic>
        <p:nvPicPr>
          <p:cNvPr id="7" name="図 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BB25D29E-F129-4485-ADC6-FA9295522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5611" y="1812522"/>
            <a:ext cx="843865" cy="843865"/>
          </a:xfrm>
          <a:prstGeom prst="rect">
            <a:avLst/>
          </a:prstGeom>
        </p:spPr>
      </p:pic>
      <p:pic>
        <p:nvPicPr>
          <p:cNvPr id="8" name="図 7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1B91A653-2640-4136-A9EC-010F8B286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5611" y="1265752"/>
            <a:ext cx="785696" cy="514630"/>
          </a:xfrm>
          <a:prstGeom prst="rect">
            <a:avLst/>
          </a:prstGeom>
        </p:spPr>
      </p:pic>
      <p:pic>
        <p:nvPicPr>
          <p:cNvPr id="9" name="図 8" descr="テキスト, 地図 が含まれている画像&#10;&#10;自動的に生成された説明">
            <a:extLst>
              <a:ext uri="{FF2B5EF4-FFF2-40B4-BE49-F238E27FC236}">
                <a16:creationId xmlns:a16="http://schemas.microsoft.com/office/drawing/2014/main" id="{AA051B40-CF05-4944-B4F3-0FA81169C8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667" y="1812522"/>
            <a:ext cx="4851400" cy="3632200"/>
          </a:xfrm>
          <a:prstGeom prst="rect">
            <a:avLst/>
          </a:prstGeom>
        </p:spPr>
      </p:pic>
      <p:pic>
        <p:nvPicPr>
          <p:cNvPr id="10" name="図 9" descr="テキスト, 地図 が含まれている画像&#10;&#10;自動的に生成された説明">
            <a:extLst>
              <a:ext uri="{FF2B5EF4-FFF2-40B4-BE49-F238E27FC236}">
                <a16:creationId xmlns:a16="http://schemas.microsoft.com/office/drawing/2014/main" id="{07B6B6AD-7EB8-4C07-80FD-B8091374CF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9818" y="2701630"/>
            <a:ext cx="5744365" cy="396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994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11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D9511E7-3E09-40C9-9240-9EBA9A3DFF91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pPr algn="ctr"/>
            <a:r>
              <a:rPr lang="en-US" altLang="ja-JP" sz="4800" b="1" dirty="0"/>
              <a:t>Green Accelerator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92779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ー 8">
            <a:extLst>
              <a:ext uri="{FF2B5EF4-FFF2-40B4-BE49-F238E27FC236}">
                <a16:creationId xmlns:a16="http://schemas.microsoft.com/office/drawing/2014/main" id="{2B033973-DD89-4268-AD36-4BD3BC508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152619" cy="4351338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Solar heat utilization project in Iwate Prefectural University based on existing technology in Denmark</a:t>
            </a:r>
          </a:p>
          <a:p>
            <a:r>
              <a:rPr lang="en-US" altLang="ja-JP" sz="2400" dirty="0"/>
              <a:t>Waste heat recovery and offline transport is part of the concept (HAS-Clay)</a:t>
            </a:r>
          </a:p>
          <a:p>
            <a:r>
              <a:rPr lang="en-US" altLang="ja-JP" sz="2400" dirty="0"/>
              <a:t>Unused biomass will be used in surrounding industry (e.g. wood and wood chip drying, etc.)</a:t>
            </a:r>
          </a:p>
          <a:p>
            <a:endParaRPr lang="ja-JP" altLang="en-US" sz="2400" dirty="0"/>
          </a:p>
          <a:p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Renewable energy and waste heat usage</a:t>
            </a:r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12</a:t>
            </a:fld>
            <a:endParaRPr 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88D02D2C-0B94-4AB4-BEF9-1052E9365A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5167" y="3916399"/>
            <a:ext cx="4319587" cy="283858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68BCCCA7-A070-454F-B8CF-A47CC04591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686" y="3960592"/>
            <a:ext cx="4578628" cy="2838585"/>
          </a:xfrm>
          <a:prstGeom prst="rect">
            <a:avLst/>
          </a:prstGeom>
        </p:spPr>
      </p:pic>
      <p:pic>
        <p:nvPicPr>
          <p:cNvPr id="12" name="図 11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B92C5D2A-8486-4361-A4B9-6A49555FEB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5611" y="1265752"/>
            <a:ext cx="785696" cy="51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263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Electrical power situation in Tohoku </a:t>
            </a:r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13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C8199DE-E56C-4380-8E15-AF337982AE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337" y="1766430"/>
            <a:ext cx="5833663" cy="435133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7ACAA0A-3FAE-4BAF-BC50-46E37DD93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6012" y="1902841"/>
            <a:ext cx="5770405" cy="4214927"/>
          </a:xfrm>
          <a:prstGeom prst="rect">
            <a:avLst/>
          </a:prstGeom>
        </p:spPr>
      </p:pic>
      <p:pic>
        <p:nvPicPr>
          <p:cNvPr id="10" name="図 9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44F060BC-94D1-47B0-B43C-A51E39473C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5611" y="1265752"/>
            <a:ext cx="785696" cy="51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24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Further possibilities of energy saving</a:t>
            </a:r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14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C21AD62-D4C1-4677-8358-A19DC9C5C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x-none" dirty="0"/>
              <a:t>Proposal of solid-state amplifier for ILC in terms of Green Accelerator</a:t>
            </a:r>
            <a:r>
              <a:rPr lang="en-US" dirty="0"/>
              <a:t> by </a:t>
            </a:r>
            <a:r>
              <a:rPr lang="x-none" dirty="0"/>
              <a:t>R&amp;K</a:t>
            </a:r>
            <a:r>
              <a:rPr lang="en-US" dirty="0"/>
              <a:t> </a:t>
            </a:r>
            <a:r>
              <a:rPr lang="x-none" dirty="0"/>
              <a:t>Company Limited</a:t>
            </a:r>
            <a:endParaRPr lang="en-US" dirty="0"/>
          </a:p>
          <a:p>
            <a:pPr lvl="1"/>
            <a:r>
              <a:rPr lang="en-US" dirty="0"/>
              <a:t>Cost per watt constantly decreasing, performance constantly increasing</a:t>
            </a:r>
          </a:p>
          <a:p>
            <a:pPr lvl="1"/>
            <a:r>
              <a:rPr lang="en-US" dirty="0"/>
              <a:t>Maybe worth to reevaluate SSAs for ILC</a:t>
            </a:r>
          </a:p>
          <a:p>
            <a:r>
              <a:rPr lang="en-US" dirty="0"/>
              <a:t>Would have impact on e.g. waveguide design, LLRF systems, tunnel layout, etc.</a:t>
            </a:r>
          </a:p>
          <a:p>
            <a:endParaRPr lang="x-none" dirty="0"/>
          </a:p>
          <a:p>
            <a:endParaRPr kumimoji="1" lang="ja-JP" altLang="en-US" dirty="0"/>
          </a:p>
        </p:txBody>
      </p:sp>
      <p:pic>
        <p:nvPicPr>
          <p:cNvPr id="7" name="図 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C95DE2E7-4628-450F-AEB2-AD75ABF53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5611" y="1265752"/>
            <a:ext cx="785696" cy="51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1049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Increase klystron and modulator efficiency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13141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Efforts at CERN in scope of CLIC</a:t>
            </a:r>
            <a:endParaRPr kumimoji="1" lang="en-US" altLang="ja-JP" dirty="0"/>
          </a:p>
          <a:p>
            <a:r>
              <a:rPr kumimoji="1" lang="en-US" altLang="ja-JP" dirty="0"/>
              <a:t>Klystron prototypes tested together with Thales and Toshiba (Canon)</a:t>
            </a:r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15</a:t>
            </a:fld>
            <a:endParaRPr lang="en-US" dirty="0"/>
          </a:p>
        </p:txBody>
      </p:sp>
      <p:grpSp>
        <p:nvGrpSpPr>
          <p:cNvPr id="9" name="Group 14">
            <a:extLst>
              <a:ext uri="{FF2B5EF4-FFF2-40B4-BE49-F238E27FC236}">
                <a16:creationId xmlns:a16="http://schemas.microsoft.com/office/drawing/2014/main" id="{93AD0EBD-44F9-471C-8217-F3A69B985CBE}"/>
              </a:ext>
            </a:extLst>
          </p:cNvPr>
          <p:cNvGrpSpPr/>
          <p:nvPr/>
        </p:nvGrpSpPr>
        <p:grpSpPr>
          <a:xfrm>
            <a:off x="7831122" y="3046184"/>
            <a:ext cx="4331321" cy="2930286"/>
            <a:chOff x="4553726" y="1809750"/>
            <a:chExt cx="6730657" cy="4545531"/>
          </a:xfrm>
        </p:grpSpPr>
        <p:grpSp>
          <p:nvGrpSpPr>
            <p:cNvPr id="10" name="Group 48">
              <a:extLst>
                <a:ext uri="{FF2B5EF4-FFF2-40B4-BE49-F238E27FC236}">
                  <a16:creationId xmlns:a16="http://schemas.microsoft.com/office/drawing/2014/main" id="{C5094F52-8819-4750-8D55-EEB15423B104}"/>
                </a:ext>
              </a:extLst>
            </p:cNvPr>
            <p:cNvGrpSpPr/>
            <p:nvPr/>
          </p:nvGrpSpPr>
          <p:grpSpPr>
            <a:xfrm>
              <a:off x="4553726" y="1809750"/>
              <a:ext cx="6730657" cy="4545531"/>
              <a:chOff x="4668026" y="2148532"/>
              <a:chExt cx="6730657" cy="4545531"/>
            </a:xfrm>
          </p:grpSpPr>
          <p:grpSp>
            <p:nvGrpSpPr>
              <p:cNvPr id="20" name="Group 4">
                <a:extLst>
                  <a:ext uri="{FF2B5EF4-FFF2-40B4-BE49-F238E27FC236}">
                    <a16:creationId xmlns:a16="http://schemas.microsoft.com/office/drawing/2014/main" id="{D7EFA6E5-F926-4FC2-9FA9-A2F496EFCCBB}"/>
                  </a:ext>
                </a:extLst>
              </p:cNvPr>
              <p:cNvGrpSpPr/>
              <p:nvPr/>
            </p:nvGrpSpPr>
            <p:grpSpPr>
              <a:xfrm>
                <a:off x="4668026" y="2148532"/>
                <a:ext cx="6730657" cy="4545531"/>
                <a:chOff x="2102626" y="1795444"/>
                <a:chExt cx="6730657" cy="4545531"/>
              </a:xfrm>
            </p:grpSpPr>
            <p:pic>
              <p:nvPicPr>
                <p:cNvPr id="23" name="Picture 5">
                  <a:extLst>
                    <a:ext uri="{FF2B5EF4-FFF2-40B4-BE49-F238E27FC236}">
                      <a16:creationId xmlns:a16="http://schemas.microsoft.com/office/drawing/2014/main" id="{FBF530BD-C074-470F-8931-30B97F5FF8F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102626" y="1795444"/>
                  <a:ext cx="6730657" cy="4545531"/>
                </a:xfrm>
                <a:prstGeom prst="rect">
                  <a:avLst/>
                </a:prstGeom>
              </p:spPr>
            </p:pic>
            <p:sp>
              <p:nvSpPr>
                <p:cNvPr id="24" name="Freeform 6">
                  <a:extLst>
                    <a:ext uri="{FF2B5EF4-FFF2-40B4-BE49-F238E27FC236}">
                      <a16:creationId xmlns:a16="http://schemas.microsoft.com/office/drawing/2014/main" id="{BFC238A2-1D81-4BE7-B80A-C4D5E21AF43A}"/>
                    </a:ext>
                  </a:extLst>
                </p:cNvPr>
                <p:cNvSpPr/>
                <p:nvPr/>
              </p:nvSpPr>
              <p:spPr>
                <a:xfrm>
                  <a:off x="2864284" y="3012826"/>
                  <a:ext cx="5676900" cy="2667000"/>
                </a:xfrm>
                <a:custGeom>
                  <a:avLst/>
                  <a:gdLst>
                    <a:gd name="connsiteX0" fmla="*/ 0 w 5676900"/>
                    <a:gd name="connsiteY0" fmla="*/ 0 h 2667000"/>
                    <a:gd name="connsiteX1" fmla="*/ 5676900 w 5676900"/>
                    <a:gd name="connsiteY1" fmla="*/ 1485900 h 2667000"/>
                    <a:gd name="connsiteX2" fmla="*/ 5676900 w 5676900"/>
                    <a:gd name="connsiteY2" fmla="*/ 2667000 h 2667000"/>
                    <a:gd name="connsiteX3" fmla="*/ 12700 w 5676900"/>
                    <a:gd name="connsiteY3" fmla="*/ 2654300 h 2667000"/>
                    <a:gd name="connsiteX4" fmla="*/ 0 w 5676900"/>
                    <a:gd name="connsiteY4" fmla="*/ 0 h 2667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76900" h="2667000">
                      <a:moveTo>
                        <a:pt x="0" y="0"/>
                      </a:moveTo>
                      <a:lnTo>
                        <a:pt x="5676900" y="1485900"/>
                      </a:lnTo>
                      <a:lnTo>
                        <a:pt x="5676900" y="2667000"/>
                      </a:lnTo>
                      <a:lnTo>
                        <a:pt x="12700" y="2654300"/>
                      </a:lnTo>
                      <a:cubicBezTo>
                        <a:pt x="8467" y="1773767"/>
                        <a:pt x="4233" y="893233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41000">
                      <a:schemeClr val="accent6">
                        <a:lumMod val="20000"/>
                        <a:lumOff val="80000"/>
                        <a:alpha val="19000"/>
                      </a:schemeClr>
                    </a:gs>
                    <a:gs pos="72000">
                      <a:schemeClr val="accent6">
                        <a:lumMod val="40000"/>
                        <a:lumOff val="60000"/>
                      </a:schemeClr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189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/>
                  <a:endParaRPr lang="en-GB" sz="90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" name="Rounded Rectangle 7">
                  <a:extLst>
                    <a:ext uri="{FF2B5EF4-FFF2-40B4-BE49-F238E27FC236}">
                      <a16:creationId xmlns:a16="http://schemas.microsoft.com/office/drawing/2014/main" id="{BAD24A27-BE59-46EA-80DA-3011B2842908}"/>
                    </a:ext>
                  </a:extLst>
                </p:cNvPr>
                <p:cNvSpPr/>
                <p:nvPr/>
              </p:nvSpPr>
              <p:spPr>
                <a:xfrm rot="1110569">
                  <a:off x="6940984" y="4469594"/>
                  <a:ext cx="457200" cy="306891"/>
                </a:xfrm>
                <a:prstGeom prst="round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/>
                  <a:endParaRPr lang="en-GB" sz="90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" name="TextBox 8">
                  <a:extLst>
                    <a:ext uri="{FF2B5EF4-FFF2-40B4-BE49-F238E27FC236}">
                      <a16:creationId xmlns:a16="http://schemas.microsoft.com/office/drawing/2014/main" id="{DA8E9E2F-B2CD-4FC7-8E1A-C8CBBDD09AB5}"/>
                    </a:ext>
                  </a:extLst>
                </p:cNvPr>
                <p:cNvSpPr txBox="1"/>
                <p:nvPr/>
              </p:nvSpPr>
              <p:spPr>
                <a:xfrm>
                  <a:off x="6801422" y="4612507"/>
                  <a:ext cx="763457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685800"/>
                  <a:r>
                    <a:rPr lang="en-GB" sz="900" dirty="0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latin typeface="Calibri" panose="020F0502020204030204"/>
                    </a:rPr>
                    <a:t>S-band</a:t>
                  </a:r>
                </a:p>
                <a:p>
                  <a:pPr defTabSz="685800"/>
                  <a:r>
                    <a:rPr lang="en-GB" sz="900" dirty="0">
                      <a:solidFill>
                        <a:srgbClr val="5B9BD5">
                          <a:lumMod val="60000"/>
                          <a:lumOff val="40000"/>
                        </a:srgbClr>
                      </a:solidFill>
                      <a:latin typeface="Calibri" panose="020F0502020204030204"/>
                    </a:rPr>
                    <a:t>Industry</a:t>
                  </a:r>
                </a:p>
              </p:txBody>
            </p:sp>
            <p:sp>
              <p:nvSpPr>
                <p:cNvPr id="27" name="TextBox 9">
                  <a:extLst>
                    <a:ext uri="{FF2B5EF4-FFF2-40B4-BE49-F238E27FC236}">
                      <a16:creationId xmlns:a16="http://schemas.microsoft.com/office/drawing/2014/main" id="{00CD2D97-A301-47FF-9CD9-E33EC5DA0F80}"/>
                    </a:ext>
                  </a:extLst>
                </p:cNvPr>
                <p:cNvSpPr txBox="1"/>
                <p:nvPr/>
              </p:nvSpPr>
              <p:spPr>
                <a:xfrm>
                  <a:off x="5645820" y="4623039"/>
                  <a:ext cx="596744" cy="400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685800"/>
                  <a:r>
                    <a:rPr lang="en-GB" sz="675" dirty="0">
                      <a:solidFill>
                        <a:srgbClr val="5B9BD5">
                          <a:lumMod val="75000"/>
                        </a:srgbClr>
                      </a:solidFill>
                      <a:latin typeface="Calibri" panose="020F0502020204030204"/>
                    </a:rPr>
                    <a:t>X-CERN</a:t>
                  </a:r>
                </a:p>
                <a:p>
                  <a:pPr defTabSz="685800"/>
                  <a:r>
                    <a:rPr lang="en-GB" sz="675" dirty="0">
                      <a:solidFill>
                        <a:srgbClr val="5B9BD5">
                          <a:lumMod val="75000"/>
                        </a:srgbClr>
                      </a:solidFill>
                      <a:latin typeface="Calibri" panose="020F0502020204030204"/>
                    </a:rPr>
                    <a:t>50 MW</a:t>
                  </a:r>
                </a:p>
              </p:txBody>
            </p:sp>
            <p:sp>
              <p:nvSpPr>
                <p:cNvPr id="28" name="Oval 10">
                  <a:extLst>
                    <a:ext uri="{FF2B5EF4-FFF2-40B4-BE49-F238E27FC236}">
                      <a16:creationId xmlns:a16="http://schemas.microsoft.com/office/drawing/2014/main" id="{4BAF1826-2D1F-44E3-A89A-19C9A867CC2B}"/>
                    </a:ext>
                  </a:extLst>
                </p:cNvPr>
                <p:cNvSpPr/>
                <p:nvPr/>
              </p:nvSpPr>
              <p:spPr>
                <a:xfrm>
                  <a:off x="7019238" y="4452289"/>
                  <a:ext cx="203200" cy="196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/>
                  <a:endParaRPr lang="en-GB" sz="90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9" name="TextBox 11">
                  <a:extLst>
                    <a:ext uri="{FF2B5EF4-FFF2-40B4-BE49-F238E27FC236}">
                      <a16:creationId xmlns:a16="http://schemas.microsoft.com/office/drawing/2014/main" id="{5C0B0C9F-6D63-4675-BC92-A7C3EDDE9379}"/>
                    </a:ext>
                  </a:extLst>
                </p:cNvPr>
                <p:cNvSpPr txBox="1"/>
                <p:nvPr/>
              </p:nvSpPr>
              <p:spPr>
                <a:xfrm>
                  <a:off x="6637836" y="4243958"/>
                  <a:ext cx="596744" cy="400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685800"/>
                  <a:r>
                    <a:rPr lang="en-GB" sz="675" dirty="0">
                      <a:solidFill>
                        <a:srgbClr val="5B9BD5">
                          <a:lumMod val="75000"/>
                        </a:srgbClr>
                      </a:solidFill>
                      <a:latin typeface="Calibri" panose="020F0502020204030204"/>
                    </a:rPr>
                    <a:t>X-CERN</a:t>
                  </a:r>
                </a:p>
                <a:p>
                  <a:pPr defTabSz="685800"/>
                  <a:r>
                    <a:rPr lang="en-GB" sz="675" dirty="0">
                      <a:solidFill>
                        <a:srgbClr val="5B9BD5">
                          <a:lumMod val="75000"/>
                        </a:srgbClr>
                      </a:solidFill>
                      <a:latin typeface="Calibri" panose="020F0502020204030204"/>
                    </a:rPr>
                    <a:t>6 MW</a:t>
                  </a:r>
                </a:p>
              </p:txBody>
            </p:sp>
            <p:sp>
              <p:nvSpPr>
                <p:cNvPr id="30" name="TextBox 19">
                  <a:extLst>
                    <a:ext uri="{FF2B5EF4-FFF2-40B4-BE49-F238E27FC236}">
                      <a16:creationId xmlns:a16="http://schemas.microsoft.com/office/drawing/2014/main" id="{6CE7B837-1689-43E9-9A33-F8D6D7249AFA}"/>
                    </a:ext>
                  </a:extLst>
                </p:cNvPr>
                <p:cNvSpPr txBox="1"/>
                <p:nvPr/>
              </p:nvSpPr>
              <p:spPr>
                <a:xfrm rot="867215">
                  <a:off x="6190848" y="3951783"/>
                  <a:ext cx="1770144" cy="3077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685800"/>
                  <a:r>
                    <a:rPr lang="en-GB" sz="900" dirty="0">
                      <a:solidFill>
                        <a:srgbClr val="70AD47">
                          <a:lumMod val="75000"/>
                        </a:srgbClr>
                      </a:solidFill>
                      <a:latin typeface="Calibri" panose="020F0502020204030204"/>
                    </a:rPr>
                    <a:t>industrial empirical limit</a:t>
                  </a:r>
                </a:p>
              </p:txBody>
            </p:sp>
            <p:sp>
              <p:nvSpPr>
                <p:cNvPr id="31" name="TextBox 20">
                  <a:extLst>
                    <a:ext uri="{FF2B5EF4-FFF2-40B4-BE49-F238E27FC236}">
                      <a16:creationId xmlns:a16="http://schemas.microsoft.com/office/drawing/2014/main" id="{C5A129A8-9196-42D9-A267-D2EC9A78BA2E}"/>
                    </a:ext>
                  </a:extLst>
                </p:cNvPr>
                <p:cNvSpPr txBox="1"/>
                <p:nvPr/>
              </p:nvSpPr>
              <p:spPr>
                <a:xfrm>
                  <a:off x="4352261" y="4412514"/>
                  <a:ext cx="859637" cy="400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685800"/>
                  <a:r>
                    <a:rPr lang="en-GB" sz="675" dirty="0">
                      <a:solidFill>
                        <a:srgbClr val="5B9BD5">
                          <a:lumMod val="75000"/>
                        </a:srgbClr>
                      </a:solidFill>
                      <a:latin typeface="Calibri" panose="020F0502020204030204"/>
                    </a:rPr>
                    <a:t>X-KEK</a:t>
                  </a:r>
                </a:p>
                <a:p>
                  <a:pPr defTabSz="685800"/>
                  <a:r>
                    <a:rPr lang="en-GB" sz="675" dirty="0">
                      <a:solidFill>
                        <a:srgbClr val="5B9BD5">
                          <a:lumMod val="75000"/>
                        </a:srgbClr>
                      </a:solidFill>
                      <a:latin typeface="Calibri" panose="020F0502020204030204"/>
                    </a:rPr>
                    <a:t>PPM, 50 MW</a:t>
                  </a:r>
                </a:p>
              </p:txBody>
            </p:sp>
            <p:sp>
              <p:nvSpPr>
                <p:cNvPr id="32" name="Rounded Rectangle 21">
                  <a:extLst>
                    <a:ext uri="{FF2B5EF4-FFF2-40B4-BE49-F238E27FC236}">
                      <a16:creationId xmlns:a16="http://schemas.microsoft.com/office/drawing/2014/main" id="{12F55F95-38E6-4503-843D-ADA9F78E51F8}"/>
                    </a:ext>
                  </a:extLst>
                </p:cNvPr>
                <p:cNvSpPr/>
                <p:nvPr/>
              </p:nvSpPr>
              <p:spPr>
                <a:xfrm>
                  <a:off x="3879773" y="3259125"/>
                  <a:ext cx="180000" cy="180000"/>
                </a:xfrm>
                <a:prstGeom prst="round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/>
                  <a:endParaRPr lang="en-GB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3" name="Rounded Rectangle 22">
                  <a:extLst>
                    <a:ext uri="{FF2B5EF4-FFF2-40B4-BE49-F238E27FC236}">
                      <a16:creationId xmlns:a16="http://schemas.microsoft.com/office/drawing/2014/main" id="{10E40CDA-CD56-4B76-A24A-5175D0BF6B8F}"/>
                    </a:ext>
                  </a:extLst>
                </p:cNvPr>
                <p:cNvSpPr/>
                <p:nvPr/>
              </p:nvSpPr>
              <p:spPr>
                <a:xfrm>
                  <a:off x="4412509" y="3372596"/>
                  <a:ext cx="180000" cy="180000"/>
                </a:xfrm>
                <a:prstGeom prst="round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/>
                  <a:endParaRPr lang="en-GB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4" name="TextBox 23">
                  <a:extLst>
                    <a:ext uri="{FF2B5EF4-FFF2-40B4-BE49-F238E27FC236}">
                      <a16:creationId xmlns:a16="http://schemas.microsoft.com/office/drawing/2014/main" id="{5839622B-C7CC-44F4-B8B9-311D4F6C85B2}"/>
                    </a:ext>
                  </a:extLst>
                </p:cNvPr>
                <p:cNvSpPr txBox="1"/>
                <p:nvPr/>
              </p:nvSpPr>
              <p:spPr>
                <a:xfrm>
                  <a:off x="4309485" y="3483437"/>
                  <a:ext cx="1321303" cy="2616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685800"/>
                  <a:r>
                    <a:rPr lang="en-GB" sz="675" dirty="0">
                      <a:solidFill>
                        <a:srgbClr val="F4B183"/>
                      </a:solidFill>
                      <a:latin typeface="Calibri" panose="020F0502020204030204"/>
                    </a:rPr>
                    <a:t>L-MBK ILC,10 MW</a:t>
                  </a:r>
                </a:p>
              </p:txBody>
            </p:sp>
            <p:sp>
              <p:nvSpPr>
                <p:cNvPr id="35" name="TextBox 24">
                  <a:extLst>
                    <a:ext uri="{FF2B5EF4-FFF2-40B4-BE49-F238E27FC236}">
                      <a16:creationId xmlns:a16="http://schemas.microsoft.com/office/drawing/2014/main" id="{6D949747-7801-48D2-9AB2-1B351E15D450}"/>
                    </a:ext>
                  </a:extLst>
                </p:cNvPr>
                <p:cNvSpPr txBox="1"/>
                <p:nvPr/>
              </p:nvSpPr>
              <p:spPr>
                <a:xfrm>
                  <a:off x="2810781" y="3218681"/>
                  <a:ext cx="1175964" cy="2616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685800"/>
                  <a:r>
                    <a:rPr lang="en-GB" sz="675" dirty="0">
                      <a:solidFill>
                        <a:srgbClr val="F4B183"/>
                      </a:solidFill>
                      <a:latin typeface="Calibri" panose="020F0502020204030204"/>
                    </a:rPr>
                    <a:t>L-MBK CLIC, 20 MW</a:t>
                  </a:r>
                </a:p>
              </p:txBody>
            </p:sp>
            <p:sp>
              <p:nvSpPr>
                <p:cNvPr id="36" name="Oval 27">
                  <a:extLst>
                    <a:ext uri="{FF2B5EF4-FFF2-40B4-BE49-F238E27FC236}">
                      <a16:creationId xmlns:a16="http://schemas.microsoft.com/office/drawing/2014/main" id="{7DEAEA2E-19B7-4C3E-93AD-61C264120F7E}"/>
                    </a:ext>
                  </a:extLst>
                </p:cNvPr>
                <p:cNvSpPr/>
                <p:nvPr/>
              </p:nvSpPr>
              <p:spPr>
                <a:xfrm>
                  <a:off x="4718586" y="3651667"/>
                  <a:ext cx="203200" cy="196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/>
                  <a:endParaRPr lang="en-GB" sz="90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7" name="TextBox 28">
                  <a:extLst>
                    <a:ext uri="{FF2B5EF4-FFF2-40B4-BE49-F238E27FC236}">
                      <a16:creationId xmlns:a16="http://schemas.microsoft.com/office/drawing/2014/main" id="{95AEB544-DDCC-4EDD-8844-B47BBBA94A51}"/>
                    </a:ext>
                  </a:extLst>
                </p:cNvPr>
                <p:cNvSpPr txBox="1"/>
                <p:nvPr/>
              </p:nvSpPr>
              <p:spPr>
                <a:xfrm>
                  <a:off x="4646169" y="3825805"/>
                  <a:ext cx="667277" cy="40010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685800"/>
                  <a:r>
                    <a:rPr lang="en-GB" sz="675" dirty="0">
                      <a:solidFill>
                        <a:srgbClr val="5B9BD5">
                          <a:lumMod val="75000"/>
                        </a:srgbClr>
                      </a:solidFill>
                      <a:latin typeface="Calibri" panose="020F0502020204030204"/>
                    </a:rPr>
                    <a:t>UHF-LHC</a:t>
                  </a:r>
                </a:p>
                <a:p>
                  <a:pPr defTabSz="685800"/>
                  <a:r>
                    <a:rPr lang="en-GB" sz="675" dirty="0">
                      <a:solidFill>
                        <a:srgbClr val="5B9BD5">
                          <a:lumMod val="75000"/>
                        </a:srgbClr>
                      </a:solidFill>
                      <a:latin typeface="Calibri" panose="020F0502020204030204"/>
                    </a:rPr>
                    <a:t>0.3 MW</a:t>
                  </a:r>
                </a:p>
              </p:txBody>
            </p:sp>
            <p:sp>
              <p:nvSpPr>
                <p:cNvPr id="38" name="TextBox 30">
                  <a:extLst>
                    <a:ext uri="{FF2B5EF4-FFF2-40B4-BE49-F238E27FC236}">
                      <a16:creationId xmlns:a16="http://schemas.microsoft.com/office/drawing/2014/main" id="{14063726-E33B-4EDE-88FD-21AC11ACA5A1}"/>
                    </a:ext>
                  </a:extLst>
                </p:cNvPr>
                <p:cNvSpPr txBox="1"/>
                <p:nvPr/>
              </p:nvSpPr>
              <p:spPr>
                <a:xfrm>
                  <a:off x="3552145" y="5254796"/>
                  <a:ext cx="1785104" cy="3385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685800"/>
                  <a:r>
                    <a:rPr lang="en-GB" sz="1050" dirty="0">
                      <a:solidFill>
                        <a:srgbClr val="0070C0"/>
                      </a:solidFill>
                      <a:latin typeface="Calibri" panose="020F0502020204030204"/>
                    </a:rPr>
                    <a:t>Klystrons for  science</a:t>
                  </a:r>
                </a:p>
              </p:txBody>
            </p:sp>
            <p:sp>
              <p:nvSpPr>
                <p:cNvPr id="39" name="Oval 32">
                  <a:extLst>
                    <a:ext uri="{FF2B5EF4-FFF2-40B4-BE49-F238E27FC236}">
                      <a16:creationId xmlns:a16="http://schemas.microsoft.com/office/drawing/2014/main" id="{4353FEAA-7F4F-4060-83B7-8B4342C38AA4}"/>
                    </a:ext>
                  </a:extLst>
                </p:cNvPr>
                <p:cNvSpPr/>
                <p:nvPr/>
              </p:nvSpPr>
              <p:spPr>
                <a:xfrm>
                  <a:off x="3026248" y="5310259"/>
                  <a:ext cx="203200" cy="19685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/>
                  <a:endParaRPr lang="en-GB" sz="900">
                    <a:solidFill>
                      <a:srgbClr val="0070C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40" name="Rounded Rectangle 33">
                  <a:extLst>
                    <a:ext uri="{FF2B5EF4-FFF2-40B4-BE49-F238E27FC236}">
                      <a16:creationId xmlns:a16="http://schemas.microsoft.com/office/drawing/2014/main" id="{9CFDFB33-DB42-4B99-9DD3-CFB6028C05EC}"/>
                    </a:ext>
                  </a:extLst>
                </p:cNvPr>
                <p:cNvSpPr/>
                <p:nvPr/>
              </p:nvSpPr>
              <p:spPr>
                <a:xfrm>
                  <a:off x="3301412" y="5321612"/>
                  <a:ext cx="180000" cy="180000"/>
                </a:xfrm>
                <a:prstGeom prst="round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/>
                  <a:endParaRPr lang="en-GB" sz="135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41" name="Oval 43">
                  <a:extLst>
                    <a:ext uri="{FF2B5EF4-FFF2-40B4-BE49-F238E27FC236}">
                      <a16:creationId xmlns:a16="http://schemas.microsoft.com/office/drawing/2014/main" id="{78504BE2-35BD-4F73-94A0-ED97B6B83F36}"/>
                    </a:ext>
                  </a:extLst>
                </p:cNvPr>
                <p:cNvSpPr/>
                <p:nvPr/>
              </p:nvSpPr>
              <p:spPr>
                <a:xfrm>
                  <a:off x="6115484" y="4657476"/>
                  <a:ext cx="203200" cy="196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/>
                  <a:endParaRPr lang="en-GB" sz="90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42" name="Oval 44">
                  <a:extLst>
                    <a:ext uri="{FF2B5EF4-FFF2-40B4-BE49-F238E27FC236}">
                      <a16:creationId xmlns:a16="http://schemas.microsoft.com/office/drawing/2014/main" id="{47E0A0B6-57C2-4F5B-8B97-496EFE6C2D9C}"/>
                    </a:ext>
                  </a:extLst>
                </p:cNvPr>
                <p:cNvSpPr/>
                <p:nvPr/>
              </p:nvSpPr>
              <p:spPr>
                <a:xfrm>
                  <a:off x="4890792" y="4373311"/>
                  <a:ext cx="203200" cy="196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685800"/>
                  <a:endParaRPr lang="en-GB" sz="90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21" name="Oval 45">
                <a:extLst>
                  <a:ext uri="{FF2B5EF4-FFF2-40B4-BE49-F238E27FC236}">
                    <a16:creationId xmlns:a16="http://schemas.microsoft.com/office/drawing/2014/main" id="{46C2F180-50F1-4C5D-BB29-0CDBCD7325DD}"/>
                  </a:ext>
                </a:extLst>
              </p:cNvPr>
              <p:cNvSpPr/>
              <p:nvPr/>
            </p:nvSpPr>
            <p:spPr>
              <a:xfrm>
                <a:off x="6722200" y="3920837"/>
                <a:ext cx="203200" cy="1968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85800"/>
                <a:endParaRPr lang="en-GB" sz="9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2" name="TextBox 46">
                <a:extLst>
                  <a:ext uri="{FF2B5EF4-FFF2-40B4-BE49-F238E27FC236}">
                    <a16:creationId xmlns:a16="http://schemas.microsoft.com/office/drawing/2014/main" id="{57F3B1B1-FF4C-4FE2-B3A0-C3A79B8A0B1D}"/>
                  </a:ext>
                </a:extLst>
              </p:cNvPr>
              <p:cNvSpPr txBox="1"/>
              <p:nvPr/>
            </p:nvSpPr>
            <p:spPr>
              <a:xfrm>
                <a:off x="6170206" y="4070625"/>
                <a:ext cx="1017325" cy="261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85800"/>
                <a:r>
                  <a:rPr lang="en-GB" sz="675" dirty="0">
                    <a:solidFill>
                      <a:srgbClr val="5B9BD5">
                        <a:lumMod val="75000"/>
                      </a:srgbClr>
                    </a:solidFill>
                    <a:latin typeface="Calibri" panose="020F0502020204030204"/>
                  </a:rPr>
                  <a:t>L-ESS,1.5 MW</a:t>
                </a:r>
              </a:p>
            </p:txBody>
          </p:sp>
        </p:grpSp>
        <p:sp>
          <p:nvSpPr>
            <p:cNvPr id="11" name="Oval 31">
              <a:extLst>
                <a:ext uri="{FF2B5EF4-FFF2-40B4-BE49-F238E27FC236}">
                  <a16:creationId xmlns:a16="http://schemas.microsoft.com/office/drawing/2014/main" id="{FC7E8E84-EE9E-4C1B-B4E2-8F8C60CDFD83}"/>
                </a:ext>
              </a:extLst>
            </p:cNvPr>
            <p:cNvSpPr/>
            <p:nvPr/>
          </p:nvSpPr>
          <p:spPr>
            <a:xfrm>
              <a:off x="8072636" y="3713082"/>
              <a:ext cx="203200" cy="1968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/>
              <a:endParaRPr lang="en-GB" sz="9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" name="TextBox 34">
              <a:extLst>
                <a:ext uri="{FF2B5EF4-FFF2-40B4-BE49-F238E27FC236}">
                  <a16:creationId xmlns:a16="http://schemas.microsoft.com/office/drawing/2014/main" id="{DE4455C6-1F24-41C6-BC6A-A78D65ECD9F3}"/>
                </a:ext>
              </a:extLst>
            </p:cNvPr>
            <p:cNvSpPr txBox="1"/>
            <p:nvPr/>
          </p:nvSpPr>
          <p:spPr>
            <a:xfrm>
              <a:off x="7813753" y="3880503"/>
              <a:ext cx="910933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/>
              <a:r>
                <a:rPr lang="en-GB" sz="675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</a:rPr>
                <a:t>UHF-B-factory</a:t>
              </a:r>
            </a:p>
            <a:p>
              <a:pPr defTabSz="685800"/>
              <a:r>
                <a:rPr lang="en-GB" sz="675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</a:rPr>
                <a:t>1.25 MW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A6D93FD-4B46-4EB4-8B32-502CCCD98AAB}"/>
                </a:ext>
              </a:extLst>
            </p:cNvPr>
            <p:cNvSpPr/>
            <p:nvPr/>
          </p:nvSpPr>
          <p:spPr>
            <a:xfrm>
              <a:off x="8763244" y="6013252"/>
              <a:ext cx="825440" cy="307776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/>
              <a:r>
                <a:rPr lang="en-GB" sz="900" dirty="0">
                  <a:solidFill>
                    <a:prstClr val="black"/>
                  </a:solidFill>
                  <a:latin typeface="Calibri" panose="020F0502020204030204"/>
                </a:rPr>
                <a:t>(µA/V</a:t>
              </a:r>
              <a:r>
                <a:rPr lang="en-GB" sz="900" baseline="30000" dirty="0">
                  <a:solidFill>
                    <a:prstClr val="black"/>
                  </a:solidFill>
                  <a:latin typeface="Calibri" panose="020F0502020204030204"/>
                </a:rPr>
                <a:t>1.5</a:t>
              </a:r>
              <a:r>
                <a:rPr lang="en-GB" sz="900" dirty="0">
                  <a:solidFill>
                    <a:prstClr val="black"/>
                  </a:solidFill>
                  <a:latin typeface="Calibri" panose="020F0502020204030204"/>
                </a:rPr>
                <a:t>) </a:t>
              </a:r>
            </a:p>
          </p:txBody>
        </p:sp>
        <p:sp>
          <p:nvSpPr>
            <p:cNvPr id="14" name="Oval 35">
              <a:extLst>
                <a:ext uri="{FF2B5EF4-FFF2-40B4-BE49-F238E27FC236}">
                  <a16:creationId xmlns:a16="http://schemas.microsoft.com/office/drawing/2014/main" id="{3085E2EE-C386-4FDC-8AB3-337784E1CFB8}"/>
                </a:ext>
              </a:extLst>
            </p:cNvPr>
            <p:cNvSpPr/>
            <p:nvPr/>
          </p:nvSpPr>
          <p:spPr>
            <a:xfrm>
              <a:off x="10830220" y="4695278"/>
              <a:ext cx="203200" cy="196850"/>
            </a:xfrm>
            <a:prstGeom prst="ellipse">
              <a:avLst/>
            </a:prstGeom>
            <a:solidFill>
              <a:srgbClr val="99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/>
              <a:endParaRPr lang="en-GB" sz="9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5" name="Rectangle 13">
              <a:extLst>
                <a:ext uri="{FF2B5EF4-FFF2-40B4-BE49-F238E27FC236}">
                  <a16:creationId xmlns:a16="http://schemas.microsoft.com/office/drawing/2014/main" id="{5BDDD9B3-08AF-4D4A-9F3B-DC9EDAFBE144}"/>
                </a:ext>
              </a:extLst>
            </p:cNvPr>
            <p:cNvSpPr/>
            <p:nvPr/>
          </p:nvSpPr>
          <p:spPr>
            <a:xfrm>
              <a:off x="10464586" y="4818505"/>
              <a:ext cx="688651" cy="43088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/>
              <a:r>
                <a:rPr lang="en-GB" sz="750" dirty="0">
                  <a:solidFill>
                    <a:srgbClr val="7030A0"/>
                  </a:solidFill>
                  <a:latin typeface="Calibri" panose="020F0502020204030204"/>
                </a:rPr>
                <a:t>ITT 2960</a:t>
              </a:r>
            </a:p>
            <a:p>
              <a:pPr defTabSz="685800"/>
              <a:r>
                <a:rPr lang="en-GB" sz="750" dirty="0">
                  <a:solidFill>
                    <a:srgbClr val="7030A0"/>
                  </a:solidFill>
                  <a:latin typeface="Calibri" panose="020F0502020204030204"/>
                </a:rPr>
                <a:t>33 MW </a:t>
              </a:r>
            </a:p>
          </p:txBody>
        </p:sp>
        <p:sp>
          <p:nvSpPr>
            <p:cNvPr id="16" name="Oval 36">
              <a:extLst>
                <a:ext uri="{FF2B5EF4-FFF2-40B4-BE49-F238E27FC236}">
                  <a16:creationId xmlns:a16="http://schemas.microsoft.com/office/drawing/2014/main" id="{C5E6F0F0-385A-47CB-A7F4-87F1400FF754}"/>
                </a:ext>
              </a:extLst>
            </p:cNvPr>
            <p:cNvSpPr/>
            <p:nvPr/>
          </p:nvSpPr>
          <p:spPr>
            <a:xfrm>
              <a:off x="6665182" y="3339041"/>
              <a:ext cx="203200" cy="1968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/>
              <a:endParaRPr lang="en-GB" sz="9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" name="TextBox 37">
              <a:extLst>
                <a:ext uri="{FF2B5EF4-FFF2-40B4-BE49-F238E27FC236}">
                  <a16:creationId xmlns:a16="http://schemas.microsoft.com/office/drawing/2014/main" id="{F3197F46-A186-4785-916E-A5C8B0BDCAAD}"/>
                </a:ext>
              </a:extLst>
            </p:cNvPr>
            <p:cNvSpPr txBox="1"/>
            <p:nvPr/>
          </p:nvSpPr>
          <p:spPr>
            <a:xfrm>
              <a:off x="5856889" y="3407371"/>
              <a:ext cx="1017325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/>
              <a:r>
                <a:rPr lang="en-GB" sz="675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</a:rPr>
                <a:t>L-SNS, 0.55 MW</a:t>
              </a:r>
            </a:p>
          </p:txBody>
        </p:sp>
        <p:sp>
          <p:nvSpPr>
            <p:cNvPr id="18" name="Oval 38">
              <a:extLst>
                <a:ext uri="{FF2B5EF4-FFF2-40B4-BE49-F238E27FC236}">
                  <a16:creationId xmlns:a16="http://schemas.microsoft.com/office/drawing/2014/main" id="{687E47EC-0424-41A3-A91B-E262E5B656A8}"/>
                </a:ext>
              </a:extLst>
            </p:cNvPr>
            <p:cNvSpPr/>
            <p:nvPr/>
          </p:nvSpPr>
          <p:spPr>
            <a:xfrm>
              <a:off x="10863020" y="4498428"/>
              <a:ext cx="203200" cy="1968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85800"/>
              <a:endParaRPr lang="en-GB" sz="9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9" name="TextBox 40">
              <a:extLst>
                <a:ext uri="{FF2B5EF4-FFF2-40B4-BE49-F238E27FC236}">
                  <a16:creationId xmlns:a16="http://schemas.microsoft.com/office/drawing/2014/main" id="{74D3C38F-EE58-45CF-AF00-705723695277}"/>
                </a:ext>
              </a:extLst>
            </p:cNvPr>
            <p:cNvSpPr txBox="1"/>
            <p:nvPr/>
          </p:nvSpPr>
          <p:spPr>
            <a:xfrm>
              <a:off x="10408334" y="4417717"/>
              <a:ext cx="58819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/>
              <a:r>
                <a:rPr lang="en-GB" sz="675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</a:rPr>
                <a:t>S-SLAC</a:t>
              </a:r>
            </a:p>
            <a:p>
              <a:pPr defTabSz="685800"/>
              <a:r>
                <a:rPr lang="en-GB" sz="675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</a:rPr>
                <a:t>65 MW</a:t>
              </a:r>
            </a:p>
          </p:txBody>
        </p:sp>
      </p:grpSp>
      <p:pic>
        <p:nvPicPr>
          <p:cNvPr id="43" name="図 42">
            <a:extLst>
              <a:ext uri="{FF2B5EF4-FFF2-40B4-BE49-F238E27FC236}">
                <a16:creationId xmlns:a16="http://schemas.microsoft.com/office/drawing/2014/main" id="{8917671E-871D-4499-84CF-BC9001706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14" y="3148928"/>
            <a:ext cx="3387501" cy="2722282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025D73C1-A86F-4E6B-BAD5-B3663CB22E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4418" y="3148928"/>
            <a:ext cx="3782966" cy="2722282"/>
          </a:xfrm>
          <a:prstGeom prst="rect">
            <a:avLst/>
          </a:prstGeom>
        </p:spPr>
      </p:pic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F408937-2A32-4D1B-9EB2-502F01A5AE0C}"/>
              </a:ext>
            </a:extLst>
          </p:cNvPr>
          <p:cNvSpPr/>
          <p:nvPr/>
        </p:nvSpPr>
        <p:spPr>
          <a:xfrm>
            <a:off x="3814418" y="5033246"/>
            <a:ext cx="628042" cy="146418"/>
          </a:xfrm>
          <a:prstGeom prst="rect">
            <a:avLst/>
          </a:prstGeom>
          <a:solidFill>
            <a:srgbClr val="FF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346CA40B-DF95-4E0C-8A84-7CB0BB7CADC4}"/>
              </a:ext>
            </a:extLst>
          </p:cNvPr>
          <p:cNvSpPr/>
          <p:nvPr/>
        </p:nvSpPr>
        <p:spPr>
          <a:xfrm>
            <a:off x="85348" y="4273171"/>
            <a:ext cx="628042" cy="146418"/>
          </a:xfrm>
          <a:prstGeom prst="rect">
            <a:avLst/>
          </a:prstGeom>
          <a:solidFill>
            <a:srgbClr val="FF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図 4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A5B82CB4-BEF7-437B-A091-97FD36FA1A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5611" y="1812522"/>
            <a:ext cx="843865" cy="84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170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Development of new klystrons at CERN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13141" cy="4351338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New bunching methods and simulation tools</a:t>
            </a:r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16</a:t>
            </a:fld>
            <a:endParaRPr lang="en-US" dirty="0"/>
          </a:p>
        </p:txBody>
      </p:sp>
      <p:grpSp>
        <p:nvGrpSpPr>
          <p:cNvPr id="47" name="Group 7">
            <a:extLst>
              <a:ext uri="{FF2B5EF4-FFF2-40B4-BE49-F238E27FC236}">
                <a16:creationId xmlns:a16="http://schemas.microsoft.com/office/drawing/2014/main" id="{1C56299A-C45C-4C61-8DF0-92DE0EAA1529}"/>
              </a:ext>
            </a:extLst>
          </p:cNvPr>
          <p:cNvGrpSpPr/>
          <p:nvPr/>
        </p:nvGrpSpPr>
        <p:grpSpPr>
          <a:xfrm>
            <a:off x="7373257" y="2431141"/>
            <a:ext cx="4664705" cy="3318289"/>
            <a:chOff x="2152170" y="1307333"/>
            <a:chExt cx="6730657" cy="4545531"/>
          </a:xfrm>
        </p:grpSpPr>
        <p:grpSp>
          <p:nvGrpSpPr>
            <p:cNvPr id="48" name="Group 8">
              <a:extLst>
                <a:ext uri="{FF2B5EF4-FFF2-40B4-BE49-F238E27FC236}">
                  <a16:creationId xmlns:a16="http://schemas.microsoft.com/office/drawing/2014/main" id="{DF23BB75-480E-43AB-A35B-5AA8C8BA015B}"/>
                </a:ext>
              </a:extLst>
            </p:cNvPr>
            <p:cNvGrpSpPr/>
            <p:nvPr/>
          </p:nvGrpSpPr>
          <p:grpSpPr>
            <a:xfrm>
              <a:off x="2152170" y="1307333"/>
              <a:ext cx="6730657" cy="4545531"/>
              <a:chOff x="4553726" y="1809750"/>
              <a:chExt cx="6730657" cy="4545531"/>
            </a:xfrm>
          </p:grpSpPr>
          <p:grpSp>
            <p:nvGrpSpPr>
              <p:cNvPr id="75" name="Group 35">
                <a:extLst>
                  <a:ext uri="{FF2B5EF4-FFF2-40B4-BE49-F238E27FC236}">
                    <a16:creationId xmlns:a16="http://schemas.microsoft.com/office/drawing/2014/main" id="{7EF098DA-1CA8-4268-9578-800B2F01FA32}"/>
                  </a:ext>
                </a:extLst>
              </p:cNvPr>
              <p:cNvGrpSpPr/>
              <p:nvPr/>
            </p:nvGrpSpPr>
            <p:grpSpPr>
              <a:xfrm>
                <a:off x="4553726" y="1809750"/>
                <a:ext cx="6730657" cy="4545531"/>
                <a:chOff x="4668026" y="2148532"/>
                <a:chExt cx="6730657" cy="4545531"/>
              </a:xfrm>
            </p:grpSpPr>
            <p:grpSp>
              <p:nvGrpSpPr>
                <p:cNvPr id="85" name="Group 45">
                  <a:extLst>
                    <a:ext uri="{FF2B5EF4-FFF2-40B4-BE49-F238E27FC236}">
                      <a16:creationId xmlns:a16="http://schemas.microsoft.com/office/drawing/2014/main" id="{5AE4666C-7F9D-4396-BDCA-ACAAE868C0E0}"/>
                    </a:ext>
                  </a:extLst>
                </p:cNvPr>
                <p:cNvGrpSpPr/>
                <p:nvPr/>
              </p:nvGrpSpPr>
              <p:grpSpPr>
                <a:xfrm>
                  <a:off x="4668026" y="2148532"/>
                  <a:ext cx="6730657" cy="4545531"/>
                  <a:chOff x="2102626" y="1795444"/>
                  <a:chExt cx="6730657" cy="4545531"/>
                </a:xfrm>
              </p:grpSpPr>
              <p:pic>
                <p:nvPicPr>
                  <p:cNvPr id="88" name="Picture 48">
                    <a:extLst>
                      <a:ext uri="{FF2B5EF4-FFF2-40B4-BE49-F238E27FC236}">
                        <a16:creationId xmlns:a16="http://schemas.microsoft.com/office/drawing/2014/main" id="{7E2FB9D9-F0D6-488A-86C4-4844A134626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2102626" y="1795444"/>
                    <a:ext cx="6730657" cy="4545531"/>
                  </a:xfrm>
                  <a:prstGeom prst="rect">
                    <a:avLst/>
                  </a:prstGeom>
                </p:spPr>
              </p:pic>
              <p:sp>
                <p:nvSpPr>
                  <p:cNvPr id="89" name="Freeform 49">
                    <a:extLst>
                      <a:ext uri="{FF2B5EF4-FFF2-40B4-BE49-F238E27FC236}">
                        <a16:creationId xmlns:a16="http://schemas.microsoft.com/office/drawing/2014/main" id="{4D84828E-B646-488A-801E-AB54497F20EB}"/>
                      </a:ext>
                    </a:extLst>
                  </p:cNvPr>
                  <p:cNvSpPr/>
                  <p:nvPr/>
                </p:nvSpPr>
                <p:spPr>
                  <a:xfrm>
                    <a:off x="2864284" y="3012826"/>
                    <a:ext cx="5676900" cy="2667000"/>
                  </a:xfrm>
                  <a:custGeom>
                    <a:avLst/>
                    <a:gdLst>
                      <a:gd name="connsiteX0" fmla="*/ 0 w 5676900"/>
                      <a:gd name="connsiteY0" fmla="*/ 0 h 2667000"/>
                      <a:gd name="connsiteX1" fmla="*/ 5676900 w 5676900"/>
                      <a:gd name="connsiteY1" fmla="*/ 1485900 h 2667000"/>
                      <a:gd name="connsiteX2" fmla="*/ 5676900 w 5676900"/>
                      <a:gd name="connsiteY2" fmla="*/ 2667000 h 2667000"/>
                      <a:gd name="connsiteX3" fmla="*/ 12700 w 5676900"/>
                      <a:gd name="connsiteY3" fmla="*/ 2654300 h 2667000"/>
                      <a:gd name="connsiteX4" fmla="*/ 0 w 5676900"/>
                      <a:gd name="connsiteY4" fmla="*/ 0 h 2667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676900" h="2667000">
                        <a:moveTo>
                          <a:pt x="0" y="0"/>
                        </a:moveTo>
                        <a:lnTo>
                          <a:pt x="5676900" y="1485900"/>
                        </a:lnTo>
                        <a:lnTo>
                          <a:pt x="5676900" y="2667000"/>
                        </a:lnTo>
                        <a:lnTo>
                          <a:pt x="12700" y="2654300"/>
                        </a:lnTo>
                        <a:cubicBezTo>
                          <a:pt x="8467" y="1773767"/>
                          <a:pt x="4233" y="893233"/>
                          <a:pt x="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41000">
                        <a:schemeClr val="accent6">
                          <a:lumMod val="20000"/>
                          <a:lumOff val="80000"/>
                          <a:alpha val="19000"/>
                        </a:schemeClr>
                      </a:gs>
                      <a:gs pos="72000">
                        <a:schemeClr val="accent6">
                          <a:lumMod val="40000"/>
                          <a:lumOff val="60000"/>
                        </a:schemeClr>
                      </a:gs>
                      <a:gs pos="10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lin ang="189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/>
                    <a:endParaRPr lang="en-GB" sz="90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0" name="Rounded Rectangle 50">
                    <a:extLst>
                      <a:ext uri="{FF2B5EF4-FFF2-40B4-BE49-F238E27FC236}">
                        <a16:creationId xmlns:a16="http://schemas.microsoft.com/office/drawing/2014/main" id="{D70680BA-6A44-4634-BF61-BD5EAD05372D}"/>
                      </a:ext>
                    </a:extLst>
                  </p:cNvPr>
                  <p:cNvSpPr/>
                  <p:nvPr/>
                </p:nvSpPr>
                <p:spPr>
                  <a:xfrm rot="1110569">
                    <a:off x="6940984" y="4469594"/>
                    <a:ext cx="457200" cy="306891"/>
                  </a:xfrm>
                  <a:prstGeom prst="roundRect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>
                    <a:solidFill>
                      <a:schemeClr val="accent1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/>
                    <a:endParaRPr lang="en-GB" sz="90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1" name="TextBox 51">
                    <a:extLst>
                      <a:ext uri="{FF2B5EF4-FFF2-40B4-BE49-F238E27FC236}">
                        <a16:creationId xmlns:a16="http://schemas.microsoft.com/office/drawing/2014/main" id="{6E460C0A-15FC-4158-A8A2-C4599631D793}"/>
                      </a:ext>
                    </a:extLst>
                  </p:cNvPr>
                  <p:cNvSpPr txBox="1"/>
                  <p:nvPr/>
                </p:nvSpPr>
                <p:spPr>
                  <a:xfrm>
                    <a:off x="6801422" y="4612507"/>
                    <a:ext cx="763457" cy="49244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685800"/>
                    <a:r>
                      <a:rPr lang="en-GB" sz="900" dirty="0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latin typeface="Calibri" panose="020F0502020204030204"/>
                      </a:rPr>
                      <a:t>S-band</a:t>
                    </a:r>
                  </a:p>
                  <a:p>
                    <a:pPr defTabSz="685800"/>
                    <a:r>
                      <a:rPr lang="en-GB" sz="900" dirty="0">
                        <a:solidFill>
                          <a:srgbClr val="5B9BD5">
                            <a:lumMod val="60000"/>
                            <a:lumOff val="40000"/>
                          </a:srgbClr>
                        </a:solidFill>
                        <a:latin typeface="Calibri" panose="020F0502020204030204"/>
                      </a:rPr>
                      <a:t>Industry</a:t>
                    </a:r>
                  </a:p>
                </p:txBody>
              </p:sp>
              <p:sp>
                <p:nvSpPr>
                  <p:cNvPr id="92" name="TextBox 52">
                    <a:extLst>
                      <a:ext uri="{FF2B5EF4-FFF2-40B4-BE49-F238E27FC236}">
                        <a16:creationId xmlns:a16="http://schemas.microsoft.com/office/drawing/2014/main" id="{C882A9D8-81D4-4DAF-9ADC-73BDDB3EBC30}"/>
                      </a:ext>
                    </a:extLst>
                  </p:cNvPr>
                  <p:cNvSpPr txBox="1"/>
                  <p:nvPr/>
                </p:nvSpPr>
                <p:spPr>
                  <a:xfrm>
                    <a:off x="5674640" y="4726198"/>
                    <a:ext cx="588195" cy="40010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685800"/>
                    <a:r>
                      <a:rPr lang="en-GB" sz="675" dirty="0">
                        <a:solidFill>
                          <a:srgbClr val="5B9BD5">
                            <a:lumMod val="75000"/>
                          </a:srgbClr>
                        </a:solidFill>
                        <a:latin typeface="Calibri" panose="020F0502020204030204"/>
                      </a:rPr>
                      <a:t>X-CPI</a:t>
                    </a:r>
                  </a:p>
                  <a:p>
                    <a:pPr defTabSz="685800"/>
                    <a:r>
                      <a:rPr lang="en-GB" sz="675" dirty="0">
                        <a:solidFill>
                          <a:srgbClr val="5B9BD5">
                            <a:lumMod val="75000"/>
                          </a:srgbClr>
                        </a:solidFill>
                        <a:latin typeface="Calibri" panose="020F0502020204030204"/>
                      </a:rPr>
                      <a:t>50 MW</a:t>
                    </a:r>
                  </a:p>
                </p:txBody>
              </p:sp>
              <p:sp>
                <p:nvSpPr>
                  <p:cNvPr id="93" name="Oval 53">
                    <a:extLst>
                      <a:ext uri="{FF2B5EF4-FFF2-40B4-BE49-F238E27FC236}">
                        <a16:creationId xmlns:a16="http://schemas.microsoft.com/office/drawing/2014/main" id="{1115444B-09B3-4739-B2DF-55AC20839C9D}"/>
                      </a:ext>
                    </a:extLst>
                  </p:cNvPr>
                  <p:cNvSpPr/>
                  <p:nvPr/>
                </p:nvSpPr>
                <p:spPr>
                  <a:xfrm>
                    <a:off x="7019238" y="4452289"/>
                    <a:ext cx="203200" cy="196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/>
                    <a:endParaRPr lang="en-GB" sz="90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4" name="TextBox 54">
                    <a:extLst>
                      <a:ext uri="{FF2B5EF4-FFF2-40B4-BE49-F238E27FC236}">
                        <a16:creationId xmlns:a16="http://schemas.microsoft.com/office/drawing/2014/main" id="{480AFB35-29D7-4B78-AFDA-8CE30D5D34EE}"/>
                      </a:ext>
                    </a:extLst>
                  </p:cNvPr>
                  <p:cNvSpPr txBox="1"/>
                  <p:nvPr/>
                </p:nvSpPr>
                <p:spPr>
                  <a:xfrm>
                    <a:off x="6637836" y="4243958"/>
                    <a:ext cx="639491" cy="40010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685800"/>
                    <a:r>
                      <a:rPr lang="en-GB" sz="675" dirty="0">
                        <a:solidFill>
                          <a:srgbClr val="5B9BD5">
                            <a:lumMod val="75000"/>
                          </a:srgbClr>
                        </a:solidFill>
                        <a:latin typeface="Calibri" panose="020F0502020204030204"/>
                      </a:rPr>
                      <a:t>X-Canon</a:t>
                    </a:r>
                  </a:p>
                  <a:p>
                    <a:pPr defTabSz="685800"/>
                    <a:r>
                      <a:rPr lang="en-GB" sz="675" dirty="0">
                        <a:solidFill>
                          <a:srgbClr val="5B9BD5">
                            <a:lumMod val="75000"/>
                          </a:srgbClr>
                        </a:solidFill>
                        <a:latin typeface="Calibri" panose="020F0502020204030204"/>
                      </a:rPr>
                      <a:t>6 MW</a:t>
                    </a:r>
                  </a:p>
                </p:txBody>
              </p:sp>
              <p:sp>
                <p:nvSpPr>
                  <p:cNvPr id="95" name="TextBox 55">
                    <a:extLst>
                      <a:ext uri="{FF2B5EF4-FFF2-40B4-BE49-F238E27FC236}">
                        <a16:creationId xmlns:a16="http://schemas.microsoft.com/office/drawing/2014/main" id="{60AC3DC0-0A25-4650-BB1E-183A3BE0EABF}"/>
                      </a:ext>
                    </a:extLst>
                  </p:cNvPr>
                  <p:cNvSpPr txBox="1"/>
                  <p:nvPr/>
                </p:nvSpPr>
                <p:spPr>
                  <a:xfrm>
                    <a:off x="4297373" y="4355954"/>
                    <a:ext cx="859637" cy="40010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685800"/>
                    <a:r>
                      <a:rPr lang="en-GB" sz="675" dirty="0">
                        <a:solidFill>
                          <a:srgbClr val="5B9BD5">
                            <a:lumMod val="75000"/>
                          </a:srgbClr>
                        </a:solidFill>
                        <a:latin typeface="Calibri" panose="020F0502020204030204"/>
                      </a:rPr>
                      <a:t>X-Toshiba</a:t>
                    </a:r>
                  </a:p>
                  <a:p>
                    <a:pPr defTabSz="685800"/>
                    <a:r>
                      <a:rPr lang="en-GB" sz="675" dirty="0">
                        <a:solidFill>
                          <a:srgbClr val="5B9BD5">
                            <a:lumMod val="75000"/>
                          </a:srgbClr>
                        </a:solidFill>
                        <a:latin typeface="Calibri" panose="020F0502020204030204"/>
                      </a:rPr>
                      <a:t>PPM, 50 MW</a:t>
                    </a:r>
                  </a:p>
                </p:txBody>
              </p:sp>
              <p:sp>
                <p:nvSpPr>
                  <p:cNvPr id="96" name="Rounded Rectangle 56">
                    <a:extLst>
                      <a:ext uri="{FF2B5EF4-FFF2-40B4-BE49-F238E27FC236}">
                        <a16:creationId xmlns:a16="http://schemas.microsoft.com/office/drawing/2014/main" id="{50D0EF07-32D9-4766-84AE-AEDD87807C11}"/>
                      </a:ext>
                    </a:extLst>
                  </p:cNvPr>
                  <p:cNvSpPr/>
                  <p:nvPr/>
                </p:nvSpPr>
                <p:spPr>
                  <a:xfrm>
                    <a:off x="3879773" y="3259125"/>
                    <a:ext cx="180000" cy="180000"/>
                  </a:xfrm>
                  <a:prstGeom prst="round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/>
                    <a:endParaRPr lang="en-GB" sz="135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7" name="Rounded Rectangle 57">
                    <a:extLst>
                      <a:ext uri="{FF2B5EF4-FFF2-40B4-BE49-F238E27FC236}">
                        <a16:creationId xmlns:a16="http://schemas.microsoft.com/office/drawing/2014/main" id="{2B2A78E0-D2F0-4A74-9717-846EB2ED16F4}"/>
                      </a:ext>
                    </a:extLst>
                  </p:cNvPr>
                  <p:cNvSpPr/>
                  <p:nvPr/>
                </p:nvSpPr>
                <p:spPr>
                  <a:xfrm>
                    <a:off x="4412509" y="3372596"/>
                    <a:ext cx="180000" cy="180000"/>
                  </a:xfrm>
                  <a:prstGeom prst="round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/>
                    <a:endParaRPr lang="en-GB" sz="135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8" name="TextBox 58">
                    <a:extLst>
                      <a:ext uri="{FF2B5EF4-FFF2-40B4-BE49-F238E27FC236}">
                        <a16:creationId xmlns:a16="http://schemas.microsoft.com/office/drawing/2014/main" id="{0D8337CA-9592-40C0-8436-EDDE08699725}"/>
                      </a:ext>
                    </a:extLst>
                  </p:cNvPr>
                  <p:cNvSpPr txBox="1"/>
                  <p:nvPr/>
                </p:nvSpPr>
                <p:spPr>
                  <a:xfrm>
                    <a:off x="4220849" y="3012012"/>
                    <a:ext cx="701483" cy="53860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685800"/>
                    <a:r>
                      <a:rPr lang="en-GB" sz="675" dirty="0">
                        <a:solidFill>
                          <a:srgbClr val="F4B183"/>
                        </a:solidFill>
                        <a:latin typeface="Calibri" panose="020F0502020204030204"/>
                      </a:rPr>
                      <a:t>L-MBK ILC, 10 MW</a:t>
                    </a:r>
                  </a:p>
                </p:txBody>
              </p:sp>
              <p:sp>
                <p:nvSpPr>
                  <p:cNvPr id="99" name="TextBox 59">
                    <a:extLst>
                      <a:ext uri="{FF2B5EF4-FFF2-40B4-BE49-F238E27FC236}">
                        <a16:creationId xmlns:a16="http://schemas.microsoft.com/office/drawing/2014/main" id="{46343F8E-0F62-461B-B78F-63A2B82A86A1}"/>
                      </a:ext>
                    </a:extLst>
                  </p:cNvPr>
                  <p:cNvSpPr txBox="1"/>
                  <p:nvPr/>
                </p:nvSpPr>
                <p:spPr>
                  <a:xfrm>
                    <a:off x="2810781" y="3218681"/>
                    <a:ext cx="1175964" cy="26161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685800"/>
                    <a:r>
                      <a:rPr lang="en-GB" sz="675" dirty="0">
                        <a:solidFill>
                          <a:srgbClr val="F4B183"/>
                        </a:solidFill>
                        <a:latin typeface="Calibri" panose="020F0502020204030204"/>
                      </a:rPr>
                      <a:t>L-MBK CLIC, 20 MW</a:t>
                    </a:r>
                  </a:p>
                </p:txBody>
              </p:sp>
              <p:sp>
                <p:nvSpPr>
                  <p:cNvPr id="100" name="Oval 60">
                    <a:extLst>
                      <a:ext uri="{FF2B5EF4-FFF2-40B4-BE49-F238E27FC236}">
                        <a16:creationId xmlns:a16="http://schemas.microsoft.com/office/drawing/2014/main" id="{41724AD2-7BAF-4B00-8B00-25107B32046D}"/>
                      </a:ext>
                    </a:extLst>
                  </p:cNvPr>
                  <p:cNvSpPr/>
                  <p:nvPr/>
                </p:nvSpPr>
                <p:spPr>
                  <a:xfrm>
                    <a:off x="4738637" y="3732563"/>
                    <a:ext cx="203200" cy="196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/>
                    <a:endParaRPr lang="en-GB" sz="90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01" name="TextBox 61">
                    <a:extLst>
                      <a:ext uri="{FF2B5EF4-FFF2-40B4-BE49-F238E27FC236}">
                        <a16:creationId xmlns:a16="http://schemas.microsoft.com/office/drawing/2014/main" id="{372D3CDA-ED5F-49C0-A139-2D38C375F306}"/>
                      </a:ext>
                    </a:extLst>
                  </p:cNvPr>
                  <p:cNvSpPr txBox="1"/>
                  <p:nvPr/>
                </p:nvSpPr>
                <p:spPr>
                  <a:xfrm>
                    <a:off x="4750393" y="3866197"/>
                    <a:ext cx="667277" cy="40010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685800"/>
                    <a:r>
                      <a:rPr lang="en-GB" sz="675" dirty="0">
                        <a:solidFill>
                          <a:srgbClr val="5B9BD5">
                            <a:lumMod val="75000"/>
                          </a:srgbClr>
                        </a:solidFill>
                        <a:latin typeface="Calibri" panose="020F0502020204030204"/>
                      </a:rPr>
                      <a:t>UHF-LHC</a:t>
                    </a:r>
                  </a:p>
                  <a:p>
                    <a:pPr defTabSz="685800"/>
                    <a:r>
                      <a:rPr lang="en-GB" sz="675" dirty="0">
                        <a:solidFill>
                          <a:srgbClr val="5B9BD5">
                            <a:lumMod val="75000"/>
                          </a:srgbClr>
                        </a:solidFill>
                        <a:latin typeface="Calibri" panose="020F0502020204030204"/>
                      </a:rPr>
                      <a:t>0.3 MW</a:t>
                    </a:r>
                  </a:p>
                </p:txBody>
              </p:sp>
              <p:sp>
                <p:nvSpPr>
                  <p:cNvPr id="102" name="TextBox 62">
                    <a:extLst>
                      <a:ext uri="{FF2B5EF4-FFF2-40B4-BE49-F238E27FC236}">
                        <a16:creationId xmlns:a16="http://schemas.microsoft.com/office/drawing/2014/main" id="{C6C42A28-4980-4715-AE96-93082F7B56CE}"/>
                      </a:ext>
                    </a:extLst>
                  </p:cNvPr>
                  <p:cNvSpPr txBox="1"/>
                  <p:nvPr/>
                </p:nvSpPr>
                <p:spPr>
                  <a:xfrm>
                    <a:off x="3467517" y="4908582"/>
                    <a:ext cx="1785104" cy="3385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685800"/>
                    <a:r>
                      <a:rPr lang="en-GB" sz="1050" dirty="0">
                        <a:solidFill>
                          <a:srgbClr val="0070C0"/>
                        </a:solidFill>
                        <a:latin typeface="Calibri" panose="020F0502020204030204"/>
                      </a:rPr>
                      <a:t>Klystrons for  science</a:t>
                    </a:r>
                  </a:p>
                </p:txBody>
              </p:sp>
              <p:sp>
                <p:nvSpPr>
                  <p:cNvPr id="103" name="Oval 63">
                    <a:extLst>
                      <a:ext uri="{FF2B5EF4-FFF2-40B4-BE49-F238E27FC236}">
                        <a16:creationId xmlns:a16="http://schemas.microsoft.com/office/drawing/2014/main" id="{0D0B0203-5BFF-4ED3-AB35-D9E2868363A9}"/>
                      </a:ext>
                    </a:extLst>
                  </p:cNvPr>
                  <p:cNvSpPr/>
                  <p:nvPr/>
                </p:nvSpPr>
                <p:spPr>
                  <a:xfrm>
                    <a:off x="2941620" y="4964044"/>
                    <a:ext cx="203200" cy="196850"/>
                  </a:xfrm>
                  <a:prstGeom prst="ellipse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/>
                    <a:endParaRPr lang="en-GB" sz="900">
                      <a:solidFill>
                        <a:srgbClr val="0070C0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04" name="Rounded Rectangle 64">
                    <a:extLst>
                      <a:ext uri="{FF2B5EF4-FFF2-40B4-BE49-F238E27FC236}">
                        <a16:creationId xmlns:a16="http://schemas.microsoft.com/office/drawing/2014/main" id="{BDF26802-26DD-4C5D-9021-640E526CDC4C}"/>
                      </a:ext>
                    </a:extLst>
                  </p:cNvPr>
                  <p:cNvSpPr/>
                  <p:nvPr/>
                </p:nvSpPr>
                <p:spPr>
                  <a:xfrm>
                    <a:off x="3216784" y="4975397"/>
                    <a:ext cx="180000" cy="180000"/>
                  </a:xfrm>
                  <a:prstGeom prst="round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/>
                    <a:endParaRPr lang="en-GB" sz="135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05" name="Oval 65">
                    <a:extLst>
                      <a:ext uri="{FF2B5EF4-FFF2-40B4-BE49-F238E27FC236}">
                        <a16:creationId xmlns:a16="http://schemas.microsoft.com/office/drawing/2014/main" id="{E62C56C4-0E6C-449C-A1A8-1D2734853063}"/>
                      </a:ext>
                    </a:extLst>
                  </p:cNvPr>
                  <p:cNvSpPr/>
                  <p:nvPr/>
                </p:nvSpPr>
                <p:spPr>
                  <a:xfrm>
                    <a:off x="6076060" y="4701101"/>
                    <a:ext cx="203200" cy="196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/>
                    <a:endParaRPr lang="en-GB" sz="90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06" name="Oval 66">
                    <a:extLst>
                      <a:ext uri="{FF2B5EF4-FFF2-40B4-BE49-F238E27FC236}">
                        <a16:creationId xmlns:a16="http://schemas.microsoft.com/office/drawing/2014/main" id="{BF571D24-3914-4AD4-8E3E-CBC096AB5DD8}"/>
                      </a:ext>
                    </a:extLst>
                  </p:cNvPr>
                  <p:cNvSpPr/>
                  <p:nvPr/>
                </p:nvSpPr>
                <p:spPr>
                  <a:xfrm>
                    <a:off x="4890792" y="4373311"/>
                    <a:ext cx="203200" cy="196850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685800"/>
                    <a:endParaRPr lang="en-GB" sz="90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86" name="Oval 46">
                  <a:extLst>
                    <a:ext uri="{FF2B5EF4-FFF2-40B4-BE49-F238E27FC236}">
                      <a16:creationId xmlns:a16="http://schemas.microsoft.com/office/drawing/2014/main" id="{51393F4D-F753-48A0-B4E1-528A13986EDA}"/>
                    </a:ext>
                  </a:extLst>
                </p:cNvPr>
                <p:cNvSpPr/>
                <p:nvPr/>
              </p:nvSpPr>
              <p:spPr>
                <a:xfrm>
                  <a:off x="6722200" y="3920837"/>
                  <a:ext cx="203200" cy="19685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en-GB" sz="90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7" name="TextBox 47">
                  <a:extLst>
                    <a:ext uri="{FF2B5EF4-FFF2-40B4-BE49-F238E27FC236}">
                      <a16:creationId xmlns:a16="http://schemas.microsoft.com/office/drawing/2014/main" id="{97B5D2A4-D42E-422A-A610-63E6FE64C500}"/>
                    </a:ext>
                  </a:extLst>
                </p:cNvPr>
                <p:cNvSpPr txBox="1"/>
                <p:nvPr/>
              </p:nvSpPr>
              <p:spPr>
                <a:xfrm>
                  <a:off x="5979349" y="3960033"/>
                  <a:ext cx="1017325" cy="2616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/>
                  <a:r>
                    <a:rPr lang="en-GB" sz="675" dirty="0">
                      <a:solidFill>
                        <a:srgbClr val="5B9BD5">
                          <a:lumMod val="75000"/>
                        </a:srgbClr>
                      </a:solidFill>
                      <a:latin typeface="Calibri" panose="020F0502020204030204"/>
                    </a:rPr>
                    <a:t>L-ESS,1.5 MW</a:t>
                  </a:r>
                </a:p>
              </p:txBody>
            </p:sp>
          </p:grpSp>
          <p:sp>
            <p:nvSpPr>
              <p:cNvPr id="76" name="Oval 36">
                <a:extLst>
                  <a:ext uri="{FF2B5EF4-FFF2-40B4-BE49-F238E27FC236}">
                    <a16:creationId xmlns:a16="http://schemas.microsoft.com/office/drawing/2014/main" id="{92E7719F-D91D-4964-AAFE-72A367561863}"/>
                  </a:ext>
                </a:extLst>
              </p:cNvPr>
              <p:cNvSpPr/>
              <p:nvPr/>
            </p:nvSpPr>
            <p:spPr>
              <a:xfrm>
                <a:off x="8072636" y="3713082"/>
                <a:ext cx="203200" cy="1968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9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7" name="TextBox 37">
                <a:extLst>
                  <a:ext uri="{FF2B5EF4-FFF2-40B4-BE49-F238E27FC236}">
                    <a16:creationId xmlns:a16="http://schemas.microsoft.com/office/drawing/2014/main" id="{8E715AE4-4A45-44EB-BC33-F6C5D843D3EF}"/>
                  </a:ext>
                </a:extLst>
              </p:cNvPr>
              <p:cNvSpPr txBox="1"/>
              <p:nvPr/>
            </p:nvSpPr>
            <p:spPr>
              <a:xfrm>
                <a:off x="7902117" y="3880503"/>
                <a:ext cx="910933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en-GB" sz="675" dirty="0">
                    <a:solidFill>
                      <a:srgbClr val="5B9BD5">
                        <a:lumMod val="75000"/>
                      </a:srgbClr>
                    </a:solidFill>
                    <a:latin typeface="Calibri" panose="020F0502020204030204"/>
                  </a:rPr>
                  <a:t>UHF-B-factory</a:t>
                </a:r>
              </a:p>
              <a:p>
                <a:pPr defTabSz="685800"/>
                <a:r>
                  <a:rPr lang="en-GB" sz="675" dirty="0">
                    <a:solidFill>
                      <a:srgbClr val="5B9BD5">
                        <a:lumMod val="75000"/>
                      </a:srgbClr>
                    </a:solidFill>
                    <a:latin typeface="Calibri" panose="020F0502020204030204"/>
                  </a:rPr>
                  <a:t>1.25 MW</a:t>
                </a:r>
              </a:p>
            </p:txBody>
          </p:sp>
          <p:sp>
            <p:nvSpPr>
              <p:cNvPr id="78" name="Rectangle 38">
                <a:extLst>
                  <a:ext uri="{FF2B5EF4-FFF2-40B4-BE49-F238E27FC236}">
                    <a16:creationId xmlns:a16="http://schemas.microsoft.com/office/drawing/2014/main" id="{462CF132-9677-438C-B26B-E31C1B6C72E4}"/>
                  </a:ext>
                </a:extLst>
              </p:cNvPr>
              <p:cNvSpPr/>
              <p:nvPr/>
            </p:nvSpPr>
            <p:spPr>
              <a:xfrm>
                <a:off x="8763244" y="6013252"/>
                <a:ext cx="825440" cy="3077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685800"/>
                <a:r>
                  <a:rPr lang="en-GB" sz="900" dirty="0">
                    <a:solidFill>
                      <a:prstClr val="black"/>
                    </a:solidFill>
                    <a:latin typeface="Calibri" panose="020F0502020204030204"/>
                  </a:rPr>
                  <a:t>(µA/V</a:t>
                </a:r>
                <a:r>
                  <a:rPr lang="en-GB" sz="900" baseline="30000" dirty="0">
                    <a:solidFill>
                      <a:prstClr val="black"/>
                    </a:solidFill>
                    <a:latin typeface="Calibri" panose="020F0502020204030204"/>
                  </a:rPr>
                  <a:t>1.5</a:t>
                </a:r>
                <a:r>
                  <a:rPr lang="en-GB" sz="900" dirty="0">
                    <a:solidFill>
                      <a:prstClr val="black"/>
                    </a:solidFill>
                    <a:latin typeface="Calibri" panose="020F0502020204030204"/>
                  </a:rPr>
                  <a:t>) </a:t>
                </a:r>
              </a:p>
            </p:txBody>
          </p:sp>
          <p:sp>
            <p:nvSpPr>
              <p:cNvPr id="79" name="Oval 39">
                <a:extLst>
                  <a:ext uri="{FF2B5EF4-FFF2-40B4-BE49-F238E27FC236}">
                    <a16:creationId xmlns:a16="http://schemas.microsoft.com/office/drawing/2014/main" id="{84557650-0CB1-4150-B7DD-E25B81990C92}"/>
                  </a:ext>
                </a:extLst>
              </p:cNvPr>
              <p:cNvSpPr/>
              <p:nvPr/>
            </p:nvSpPr>
            <p:spPr>
              <a:xfrm>
                <a:off x="10830220" y="4695278"/>
                <a:ext cx="203200" cy="196850"/>
              </a:xfrm>
              <a:prstGeom prst="ellipse">
                <a:avLst/>
              </a:prstGeom>
              <a:solidFill>
                <a:srgbClr val="99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9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0" name="Rectangle 40">
                <a:extLst>
                  <a:ext uri="{FF2B5EF4-FFF2-40B4-BE49-F238E27FC236}">
                    <a16:creationId xmlns:a16="http://schemas.microsoft.com/office/drawing/2014/main" id="{E4A8DE1A-927B-49BB-A285-2510285C8DF4}"/>
                  </a:ext>
                </a:extLst>
              </p:cNvPr>
              <p:cNvSpPr/>
              <p:nvPr/>
            </p:nvSpPr>
            <p:spPr>
              <a:xfrm>
                <a:off x="10464586" y="4818505"/>
                <a:ext cx="688651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685800"/>
                <a:r>
                  <a:rPr lang="en-GB" sz="750" dirty="0">
                    <a:solidFill>
                      <a:srgbClr val="7030A0"/>
                    </a:solidFill>
                    <a:latin typeface="Calibri" panose="020F0502020204030204"/>
                  </a:rPr>
                  <a:t>ITT 2960</a:t>
                </a:r>
              </a:p>
              <a:p>
                <a:pPr defTabSz="685800"/>
                <a:r>
                  <a:rPr lang="en-GB" sz="750" dirty="0">
                    <a:solidFill>
                      <a:srgbClr val="7030A0"/>
                    </a:solidFill>
                    <a:latin typeface="Calibri" panose="020F0502020204030204"/>
                  </a:rPr>
                  <a:t>33 MW </a:t>
                </a:r>
              </a:p>
            </p:txBody>
          </p:sp>
          <p:sp>
            <p:nvSpPr>
              <p:cNvPr id="81" name="Oval 41">
                <a:extLst>
                  <a:ext uri="{FF2B5EF4-FFF2-40B4-BE49-F238E27FC236}">
                    <a16:creationId xmlns:a16="http://schemas.microsoft.com/office/drawing/2014/main" id="{4269575D-E39C-484E-A26D-1FB7670A242E}"/>
                  </a:ext>
                </a:extLst>
              </p:cNvPr>
              <p:cNvSpPr/>
              <p:nvPr/>
            </p:nvSpPr>
            <p:spPr>
              <a:xfrm>
                <a:off x="6665182" y="3339041"/>
                <a:ext cx="203200" cy="1968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9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2" name="TextBox 42">
                <a:extLst>
                  <a:ext uri="{FF2B5EF4-FFF2-40B4-BE49-F238E27FC236}">
                    <a16:creationId xmlns:a16="http://schemas.microsoft.com/office/drawing/2014/main" id="{58732E4D-8950-4165-835C-1635BD8BB601}"/>
                  </a:ext>
                </a:extLst>
              </p:cNvPr>
              <p:cNvSpPr txBox="1"/>
              <p:nvPr/>
            </p:nvSpPr>
            <p:spPr>
              <a:xfrm>
                <a:off x="5856889" y="3407371"/>
                <a:ext cx="1017325" cy="2616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/>
                <a:r>
                  <a:rPr lang="en-GB" sz="675" dirty="0">
                    <a:solidFill>
                      <a:srgbClr val="5B9BD5">
                        <a:lumMod val="75000"/>
                      </a:srgbClr>
                    </a:solidFill>
                    <a:latin typeface="Calibri" panose="020F0502020204030204"/>
                  </a:rPr>
                  <a:t>L-SNS, 0.55 MW</a:t>
                </a:r>
              </a:p>
            </p:txBody>
          </p:sp>
          <p:sp>
            <p:nvSpPr>
              <p:cNvPr id="83" name="Oval 43">
                <a:extLst>
                  <a:ext uri="{FF2B5EF4-FFF2-40B4-BE49-F238E27FC236}">
                    <a16:creationId xmlns:a16="http://schemas.microsoft.com/office/drawing/2014/main" id="{0EF0CEB9-318B-424B-9A01-865B5A6585B8}"/>
                  </a:ext>
                </a:extLst>
              </p:cNvPr>
              <p:cNvSpPr/>
              <p:nvPr/>
            </p:nvSpPr>
            <p:spPr>
              <a:xfrm>
                <a:off x="10863020" y="4498428"/>
                <a:ext cx="203200" cy="19685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90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84" name="TextBox 44">
                <a:extLst>
                  <a:ext uri="{FF2B5EF4-FFF2-40B4-BE49-F238E27FC236}">
                    <a16:creationId xmlns:a16="http://schemas.microsoft.com/office/drawing/2014/main" id="{75194BA3-817F-43D7-B315-EF3EAE4343A1}"/>
                  </a:ext>
                </a:extLst>
              </p:cNvPr>
              <p:cNvSpPr txBox="1"/>
              <p:nvPr/>
            </p:nvSpPr>
            <p:spPr>
              <a:xfrm>
                <a:off x="10408334" y="4417717"/>
                <a:ext cx="588195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en-GB" sz="675" dirty="0">
                    <a:solidFill>
                      <a:srgbClr val="5B9BD5">
                        <a:lumMod val="75000"/>
                      </a:srgbClr>
                    </a:solidFill>
                    <a:latin typeface="Calibri" panose="020F0502020204030204"/>
                  </a:rPr>
                  <a:t>S-SLAC</a:t>
                </a:r>
              </a:p>
              <a:p>
                <a:pPr defTabSz="685800"/>
                <a:r>
                  <a:rPr lang="en-GB" sz="675" dirty="0">
                    <a:solidFill>
                      <a:srgbClr val="5B9BD5">
                        <a:lumMod val="75000"/>
                      </a:srgbClr>
                    </a:solidFill>
                    <a:latin typeface="Calibri" panose="020F0502020204030204"/>
                  </a:rPr>
                  <a:t>65 MW</a:t>
                </a:r>
              </a:p>
            </p:txBody>
          </p:sp>
        </p:grpSp>
        <p:sp>
          <p:nvSpPr>
            <p:cNvPr id="49" name="Oval 9">
              <a:extLst>
                <a:ext uri="{FF2B5EF4-FFF2-40B4-BE49-F238E27FC236}">
                  <a16:creationId xmlns:a16="http://schemas.microsoft.com/office/drawing/2014/main" id="{6A174295-E27C-414F-9952-A3382364C828}"/>
                </a:ext>
              </a:extLst>
            </p:cNvPr>
            <p:cNvSpPr/>
            <p:nvPr/>
          </p:nvSpPr>
          <p:spPr>
            <a:xfrm>
              <a:off x="7785237" y="3983049"/>
              <a:ext cx="203200" cy="1968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9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" name="TextBox 10">
              <a:extLst>
                <a:ext uri="{FF2B5EF4-FFF2-40B4-BE49-F238E27FC236}">
                  <a16:creationId xmlns:a16="http://schemas.microsoft.com/office/drawing/2014/main" id="{2FE9CCA6-CB87-486C-AEDE-EA4B72A35475}"/>
                </a:ext>
              </a:extLst>
            </p:cNvPr>
            <p:cNvSpPr txBox="1"/>
            <p:nvPr/>
          </p:nvSpPr>
          <p:spPr>
            <a:xfrm>
              <a:off x="7587291" y="4156267"/>
              <a:ext cx="631536" cy="538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GB" sz="675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</a:rPr>
                <a:t>S-SLAC</a:t>
              </a:r>
            </a:p>
            <a:p>
              <a:pPr defTabSz="685800"/>
              <a:r>
                <a:rPr lang="en-GB" sz="675" dirty="0">
                  <a:solidFill>
                    <a:srgbClr val="5B9BD5">
                      <a:lumMod val="75000"/>
                    </a:srgbClr>
                  </a:solidFill>
                  <a:latin typeface="Calibri" panose="020F0502020204030204"/>
                </a:rPr>
                <a:t>150 MW</a:t>
              </a:r>
            </a:p>
          </p:txBody>
        </p:sp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id="{3944E6F6-0AD8-45FE-8D6D-1D8D68AF20E9}"/>
                </a:ext>
              </a:extLst>
            </p:cNvPr>
            <p:cNvSpPr/>
            <p:nvPr/>
          </p:nvSpPr>
          <p:spPr>
            <a:xfrm>
              <a:off x="3006423" y="1937116"/>
              <a:ext cx="5584305" cy="1268254"/>
            </a:xfrm>
            <a:custGeom>
              <a:avLst/>
              <a:gdLst>
                <a:gd name="connsiteX0" fmla="*/ 0 w 2562225"/>
                <a:gd name="connsiteY0" fmla="*/ 0 h 1895475"/>
                <a:gd name="connsiteX1" fmla="*/ 228600 w 2562225"/>
                <a:gd name="connsiteY1" fmla="*/ 200025 h 1895475"/>
                <a:gd name="connsiteX2" fmla="*/ 552450 w 2562225"/>
                <a:gd name="connsiteY2" fmla="*/ 533400 h 1895475"/>
                <a:gd name="connsiteX3" fmla="*/ 1228725 w 2562225"/>
                <a:gd name="connsiteY3" fmla="*/ 1066800 h 1895475"/>
                <a:gd name="connsiteX4" fmla="*/ 1885950 w 2562225"/>
                <a:gd name="connsiteY4" fmla="*/ 1524000 h 1895475"/>
                <a:gd name="connsiteX5" fmla="*/ 2562225 w 2562225"/>
                <a:gd name="connsiteY5" fmla="*/ 1895475 h 1895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62225" h="1895475">
                  <a:moveTo>
                    <a:pt x="0" y="0"/>
                  </a:moveTo>
                  <a:cubicBezTo>
                    <a:pt x="68262" y="55562"/>
                    <a:pt x="136525" y="111125"/>
                    <a:pt x="228600" y="200025"/>
                  </a:cubicBezTo>
                  <a:cubicBezTo>
                    <a:pt x="320675" y="288925"/>
                    <a:pt x="385763" y="388938"/>
                    <a:pt x="552450" y="533400"/>
                  </a:cubicBezTo>
                  <a:cubicBezTo>
                    <a:pt x="719137" y="677862"/>
                    <a:pt x="1006475" y="901700"/>
                    <a:pt x="1228725" y="1066800"/>
                  </a:cubicBezTo>
                  <a:cubicBezTo>
                    <a:pt x="1450975" y="1231900"/>
                    <a:pt x="1663700" y="1385888"/>
                    <a:pt x="1885950" y="1524000"/>
                  </a:cubicBezTo>
                  <a:cubicBezTo>
                    <a:pt x="2108200" y="1662112"/>
                    <a:pt x="2335212" y="1778793"/>
                    <a:pt x="2562225" y="1895475"/>
                  </a:cubicBezTo>
                </a:path>
              </a:pathLst>
            </a:custGeom>
            <a:noFill/>
            <a:ln w="28575">
              <a:solidFill>
                <a:srgbClr val="99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2" name="Oval 12">
              <a:extLst>
                <a:ext uri="{FF2B5EF4-FFF2-40B4-BE49-F238E27FC236}">
                  <a16:creationId xmlns:a16="http://schemas.microsoft.com/office/drawing/2014/main" id="{1B0165E2-FB18-4171-8213-0C801A5E25AF}"/>
                </a:ext>
              </a:extLst>
            </p:cNvPr>
            <p:cNvSpPr/>
            <p:nvPr/>
          </p:nvSpPr>
          <p:spPr>
            <a:xfrm>
              <a:off x="3601827" y="2381695"/>
              <a:ext cx="144000" cy="144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9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3" name="Oval 13">
              <a:extLst>
                <a:ext uri="{FF2B5EF4-FFF2-40B4-BE49-F238E27FC236}">
                  <a16:creationId xmlns:a16="http://schemas.microsoft.com/office/drawing/2014/main" id="{6509F536-B45A-42DF-900E-2E886D23AE64}"/>
                </a:ext>
              </a:extLst>
            </p:cNvPr>
            <p:cNvSpPr/>
            <p:nvPr/>
          </p:nvSpPr>
          <p:spPr>
            <a:xfrm>
              <a:off x="4826094" y="2817910"/>
              <a:ext cx="144000" cy="144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9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4" name="Rounded Rectangle 14">
              <a:extLst>
                <a:ext uri="{FF2B5EF4-FFF2-40B4-BE49-F238E27FC236}">
                  <a16:creationId xmlns:a16="http://schemas.microsoft.com/office/drawing/2014/main" id="{2EA5EA62-D24B-405A-8C7E-DE67E202DA0D}"/>
                </a:ext>
              </a:extLst>
            </p:cNvPr>
            <p:cNvSpPr/>
            <p:nvPr/>
          </p:nvSpPr>
          <p:spPr>
            <a:xfrm>
              <a:off x="3360135" y="2189393"/>
              <a:ext cx="144000" cy="144000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5" name="Oval 15">
              <a:extLst>
                <a:ext uri="{FF2B5EF4-FFF2-40B4-BE49-F238E27FC236}">
                  <a16:creationId xmlns:a16="http://schemas.microsoft.com/office/drawing/2014/main" id="{3AE3508E-E402-45B5-83F7-94744635E737}"/>
                </a:ext>
              </a:extLst>
            </p:cNvPr>
            <p:cNvSpPr/>
            <p:nvPr/>
          </p:nvSpPr>
          <p:spPr>
            <a:xfrm>
              <a:off x="4978036" y="2865061"/>
              <a:ext cx="144000" cy="144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9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6" name="Oval 16">
              <a:extLst>
                <a:ext uri="{FF2B5EF4-FFF2-40B4-BE49-F238E27FC236}">
                  <a16:creationId xmlns:a16="http://schemas.microsoft.com/office/drawing/2014/main" id="{3F2D4C4D-96D8-403A-844A-32C8805E256A}"/>
                </a:ext>
              </a:extLst>
            </p:cNvPr>
            <p:cNvSpPr/>
            <p:nvPr/>
          </p:nvSpPr>
          <p:spPr>
            <a:xfrm>
              <a:off x="7098382" y="3453423"/>
              <a:ext cx="144000" cy="144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9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7" name="Isosceles Triangle 17">
              <a:extLst>
                <a:ext uri="{FF2B5EF4-FFF2-40B4-BE49-F238E27FC236}">
                  <a16:creationId xmlns:a16="http://schemas.microsoft.com/office/drawing/2014/main" id="{ABA7E777-3A38-4C5F-9DD4-46CC10C75894}"/>
                </a:ext>
              </a:extLst>
            </p:cNvPr>
            <p:cNvSpPr/>
            <p:nvPr/>
          </p:nvSpPr>
          <p:spPr>
            <a:xfrm>
              <a:off x="7633995" y="3297302"/>
              <a:ext cx="180000" cy="144000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8" name="Isosceles Triangle 18">
              <a:extLst>
                <a:ext uri="{FF2B5EF4-FFF2-40B4-BE49-F238E27FC236}">
                  <a16:creationId xmlns:a16="http://schemas.microsoft.com/office/drawing/2014/main" id="{B281B855-C65A-46AA-BC63-9B1CE16BBA10}"/>
                </a:ext>
              </a:extLst>
            </p:cNvPr>
            <p:cNvSpPr/>
            <p:nvPr/>
          </p:nvSpPr>
          <p:spPr>
            <a:xfrm>
              <a:off x="4500844" y="3250214"/>
              <a:ext cx="180000" cy="144000"/>
            </a:xfrm>
            <a:prstGeom prst="triangl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9" name="TextBox 19">
              <a:extLst>
                <a:ext uri="{FF2B5EF4-FFF2-40B4-BE49-F238E27FC236}">
                  <a16:creationId xmlns:a16="http://schemas.microsoft.com/office/drawing/2014/main" id="{EFC294BB-B18E-40F7-B0B5-04ABE23270F4}"/>
                </a:ext>
              </a:extLst>
            </p:cNvPr>
            <p:cNvSpPr txBox="1"/>
            <p:nvPr/>
          </p:nvSpPr>
          <p:spPr>
            <a:xfrm>
              <a:off x="4780267" y="2515658"/>
              <a:ext cx="67582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75" dirty="0">
                  <a:solidFill>
                    <a:srgbClr val="FF0000"/>
                  </a:solidFill>
                  <a:latin typeface="Calibri" panose="020F0502020204030204"/>
                </a:rPr>
                <a:t>UHF-LHC</a:t>
              </a:r>
            </a:p>
            <a:p>
              <a:pPr defTabSz="685800"/>
              <a:r>
                <a:rPr lang="en-GB" sz="675" dirty="0">
                  <a:solidFill>
                    <a:srgbClr val="FF0000"/>
                  </a:solidFill>
                  <a:latin typeface="Calibri" panose="020F0502020204030204"/>
                </a:rPr>
                <a:t>0.35 MW</a:t>
              </a:r>
            </a:p>
          </p:txBody>
        </p:sp>
        <p:sp>
          <p:nvSpPr>
            <p:cNvPr id="60" name="TextBox 20">
              <a:extLst>
                <a:ext uri="{FF2B5EF4-FFF2-40B4-BE49-F238E27FC236}">
                  <a16:creationId xmlns:a16="http://schemas.microsoft.com/office/drawing/2014/main" id="{BC5F296A-4A08-49E6-8A4C-30F9B29C57C3}"/>
                </a:ext>
              </a:extLst>
            </p:cNvPr>
            <p:cNvSpPr txBox="1"/>
            <p:nvPr/>
          </p:nvSpPr>
          <p:spPr>
            <a:xfrm>
              <a:off x="4173675" y="3366578"/>
              <a:ext cx="61811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75" dirty="0">
                  <a:solidFill>
                    <a:srgbClr val="70AD47">
                      <a:lumMod val="75000"/>
                    </a:srgbClr>
                  </a:solidFill>
                  <a:latin typeface="Calibri" panose="020F0502020204030204"/>
                </a:rPr>
                <a:t>X-BVERI</a:t>
              </a:r>
            </a:p>
            <a:p>
              <a:pPr defTabSz="685800"/>
              <a:r>
                <a:rPr lang="en-GB" sz="675" dirty="0">
                  <a:solidFill>
                    <a:srgbClr val="70AD47">
                      <a:lumMod val="75000"/>
                    </a:srgbClr>
                  </a:solidFill>
                  <a:latin typeface="Calibri" panose="020F0502020204030204"/>
                </a:rPr>
                <a:t>50 MW</a:t>
              </a:r>
            </a:p>
          </p:txBody>
        </p:sp>
        <p:sp>
          <p:nvSpPr>
            <p:cNvPr id="61" name="TextBox 21">
              <a:extLst>
                <a:ext uri="{FF2B5EF4-FFF2-40B4-BE49-F238E27FC236}">
                  <a16:creationId xmlns:a16="http://schemas.microsoft.com/office/drawing/2014/main" id="{FEA44E38-E19F-47CB-897E-B5F51E423334}"/>
                </a:ext>
              </a:extLst>
            </p:cNvPr>
            <p:cNvSpPr txBox="1"/>
            <p:nvPr/>
          </p:nvSpPr>
          <p:spPr>
            <a:xfrm>
              <a:off x="5018862" y="2908504"/>
              <a:ext cx="93467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GB" sz="675" dirty="0">
                  <a:solidFill>
                    <a:srgbClr val="FF0000"/>
                  </a:solidFill>
                  <a:latin typeface="Calibri" panose="020F0502020204030204"/>
                </a:rPr>
                <a:t>X-CERN,50 MW</a:t>
              </a:r>
            </a:p>
          </p:txBody>
        </p:sp>
        <p:sp>
          <p:nvSpPr>
            <p:cNvPr id="62" name="TextBox 22">
              <a:extLst>
                <a:ext uri="{FF2B5EF4-FFF2-40B4-BE49-F238E27FC236}">
                  <a16:creationId xmlns:a16="http://schemas.microsoft.com/office/drawing/2014/main" id="{AFC17113-0667-4819-AF7E-54A8D52CF159}"/>
                </a:ext>
              </a:extLst>
            </p:cNvPr>
            <p:cNvSpPr txBox="1"/>
            <p:nvPr/>
          </p:nvSpPr>
          <p:spPr>
            <a:xfrm>
              <a:off x="6709612" y="3220370"/>
              <a:ext cx="655932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GB" sz="675" dirty="0">
                  <a:solidFill>
                    <a:srgbClr val="FF0000"/>
                  </a:solidFill>
                  <a:latin typeface="Calibri" panose="020F0502020204030204"/>
                </a:rPr>
                <a:t>X-CERN,  8 MW</a:t>
              </a:r>
            </a:p>
          </p:txBody>
        </p:sp>
        <p:sp>
          <p:nvSpPr>
            <p:cNvPr id="63" name="TextBox 23">
              <a:extLst>
                <a:ext uri="{FF2B5EF4-FFF2-40B4-BE49-F238E27FC236}">
                  <a16:creationId xmlns:a16="http://schemas.microsoft.com/office/drawing/2014/main" id="{CD5AB621-BCD7-4905-9EB8-05D5A5B63538}"/>
                </a:ext>
              </a:extLst>
            </p:cNvPr>
            <p:cNvSpPr txBox="1"/>
            <p:nvPr/>
          </p:nvSpPr>
          <p:spPr>
            <a:xfrm>
              <a:off x="3491743" y="2481008"/>
              <a:ext cx="934675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GB" sz="675" dirty="0">
                  <a:solidFill>
                    <a:srgbClr val="FF0000"/>
                  </a:solidFill>
                  <a:latin typeface="Calibri" panose="020F0502020204030204"/>
                </a:rPr>
                <a:t>L-FCC, 1.5 MW</a:t>
              </a:r>
            </a:p>
          </p:txBody>
        </p:sp>
        <p:cxnSp>
          <p:nvCxnSpPr>
            <p:cNvPr id="64" name="Straight Connector 24">
              <a:extLst>
                <a:ext uri="{FF2B5EF4-FFF2-40B4-BE49-F238E27FC236}">
                  <a16:creationId xmlns:a16="http://schemas.microsoft.com/office/drawing/2014/main" id="{C549B124-C07B-4CB3-ADB7-3BBE41ED4187}"/>
                </a:ext>
              </a:extLst>
            </p:cNvPr>
            <p:cNvCxnSpPr/>
            <p:nvPr/>
          </p:nvCxnSpPr>
          <p:spPr>
            <a:xfrm flipV="1">
              <a:off x="7140257" y="3589703"/>
              <a:ext cx="37474" cy="46051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25">
              <a:extLst>
                <a:ext uri="{FF2B5EF4-FFF2-40B4-BE49-F238E27FC236}">
                  <a16:creationId xmlns:a16="http://schemas.microsoft.com/office/drawing/2014/main" id="{A53408A7-EAB1-46D6-B38A-1764C6441206}"/>
                </a:ext>
              </a:extLst>
            </p:cNvPr>
            <p:cNvCxnSpPr>
              <a:stCxn id="100" idx="0"/>
            </p:cNvCxnSpPr>
            <p:nvPr/>
          </p:nvCxnSpPr>
          <p:spPr>
            <a:xfrm flipH="1" flipV="1">
              <a:off x="4888800" y="2958800"/>
              <a:ext cx="981" cy="285652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6" name="Group 26">
              <a:extLst>
                <a:ext uri="{FF2B5EF4-FFF2-40B4-BE49-F238E27FC236}">
                  <a16:creationId xmlns:a16="http://schemas.microsoft.com/office/drawing/2014/main" id="{9FE16BF0-C6D9-4CD8-946A-C04FF35BFC5E}"/>
                </a:ext>
              </a:extLst>
            </p:cNvPr>
            <p:cNvGrpSpPr/>
            <p:nvPr/>
          </p:nvGrpSpPr>
          <p:grpSpPr>
            <a:xfrm>
              <a:off x="2982111" y="4900850"/>
              <a:ext cx="2925836" cy="338555"/>
              <a:chOff x="2735837" y="4766373"/>
              <a:chExt cx="2925836" cy="338555"/>
            </a:xfrm>
          </p:grpSpPr>
          <p:sp>
            <p:nvSpPr>
              <p:cNvPr id="72" name="TextBox 32">
                <a:extLst>
                  <a:ext uri="{FF2B5EF4-FFF2-40B4-BE49-F238E27FC236}">
                    <a16:creationId xmlns:a16="http://schemas.microsoft.com/office/drawing/2014/main" id="{668CBD43-9DFB-4F74-8D0A-892AB44F7784}"/>
                  </a:ext>
                </a:extLst>
              </p:cNvPr>
              <p:cNvSpPr txBox="1"/>
              <p:nvPr/>
            </p:nvSpPr>
            <p:spPr>
              <a:xfrm>
                <a:off x="2735837" y="4766373"/>
                <a:ext cx="2905069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en-US" sz="1050" dirty="0">
                    <a:solidFill>
                      <a:srgbClr val="70AD47">
                        <a:lumMod val="75000"/>
                      </a:srgbClr>
                    </a:solidFill>
                    <a:latin typeface="Calibri" panose="020F0502020204030204"/>
                  </a:rPr>
                  <a:t>HE industrial prototype      ; off shelf </a:t>
                </a:r>
                <a:endParaRPr lang="en-GB" sz="1050" dirty="0">
                  <a:solidFill>
                    <a:srgbClr val="70AD47">
                      <a:lumMod val="75000"/>
                    </a:srgbClr>
                  </a:solidFill>
                  <a:latin typeface="Calibri" panose="020F0502020204030204"/>
                </a:endParaRPr>
              </a:p>
            </p:txBody>
          </p:sp>
          <p:sp>
            <p:nvSpPr>
              <p:cNvPr id="73" name="Isosceles Triangle 33">
                <a:extLst>
                  <a:ext uri="{FF2B5EF4-FFF2-40B4-BE49-F238E27FC236}">
                    <a16:creationId xmlns:a16="http://schemas.microsoft.com/office/drawing/2014/main" id="{74F6BD13-5B7D-4448-9F19-3F85751B089E}"/>
                  </a:ext>
                </a:extLst>
              </p:cNvPr>
              <p:cNvSpPr/>
              <p:nvPr/>
            </p:nvSpPr>
            <p:spPr>
              <a:xfrm>
                <a:off x="4531134" y="4850749"/>
                <a:ext cx="180000" cy="144000"/>
              </a:xfrm>
              <a:prstGeom prst="triangle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74" name="Isosceles Triangle 34">
                <a:extLst>
                  <a:ext uri="{FF2B5EF4-FFF2-40B4-BE49-F238E27FC236}">
                    <a16:creationId xmlns:a16="http://schemas.microsoft.com/office/drawing/2014/main" id="{49748272-E419-47B2-A528-F35AAD835603}"/>
                  </a:ext>
                </a:extLst>
              </p:cNvPr>
              <p:cNvSpPr/>
              <p:nvPr/>
            </p:nvSpPr>
            <p:spPr>
              <a:xfrm>
                <a:off x="5481673" y="4826709"/>
                <a:ext cx="180000" cy="144000"/>
              </a:xfrm>
              <a:prstGeom prst="triangl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en-GB" sz="135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67" name="TextBox 27">
              <a:extLst>
                <a:ext uri="{FF2B5EF4-FFF2-40B4-BE49-F238E27FC236}">
                  <a16:creationId xmlns:a16="http://schemas.microsoft.com/office/drawing/2014/main" id="{5A5F2C59-5F1E-4C4B-A08D-A6FE5B43DA2A}"/>
                </a:ext>
              </a:extLst>
            </p:cNvPr>
            <p:cNvSpPr txBox="1"/>
            <p:nvPr/>
          </p:nvSpPr>
          <p:spPr>
            <a:xfrm>
              <a:off x="7757891" y="3231358"/>
              <a:ext cx="633080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75" dirty="0">
                  <a:solidFill>
                    <a:srgbClr val="70AD47">
                      <a:lumMod val="75000"/>
                    </a:srgbClr>
                  </a:solidFill>
                  <a:latin typeface="Calibri" panose="020F0502020204030204"/>
                </a:rPr>
                <a:t>S-Canon</a:t>
              </a:r>
            </a:p>
            <a:p>
              <a:pPr defTabSz="685800"/>
              <a:r>
                <a:rPr lang="en-GB" sz="675" dirty="0">
                  <a:solidFill>
                    <a:srgbClr val="70AD47">
                      <a:lumMod val="75000"/>
                    </a:srgbClr>
                  </a:solidFill>
                  <a:latin typeface="Calibri" panose="020F0502020204030204"/>
                </a:rPr>
                <a:t>7.5 MW</a:t>
              </a:r>
            </a:p>
          </p:txBody>
        </p:sp>
        <p:sp>
          <p:nvSpPr>
            <p:cNvPr id="68" name="TextBox 28">
              <a:extLst>
                <a:ext uri="{FF2B5EF4-FFF2-40B4-BE49-F238E27FC236}">
                  <a16:creationId xmlns:a16="http://schemas.microsoft.com/office/drawing/2014/main" id="{55DBA6A3-B1A8-4D61-86E0-8ADE1C3B39BB}"/>
                </a:ext>
              </a:extLst>
            </p:cNvPr>
            <p:cNvSpPr txBox="1"/>
            <p:nvPr/>
          </p:nvSpPr>
          <p:spPr>
            <a:xfrm>
              <a:off x="2863013" y="2276898"/>
              <a:ext cx="870324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GB" sz="675" dirty="0">
                  <a:solidFill>
                    <a:srgbClr val="FF0000"/>
                  </a:solidFill>
                  <a:latin typeface="Calibri" panose="020F0502020204030204"/>
                </a:rPr>
                <a:t>L-MBK/2S</a:t>
              </a:r>
            </a:p>
            <a:p>
              <a:pPr defTabSz="685800"/>
              <a:r>
                <a:rPr lang="en-GB" sz="675" dirty="0">
                  <a:solidFill>
                    <a:srgbClr val="FF0000"/>
                  </a:solidFill>
                  <a:latin typeface="Calibri" panose="020F0502020204030204"/>
                </a:rPr>
                <a:t> CLIC, 24 MW</a:t>
              </a:r>
            </a:p>
          </p:txBody>
        </p:sp>
        <p:sp>
          <p:nvSpPr>
            <p:cNvPr id="69" name="Oval 29">
              <a:extLst>
                <a:ext uri="{FF2B5EF4-FFF2-40B4-BE49-F238E27FC236}">
                  <a16:creationId xmlns:a16="http://schemas.microsoft.com/office/drawing/2014/main" id="{E034E812-2C8C-44CA-B253-F051606214D3}"/>
                </a:ext>
              </a:extLst>
            </p:cNvPr>
            <p:cNvSpPr/>
            <p:nvPr/>
          </p:nvSpPr>
          <p:spPr>
            <a:xfrm>
              <a:off x="3038798" y="4755156"/>
              <a:ext cx="144000" cy="144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9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0" name="TextBox 30">
              <a:extLst>
                <a:ext uri="{FF2B5EF4-FFF2-40B4-BE49-F238E27FC236}">
                  <a16:creationId xmlns:a16="http://schemas.microsoft.com/office/drawing/2014/main" id="{AFD8895F-E078-42AD-BEFC-8542377B2249}"/>
                </a:ext>
              </a:extLst>
            </p:cNvPr>
            <p:cNvSpPr txBox="1"/>
            <p:nvPr/>
          </p:nvSpPr>
          <p:spPr>
            <a:xfrm>
              <a:off x="3168353" y="4655643"/>
              <a:ext cx="269774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/>
              <a:r>
                <a:rPr lang="en-US" sz="1050" dirty="0">
                  <a:solidFill>
                    <a:srgbClr val="FF0000"/>
                  </a:solidFill>
                  <a:latin typeface="Calibri" panose="020F0502020204030204"/>
                </a:rPr>
                <a:t>HE design, CERN (PIC simulations)</a:t>
              </a:r>
              <a:endParaRPr lang="en-GB" sz="1050" dirty="0">
                <a:solidFill>
                  <a:srgbClr val="FF0000"/>
                </a:solidFill>
                <a:latin typeface="Calibri" panose="020F0502020204030204"/>
              </a:endParaRPr>
            </a:p>
          </p:txBody>
        </p:sp>
        <p:sp>
          <p:nvSpPr>
            <p:cNvPr id="71" name="Freeform 31">
              <a:extLst>
                <a:ext uri="{FF2B5EF4-FFF2-40B4-BE49-F238E27FC236}">
                  <a16:creationId xmlns:a16="http://schemas.microsoft.com/office/drawing/2014/main" id="{AE784048-3CBE-4F43-8548-B0265B15825A}"/>
                </a:ext>
              </a:extLst>
            </p:cNvPr>
            <p:cNvSpPr/>
            <p:nvPr/>
          </p:nvSpPr>
          <p:spPr>
            <a:xfrm>
              <a:off x="3006423" y="2094692"/>
              <a:ext cx="5584305" cy="1316893"/>
            </a:xfrm>
            <a:custGeom>
              <a:avLst/>
              <a:gdLst>
                <a:gd name="connsiteX0" fmla="*/ 0 w 4071025"/>
                <a:gd name="connsiteY0" fmla="*/ 0 h 860898"/>
                <a:gd name="connsiteX1" fmla="*/ 296693 w 4071025"/>
                <a:gd name="connsiteY1" fmla="*/ 77821 h 860898"/>
                <a:gd name="connsiteX2" fmla="*/ 851170 w 4071025"/>
                <a:gd name="connsiteY2" fmla="*/ 238328 h 860898"/>
                <a:gd name="connsiteX3" fmla="*/ 1381327 w 4071025"/>
                <a:gd name="connsiteY3" fmla="*/ 350196 h 860898"/>
                <a:gd name="connsiteX4" fmla="*/ 1896893 w 4071025"/>
                <a:gd name="connsiteY4" fmla="*/ 462064 h 860898"/>
                <a:gd name="connsiteX5" fmla="*/ 2456234 w 4071025"/>
                <a:gd name="connsiteY5" fmla="*/ 573932 h 860898"/>
                <a:gd name="connsiteX6" fmla="*/ 2855068 w 4071025"/>
                <a:gd name="connsiteY6" fmla="*/ 661481 h 860898"/>
                <a:gd name="connsiteX7" fmla="*/ 3297676 w 4071025"/>
                <a:gd name="connsiteY7" fmla="*/ 749030 h 860898"/>
                <a:gd name="connsiteX8" fmla="*/ 3701374 w 4071025"/>
                <a:gd name="connsiteY8" fmla="*/ 807396 h 860898"/>
                <a:gd name="connsiteX9" fmla="*/ 4071025 w 4071025"/>
                <a:gd name="connsiteY9" fmla="*/ 860898 h 8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71025" h="860898">
                  <a:moveTo>
                    <a:pt x="0" y="0"/>
                  </a:moveTo>
                  <a:cubicBezTo>
                    <a:pt x="77415" y="19050"/>
                    <a:pt x="296693" y="77821"/>
                    <a:pt x="296693" y="77821"/>
                  </a:cubicBezTo>
                  <a:cubicBezTo>
                    <a:pt x="438555" y="117542"/>
                    <a:pt x="670398" y="192932"/>
                    <a:pt x="851170" y="238328"/>
                  </a:cubicBezTo>
                  <a:cubicBezTo>
                    <a:pt x="1031942" y="283724"/>
                    <a:pt x="1381327" y="350196"/>
                    <a:pt x="1381327" y="350196"/>
                  </a:cubicBezTo>
                  <a:lnTo>
                    <a:pt x="1896893" y="462064"/>
                  </a:lnTo>
                  <a:lnTo>
                    <a:pt x="2456234" y="573932"/>
                  </a:lnTo>
                  <a:cubicBezTo>
                    <a:pt x="2615930" y="607168"/>
                    <a:pt x="2714828" y="632298"/>
                    <a:pt x="2855068" y="661481"/>
                  </a:cubicBezTo>
                  <a:cubicBezTo>
                    <a:pt x="2995308" y="690664"/>
                    <a:pt x="3156625" y="724711"/>
                    <a:pt x="3297676" y="749030"/>
                  </a:cubicBezTo>
                  <a:cubicBezTo>
                    <a:pt x="3438727" y="773349"/>
                    <a:pt x="3701374" y="807396"/>
                    <a:pt x="3701374" y="807396"/>
                  </a:cubicBezTo>
                  <a:lnTo>
                    <a:pt x="4071025" y="860898"/>
                  </a:lnTo>
                </a:path>
              </a:pathLst>
            </a:custGeom>
            <a:noFill/>
            <a:ln w="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>
              <a:glow rad="63500">
                <a:schemeClr val="accent6">
                  <a:satMod val="175000"/>
                  <a:alpha val="28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en-GB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pic>
        <p:nvPicPr>
          <p:cNvPr id="112" name="図 111">
            <a:extLst>
              <a:ext uri="{FF2B5EF4-FFF2-40B4-BE49-F238E27FC236}">
                <a16:creationId xmlns:a16="http://schemas.microsoft.com/office/drawing/2014/main" id="{35BCA688-C6A3-469A-B3AC-4CCC040C97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1208" y="2343540"/>
            <a:ext cx="3200355" cy="3750088"/>
          </a:xfrm>
          <a:prstGeom prst="rect">
            <a:avLst/>
          </a:prstGeom>
        </p:spPr>
      </p:pic>
      <p:pic>
        <p:nvPicPr>
          <p:cNvPr id="113" name="図 112">
            <a:extLst>
              <a:ext uri="{FF2B5EF4-FFF2-40B4-BE49-F238E27FC236}">
                <a16:creationId xmlns:a16="http://schemas.microsoft.com/office/drawing/2014/main" id="{F6EA0F38-C37C-4E4B-9572-D17696CE1B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37" y="2512785"/>
            <a:ext cx="4220308" cy="3429000"/>
          </a:xfrm>
          <a:prstGeom prst="rect">
            <a:avLst/>
          </a:prstGeom>
        </p:spPr>
      </p:pic>
      <p:pic>
        <p:nvPicPr>
          <p:cNvPr id="107" name="図 10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04CE03D5-52AB-4BB3-8E93-F124DA35C3C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678"/>
          <a:stretch/>
        </p:blipFill>
        <p:spPr>
          <a:xfrm>
            <a:off x="11155611" y="1812522"/>
            <a:ext cx="843865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313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Increase klystron efficiency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Common themes</a:t>
            </a:r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17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0B2E884-5F71-45BE-BAA3-8C59771251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725" y="1600995"/>
            <a:ext cx="4439207" cy="4575968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1BAA349A-7228-4C9E-BBF0-C3251BE83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744" y="1735535"/>
            <a:ext cx="6947456" cy="4575968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1144B786-CD75-489C-B307-7DF9B4EED0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5767" y="3429000"/>
            <a:ext cx="4679539" cy="283805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5815175-4FCC-4F16-ADB9-F1E9074A05CC}"/>
              </a:ext>
            </a:extLst>
          </p:cNvPr>
          <p:cNvSpPr txBox="1"/>
          <p:nvPr/>
        </p:nvSpPr>
        <p:spPr>
          <a:xfrm>
            <a:off x="9563099" y="3843340"/>
            <a:ext cx="523876" cy="24872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2" name="図 11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B62C45B-290B-4F66-95E6-12E0024443DF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58000"/>
          </a:blip>
          <a:stretch>
            <a:fillRect/>
          </a:stretch>
        </p:blipFill>
        <p:spPr>
          <a:xfrm>
            <a:off x="11155611" y="1812522"/>
            <a:ext cx="843865" cy="84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3070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Reduction of operation cost studies for CLIC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Usage of permanent magnets (also being considered for ILC)</a:t>
            </a:r>
          </a:p>
          <a:p>
            <a:r>
              <a:rPr lang="en-US" altLang="ja-JP" dirty="0"/>
              <a:t>Operations schedule following energy prices</a:t>
            </a:r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18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62ADC31-7D08-4C51-BD48-9C94EB4073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64" y="2947534"/>
            <a:ext cx="4561568" cy="322942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CA25C66-4CF0-4846-8AF1-3DB35CF2D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3384" y="3110907"/>
            <a:ext cx="3028481" cy="315574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EE2C742-0C9B-4EFA-B160-D55B545170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1005" y="3625609"/>
            <a:ext cx="4042389" cy="2126343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1422B3B-3E41-4CD9-B2A0-DBEB5684A32E}"/>
              </a:ext>
            </a:extLst>
          </p:cNvPr>
          <p:cNvSpPr txBox="1"/>
          <p:nvPr/>
        </p:nvSpPr>
        <p:spPr>
          <a:xfrm>
            <a:off x="8868228" y="5751952"/>
            <a:ext cx="2085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Study by Fraunhofer</a:t>
            </a:r>
          </a:p>
        </p:txBody>
      </p:sp>
      <p:pic>
        <p:nvPicPr>
          <p:cNvPr id="13" name="図 12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21A4DB68-E49D-4A49-AD17-6FBDE685500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678"/>
          <a:stretch/>
        </p:blipFill>
        <p:spPr>
          <a:xfrm>
            <a:off x="11155611" y="1812522"/>
            <a:ext cx="843865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004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19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D9511E7-3E09-40C9-9240-9EBA9A3DFF91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pPr algn="ctr"/>
            <a:r>
              <a:rPr lang="en-US" altLang="ja-JP" sz="4800" b="1" dirty="0"/>
              <a:t>Sources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976792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Disclaimer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The summary is (by nature) incomplete and is a personal view</a:t>
            </a:r>
          </a:p>
          <a:p>
            <a:pPr lvl="1"/>
            <a:r>
              <a:rPr lang="en-US" altLang="ja-JP" dirty="0"/>
              <a:t>Several excellent and interesting results, which were presented during the sessions are not mentioned </a:t>
            </a:r>
          </a:p>
          <a:p>
            <a:r>
              <a:rPr lang="en-US" altLang="ja-JP" dirty="0"/>
              <a:t>I invite everyone to take a look at the contributions uploaded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4686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Simulation of e- driven scheme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80260"/>
            <a:ext cx="11103107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Results from previous simulations confirmed</a:t>
            </a:r>
          </a:p>
          <a:p>
            <a:r>
              <a:rPr lang="en-US" altLang="ja-JP" dirty="0"/>
              <a:t>Parameter scan (L-band </a:t>
            </a:r>
            <a:r>
              <a:rPr lang="en-US" altLang="ja-JP" dirty="0" err="1"/>
              <a:t>Vacc</a:t>
            </a:r>
            <a:r>
              <a:rPr lang="en-US" altLang="ja-JP" dirty="0"/>
              <a:t>, z offset, chicane angle, etc.)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20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7D76581-1805-4018-A542-4F9BB8869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79" y="2882475"/>
            <a:ext cx="4376098" cy="213494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073DAB2D-3132-42CA-85BF-63434DBDD6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7598" y="2819417"/>
            <a:ext cx="3134274" cy="193673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0063856-25A2-4C41-9B3F-BFD09D7829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79" y="5152352"/>
            <a:ext cx="7373861" cy="163898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3C6C0B27-3392-4BF3-8C05-8645708669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5045" y="2762620"/>
            <a:ext cx="4206955" cy="2963839"/>
          </a:xfrm>
          <a:prstGeom prst="rect">
            <a:avLst/>
          </a:prstGeom>
        </p:spPr>
      </p:pic>
      <p:pic>
        <p:nvPicPr>
          <p:cNvPr id="12" name="図 11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A63744C8-2C2F-4A5B-BBDD-B7F9E87A17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55611" y="1265752"/>
            <a:ext cx="785696" cy="51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8586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Simulation of radiation environment of e- driven positron source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8611"/>
            <a:ext cx="3997657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Realistic geometries, but not actual ones yet</a:t>
            </a:r>
          </a:p>
          <a:p>
            <a:pPr lvl="1"/>
            <a:r>
              <a:rPr lang="en-US" altLang="ja-JP" dirty="0"/>
              <a:t>Gives an idea for following engineering design</a:t>
            </a:r>
          </a:p>
          <a:p>
            <a:r>
              <a:rPr lang="en-US" altLang="ja-JP" dirty="0"/>
              <a:t>Developed tools can be used for final design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21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010C6EA-A4D4-4442-8EDF-250A3B695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728" y="2256501"/>
            <a:ext cx="6819744" cy="3743965"/>
          </a:xfrm>
          <a:prstGeom prst="rect">
            <a:avLst/>
          </a:prstGeom>
        </p:spPr>
      </p:pic>
      <p:pic>
        <p:nvPicPr>
          <p:cNvPr id="9" name="図 8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B11634F0-00D1-4B7A-96DA-4A15797E4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5611" y="1265752"/>
            <a:ext cx="785696" cy="51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8745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Thermal radiation cooled conventional target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Themes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22</a:t>
            </a:fld>
            <a:endParaRPr lang="en-US" dirty="0"/>
          </a:p>
        </p:txBody>
      </p:sp>
      <p:pic>
        <p:nvPicPr>
          <p:cNvPr id="7" name="図 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128758B3-3895-4D3C-A747-164A00820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5611" y="1265752"/>
            <a:ext cx="785696" cy="51463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49613513-F0CF-49AF-8C8F-50686AB89A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565" y="1398896"/>
            <a:ext cx="3541512" cy="332778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12A91BB0-7F07-4F04-A25B-B92081B302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380" y="4888365"/>
            <a:ext cx="5395415" cy="181849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016B5E0E-4742-4A6C-B175-8942EA12FA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4414" y="1780382"/>
            <a:ext cx="4513997" cy="252239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FE85175-D271-4FE3-83ED-D2E257049E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8550" y="4555645"/>
            <a:ext cx="5562450" cy="215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8385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Polarized Electron Source R&amp;D at </a:t>
            </a:r>
            <a:r>
              <a:rPr lang="en-US" dirty="0" err="1"/>
              <a:t>JLab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Themes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23</a:t>
            </a:fld>
            <a:endParaRPr lang="en-US" dirty="0"/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DDFA7B75-2D69-41F3-9C1B-5E60DC99DD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075" y="1361237"/>
            <a:ext cx="2937292" cy="206776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0DD0F0FC-64E4-4FC5-BA6A-3D8CDB34C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656" y="3657600"/>
            <a:ext cx="5135184" cy="260905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AFC58FF1-A305-43B2-946F-77D389A2BA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6456" y="1429136"/>
            <a:ext cx="2358327" cy="1931963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5768495D-FAED-4146-B0CF-E6BC60CB39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8202" y="3616569"/>
            <a:ext cx="5706697" cy="3154063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6B81EC1-9630-4041-BB9C-CCE2ACC657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1916" y="1362256"/>
            <a:ext cx="3935437" cy="2066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0515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SuperKEKB</a:t>
            </a:r>
            <a:r>
              <a:rPr lang="en-US" altLang="ja-JP" dirty="0"/>
              <a:t> positron source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Old material</a:t>
            </a:r>
          </a:p>
          <a:p>
            <a:endParaRPr lang="en-US" altLang="ja-JP" dirty="0"/>
          </a:p>
          <a:p>
            <a:r>
              <a:rPr lang="en-US" altLang="ja-JP" dirty="0"/>
              <a:t>New material for FC (flux concentrator)</a:t>
            </a:r>
            <a:r>
              <a:rPr lang="ja-JP" altLang="en-US" dirty="0"/>
              <a:t> </a:t>
            </a:r>
            <a:r>
              <a:rPr lang="en-US" altLang="ja-JP" dirty="0"/>
              <a:t>head</a:t>
            </a:r>
            <a:endParaRPr lang="ja-JP" altLang="en-US" dirty="0"/>
          </a:p>
          <a:p>
            <a:endParaRPr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24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6BBF30F-E83E-45E1-B694-5E008FAB6D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042" y="3775028"/>
            <a:ext cx="4003343" cy="172503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0674F959-47DA-4896-87EA-61A281D8C3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4183" y="3578047"/>
            <a:ext cx="4736123" cy="322368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9298735C-E432-4034-A3AF-60281DF62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1714" y="1402494"/>
            <a:ext cx="4656406" cy="129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31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Positron source optimization studies at CERN and Shandong University</a:t>
            </a:r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25</a:t>
            </a:fld>
            <a:endParaRPr lang="en-US" dirty="0"/>
          </a:p>
        </p:txBody>
      </p:sp>
      <p:pic>
        <p:nvPicPr>
          <p:cNvPr id="9" name="図 8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47621E48-27EA-4BEC-A027-9FEC55337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5611" y="1812522"/>
            <a:ext cx="843865" cy="84386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CBD296C6-34FC-424E-A11B-07B078F1AB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7724" y="1688233"/>
            <a:ext cx="4570111" cy="3481534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A728861-D525-4FAC-BA3B-7B279B48C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189" y="1716893"/>
            <a:ext cx="4644853" cy="3500105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1B8DFC45-9D0C-491A-BEF1-961F04CB48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4624" y="5463710"/>
            <a:ext cx="6619660" cy="1331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8320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Plasma Lens as possible alternative </a:t>
            </a:r>
            <a:br>
              <a:rPr lang="en-US" sz="4000" dirty="0"/>
            </a:br>
            <a:r>
              <a:rPr lang="en-US" sz="4000" dirty="0"/>
              <a:t>Optical Matching Device (OMD)</a:t>
            </a:r>
            <a:endParaRPr lang="ja-JP" altLang="en-US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26</a:t>
            </a:fld>
            <a:endParaRPr lang="en-US" dirty="0"/>
          </a:p>
        </p:txBody>
      </p:sp>
      <p:pic>
        <p:nvPicPr>
          <p:cNvPr id="7" name="図 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36DF6CB7-CFCF-460B-8BF9-9DCEABF4C2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5611" y="1265752"/>
            <a:ext cx="785696" cy="51463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4EBBE65A-8E87-4B98-AD1D-8AE06BA59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011" y="2311677"/>
            <a:ext cx="5442241" cy="317181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962E15F-1B57-4833-8E2C-2010C3744F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7280" y="2351053"/>
            <a:ext cx="5149752" cy="326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7005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Energy and temperature simulations in photon masks at ILC undulators</a:t>
            </a:r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27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9DED28E-009C-4BAD-B89C-96992BDE4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20" y="2103178"/>
            <a:ext cx="6402657" cy="4027010"/>
          </a:xfrm>
          <a:prstGeom prst="rect">
            <a:avLst/>
          </a:prstGeom>
        </p:spPr>
      </p:pic>
      <p:pic>
        <p:nvPicPr>
          <p:cNvPr id="8" name="図 7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BDD5ACAB-67DF-4B51-BF29-E086CB1BC4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5611" y="1265752"/>
            <a:ext cx="785696" cy="51463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05614BD9-697C-47D8-86AD-2B311958F3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4085" y="2103178"/>
            <a:ext cx="2364771" cy="402701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0D77EC48-4FD5-452D-9893-80B337C860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94458" y="1959769"/>
            <a:ext cx="2438151" cy="435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7250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Flux Concentrator Opera Model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Themes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28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79C4B023-96D7-48B7-BF57-ED2890D8B0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5359" y="3181225"/>
            <a:ext cx="5565320" cy="2667618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88EAC103-C987-4743-8F95-2775BB1CB8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19" y="3181225"/>
            <a:ext cx="5357159" cy="266761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D5C79F6-190E-4EF2-A573-E9BAE8E5A5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499" y="1608933"/>
            <a:ext cx="7858423" cy="92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0479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29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D9511E7-3E09-40C9-9240-9EBA9A3DFF91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pPr algn="ctr"/>
            <a:r>
              <a:rPr lang="en-US" altLang="ja-JP" sz="4800" b="1" dirty="0"/>
              <a:t>Warm RF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157378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Accelerator Session Overview</a:t>
            </a:r>
            <a:endParaRPr kumimoji="1" lang="ja-JP" altLang="en-US" dirty="0"/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CC655838-F415-4E6D-AB6D-202922F4A2A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0675505"/>
              </p:ext>
            </p:extLst>
          </p:nvPr>
        </p:nvGraphicFramePr>
        <p:xfrm>
          <a:off x="838200" y="1825625"/>
          <a:ext cx="10515598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9400">
                  <a:extLst>
                    <a:ext uri="{9D8B030D-6E8A-4147-A177-3AD203B41FA5}">
                      <a16:colId xmlns:a16="http://schemas.microsoft.com/office/drawing/2014/main" val="1923632343"/>
                    </a:ext>
                  </a:extLst>
                </a:gridCol>
                <a:gridCol w="2169886">
                  <a:extLst>
                    <a:ext uri="{9D8B030D-6E8A-4147-A177-3AD203B41FA5}">
                      <a16:colId xmlns:a16="http://schemas.microsoft.com/office/drawing/2014/main" val="2997978549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495380433"/>
                    </a:ext>
                  </a:extLst>
                </a:gridCol>
                <a:gridCol w="2579912">
                  <a:extLst>
                    <a:ext uri="{9D8B030D-6E8A-4147-A177-3AD203B41FA5}">
                      <a16:colId xmlns:a16="http://schemas.microsoft.com/office/drawing/2014/main" val="3980040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500" dirty="0"/>
                        <a:t>Session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Session 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Talk 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Discussion count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637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/>
                        <a:t>CFS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0125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/>
                        <a:t>Green Accelerator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79331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/>
                        <a:t>Sources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2754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/>
                        <a:t>Warm 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611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/>
                        <a:t>SCRF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733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dirty="0"/>
                        <a:t>ATF/DR/BDS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4231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5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b="1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b="1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b="1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2177418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6434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Different production approaches	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14315" y="1568449"/>
            <a:ext cx="10515600" cy="4756150"/>
          </a:xfrm>
        </p:spPr>
        <p:txBody>
          <a:bodyPr>
            <a:normAutofit/>
          </a:bodyPr>
          <a:lstStyle/>
          <a:p>
            <a:pPr lvl="1"/>
            <a:r>
              <a:rPr lang="en-US" altLang="ja-JP" dirty="0"/>
              <a:t>Round disk*</a:t>
            </a:r>
          </a:p>
          <a:p>
            <a:pPr lvl="1"/>
            <a:r>
              <a:rPr lang="en-US" altLang="ja-JP" dirty="0"/>
              <a:t>Square disk</a:t>
            </a:r>
          </a:p>
          <a:p>
            <a:pPr lvl="1"/>
            <a:r>
              <a:rPr lang="en-US" altLang="ja-JP" dirty="0"/>
              <a:t>Half structure</a:t>
            </a:r>
          </a:p>
          <a:p>
            <a:pPr lvl="1"/>
            <a:r>
              <a:rPr lang="en-US" altLang="ja-JP" dirty="0"/>
              <a:t>Quarter structure**</a:t>
            </a:r>
          </a:p>
          <a:p>
            <a:pPr marL="457200" lvl="1" indent="0">
              <a:buNone/>
            </a:pPr>
            <a:r>
              <a:rPr lang="en-US" altLang="ja-JP" sz="1100" dirty="0"/>
              <a:t> </a:t>
            </a: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*   Mature, but still</a:t>
            </a:r>
            <a:br>
              <a:rPr lang="en-US" altLang="ja-JP" dirty="0"/>
            </a:br>
            <a:r>
              <a:rPr lang="en-US" altLang="ja-JP" dirty="0"/>
              <a:t>   </a:t>
            </a:r>
          </a:p>
          <a:p>
            <a:pPr marL="457200" lvl="1" indent="0">
              <a:buNone/>
            </a:pPr>
            <a:br>
              <a:rPr lang="en-US" altLang="ja-JP" dirty="0"/>
            </a:br>
            <a:br>
              <a:rPr lang="en-US" altLang="ja-JP" dirty="0"/>
            </a:br>
            <a:endParaRPr lang="en-US" altLang="ja-JP" dirty="0"/>
          </a:p>
          <a:p>
            <a:pPr marL="457200" lvl="1" indent="0">
              <a:buNone/>
            </a:pPr>
            <a:r>
              <a:rPr lang="en-US" altLang="ja-JP" dirty="0"/>
              <a:t>** has to be studied</a:t>
            </a:r>
            <a:br>
              <a:rPr lang="en-US" altLang="ja-JP" dirty="0"/>
            </a:br>
            <a:r>
              <a:rPr lang="en-US" altLang="ja-JP" dirty="0"/>
              <a:t>      more</a:t>
            </a:r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30</a:t>
            </a:fld>
            <a:endParaRPr lang="en-US" dirty="0"/>
          </a:p>
        </p:txBody>
      </p:sp>
      <p:pic>
        <p:nvPicPr>
          <p:cNvPr id="7" name="Picture 4" descr="A close up of a clock&#10;&#10;Description automatically generated">
            <a:extLst>
              <a:ext uri="{FF2B5EF4-FFF2-40B4-BE49-F238E27FC236}">
                <a16:creationId xmlns:a16="http://schemas.microsoft.com/office/drawing/2014/main" id="{27D168F2-C969-4C4A-8AB8-913A5589AC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652" y="1546704"/>
            <a:ext cx="3772557" cy="2515038"/>
          </a:xfrm>
          <a:prstGeom prst="rect">
            <a:avLst/>
          </a:prstGeom>
        </p:spPr>
      </p:pic>
      <p:pic>
        <p:nvPicPr>
          <p:cNvPr id="8" name="Picture 11">
            <a:extLst>
              <a:ext uri="{FF2B5EF4-FFF2-40B4-BE49-F238E27FC236}">
                <a16:creationId xmlns:a16="http://schemas.microsoft.com/office/drawing/2014/main" id="{2CF23B1B-2FEF-471B-8D20-1D69D270D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6652" y="4112612"/>
            <a:ext cx="3761900" cy="2515038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73749AA6-8876-4ADE-985B-6C964397E3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8" t="22571" r="22636" b="26411"/>
          <a:stretch/>
        </p:blipFill>
        <p:spPr>
          <a:xfrm>
            <a:off x="7861417" y="1550511"/>
            <a:ext cx="4131380" cy="251123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38282C9D-A5F1-4752-9E9D-D2E789FAABE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bright="15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6" t="14703" r="305" b="5238"/>
          <a:stretch/>
        </p:blipFill>
        <p:spPr>
          <a:xfrm>
            <a:off x="7883999" y="4140000"/>
            <a:ext cx="4103716" cy="24876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F93EABC-6C7F-4290-82C0-A1A1F2A12C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096" y="3386138"/>
            <a:ext cx="3082924" cy="164095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A82CF13F-9297-4255-BC23-E08856184F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0449" y="5167312"/>
            <a:ext cx="3086571" cy="162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6300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Fabrication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31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E666C08-7703-4798-B039-0985CCF56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287" y="1338997"/>
            <a:ext cx="8518666" cy="4927659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B265846-8B48-4FA2-AF02-3F4BD2364DC3}"/>
              </a:ext>
            </a:extLst>
          </p:cNvPr>
          <p:cNvSpPr/>
          <p:nvPr/>
        </p:nvSpPr>
        <p:spPr>
          <a:xfrm>
            <a:off x="5443538" y="3729038"/>
            <a:ext cx="1999932" cy="12147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96D05E3-30DF-4F95-98C6-9D84144A1AD7}"/>
              </a:ext>
            </a:extLst>
          </p:cNvPr>
          <p:cNvSpPr txBox="1"/>
          <p:nvPr/>
        </p:nvSpPr>
        <p:spPr>
          <a:xfrm rot="19385278">
            <a:off x="5654474" y="4171679"/>
            <a:ext cx="20308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Always trade off </a:t>
            </a:r>
          </a:p>
          <a:p>
            <a:pPr algn="ctr"/>
            <a:r>
              <a:rPr lang="en-US" b="1" dirty="0">
                <a:solidFill>
                  <a:schemeClr val="accent2"/>
                </a:solidFill>
              </a:rPr>
              <a:t>between these two</a:t>
            </a: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B379A2E1-0657-4272-BAD9-43E9914C12E4}"/>
              </a:ext>
            </a:extLst>
          </p:cNvPr>
          <p:cNvCxnSpPr>
            <a:cxnSpLocks/>
          </p:cNvCxnSpPr>
          <p:nvPr/>
        </p:nvCxnSpPr>
        <p:spPr>
          <a:xfrm flipV="1">
            <a:off x="6057900" y="4343400"/>
            <a:ext cx="1490663" cy="112395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40194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AC54FE8F-B7AA-453D-B0B6-67F90F189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236" y="1209765"/>
            <a:ext cx="4734191" cy="27587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820" y="365125"/>
            <a:ext cx="10515600" cy="1325563"/>
          </a:xfrm>
        </p:spPr>
        <p:txBody>
          <a:bodyPr/>
          <a:lstStyle/>
          <a:p>
            <a:r>
              <a:rPr lang="en-US" altLang="ja-JP" dirty="0"/>
              <a:t>High precision manufacturing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820" y="1415428"/>
            <a:ext cx="10515600" cy="4351338"/>
          </a:xfrm>
        </p:spPr>
        <p:txBody>
          <a:bodyPr>
            <a:normAutofit/>
          </a:bodyPr>
          <a:lstStyle/>
          <a:p>
            <a:endParaRPr lang="en-US" altLang="ja-JP" dirty="0"/>
          </a:p>
          <a:p>
            <a:r>
              <a:rPr lang="en-US" altLang="ja-JP" dirty="0"/>
              <a:t>Excellent performance even before tuning</a:t>
            </a:r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32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9769607-4274-4B38-81AD-780FFCCC3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854" y="2740991"/>
            <a:ext cx="5780076" cy="322395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66E59B2-F7A2-4279-9C3D-6DA263418F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6847" y="4011524"/>
            <a:ext cx="4772291" cy="279082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1A07A0F-95E6-4D25-A7A0-DF2C1268509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18717"/>
          <a:stretch/>
        </p:blipFill>
        <p:spPr>
          <a:xfrm>
            <a:off x="7624631" y="62297"/>
            <a:ext cx="170987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93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R&amp;D for large fr</a:t>
            </a:r>
            <a:r>
              <a:rPr lang="en-US" altLang="ja-JP" dirty="0"/>
              <a:t>equency range at SLAC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7398" y="154462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dirty="0"/>
              <a:t>S-band			C-band			X-band</a:t>
            </a:r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r>
              <a:rPr lang="en-US" altLang="ja-JP" dirty="0"/>
              <a:t>		108 GHz		</a:t>
            </a:r>
            <a:r>
              <a:rPr lang="en-US" dirty="0"/>
              <a:t>	300 GHz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33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57F4D010-E860-4832-B892-887089381B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51"/>
          <a:stretch/>
        </p:blipFill>
        <p:spPr>
          <a:xfrm>
            <a:off x="1264605" y="1895484"/>
            <a:ext cx="2125557" cy="2154208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14ABD39A-D639-1343-90B4-CDF4EEBD46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447" y="2013542"/>
            <a:ext cx="3286755" cy="1499969"/>
          </a:xfrm>
          <a:prstGeom prst="rect">
            <a:avLst/>
          </a:prstGeom>
        </p:spPr>
      </p:pic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CF546095-240B-D247-AC49-86B98DBF876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28634" y="1895484"/>
            <a:ext cx="2482284" cy="1798724"/>
          </a:xfrm>
          <a:prstGeom prst="rect">
            <a:avLst/>
          </a:prstGeom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6CB6C1F8-D423-464A-8754-614AF7F483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1746" y="4543979"/>
            <a:ext cx="2497455" cy="1724573"/>
          </a:xfrm>
          <a:prstGeom prst="rect">
            <a:avLst/>
          </a:prstGeom>
        </p:spPr>
      </p:pic>
      <p:pic>
        <p:nvPicPr>
          <p:cNvPr id="12" name="Picture 6">
            <a:extLst>
              <a:ext uri="{FF2B5EF4-FFF2-40B4-BE49-F238E27FC236}">
                <a16:creationId xmlns:a16="http://schemas.microsoft.com/office/drawing/2014/main" id="{1A20D920-235D-465D-8646-373A7763C9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4602" y="3478706"/>
            <a:ext cx="3844366" cy="2998287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5119B6B-2F92-43DD-BFDE-650EA91E2D22}"/>
              </a:ext>
            </a:extLst>
          </p:cNvPr>
          <p:cNvSpPr/>
          <p:nvPr/>
        </p:nvSpPr>
        <p:spPr>
          <a:xfrm>
            <a:off x="10233441" y="3508615"/>
            <a:ext cx="427612" cy="3023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3340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Assembly R&amp;D at SLAC</a:t>
            </a:r>
            <a:endParaRPr kumimoji="1" lang="ja-JP" altLang="en-US" dirty="0"/>
          </a:p>
        </p:txBody>
      </p:sp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F955BFD3-EF7D-4066-959E-D21AF72608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2273" y="1344612"/>
            <a:ext cx="5545004" cy="282305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34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A724D49-E151-495D-9D1B-C2968CA19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8" y="4167668"/>
            <a:ext cx="5138737" cy="266138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843D70A8-87A4-4FBB-88F9-29BE20320B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6099" y="4167668"/>
            <a:ext cx="4610606" cy="261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4760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State of the art milling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29826"/>
            <a:ext cx="10515600" cy="4351338"/>
          </a:xfrm>
        </p:spPr>
        <p:txBody>
          <a:bodyPr>
            <a:normAutofit lnSpcReduction="10000"/>
          </a:bodyPr>
          <a:lstStyle/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Further discussions</a:t>
            </a:r>
          </a:p>
          <a:p>
            <a:pPr lvl="1"/>
            <a:r>
              <a:rPr lang="en-US" altLang="ja-JP" dirty="0"/>
              <a:t>Milling technique</a:t>
            </a:r>
          </a:p>
          <a:p>
            <a:pPr lvl="2"/>
            <a:r>
              <a:rPr lang="en-US" altLang="ja-JP" dirty="0"/>
              <a:t>Time consumption has to be reduced (quarter CLIC multicell structure at KEK took one week to be manufactured)</a:t>
            </a:r>
          </a:p>
          <a:p>
            <a:pPr lvl="1"/>
            <a:r>
              <a:rPr lang="en-US" altLang="ja-JP" dirty="0"/>
              <a:t>Turning vs milling</a:t>
            </a:r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35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E8461BAD-88DA-49CB-87E6-C98964E4D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790" y="1537955"/>
            <a:ext cx="3833620" cy="288604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E565333-4001-4818-8404-8FAC7528CD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1938" y="1537955"/>
            <a:ext cx="3857747" cy="288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067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High power RF tests at CERN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Themes</a:t>
            </a:r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36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902ACA3-D4B9-4C82-B367-C910C4558C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076" y="1460500"/>
            <a:ext cx="5136409" cy="234315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87BF142-489B-4B8E-9906-D6AA065269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717" y="1445689"/>
            <a:ext cx="4976095" cy="2643273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A434DE2C-ABC6-4401-BFB5-08E9F21869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5717" y="4255249"/>
            <a:ext cx="2999552" cy="2466226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2CB4AE6-1252-4DEB-9AB9-0C9325150E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971" y="4123261"/>
            <a:ext cx="5270723" cy="2517894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B93AB9C-672B-4142-ADD9-4C0C51BC6CC0}"/>
              </a:ext>
            </a:extLst>
          </p:cNvPr>
          <p:cNvSpPr/>
          <p:nvPr/>
        </p:nvSpPr>
        <p:spPr>
          <a:xfrm>
            <a:off x="6545717" y="4282078"/>
            <a:ext cx="2999551" cy="2372805"/>
          </a:xfrm>
          <a:prstGeom prst="rect">
            <a:avLst/>
          </a:prstGeom>
          <a:solidFill>
            <a:srgbClr val="FF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2703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Simulations at Los Alamos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Atomistic modeling of surface evolution under strong electric fields</a:t>
            </a:r>
            <a:endParaRPr lang="en-US" altLang="ja-JP" dirty="0"/>
          </a:p>
          <a:p>
            <a:r>
              <a:rPr lang="en-US" altLang="ja-JP" dirty="0"/>
              <a:t>Simulations to understand breakdown mechanisms on atomic scale on clean flat Cu surface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37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2D8803B-F1FA-4634-9639-AB726F01B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416" y="3429000"/>
            <a:ext cx="3136884" cy="318611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B3016CC-E806-4EF7-9812-F0D834065E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6400"/>
                    </a14:imgEffect>
                  </a14:imgLayer>
                </a14:imgProps>
              </a:ext>
            </a:extLst>
          </a:blip>
          <a:srcRect l="-104" t="21155" r="649" b="-21632"/>
          <a:stretch/>
        </p:blipFill>
        <p:spPr>
          <a:xfrm>
            <a:off x="4610100" y="3276000"/>
            <a:ext cx="5976000" cy="44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5107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38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D9511E7-3E09-40C9-9240-9EBA9A3DFF91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pPr algn="ctr"/>
            <a:r>
              <a:rPr lang="en-US" altLang="ja-JP" sz="4800" b="1" dirty="0"/>
              <a:t>SCRF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78532226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ILC cost reduction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0315"/>
            <a:ext cx="3788391" cy="1531724"/>
          </a:xfrm>
        </p:spPr>
        <p:txBody>
          <a:bodyPr>
            <a:normAutofit/>
          </a:bodyPr>
          <a:lstStyle/>
          <a:p>
            <a:r>
              <a:rPr lang="en-US" sz="1600" dirty="0"/>
              <a:t>Average accelerating gradient of main SRF LINAC is the largest cost driver</a:t>
            </a:r>
          </a:p>
          <a:p>
            <a:r>
              <a:rPr lang="en-US" sz="1600" dirty="0"/>
              <a:t>Higher gradients = fewer cryomodules </a:t>
            </a:r>
            <a:r>
              <a:rPr lang="en-US" sz="1600" dirty="0">
                <a:sym typeface="Wingdings" panose="05000000000000000000" pitchFamily="2" charset="2"/>
              </a:rPr>
              <a:t> less $$</a:t>
            </a:r>
            <a:r>
              <a:rPr lang="en-US" sz="1600" dirty="0"/>
              <a:t> </a:t>
            </a:r>
            <a:r>
              <a:rPr lang="en-US" sz="1600" dirty="0">
                <a:sym typeface="Wingdings" panose="05000000000000000000" pitchFamily="2" charset="2"/>
              </a:rPr>
              <a:t> </a:t>
            </a:r>
          </a:p>
          <a:p>
            <a:r>
              <a:rPr lang="en-US" sz="1600" dirty="0">
                <a:sym typeface="Wingdings" panose="05000000000000000000" pitchFamily="2" charset="2"/>
              </a:rPr>
              <a:t>Higher Q</a:t>
            </a:r>
            <a:r>
              <a:rPr lang="en-US" sz="1600" baseline="-25000" dirty="0">
                <a:sym typeface="Wingdings" panose="05000000000000000000" pitchFamily="2" charset="2"/>
              </a:rPr>
              <a:t>0</a:t>
            </a:r>
            <a:r>
              <a:rPr lang="en-US" sz="1600" dirty="0">
                <a:sym typeface="Wingdings" panose="05000000000000000000" pitchFamily="2" charset="2"/>
              </a:rPr>
              <a:t> = lower cryogenic costs</a:t>
            </a:r>
            <a:endParaRPr lang="en-US" sz="1600" dirty="0"/>
          </a:p>
          <a:p>
            <a:endParaRPr kumimoji="1" lang="en-US" altLang="ja-JP" sz="2000" dirty="0"/>
          </a:p>
          <a:p>
            <a:endParaRPr kumimoji="1" lang="ja-JP" alt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39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CA37592-6859-4008-ACF1-46EFAA0950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39" y="3177505"/>
            <a:ext cx="5776735" cy="323230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D468D64-E4CA-44FD-9027-03B7A8DE30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262" y="204876"/>
            <a:ext cx="5508982" cy="304346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41171E6D-C4D9-4F0B-81FD-ACE1F36A8C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1687" y="3560011"/>
            <a:ext cx="4388333" cy="3229031"/>
          </a:xfrm>
          <a:prstGeom prst="rect">
            <a:avLst/>
          </a:prstGeom>
        </p:spPr>
      </p:pic>
      <p:pic>
        <p:nvPicPr>
          <p:cNvPr id="11" name="図 10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B3648BCF-E75C-411F-87B0-F51C80CA5E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2353" y="3527350"/>
            <a:ext cx="769108" cy="48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959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Accelerator Session Conveners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85000" lnSpcReduction="10000"/>
          </a:bodyPr>
          <a:lstStyle/>
          <a:p>
            <a:r>
              <a:rPr lang="en-US" altLang="ja-JP" dirty="0"/>
              <a:t>CFS</a:t>
            </a:r>
          </a:p>
          <a:p>
            <a:pPr lvl="1"/>
            <a:r>
              <a:rPr lang="en-US" altLang="ja-JP" dirty="0"/>
              <a:t>John Osborne (CERN), </a:t>
            </a:r>
            <a:r>
              <a:rPr lang="en-US" altLang="ja-JP" dirty="0" err="1"/>
              <a:t>Nobuhiro</a:t>
            </a:r>
            <a:r>
              <a:rPr lang="en-US" altLang="ja-JP" dirty="0"/>
              <a:t> </a:t>
            </a:r>
            <a:r>
              <a:rPr lang="en-US" altLang="ja-JP" dirty="0" err="1"/>
              <a:t>Terunuma</a:t>
            </a:r>
            <a:r>
              <a:rPr lang="en-US" altLang="ja-JP" dirty="0"/>
              <a:t> (KEK)</a:t>
            </a:r>
          </a:p>
          <a:p>
            <a:r>
              <a:rPr lang="en-US" altLang="ja-JP" dirty="0"/>
              <a:t>Green Accelerator</a:t>
            </a:r>
          </a:p>
          <a:p>
            <a:pPr lvl="1"/>
            <a:r>
              <a:rPr lang="en-US" altLang="ja-JP" dirty="0"/>
              <a:t>Takayuki Saeki (KEK), Steinar </a:t>
            </a:r>
            <a:r>
              <a:rPr lang="en-US" altLang="ja-JP" dirty="0" err="1"/>
              <a:t>Stapnes</a:t>
            </a:r>
            <a:r>
              <a:rPr lang="en-US" altLang="ja-JP" dirty="0"/>
              <a:t> (CERN)</a:t>
            </a:r>
          </a:p>
          <a:p>
            <a:r>
              <a:rPr lang="en-US" altLang="ja-JP" dirty="0"/>
              <a:t>Sources</a:t>
            </a:r>
          </a:p>
          <a:p>
            <a:pPr lvl="1"/>
            <a:r>
              <a:rPr lang="en-US" altLang="ja-JP" dirty="0"/>
              <a:t>Steffen </a:t>
            </a:r>
            <a:r>
              <a:rPr lang="en-US" altLang="ja-JP" dirty="0" err="1"/>
              <a:t>Doebert</a:t>
            </a:r>
            <a:r>
              <a:rPr lang="en-US" altLang="ja-JP" dirty="0"/>
              <a:t> (CERN), Joe </a:t>
            </a:r>
            <a:r>
              <a:rPr lang="en-US" altLang="ja-JP" dirty="0" err="1"/>
              <a:t>Grames</a:t>
            </a:r>
            <a:r>
              <a:rPr lang="en-US" altLang="ja-JP" dirty="0"/>
              <a:t> (</a:t>
            </a:r>
            <a:r>
              <a:rPr lang="en-US" altLang="ja-JP" dirty="0" err="1"/>
              <a:t>JLab</a:t>
            </a:r>
            <a:r>
              <a:rPr lang="en-US" altLang="ja-JP" dirty="0"/>
              <a:t>), Masao </a:t>
            </a:r>
            <a:r>
              <a:rPr lang="en-US" altLang="ja-JP" dirty="0" err="1"/>
              <a:t>Kuriki</a:t>
            </a:r>
            <a:r>
              <a:rPr lang="en-US" altLang="ja-JP" dirty="0"/>
              <a:t> (U. Hiroshima)</a:t>
            </a:r>
          </a:p>
          <a:p>
            <a:r>
              <a:rPr lang="en-US" altLang="ja-JP" dirty="0"/>
              <a:t>Warm RF</a:t>
            </a:r>
          </a:p>
          <a:p>
            <a:pPr lvl="1"/>
            <a:r>
              <a:rPr lang="en-US" altLang="ja-JP" dirty="0" err="1"/>
              <a:t>Toshi</a:t>
            </a:r>
            <a:r>
              <a:rPr lang="en-US" altLang="ja-JP" dirty="0"/>
              <a:t> Higo (KEK), Emilio </a:t>
            </a:r>
            <a:r>
              <a:rPr lang="en-US" altLang="ja-JP" dirty="0" err="1"/>
              <a:t>Nanni</a:t>
            </a:r>
            <a:r>
              <a:rPr lang="en-US" altLang="ja-JP" dirty="0"/>
              <a:t> (SLAC), Walter </a:t>
            </a:r>
            <a:r>
              <a:rPr lang="en-US" altLang="ja-JP" dirty="0" err="1"/>
              <a:t>Wuensch</a:t>
            </a:r>
            <a:r>
              <a:rPr lang="en-US" altLang="ja-JP" dirty="0"/>
              <a:t> (CERN)</a:t>
            </a:r>
          </a:p>
          <a:p>
            <a:r>
              <a:rPr lang="en-US" altLang="ja-JP" dirty="0"/>
              <a:t>SCRF</a:t>
            </a:r>
          </a:p>
          <a:p>
            <a:pPr lvl="1"/>
            <a:r>
              <a:rPr lang="en-US" altLang="ja-JP" dirty="0" err="1"/>
              <a:t>Matthia</a:t>
            </a:r>
            <a:r>
              <a:rPr lang="en-US" altLang="ja-JP" dirty="0"/>
              <a:t> </a:t>
            </a:r>
            <a:r>
              <a:rPr lang="en-US" altLang="ja-JP" dirty="0" err="1"/>
              <a:t>Checchin</a:t>
            </a:r>
            <a:r>
              <a:rPr lang="en-US" altLang="ja-JP" dirty="0"/>
              <a:t> (FNAL), Marc </a:t>
            </a:r>
            <a:r>
              <a:rPr lang="en-US" altLang="ja-JP" dirty="0" err="1"/>
              <a:t>Wenskat</a:t>
            </a:r>
            <a:r>
              <a:rPr lang="en-US" altLang="ja-JP" dirty="0"/>
              <a:t> (DESY), </a:t>
            </a:r>
            <a:r>
              <a:rPr lang="en-US" altLang="ja-JP" dirty="0" err="1"/>
              <a:t>Yasuchika</a:t>
            </a:r>
            <a:r>
              <a:rPr lang="en-US" altLang="ja-JP" dirty="0"/>
              <a:t> Yamamoto (KEK)</a:t>
            </a:r>
          </a:p>
          <a:p>
            <a:r>
              <a:rPr lang="en-US" altLang="ja-JP" dirty="0"/>
              <a:t>ATF/DR/BDS</a:t>
            </a:r>
          </a:p>
          <a:p>
            <a:pPr lvl="1"/>
            <a:r>
              <a:rPr lang="en-US" altLang="ja-JP" dirty="0"/>
              <a:t>Philip Burrows (Oxford), Toshiyuki </a:t>
            </a:r>
            <a:r>
              <a:rPr lang="en-US" altLang="ja-JP" dirty="0" err="1"/>
              <a:t>Okugi</a:t>
            </a:r>
            <a:r>
              <a:rPr lang="en-US" altLang="ja-JP" dirty="0"/>
              <a:t> (KEK), Rogelio Tomas (CERN), </a:t>
            </a:r>
            <a:r>
              <a:rPr lang="en-US" altLang="ja-JP" dirty="0" err="1"/>
              <a:t>Renjun</a:t>
            </a:r>
            <a:r>
              <a:rPr lang="en-US" altLang="ja-JP" dirty="0"/>
              <a:t> Yang (CERN)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866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Large grain</a:t>
            </a:r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40</a:t>
            </a:fld>
            <a:endParaRPr lang="en-US" dirty="0"/>
          </a:p>
        </p:txBody>
      </p:sp>
      <p:pic>
        <p:nvPicPr>
          <p:cNvPr id="20" name="Picture 7">
            <a:extLst>
              <a:ext uri="{FF2B5EF4-FFF2-40B4-BE49-F238E27FC236}">
                <a16:creationId xmlns:a16="http://schemas.microsoft.com/office/drawing/2014/main" id="{852B0532-B0A3-4BDB-9F7B-E92C101F0A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1504" y="1314450"/>
            <a:ext cx="7370869" cy="55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4005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ja-JP" dirty="0"/>
              <a:t>SRF cavities with Nb3Sn film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" y="1647592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Efforts at Cornell, Fermilab and KEK</a:t>
            </a:r>
          </a:p>
          <a:p>
            <a:r>
              <a:rPr lang="en-US" sz="2400" dirty="0"/>
              <a:t>Nb3Sn more efficient at 4 K instead of pure </a:t>
            </a:r>
            <a:r>
              <a:rPr lang="en-US" sz="2400" dirty="0" err="1"/>
              <a:t>Nb</a:t>
            </a:r>
            <a:r>
              <a:rPr lang="en-US" sz="2400" dirty="0"/>
              <a:t> at 2 K</a:t>
            </a:r>
          </a:p>
          <a:p>
            <a:pPr lvl="1"/>
            <a:r>
              <a:rPr lang="en-US" sz="2000" dirty="0"/>
              <a:t>Lower dynamic load, lower static load, simpler </a:t>
            </a:r>
            <a:r>
              <a:rPr lang="en-US" sz="2000" dirty="0" err="1"/>
              <a:t>cryo</a:t>
            </a:r>
            <a:r>
              <a:rPr lang="en-US" sz="2000" dirty="0"/>
              <a:t> system</a:t>
            </a:r>
          </a:p>
          <a:p>
            <a:pPr lvl="1"/>
            <a:r>
              <a:rPr lang="en-US" sz="2000" dirty="0"/>
              <a:t>2.6 GHz cavities smaller, thus cheaper</a:t>
            </a:r>
          </a:p>
          <a:p>
            <a:r>
              <a:rPr lang="en-US" sz="2400" dirty="0"/>
              <a:t>Technology maybe ready for ILC upgrade</a:t>
            </a:r>
          </a:p>
          <a:p>
            <a:endParaRPr lang="en-US" sz="2400" dirty="0"/>
          </a:p>
          <a:p>
            <a:endParaRPr lang="en-US" sz="2400" dirty="0"/>
          </a:p>
          <a:p>
            <a:endParaRPr kumimoji="1" lang="en-US" altLang="ja-JP" sz="2400" dirty="0"/>
          </a:p>
          <a:p>
            <a:endParaRPr kumimoji="1" lang="ja-JP" alt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41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C79621F-D504-4D3D-A79B-0A6F0A3CD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3697" y="1476568"/>
            <a:ext cx="4976005" cy="265751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197ABF98-97CA-4B2B-B049-F146FA1916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85" y="3761371"/>
            <a:ext cx="5367665" cy="301566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29E10D4D-689E-4B2D-8334-04AC6BAFBC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9175" y="4223777"/>
            <a:ext cx="4722125" cy="249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6592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Nitrogen infusion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707" y="1546582"/>
            <a:ext cx="3661003" cy="4351338"/>
          </a:xfrm>
        </p:spPr>
        <p:txBody>
          <a:bodyPr>
            <a:normAutofit/>
          </a:bodyPr>
          <a:lstStyle/>
          <a:p>
            <a:r>
              <a:rPr lang="en-US" altLang="ja-JP" sz="1800" dirty="0"/>
              <a:t>First N infusion at IPN Orsay, France on single cell cavity</a:t>
            </a:r>
          </a:p>
          <a:p>
            <a:r>
              <a:rPr lang="en-US" altLang="ja-JP" sz="1800" dirty="0"/>
              <a:t>They think they suffer from N contamination from the N vessel to the injector valve</a:t>
            </a:r>
          </a:p>
          <a:p>
            <a:endParaRPr kumimoji="1" lang="en-US" altLang="ja-JP" sz="1800" dirty="0"/>
          </a:p>
          <a:p>
            <a:endParaRPr kumimoji="1" lang="ja-JP" alt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42</a:t>
            </a:fld>
            <a:endParaRPr lang="en-US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5C82369D-D25D-4A94-90AB-895E2CF68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832" y="3217249"/>
            <a:ext cx="2841329" cy="3428999"/>
          </a:xfrm>
          <a:prstGeom prst="rect">
            <a:avLst/>
          </a:prstGeom>
        </p:spPr>
      </p:pic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C3413C1-9B0F-4565-AE71-06325E78B931}"/>
              </a:ext>
            </a:extLst>
          </p:cNvPr>
          <p:cNvGrpSpPr/>
          <p:nvPr/>
        </p:nvGrpSpPr>
        <p:grpSpPr>
          <a:xfrm>
            <a:off x="3696556" y="2451717"/>
            <a:ext cx="4617662" cy="3315671"/>
            <a:chOff x="7194841" y="1117571"/>
            <a:chExt cx="4668347" cy="3304256"/>
          </a:xfrm>
        </p:grpSpPr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122AE3BF-E07F-4F04-AE59-8148F01817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4841" y="1117571"/>
              <a:ext cx="4668347" cy="3038474"/>
            </a:xfrm>
            <a:prstGeom prst="rect">
              <a:avLst/>
            </a:prstGeom>
          </p:spPr>
        </p:pic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BF7D3DDD-5AE2-4B11-9BB0-2ABAAB99E02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31934" y="3955116"/>
              <a:ext cx="2043754" cy="466711"/>
            </a:xfrm>
            <a:prstGeom prst="rect">
              <a:avLst/>
            </a:prstGeom>
          </p:spPr>
        </p:pic>
      </p:grp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26821C8-63E8-4585-B208-F0DA6973F963}"/>
              </a:ext>
            </a:extLst>
          </p:cNvPr>
          <p:cNvSpPr txBox="1">
            <a:spLocks/>
          </p:cNvSpPr>
          <p:nvPr/>
        </p:nvSpPr>
        <p:spPr>
          <a:xfrm>
            <a:off x="3696556" y="1546582"/>
            <a:ext cx="46176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/>
              <a:t>Production and development of N infused cavities has started in at IHEP China</a:t>
            </a:r>
          </a:p>
          <a:p>
            <a:endParaRPr lang="en-US" altLang="ja-JP" sz="1800" dirty="0"/>
          </a:p>
          <a:p>
            <a:endParaRPr lang="ja-JP" altLang="en-US" sz="1800" dirty="0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2A571E6F-D685-4696-8D7F-047CEFF00B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4824" y="1530612"/>
            <a:ext cx="3595044" cy="3455725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C875E85-76F1-460F-9FB0-C533CCC2C2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3883" y="2661202"/>
            <a:ext cx="951975" cy="556047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25E2A5EF-5891-4F34-A589-9B5B4DF7D6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05996" y="4355054"/>
            <a:ext cx="952676" cy="92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7667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Nitrogen infusion</a:t>
            </a:r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43</a:t>
            </a:fld>
            <a:endParaRPr 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ABB3DC47-FBF7-4D55-B250-DCFD826D7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073" y="1903413"/>
            <a:ext cx="7040700" cy="386972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5AE17C4F-04B1-4F53-89AA-F88C28CA96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227" y="1921035"/>
            <a:ext cx="4400111" cy="419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389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Nitrogen doping </a:t>
            </a:r>
            <a:r>
              <a:rPr lang="en-US" altLang="ja-JP" dirty="0"/>
              <a:t>for LCLS-II HE cavities</a:t>
            </a:r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44</a:t>
            </a:fld>
            <a:endParaRPr 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E9368278-D36F-4539-B542-39BBCBA061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591" y="4122573"/>
            <a:ext cx="5125923" cy="2735427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3D0DA5B5-3D0B-4544-9990-0B9D66795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7054" y="1396696"/>
            <a:ext cx="5332224" cy="1588272"/>
          </a:xfrm>
          <a:prstGeom prst="rect">
            <a:avLst/>
          </a:prstGeom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0E3193FC-F218-47CD-9E7A-D4B8CD9AE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71" y="1298250"/>
            <a:ext cx="5022585" cy="282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CBB67444-16CC-4933-9326-4541214DC4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2163" y="3571519"/>
            <a:ext cx="5715000" cy="320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5466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Trapped-flux Surface Resistance</a:t>
            </a:r>
            <a:br>
              <a:rPr lang="en-US" altLang="ja-JP" dirty="0"/>
            </a:br>
            <a:r>
              <a:rPr lang="en-US" altLang="ja-JP" dirty="0"/>
              <a:t>at High Gradients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Themes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45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F8BF2781-692E-44C3-BF19-9871DD200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576" y="1727883"/>
            <a:ext cx="6825677" cy="499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7815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Plasma processing R&amp;D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Themes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46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420E4ED-4781-4F1C-9ED8-FD9609E58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2871" y="3579393"/>
            <a:ext cx="3761721" cy="2734742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A205543-6A90-48BB-9438-F2E9F3F7EE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785" y="2819090"/>
            <a:ext cx="3264671" cy="34290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02D268E-D92A-4AE6-A581-86C464CA7D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3544432"/>
            <a:ext cx="3879748" cy="2948443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FA520FF0-9405-427A-A9B1-AE84F431ED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827" y="1539720"/>
            <a:ext cx="5195248" cy="982634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86F589B6-256C-4594-9DC7-24CE584030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4" t="18235" r="17755" b="11076"/>
          <a:stretch/>
        </p:blipFill>
        <p:spPr bwMode="auto">
          <a:xfrm>
            <a:off x="6378600" y="289568"/>
            <a:ext cx="4464000" cy="30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41834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Alternative Cavity Shapes for High Gradient</a:t>
            </a:r>
            <a:br>
              <a:rPr lang="en-US" dirty="0"/>
            </a:br>
            <a:r>
              <a:rPr lang="en-US" dirty="0"/>
              <a:t>Low-Surface-Field (LSF) Shape Cavity R&amp;D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47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56BB0B1-7968-4063-9C51-CF645F1D7D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6460" y="1690688"/>
            <a:ext cx="4303594" cy="361200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A749112-B41A-4371-BCF3-344D2C6251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2143" y="5324695"/>
            <a:ext cx="6023212" cy="13298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739E7D1-F38E-4C68-B727-3ECAA68BAD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340" y="2774855"/>
            <a:ext cx="5256167" cy="3537045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DDB451C-CBA8-4E99-91B5-C069AB8AA6E9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err="1"/>
              <a:t>Jlab</a:t>
            </a:r>
            <a:r>
              <a:rPr lang="en-US" altLang="ja-JP" dirty="0"/>
              <a:t>, KEK &amp; SLAC</a:t>
            </a:r>
          </a:p>
          <a:p>
            <a:endParaRPr lang="en-US" altLang="ja-JP" dirty="0"/>
          </a:p>
          <a:p>
            <a:endParaRPr lang="ja-JP" altLang="en-US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6EE28811-1C5C-497B-A425-EEC6D248FF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2314" y="1825625"/>
            <a:ext cx="2432716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30844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6589"/>
            <a:ext cx="10515600" cy="1325563"/>
          </a:xfrm>
        </p:spPr>
        <p:txBody>
          <a:bodyPr/>
          <a:lstStyle/>
          <a:p>
            <a:r>
              <a:rPr lang="en-US" altLang="ja-JP" dirty="0"/>
              <a:t>ILC Prototypes (actual &amp; planned)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Themes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48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26F4DA7-D889-4210-A44D-E0767BAFF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6499" y="2035058"/>
            <a:ext cx="6157580" cy="341528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298147F-E12D-4292-A6E2-86FF291B69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57" y="979647"/>
            <a:ext cx="5116061" cy="2861393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C33BE2FB-2872-4BBE-9B76-38AA335060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810" y="5290674"/>
            <a:ext cx="4777226" cy="1492514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028C6EC-72E3-4A66-99EF-C5E7586EFC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628" y="3841040"/>
            <a:ext cx="5377318" cy="663929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8A53E3DB-8E07-4661-A801-3B7218BFCD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6038" y="4499488"/>
            <a:ext cx="1848769" cy="113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51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49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D9511E7-3E09-40C9-9240-9EBA9A3DFF91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pPr algn="ctr"/>
            <a:r>
              <a:rPr lang="en-US" sz="4800" b="1" dirty="0"/>
              <a:t>ATF/DR/BDS</a:t>
            </a:r>
          </a:p>
        </p:txBody>
      </p:sp>
    </p:spTree>
    <p:extLst>
      <p:ext uri="{BB962C8B-B14F-4D97-AF65-F5344CB8AC3E}">
        <p14:creationId xmlns:p14="http://schemas.microsoft.com/office/powerpoint/2010/main" val="3826907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Accelerator Session Conveners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85000" lnSpcReduction="10000"/>
          </a:bodyPr>
          <a:lstStyle/>
          <a:p>
            <a:r>
              <a:rPr lang="en-US" altLang="ja-JP" dirty="0"/>
              <a:t>CFS</a:t>
            </a:r>
          </a:p>
          <a:p>
            <a:pPr lvl="1"/>
            <a:r>
              <a:rPr lang="en-US" altLang="ja-JP" dirty="0"/>
              <a:t>John Osborne (CERN), </a:t>
            </a:r>
            <a:r>
              <a:rPr lang="en-US" altLang="ja-JP" dirty="0" err="1"/>
              <a:t>Nobuhiro</a:t>
            </a:r>
            <a:r>
              <a:rPr lang="en-US" altLang="ja-JP" dirty="0"/>
              <a:t> </a:t>
            </a:r>
            <a:r>
              <a:rPr lang="en-US" altLang="ja-JP" dirty="0" err="1"/>
              <a:t>Terunuma</a:t>
            </a:r>
            <a:r>
              <a:rPr lang="en-US" altLang="ja-JP" dirty="0"/>
              <a:t> (KEK)</a:t>
            </a:r>
          </a:p>
          <a:p>
            <a:r>
              <a:rPr lang="en-US" altLang="ja-JP" dirty="0"/>
              <a:t>Green Accelerator</a:t>
            </a:r>
          </a:p>
          <a:p>
            <a:pPr lvl="1"/>
            <a:r>
              <a:rPr lang="en-US" altLang="ja-JP" dirty="0"/>
              <a:t>Takayuki Saeki (KEK), Steinar </a:t>
            </a:r>
            <a:r>
              <a:rPr lang="en-US" altLang="ja-JP" dirty="0" err="1"/>
              <a:t>Stapnes</a:t>
            </a:r>
            <a:r>
              <a:rPr lang="en-US" altLang="ja-JP" dirty="0"/>
              <a:t> (CERN)</a:t>
            </a:r>
          </a:p>
          <a:p>
            <a:r>
              <a:rPr lang="en-US" altLang="ja-JP" dirty="0"/>
              <a:t>Sources</a:t>
            </a:r>
          </a:p>
          <a:p>
            <a:pPr lvl="1"/>
            <a:r>
              <a:rPr lang="en-US" altLang="ja-JP" dirty="0"/>
              <a:t>Steffen </a:t>
            </a:r>
            <a:r>
              <a:rPr lang="en-US" altLang="ja-JP" dirty="0" err="1"/>
              <a:t>Doebert</a:t>
            </a:r>
            <a:r>
              <a:rPr lang="en-US" altLang="ja-JP" dirty="0"/>
              <a:t> (CERN), Joe </a:t>
            </a:r>
            <a:r>
              <a:rPr lang="en-US" altLang="ja-JP" dirty="0" err="1"/>
              <a:t>Grames</a:t>
            </a:r>
            <a:r>
              <a:rPr lang="en-US" altLang="ja-JP" dirty="0"/>
              <a:t> (</a:t>
            </a:r>
            <a:r>
              <a:rPr lang="en-US" altLang="ja-JP" dirty="0" err="1"/>
              <a:t>JLab</a:t>
            </a:r>
            <a:r>
              <a:rPr lang="en-US" altLang="ja-JP" dirty="0"/>
              <a:t>), Masao </a:t>
            </a:r>
            <a:r>
              <a:rPr lang="en-US" altLang="ja-JP" dirty="0" err="1"/>
              <a:t>Kuriki</a:t>
            </a:r>
            <a:r>
              <a:rPr lang="en-US" altLang="ja-JP" dirty="0"/>
              <a:t> (U. Hiroshima)</a:t>
            </a:r>
          </a:p>
          <a:p>
            <a:r>
              <a:rPr lang="en-US" altLang="ja-JP" dirty="0"/>
              <a:t>Warm RF</a:t>
            </a:r>
          </a:p>
          <a:p>
            <a:pPr lvl="1"/>
            <a:r>
              <a:rPr lang="en-US" altLang="ja-JP" dirty="0" err="1"/>
              <a:t>Toshi</a:t>
            </a:r>
            <a:r>
              <a:rPr lang="en-US" altLang="ja-JP" dirty="0"/>
              <a:t> Higo (KEK), Emilio </a:t>
            </a:r>
            <a:r>
              <a:rPr lang="en-US" altLang="ja-JP" dirty="0" err="1"/>
              <a:t>Nanni</a:t>
            </a:r>
            <a:r>
              <a:rPr lang="en-US" altLang="ja-JP" dirty="0"/>
              <a:t> (SLAC), Walter </a:t>
            </a:r>
            <a:r>
              <a:rPr lang="en-US" altLang="ja-JP" dirty="0" err="1"/>
              <a:t>Wuensch</a:t>
            </a:r>
            <a:r>
              <a:rPr lang="en-US" altLang="ja-JP" dirty="0"/>
              <a:t> (CERN)</a:t>
            </a:r>
          </a:p>
          <a:p>
            <a:r>
              <a:rPr lang="en-US" altLang="ja-JP" dirty="0"/>
              <a:t>SCRF</a:t>
            </a:r>
          </a:p>
          <a:p>
            <a:pPr lvl="1"/>
            <a:r>
              <a:rPr lang="en-US" altLang="ja-JP" dirty="0" err="1"/>
              <a:t>Matthia</a:t>
            </a:r>
            <a:r>
              <a:rPr lang="en-US" altLang="ja-JP" dirty="0"/>
              <a:t> </a:t>
            </a:r>
            <a:r>
              <a:rPr lang="en-US" altLang="ja-JP" dirty="0" err="1"/>
              <a:t>Checchin</a:t>
            </a:r>
            <a:r>
              <a:rPr lang="en-US" altLang="ja-JP" dirty="0"/>
              <a:t> (FNAL), Marc </a:t>
            </a:r>
            <a:r>
              <a:rPr lang="en-US" altLang="ja-JP" dirty="0" err="1"/>
              <a:t>Wenskat</a:t>
            </a:r>
            <a:r>
              <a:rPr lang="en-US" altLang="ja-JP" dirty="0"/>
              <a:t> (DESY), </a:t>
            </a:r>
            <a:r>
              <a:rPr lang="en-US" altLang="ja-JP" dirty="0" err="1"/>
              <a:t>Yasuchika</a:t>
            </a:r>
            <a:r>
              <a:rPr lang="en-US" altLang="ja-JP" dirty="0"/>
              <a:t> Yamamoto (KEK)</a:t>
            </a:r>
          </a:p>
          <a:p>
            <a:r>
              <a:rPr lang="en-US" altLang="ja-JP" dirty="0"/>
              <a:t>ATF/DR/BDS</a:t>
            </a:r>
          </a:p>
          <a:p>
            <a:pPr lvl="1"/>
            <a:r>
              <a:rPr lang="en-US" altLang="ja-JP" dirty="0"/>
              <a:t>Philip Burrows (Oxford), Toshiyuki </a:t>
            </a:r>
            <a:r>
              <a:rPr lang="en-US" altLang="ja-JP" dirty="0" err="1"/>
              <a:t>Okugi</a:t>
            </a:r>
            <a:r>
              <a:rPr lang="en-US" altLang="ja-JP" dirty="0"/>
              <a:t> (KEK), Rogelio Tomas (CERN), </a:t>
            </a:r>
            <a:r>
              <a:rPr lang="en-US" altLang="ja-JP" dirty="0" err="1"/>
              <a:t>Renjun</a:t>
            </a:r>
            <a:r>
              <a:rPr lang="en-US" altLang="ja-JP" dirty="0"/>
              <a:t> Yang (CERN)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B652E1-6C10-4B1F-BE72-0D1E6EA0A9AE}"/>
              </a:ext>
            </a:extLst>
          </p:cNvPr>
          <p:cNvSpPr txBox="1"/>
          <p:nvPr/>
        </p:nvSpPr>
        <p:spPr>
          <a:xfrm rot="20538098">
            <a:off x="-106211" y="3513538"/>
            <a:ext cx="124044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big thank you to all accelerator session conveners!</a:t>
            </a:r>
            <a:endParaRPr kumimoji="1" lang="ja-JP" altLang="en-US" sz="44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492490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instrumentation studies for future LCs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7642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Goal: non-invasive way to measure beam size</a:t>
            </a:r>
          </a:p>
          <a:p>
            <a:r>
              <a:rPr lang="en-US" altLang="ja-JP" dirty="0"/>
              <a:t>Tests ongoing at ATF, CLEAR and Diamond light source</a:t>
            </a:r>
          </a:p>
          <a:p>
            <a:r>
              <a:rPr lang="en-US" altLang="ja-JP" dirty="0"/>
              <a:t>ODR: </a:t>
            </a:r>
            <a:r>
              <a:rPr lang="en-US" dirty="0"/>
              <a:t>Sensitivity to 4 </a:t>
            </a:r>
            <a:r>
              <a:rPr lang="en-US" dirty="0" err="1"/>
              <a:t>μm</a:t>
            </a:r>
            <a:r>
              <a:rPr lang="en-US" dirty="0"/>
              <a:t> achieved at 250 nm @ATF2</a:t>
            </a:r>
          </a:p>
          <a:p>
            <a:r>
              <a:rPr lang="en-US" altLang="ja-JP" dirty="0" err="1"/>
              <a:t>ChDR</a:t>
            </a:r>
            <a:r>
              <a:rPr lang="en-US" altLang="ja-JP" dirty="0"/>
              <a:t>: measured 63±2 </a:t>
            </a:r>
            <a:r>
              <a:rPr lang="en-US" dirty="0" err="1"/>
              <a:t>μm</a:t>
            </a:r>
            <a:r>
              <a:rPr lang="en-US" dirty="0"/>
              <a:t>, 30 </a:t>
            </a:r>
            <a:r>
              <a:rPr lang="en-US" dirty="0" err="1"/>
              <a:t>μm</a:t>
            </a:r>
            <a:r>
              <a:rPr lang="en-US" dirty="0"/>
              <a:t> not verified yet</a:t>
            </a:r>
            <a:endParaRPr lang="en-US" altLang="ja-JP" dirty="0"/>
          </a:p>
          <a:p>
            <a:pPr lvl="1"/>
            <a:r>
              <a:rPr kumimoji="1" lang="en-US" altLang="ja-JP" dirty="0"/>
              <a:t>If requirements are all met, it would be a nicely simple and this easy scalable beam instrumentation tool for linear colliders</a:t>
            </a:r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50</a:t>
            </a:fld>
            <a:endParaRPr 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3A1843D2-C9A3-43C0-BE67-8FD1D7C859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6432" y="3952702"/>
            <a:ext cx="3529359" cy="268503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C9981BD9-1636-42C5-AADB-948F814C16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1823" y="4274127"/>
            <a:ext cx="3806985" cy="2447348"/>
          </a:xfrm>
          <a:prstGeom prst="rect">
            <a:avLst/>
          </a:prstGeom>
        </p:spPr>
      </p:pic>
      <p:pic>
        <p:nvPicPr>
          <p:cNvPr id="11" name="図 10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C801F24F-1480-4A1B-A3A5-DADBB258F1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5611" y="1812522"/>
            <a:ext cx="843865" cy="843865"/>
          </a:xfrm>
          <a:prstGeom prst="rect">
            <a:avLst/>
          </a:prstGeom>
        </p:spPr>
      </p:pic>
      <p:pic>
        <p:nvPicPr>
          <p:cNvPr id="12" name="図 11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447160C9-BC09-4C45-B348-DE8486D4C8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5611" y="1265752"/>
            <a:ext cx="785696" cy="514630"/>
          </a:xfrm>
          <a:prstGeom prst="rect">
            <a:avLst/>
          </a:prstGeom>
        </p:spPr>
      </p:pic>
      <p:pic>
        <p:nvPicPr>
          <p:cNvPr id="13" name="ODR.png" descr="ODR.png">
            <a:extLst>
              <a:ext uri="{FF2B5EF4-FFF2-40B4-BE49-F238E27FC236}">
                <a16:creationId xmlns:a16="http://schemas.microsoft.com/office/drawing/2014/main" id="{CCB04EA3-E690-4D1E-8583-A844E9C788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254" y="4355889"/>
            <a:ext cx="3486329" cy="243217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10179195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99799" cy="1325563"/>
          </a:xfrm>
        </p:spPr>
        <p:txBody>
          <a:bodyPr>
            <a:noAutofit/>
          </a:bodyPr>
          <a:lstStyle/>
          <a:p>
            <a:r>
              <a:rPr lang="en-US" sz="3200" dirty="0"/>
              <a:t>Status of ultra-low </a:t>
            </a:r>
            <a:r>
              <a:rPr lang="el-GR" sz="3200" dirty="0"/>
              <a:t>β</a:t>
            </a:r>
            <a:r>
              <a:rPr lang="en-US" sz="3200" dirty="0"/>
              <a:t>y* optics tuning at ATF /</a:t>
            </a:r>
            <a:br>
              <a:rPr lang="en-US" sz="3200" dirty="0"/>
            </a:br>
            <a:r>
              <a:rPr lang="en-US" sz="3200" dirty="0"/>
              <a:t>Nonlinear </a:t>
            </a:r>
            <a:r>
              <a:rPr lang="en-US" altLang="ja-JP" sz="3200" dirty="0"/>
              <a:t>optimization of the Ultra-low (25β∗x×0.25β∗Y) optics</a:t>
            </a:r>
            <a:endParaRPr lang="ja-JP" alt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1099800" cy="4087180"/>
          </a:xfrm>
        </p:spPr>
        <p:txBody>
          <a:bodyPr>
            <a:normAutofit/>
          </a:bodyPr>
          <a:lstStyle/>
          <a:p>
            <a:pPr defTabSz="304800">
              <a:tabLst>
                <a:tab pos="1066800" algn="l"/>
              </a:tabLst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2600" dirty="0">
                <a:solidFill>
                  <a:srgbClr val="000000"/>
                </a:solidFill>
                <a:latin typeface="Helvetica Neue"/>
              </a:rPr>
              <a:t>50 nm IP beam size achieved with ultra-low </a:t>
            </a:r>
            <a:r>
              <a:rPr lang="en-US" sz="2600" dirty="0" err="1">
                <a:solidFill>
                  <a:srgbClr val="000000"/>
                </a:solidFill>
                <a:latin typeface="Helvetica Neue"/>
              </a:rPr>
              <a:t>betay</a:t>
            </a:r>
            <a:r>
              <a:rPr lang="en-US" sz="2600" dirty="0">
                <a:solidFill>
                  <a:srgbClr val="000000"/>
                </a:solidFill>
                <a:latin typeface="Helvetica Neue"/>
              </a:rPr>
              <a:t>* optics @ATF2</a:t>
            </a:r>
          </a:p>
          <a:p>
            <a:pPr defTabSz="304800">
              <a:tabLst>
                <a:tab pos="1066800" algn="l"/>
              </a:tabLst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2600" dirty="0">
                <a:solidFill>
                  <a:srgbClr val="000000"/>
                </a:solidFill>
                <a:latin typeface="Helvetica Neue"/>
              </a:rPr>
              <a:t>Swapping octupoles for further beam size reduction at ATF2</a:t>
            </a:r>
          </a:p>
          <a:p>
            <a:pPr defTabSz="304800">
              <a:tabLst>
                <a:tab pos="1066800" algn="l"/>
              </a:tabLst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 lang="en-US" sz="2600" dirty="0">
              <a:solidFill>
                <a:srgbClr val="000000"/>
              </a:solidFill>
              <a:latin typeface="Helvetica Neue"/>
            </a:endParaRPr>
          </a:p>
          <a:p>
            <a:endParaRPr kumimoji="1" lang="ja-JP" altLang="en-US" sz="2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51</a:t>
            </a:fld>
            <a:endParaRPr lang="en-US" dirty="0"/>
          </a:p>
        </p:txBody>
      </p:sp>
      <p:pic>
        <p:nvPicPr>
          <p:cNvPr id="14" name="TuningHistory_19jun19.pdf" descr="TuningHistory_19jun19.pdf">
            <a:extLst>
              <a:ext uri="{FF2B5EF4-FFF2-40B4-BE49-F238E27FC236}">
                <a16:creationId xmlns:a16="http://schemas.microsoft.com/office/drawing/2014/main" id="{5228C27F-C366-4214-9517-4805C884DC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486" y="2970465"/>
            <a:ext cx="6161933" cy="379195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E4B57AA-72D4-4CEF-B80D-779DE025054C}"/>
              </a:ext>
            </a:extLst>
          </p:cNvPr>
          <p:cNvGrpSpPr/>
          <p:nvPr/>
        </p:nvGrpSpPr>
        <p:grpSpPr>
          <a:xfrm>
            <a:off x="6495541" y="3016251"/>
            <a:ext cx="5433287" cy="3622193"/>
            <a:chOff x="6439884" y="3016251"/>
            <a:chExt cx="5433287" cy="3622193"/>
          </a:xfrm>
        </p:grpSpPr>
        <p:pic>
          <p:nvPicPr>
            <p:cNvPr id="15" name="unknown.pdf" descr="unknown.pdf">
              <a:extLst>
                <a:ext uri="{FF2B5EF4-FFF2-40B4-BE49-F238E27FC236}">
                  <a16:creationId xmlns:a16="http://schemas.microsoft.com/office/drawing/2014/main" id="{C786519D-A822-4262-9258-59EE66E261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39884" y="3016251"/>
              <a:ext cx="5433287" cy="3622193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6" name="ATF2_octupole.png" descr="ATF2_octupole.png">
              <a:extLst>
                <a:ext uri="{FF2B5EF4-FFF2-40B4-BE49-F238E27FC236}">
                  <a16:creationId xmlns:a16="http://schemas.microsoft.com/office/drawing/2014/main" id="{A0E6952C-6620-4063-8ADB-E31516C76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56527" y="4079563"/>
              <a:ext cx="2400424" cy="1898748"/>
            </a:xfrm>
            <a:prstGeom prst="rect">
              <a:avLst/>
            </a:prstGeom>
            <a:ln w="12700">
              <a:miter lim="400000"/>
            </a:ln>
          </p:spPr>
        </p:pic>
      </p:grpSp>
    </p:spTree>
    <p:extLst>
      <p:ext uri="{BB962C8B-B14F-4D97-AF65-F5344CB8AC3E}">
        <p14:creationId xmlns:p14="http://schemas.microsoft.com/office/powerpoint/2010/main" val="18227135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Completion of two-beam </a:t>
            </a:r>
            <a:r>
              <a:rPr lang="en-US" altLang="ja-JP" dirty="0" err="1"/>
              <a:t>lumi</a:t>
            </a:r>
            <a:r>
              <a:rPr lang="en-US" altLang="ja-JP" dirty="0"/>
              <a:t> tuning for CLIC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Simulation with realistic signal for CLIC BDS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52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E2A615E6-5F9B-4D7F-B35F-E7B16127D7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546" y="2604253"/>
            <a:ext cx="6114540" cy="3262975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4F0A86D-1DF0-432C-A41B-EA8FC04DE2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086" y="2516554"/>
            <a:ext cx="5807402" cy="3350674"/>
          </a:xfrm>
          <a:prstGeom prst="rect">
            <a:avLst/>
          </a:prstGeom>
        </p:spPr>
      </p:pic>
      <p:pic>
        <p:nvPicPr>
          <p:cNvPr id="10" name="図 9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9C64B36B-F6B0-45F4-91E3-057089637B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5611" y="1812522"/>
            <a:ext cx="843865" cy="84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1359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Wakefield effects in the CLIC BDS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Copper coated pipe is favorable for CLIC BDS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44% increase of aperture can mitigate the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wakefield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impact 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53</a:t>
            </a:fld>
            <a:endParaRPr 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CE5301F-4E8C-47FA-8598-2EF9FAB379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248" y="3256125"/>
            <a:ext cx="3520675" cy="3100023"/>
          </a:xfrm>
          <a:prstGeom prst="rect">
            <a:avLst/>
          </a:prstGeom>
        </p:spPr>
      </p:pic>
      <p:pic>
        <p:nvPicPr>
          <p:cNvPr id="12" name="wk_clicbds_2.png" descr="wk_clicbds_2.png">
            <a:extLst>
              <a:ext uri="{FF2B5EF4-FFF2-40B4-BE49-F238E27FC236}">
                <a16:creationId xmlns:a16="http://schemas.microsoft.com/office/drawing/2014/main" id="{23D53AA5-1876-48C1-89B7-5DF7A873B3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7566" y="3262121"/>
            <a:ext cx="3604591" cy="30940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図 12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473ECAF4-F5C6-4C2D-BB07-578993061D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5611" y="1812522"/>
            <a:ext cx="843865" cy="84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8155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Intensity-dependent effects in ATF2 and ILC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ILC BDS long-range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wakefields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induce mainly IP position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3.6% luminosity loss at 2x10</a:t>
            </a:r>
            <a:r>
              <a:rPr lang="en-US" baseline="31999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e- with an incoming position offset of 1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baseline="-5999" dirty="0" err="1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en-US" baseline="-599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54</a:t>
            </a:fld>
            <a:endParaRPr 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2D599159-726E-429F-8F2D-76814337EE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8" t="3" r="-908" b="56522"/>
          <a:stretch/>
        </p:blipFill>
        <p:spPr>
          <a:xfrm>
            <a:off x="5991342" y="3863657"/>
            <a:ext cx="5565658" cy="1602000"/>
          </a:xfrm>
          <a:prstGeom prst="rect">
            <a:avLst/>
          </a:prstGeom>
        </p:spPr>
      </p:pic>
      <p:pic>
        <p:nvPicPr>
          <p:cNvPr id="10" name="wk_ilcbds.png" descr="wk_ilcbds.png">
            <a:extLst>
              <a:ext uri="{FF2B5EF4-FFF2-40B4-BE49-F238E27FC236}">
                <a16:creationId xmlns:a16="http://schemas.microsoft.com/office/drawing/2014/main" id="{B59237AE-3006-43D9-9CAB-41D7686B82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71" t="564" r="161" b="-564"/>
          <a:stretch/>
        </p:blipFill>
        <p:spPr>
          <a:xfrm>
            <a:off x="582250" y="3485650"/>
            <a:ext cx="5328000" cy="26025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図 11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5175336C-F33A-4B6E-9908-95D361C862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5611" y="1265752"/>
            <a:ext cx="785696" cy="51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4015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FONT beam stabilization results at ATF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Feedback On Nanosecond Timescale (FONT)</a:t>
            </a:r>
          </a:p>
          <a:p>
            <a:r>
              <a:rPr kumimoji="1" lang="en-US" altLang="ja-JP" dirty="0"/>
              <a:t>Study for ILC and CLIC at the ATF extraction line and the IP</a:t>
            </a:r>
          </a:p>
          <a:p>
            <a:r>
              <a:rPr lang="en-US" altLang="ja-JP" dirty="0"/>
              <a:t>BPM resolution improvement by integration -&gt; better FB performance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Jitter reduction from 96 nm to 41 nm with 2-BPM IP FONT feedback</a:t>
            </a:r>
          </a:p>
          <a:p>
            <a:pPr lvl="1"/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55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5662409-DFFA-4FEE-90C3-AB721EC845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80" y="3961245"/>
            <a:ext cx="5789091" cy="2151886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9999CAF-721B-4782-8D33-EF0E1B574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7714" y="3956483"/>
            <a:ext cx="3304286" cy="233370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A10EFE77-90C0-48CC-8A6C-E2326AE82C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0890" y="3993828"/>
            <a:ext cx="2666824" cy="2107257"/>
          </a:xfrm>
          <a:prstGeom prst="rect">
            <a:avLst/>
          </a:prstGeom>
        </p:spPr>
      </p:pic>
      <p:pic>
        <p:nvPicPr>
          <p:cNvPr id="10" name="図 9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39A00922-D05A-4AC4-8CA6-12C3647CC4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5611" y="1812522"/>
            <a:ext cx="843865" cy="843865"/>
          </a:xfrm>
          <a:prstGeom prst="rect">
            <a:avLst/>
          </a:prstGeom>
        </p:spPr>
      </p:pic>
      <p:pic>
        <p:nvPicPr>
          <p:cNvPr id="11" name="図 10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1A3E2DBB-1537-4401-98FD-995B5E4091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5611" y="1265752"/>
            <a:ext cx="785696" cy="51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75095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56</a:t>
            </a:fld>
            <a:endParaRPr lang="en-US" dirty="0"/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CF8A41E4-80D6-43CE-AEEE-84CAD79C89BB}"/>
              </a:ext>
            </a:extLst>
          </p:cNvPr>
          <p:cNvSpPr txBox="1"/>
          <p:nvPr/>
        </p:nvSpPr>
        <p:spPr>
          <a:xfrm rot="20538098">
            <a:off x="590193" y="3270290"/>
            <a:ext cx="11144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big thank you to all the speakers for the excellent talks!</a:t>
            </a:r>
            <a:endParaRPr kumimoji="1" lang="ja-JP" altLang="en-US" sz="36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981889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57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D9511E7-3E09-40C9-9240-9EBA9A3DFF91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pPr algn="ctr"/>
            <a:r>
              <a:rPr lang="en-US" altLang="ja-JP" sz="4800" dirty="0"/>
              <a:t>Takeaways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62301179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Takeaways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72788" cy="4351338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We have an excellent and strong </a:t>
            </a:r>
            <a:r>
              <a:rPr lang="en-US" altLang="ja-JP" dirty="0"/>
              <a:t>world-wide </a:t>
            </a:r>
            <a:r>
              <a:rPr kumimoji="1" lang="en-US" altLang="ja-JP" dirty="0"/>
              <a:t>accelerator community</a:t>
            </a:r>
          </a:p>
          <a:p>
            <a:r>
              <a:rPr lang="en-US" altLang="ja-JP" dirty="0"/>
              <a:t>We keep optimizing and advancing already mature technologies</a:t>
            </a:r>
            <a:endParaRPr kumimoji="1" lang="en-US" altLang="ja-JP" dirty="0"/>
          </a:p>
          <a:p>
            <a:r>
              <a:rPr kumimoji="1" lang="en-US" altLang="ja-JP" dirty="0"/>
              <a:t>We are well prepared and ready for all upcoming large-scale LC projects</a:t>
            </a:r>
          </a:p>
          <a:p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955EA-FCC5-4A31-99DC-9079955FE1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4406B-A194-4F07-8A2A-BA4AAB002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F44B1A-D5F7-462D-9680-C3DBD0DD8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32549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Takeaways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72788" cy="4351338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We have an excellent and strong </a:t>
            </a:r>
            <a:r>
              <a:rPr lang="en-US" altLang="ja-JP" dirty="0"/>
              <a:t>world-wide </a:t>
            </a:r>
            <a:r>
              <a:rPr kumimoji="1" lang="en-US" altLang="ja-JP" dirty="0"/>
              <a:t>accelerator community</a:t>
            </a:r>
          </a:p>
          <a:p>
            <a:r>
              <a:rPr lang="en-US" altLang="ja-JP" dirty="0"/>
              <a:t>We keep optimizing and advancing already mature technologies</a:t>
            </a:r>
            <a:endParaRPr kumimoji="1" lang="en-US" altLang="ja-JP" dirty="0"/>
          </a:p>
          <a:p>
            <a:r>
              <a:rPr kumimoji="1" lang="en-US" altLang="ja-JP" dirty="0"/>
              <a:t>We are well prepared and ready for all upcoming large-scale LC projects</a:t>
            </a:r>
          </a:p>
          <a:p>
            <a:endParaRPr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r>
              <a:rPr lang="en-US" altLang="ja-JP" dirty="0"/>
              <a:t>Thank you very much for your attention!</a:t>
            </a:r>
            <a:endParaRPr kumimoji="1" lang="en-US" altLang="ja-JP" dirty="0"/>
          </a:p>
          <a:p>
            <a:endParaRPr lang="en-US" altLang="ja-JP" dirty="0"/>
          </a:p>
          <a:p>
            <a:endParaRPr lang="en-US" altLang="ja-JP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955EA-FCC5-4A31-99DC-9079955FE1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4406B-A194-4F07-8A2A-BA4AAB002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F44B1A-D5F7-462D-9680-C3DBD0DD8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521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6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D9511E7-3E09-40C9-9240-9EBA9A3DFF91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pPr algn="ctr"/>
            <a:r>
              <a:rPr lang="en-US" altLang="ja-JP" sz="4800" b="1" dirty="0"/>
              <a:t>CFS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263479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Siting and </a:t>
            </a:r>
            <a:r>
              <a:rPr lang="en-US" altLang="ja-JP" dirty="0"/>
              <a:t>facility layout </a:t>
            </a:r>
            <a:r>
              <a:rPr lang="en-US" altLang="ja-JP" dirty="0" err="1"/>
              <a:t>considertaions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Themes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7</a:t>
            </a:fld>
            <a:endParaRPr 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3C4AA51-CE8E-4A56-8C25-062CACA567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89" t="7883" r="7428" b="15375"/>
          <a:stretch/>
        </p:blipFill>
        <p:spPr>
          <a:xfrm>
            <a:off x="5086508" y="4208229"/>
            <a:ext cx="3774860" cy="259521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図 8" descr="電子機器, テーブル, コンピュータ が含まれている画像&#10;&#10;自動的に生成された説明">
            <a:extLst>
              <a:ext uri="{FF2B5EF4-FFF2-40B4-BE49-F238E27FC236}">
                <a16:creationId xmlns:a16="http://schemas.microsoft.com/office/drawing/2014/main" id="{A4585420-DCB4-4A1D-A6CC-95443FAF0C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861" y="1469536"/>
            <a:ext cx="4564948" cy="258089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" name="図 9" descr="テキスト, 地図 が含まれている画像&#10;&#10;自動的に生成された説明">
            <a:extLst>
              <a:ext uri="{FF2B5EF4-FFF2-40B4-BE49-F238E27FC236}">
                <a16:creationId xmlns:a16="http://schemas.microsoft.com/office/drawing/2014/main" id="{76B6B010-4EE6-4E81-8CA2-A16DD80B90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683" y="4218669"/>
            <a:ext cx="4564948" cy="258477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8FC473C5-6979-4B26-88F4-801FEB75C4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3850" y="1983260"/>
            <a:ext cx="3847407" cy="2891480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14C8E7D-BFFC-464B-8251-2DF2B2934505}"/>
              </a:ext>
            </a:extLst>
          </p:cNvPr>
          <p:cNvSpPr txBox="1"/>
          <p:nvPr/>
        </p:nvSpPr>
        <p:spPr>
          <a:xfrm>
            <a:off x="5225935" y="1469536"/>
            <a:ext cx="38656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2 campus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Collection of CFS basic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Volume optimization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Layout considerations</a:t>
            </a:r>
          </a:p>
        </p:txBody>
      </p:sp>
      <p:pic>
        <p:nvPicPr>
          <p:cNvPr id="12" name="図 11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6353B0A3-64B8-453E-88B4-46AF2FE96F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5611" y="1265752"/>
            <a:ext cx="785696" cy="51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57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建物, 屋内, 座る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7779BCA4-D58B-4787-B20B-4F2E2A2BF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6434" y="1874575"/>
            <a:ext cx="3154377" cy="2365783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213FC5EB-54F2-4EE9-B2E4-030ABD83D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7913" y="4269442"/>
            <a:ext cx="2842898" cy="21710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civil works &amp; ILC upgrade studies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Themes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8</a:t>
            </a:fld>
            <a:endParaRPr lang="en-US" dirty="0"/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1B871460-1103-416E-B0B2-598BFF622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40" y="1439782"/>
            <a:ext cx="2560786" cy="1935483"/>
          </a:xfrm>
          <a:prstGeom prst="rect">
            <a:avLst/>
          </a:prstGeom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8C0DE66B-F75B-4B50-9516-43875C52EA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1" r="2361"/>
          <a:stretch/>
        </p:blipFill>
        <p:spPr>
          <a:xfrm>
            <a:off x="0" y="3375265"/>
            <a:ext cx="2639626" cy="1979719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4BD08576-1765-484B-91EA-B6F81C769F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2330" y="1539865"/>
            <a:ext cx="6485829" cy="486437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3525DA3-846F-46BC-A8CA-FC582A35BD26}"/>
              </a:ext>
            </a:extLst>
          </p:cNvPr>
          <p:cNvSpPr txBox="1">
            <a:spLocks/>
          </p:cNvSpPr>
          <p:nvPr/>
        </p:nvSpPr>
        <p:spPr>
          <a:xfrm>
            <a:off x="78840" y="4822609"/>
            <a:ext cx="3806463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200" dirty="0">
                <a:solidFill>
                  <a:schemeClr val="accent1"/>
                </a:solidFill>
              </a:rPr>
              <a:t>Diesel powered hydraulic hammer</a:t>
            </a:r>
          </a:p>
          <a:p>
            <a:r>
              <a:rPr lang="fr-CH" sz="1200" dirty="0">
                <a:solidFill>
                  <a:schemeClr val="bg1"/>
                </a:solidFill>
              </a:rPr>
              <a:t>… the LHC’s worst </a:t>
            </a:r>
            <a:r>
              <a:rPr lang="fr-CH" sz="1200" i="1" dirty="0">
                <a:solidFill>
                  <a:schemeClr val="bg1"/>
                </a:solidFill>
              </a:rPr>
              <a:t>vibration</a:t>
            </a:r>
            <a:r>
              <a:rPr lang="fr-CH" sz="1200" dirty="0">
                <a:solidFill>
                  <a:schemeClr val="bg1"/>
                </a:solidFill>
              </a:rPr>
              <a:t> nightmare …</a:t>
            </a:r>
            <a:endParaRPr lang="en-GB" sz="1200" dirty="0">
              <a:solidFill>
                <a:schemeClr val="bg1"/>
              </a:solidFill>
            </a:endParaRPr>
          </a:p>
          <a:p>
            <a:endParaRPr lang="en-GB" sz="1200" dirty="0">
              <a:solidFill>
                <a:schemeClr val="accent1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D176E7B-9F70-44E4-BE39-A412D05A470B}"/>
              </a:ext>
            </a:extLst>
          </p:cNvPr>
          <p:cNvSpPr txBox="1">
            <a:spLocks/>
          </p:cNvSpPr>
          <p:nvPr/>
        </p:nvSpPr>
        <p:spPr>
          <a:xfrm>
            <a:off x="78160" y="4859564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4" name="図 13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A1CE8EF5-7CB4-4883-B087-C4316CF3CE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55611" y="1265752"/>
            <a:ext cx="785696" cy="514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32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8AAD-DDF8-4EF6-A52A-DC672C6B8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Dump shielding &amp; Muon radiation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E20F2-EC97-48DF-B359-698FC9A75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ja-JP" dirty="0"/>
              <a:t>Themes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42343-FC4F-41E1-90B6-A2D238D236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Mathieu Omet, 2019/11/01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1F98B-4D04-4238-8819-3593AE29B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altLang="ja-JP" dirty="0"/>
              <a:t>Summary of the Accelerator Sessions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A4EC98-55F9-498A-85B1-1FD4085E6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dirty="0"/>
              <a:t>9</a:t>
            </a:fld>
            <a:endParaRPr lang="en-US" dirty="0"/>
          </a:p>
        </p:txBody>
      </p:sp>
      <p:pic>
        <p:nvPicPr>
          <p:cNvPr id="7" name="図 6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CBE61DA2-B281-4E05-AF5F-608E34635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5611" y="1265752"/>
            <a:ext cx="785696" cy="514630"/>
          </a:xfrm>
          <a:prstGeom prst="rect">
            <a:avLst/>
          </a:prstGeom>
        </p:spPr>
      </p:pic>
      <p:pic>
        <p:nvPicPr>
          <p:cNvPr id="8" name="図 7" descr="スクリーンショットの画面&#10;&#10;自動的に生成された説明">
            <a:extLst>
              <a:ext uri="{FF2B5EF4-FFF2-40B4-BE49-F238E27FC236}">
                <a16:creationId xmlns:a16="http://schemas.microsoft.com/office/drawing/2014/main" id="{E1109C48-F268-4FFA-A47B-E5F691EB9A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282" y="1460310"/>
            <a:ext cx="3761829" cy="282137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D545B39B-5AC2-45B9-96B0-59DD701153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003" y="4049621"/>
            <a:ext cx="4164872" cy="2762887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C821E414-DA2A-471B-9EA1-8D62C40343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9403" y="3816824"/>
            <a:ext cx="4241987" cy="299568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70B6510F-4764-4B77-81D8-6D28A1841F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1899" y="1477574"/>
            <a:ext cx="3761830" cy="282137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64817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headEnd type="triangle"/>
          <a:tailEnd type="triangle"/>
        </a:ln>
      </a:spPr>
      <a:bodyPr/>
      <a:lstStyle/>
      <a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2065</Words>
  <Application>Microsoft Office PowerPoint</Application>
  <PresentationFormat>ワイド画面</PresentationFormat>
  <Paragraphs>493</Paragraphs>
  <Slides>59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59</vt:i4>
      </vt:variant>
    </vt:vector>
  </HeadingPairs>
  <TitlesOfParts>
    <vt:vector size="65" baseType="lpstr">
      <vt:lpstr>Helvetica Neue</vt:lpstr>
      <vt:lpstr>游ゴシック</vt:lpstr>
      <vt:lpstr>Arial</vt:lpstr>
      <vt:lpstr>Calibri</vt:lpstr>
      <vt:lpstr>Calibri Light</vt:lpstr>
      <vt:lpstr>Office Theme</vt:lpstr>
      <vt:lpstr>Summary of the Accelerator Sessions</vt:lpstr>
      <vt:lpstr>Disclaimer</vt:lpstr>
      <vt:lpstr>Accelerator Session Overview</vt:lpstr>
      <vt:lpstr>Accelerator Session Conveners</vt:lpstr>
      <vt:lpstr>Accelerator Session Conveners</vt:lpstr>
      <vt:lpstr>PowerPoint プレゼンテーション</vt:lpstr>
      <vt:lpstr>Siting and facility layout considertaions</vt:lpstr>
      <vt:lpstr>HL-LHC civil works &amp; ILC upgrade studies</vt:lpstr>
      <vt:lpstr>Dump shielding &amp; Muon radiation</vt:lpstr>
      <vt:lpstr>Infrastructure planning for FCC and CLIC / Planning of green ILC community</vt:lpstr>
      <vt:lpstr>PowerPoint プレゼンテーション</vt:lpstr>
      <vt:lpstr>Renewable energy and waste heat usage</vt:lpstr>
      <vt:lpstr>Electrical power situation in Tohoku </vt:lpstr>
      <vt:lpstr>Further possibilities of energy saving</vt:lpstr>
      <vt:lpstr>Increase klystron and modulator efficiency</vt:lpstr>
      <vt:lpstr>Development of new klystrons at CERN</vt:lpstr>
      <vt:lpstr>Increase klystron efficiency</vt:lpstr>
      <vt:lpstr>Reduction of operation cost studies for CLIC</vt:lpstr>
      <vt:lpstr>PowerPoint プレゼンテーション</vt:lpstr>
      <vt:lpstr>Simulation of e- driven scheme</vt:lpstr>
      <vt:lpstr>Simulation of radiation environment of e- driven positron source</vt:lpstr>
      <vt:lpstr>Thermal radiation cooled conventional target</vt:lpstr>
      <vt:lpstr>Polarized Electron Source R&amp;D at JLab</vt:lpstr>
      <vt:lpstr>SuperKEKB positron source</vt:lpstr>
      <vt:lpstr>Positron source optimization studies at CERN and Shandong University</vt:lpstr>
      <vt:lpstr>Plasma Lens as possible alternative  Optical Matching Device (OMD)</vt:lpstr>
      <vt:lpstr>Energy and temperature simulations in photon masks at ILC undulators</vt:lpstr>
      <vt:lpstr>Flux Concentrator Opera Model</vt:lpstr>
      <vt:lpstr>PowerPoint プレゼンテーション</vt:lpstr>
      <vt:lpstr>Different production approaches </vt:lpstr>
      <vt:lpstr>Fabrication</vt:lpstr>
      <vt:lpstr>High precision manufacturing</vt:lpstr>
      <vt:lpstr>R&amp;D for large frequency range at SLAC</vt:lpstr>
      <vt:lpstr>Assembly R&amp;D at SLAC</vt:lpstr>
      <vt:lpstr>State of the art milling</vt:lpstr>
      <vt:lpstr>High power RF tests at CERN</vt:lpstr>
      <vt:lpstr>Simulations at Los Alamos</vt:lpstr>
      <vt:lpstr>PowerPoint プレゼンテーション</vt:lpstr>
      <vt:lpstr>ILC cost reduction</vt:lpstr>
      <vt:lpstr>Large grain</vt:lpstr>
      <vt:lpstr>SRF cavities with Nb3Sn film</vt:lpstr>
      <vt:lpstr>Nitrogen infusion</vt:lpstr>
      <vt:lpstr>Nitrogen infusion</vt:lpstr>
      <vt:lpstr>Nitrogen doping for LCLS-II HE cavities</vt:lpstr>
      <vt:lpstr>Trapped-flux Surface Resistance at High Gradients</vt:lpstr>
      <vt:lpstr>Plasma processing R&amp;D</vt:lpstr>
      <vt:lpstr>Alternative Cavity Shapes for High Gradient Low-Surface-Field (LSF) Shape Cavity R&amp;D</vt:lpstr>
      <vt:lpstr>ILC Prototypes (actual &amp; planned)</vt:lpstr>
      <vt:lpstr>PowerPoint プレゼンテーション</vt:lpstr>
      <vt:lpstr>Beam instrumentation studies for future LCs</vt:lpstr>
      <vt:lpstr>Status of ultra-low βy* optics tuning at ATF / Nonlinear optimization of the Ultra-low (25β∗x×0.25β∗Y) optics</vt:lpstr>
      <vt:lpstr>Completion of two-beam lumi tuning for CLIC</vt:lpstr>
      <vt:lpstr>Wakefield effects in the CLIC BDS</vt:lpstr>
      <vt:lpstr>Intensity-dependent effects in ATF2 and ILC</vt:lpstr>
      <vt:lpstr>FONT beam stabilization results at ATF</vt:lpstr>
      <vt:lpstr>PowerPoint プレゼンテーション</vt:lpstr>
      <vt:lpstr>PowerPoint プレゼンテーション</vt:lpstr>
      <vt:lpstr>Takeaways</vt:lpstr>
      <vt:lpstr>Takeaways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Sessions Summary</dc:title>
  <dc:creator>Omet Mathieu</dc:creator>
  <cp:lastModifiedBy>Omet Mathieu</cp:lastModifiedBy>
  <cp:revision>192</cp:revision>
  <dcterms:created xsi:type="dcterms:W3CDTF">2019-10-27T06:44:35Z</dcterms:created>
  <dcterms:modified xsi:type="dcterms:W3CDTF">2019-11-08T03:30:50Z</dcterms:modified>
</cp:coreProperties>
</file>