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302" r:id="rId4"/>
    <p:sldId id="338" r:id="rId5"/>
    <p:sldId id="333" r:id="rId6"/>
    <p:sldId id="339" r:id="rId7"/>
    <p:sldId id="317" r:id="rId8"/>
    <p:sldId id="318" r:id="rId9"/>
    <p:sldId id="319" r:id="rId10"/>
    <p:sldId id="322" r:id="rId11"/>
    <p:sldId id="334" r:id="rId12"/>
    <p:sldId id="335" r:id="rId13"/>
    <p:sldId id="336" r:id="rId14"/>
    <p:sldId id="321" r:id="rId15"/>
    <p:sldId id="323" r:id="rId16"/>
    <p:sldId id="324" r:id="rId17"/>
    <p:sldId id="327" r:id="rId18"/>
    <p:sldId id="326" r:id="rId19"/>
    <p:sldId id="328" r:id="rId20"/>
    <p:sldId id="329" r:id="rId21"/>
    <p:sldId id="330" r:id="rId22"/>
    <p:sldId id="337" r:id="rId23"/>
    <p:sldId id="33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and outline" id="{67CBE1E0-E441-4BA4-A58A-02013C3132A9}">
          <p14:sldIdLst>
            <p14:sldId id="256"/>
            <p14:sldId id="257"/>
            <p14:sldId id="302"/>
          </p14:sldIdLst>
        </p14:section>
        <p14:section name="Introduction" id="{AAF8ED3F-AAF0-4BA6-869F-FF63597D24CD}">
          <p14:sldIdLst>
            <p14:sldId id="338"/>
            <p14:sldId id="333"/>
            <p14:sldId id="339"/>
          </p14:sldIdLst>
        </p14:section>
        <p14:section name="ODR" id="{88ABCC69-5940-4DB8-AAC7-935CE8873EA9}">
          <p14:sldIdLst>
            <p14:sldId id="317"/>
            <p14:sldId id="318"/>
            <p14:sldId id="319"/>
          </p14:sldIdLst>
        </p14:section>
        <p14:section name="ChDR at KEK" id="{3D6D8B98-67E0-4084-893D-9B2490B5BE26}">
          <p14:sldIdLst>
            <p14:sldId id="322"/>
            <p14:sldId id="334"/>
            <p14:sldId id="335"/>
            <p14:sldId id="336"/>
            <p14:sldId id="321"/>
            <p14:sldId id="323"/>
            <p14:sldId id="324"/>
          </p14:sldIdLst>
        </p14:section>
        <p14:section name="ChDR at CLEAR" id="{BA597457-0BB0-4D68-823B-6F34992C9C00}">
          <p14:sldIdLst>
            <p14:sldId id="327"/>
            <p14:sldId id="326"/>
            <p14:sldId id="328"/>
            <p14:sldId id="329"/>
            <p14:sldId id="330"/>
            <p14:sldId id="337"/>
            <p14:sldId id="33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55A0"/>
    <a:srgbClr val="FF000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722DE1-48E8-46EE-BB3E-721E7B00EEA5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F62C3427-AB5A-4A26-BA1A-B584DD296972}">
      <dgm:prSet phldrT="[Text]"/>
      <dgm:spPr/>
      <dgm:t>
        <a:bodyPr/>
        <a:lstStyle/>
        <a:p>
          <a:r>
            <a:rPr lang="en-US" dirty="0" smtClean="0"/>
            <a:t>2016</a:t>
          </a:r>
          <a:endParaRPr lang="en-US" dirty="0"/>
        </a:p>
      </dgm:t>
    </dgm:pt>
    <dgm:pt modelId="{C02C008A-3328-4D8B-A650-2851358AD9C8}" type="parTrans" cxnId="{408A9860-660A-46AB-834B-4648591251A5}">
      <dgm:prSet/>
      <dgm:spPr/>
      <dgm:t>
        <a:bodyPr/>
        <a:lstStyle/>
        <a:p>
          <a:endParaRPr lang="en-US"/>
        </a:p>
      </dgm:t>
    </dgm:pt>
    <dgm:pt modelId="{48F3CC87-040F-4861-8669-13C00149A4EE}" type="sibTrans" cxnId="{408A9860-660A-46AB-834B-4648591251A5}">
      <dgm:prSet/>
      <dgm:spPr/>
      <dgm:t>
        <a:bodyPr/>
        <a:lstStyle/>
        <a:p>
          <a:endParaRPr lang="en-US"/>
        </a:p>
      </dgm:t>
    </dgm:pt>
    <dgm:pt modelId="{8B8D7E37-EA43-446D-A8B9-03FCE14FF3AF}">
      <dgm:prSet phldrT="[Text]"/>
      <dgm:spPr/>
      <dgm:t>
        <a:bodyPr/>
        <a:lstStyle/>
        <a:p>
          <a:r>
            <a:rPr lang="en-US" dirty="0" smtClean="0"/>
            <a:t>2017</a:t>
          </a:r>
          <a:endParaRPr lang="en-US" dirty="0"/>
        </a:p>
      </dgm:t>
    </dgm:pt>
    <dgm:pt modelId="{04F675EC-CD86-41D2-A0BF-3F4E86068D68}" type="parTrans" cxnId="{CB77B876-B1C3-4169-B3EE-D6E3DBC866AD}">
      <dgm:prSet/>
      <dgm:spPr/>
      <dgm:t>
        <a:bodyPr/>
        <a:lstStyle/>
        <a:p>
          <a:endParaRPr lang="en-US"/>
        </a:p>
      </dgm:t>
    </dgm:pt>
    <dgm:pt modelId="{C5A96C60-8215-4002-81DB-432A4D00737B}" type="sibTrans" cxnId="{CB77B876-B1C3-4169-B3EE-D6E3DBC866AD}">
      <dgm:prSet/>
      <dgm:spPr/>
      <dgm:t>
        <a:bodyPr/>
        <a:lstStyle/>
        <a:p>
          <a:endParaRPr lang="en-US"/>
        </a:p>
      </dgm:t>
    </dgm:pt>
    <dgm:pt modelId="{AACFE846-3312-44AE-9633-954FF8B9DB47}">
      <dgm:prSet phldrT="[Text]"/>
      <dgm:spPr/>
      <dgm:t>
        <a:bodyPr/>
        <a:lstStyle/>
        <a:p>
          <a:r>
            <a:rPr lang="en-US" dirty="0" smtClean="0"/>
            <a:t>2018</a:t>
          </a:r>
          <a:endParaRPr lang="en-US" dirty="0"/>
        </a:p>
      </dgm:t>
    </dgm:pt>
    <dgm:pt modelId="{2BE96E83-9F29-46FA-97A8-7EBA569D990B}" type="parTrans" cxnId="{01E8919D-172E-47CE-A03F-4FAC002D9F25}">
      <dgm:prSet/>
      <dgm:spPr/>
      <dgm:t>
        <a:bodyPr/>
        <a:lstStyle/>
        <a:p>
          <a:endParaRPr lang="en-US"/>
        </a:p>
      </dgm:t>
    </dgm:pt>
    <dgm:pt modelId="{CFCC7167-8083-45D3-8736-4754F64E5FB0}" type="sibTrans" cxnId="{01E8919D-172E-47CE-A03F-4FAC002D9F25}">
      <dgm:prSet/>
      <dgm:spPr/>
      <dgm:t>
        <a:bodyPr/>
        <a:lstStyle/>
        <a:p>
          <a:endParaRPr lang="en-US"/>
        </a:p>
      </dgm:t>
    </dgm:pt>
    <dgm:pt modelId="{0ABE3117-43F9-48A2-A3C6-49979BEA2195}">
      <dgm:prSet phldrT="[Text]"/>
      <dgm:spPr/>
      <dgm:t>
        <a:bodyPr/>
        <a:lstStyle/>
        <a:p>
          <a:r>
            <a:rPr lang="en-US" dirty="0" smtClean="0"/>
            <a:t>2019</a:t>
          </a:r>
          <a:endParaRPr lang="en-US" dirty="0"/>
        </a:p>
      </dgm:t>
    </dgm:pt>
    <dgm:pt modelId="{19A64F22-F718-45EC-B138-E1820D625371}" type="parTrans" cxnId="{07DA7771-C631-403A-99FD-0F288A269B5A}">
      <dgm:prSet/>
      <dgm:spPr/>
      <dgm:t>
        <a:bodyPr/>
        <a:lstStyle/>
        <a:p>
          <a:endParaRPr lang="en-US"/>
        </a:p>
      </dgm:t>
    </dgm:pt>
    <dgm:pt modelId="{B18A67A2-690A-4169-8D82-BC3EFC0A086D}" type="sibTrans" cxnId="{07DA7771-C631-403A-99FD-0F288A269B5A}">
      <dgm:prSet/>
      <dgm:spPr/>
      <dgm:t>
        <a:bodyPr/>
        <a:lstStyle/>
        <a:p>
          <a:endParaRPr lang="en-US"/>
        </a:p>
      </dgm:t>
    </dgm:pt>
    <dgm:pt modelId="{73DBD997-AC63-4CFA-9C3B-72352F7F718B}">
      <dgm:prSet phldrT="[Text]"/>
      <dgm:spPr/>
      <dgm:t>
        <a:bodyPr/>
        <a:lstStyle/>
        <a:p>
          <a:r>
            <a:rPr lang="en-US" dirty="0" smtClean="0"/>
            <a:t>2015</a:t>
          </a:r>
          <a:endParaRPr lang="en-US" dirty="0"/>
        </a:p>
      </dgm:t>
    </dgm:pt>
    <dgm:pt modelId="{1503A025-C9A3-4F5A-BAD9-77C5FA3E3668}" type="sibTrans" cxnId="{8C994B02-DE0A-4100-BB5C-3C43327474DF}">
      <dgm:prSet/>
      <dgm:spPr/>
      <dgm:t>
        <a:bodyPr/>
        <a:lstStyle/>
        <a:p>
          <a:endParaRPr lang="en-US"/>
        </a:p>
      </dgm:t>
    </dgm:pt>
    <dgm:pt modelId="{1DD604B8-C5BB-4BBE-9AD9-6D278259869F}" type="parTrans" cxnId="{8C994B02-DE0A-4100-BB5C-3C43327474DF}">
      <dgm:prSet/>
      <dgm:spPr/>
      <dgm:t>
        <a:bodyPr/>
        <a:lstStyle/>
        <a:p>
          <a:endParaRPr lang="en-US"/>
        </a:p>
      </dgm:t>
    </dgm:pt>
    <dgm:pt modelId="{B11B0FFE-88B1-4690-8CB3-F5F3A7832AE7}">
      <dgm:prSet phldrT="[Text]"/>
      <dgm:spPr/>
      <dgm:t>
        <a:bodyPr/>
        <a:lstStyle/>
        <a:p>
          <a:r>
            <a:rPr lang="en-US" dirty="0" smtClean="0"/>
            <a:t>2013</a:t>
          </a:r>
          <a:endParaRPr lang="en-US" dirty="0"/>
        </a:p>
      </dgm:t>
    </dgm:pt>
    <dgm:pt modelId="{9A0A8356-A08A-4152-82E3-71490E8F41C1}" type="sibTrans" cxnId="{AE52F4F5-4FAD-4B4E-AE84-BB4565CE5B45}">
      <dgm:prSet/>
      <dgm:spPr/>
      <dgm:t>
        <a:bodyPr/>
        <a:lstStyle/>
        <a:p>
          <a:endParaRPr lang="en-US"/>
        </a:p>
      </dgm:t>
    </dgm:pt>
    <dgm:pt modelId="{55C35C23-6712-4ACE-8ABE-B5DAEC3D5E0A}" type="parTrans" cxnId="{AE52F4F5-4FAD-4B4E-AE84-BB4565CE5B45}">
      <dgm:prSet/>
      <dgm:spPr/>
      <dgm:t>
        <a:bodyPr/>
        <a:lstStyle/>
        <a:p>
          <a:endParaRPr lang="en-US"/>
        </a:p>
      </dgm:t>
    </dgm:pt>
    <dgm:pt modelId="{639E50FD-6F59-4CDA-9C72-13BEF00AACA7}">
      <dgm:prSet phldrT="[Text]"/>
      <dgm:spPr/>
      <dgm:t>
        <a:bodyPr/>
        <a:lstStyle/>
        <a:p>
          <a:r>
            <a:rPr lang="en-US" dirty="0" smtClean="0"/>
            <a:t>2014</a:t>
          </a:r>
          <a:endParaRPr lang="en-US" dirty="0"/>
        </a:p>
      </dgm:t>
    </dgm:pt>
    <dgm:pt modelId="{13A6DE44-38B1-4192-A5B0-8AC0DDA215A0}" type="sibTrans" cxnId="{133554E6-306C-41A7-AA28-F48D1CA72D2D}">
      <dgm:prSet/>
      <dgm:spPr/>
      <dgm:t>
        <a:bodyPr/>
        <a:lstStyle/>
        <a:p>
          <a:endParaRPr lang="en-US"/>
        </a:p>
      </dgm:t>
    </dgm:pt>
    <dgm:pt modelId="{4FA09A0D-5EAC-46D1-B4AC-67636369618F}" type="parTrans" cxnId="{133554E6-306C-41A7-AA28-F48D1CA72D2D}">
      <dgm:prSet/>
      <dgm:spPr/>
      <dgm:t>
        <a:bodyPr/>
        <a:lstStyle/>
        <a:p>
          <a:endParaRPr lang="en-US"/>
        </a:p>
      </dgm:t>
    </dgm:pt>
    <dgm:pt modelId="{5D37568F-B7F9-4806-BD44-7F8A09648965}" type="pres">
      <dgm:prSet presAssocID="{E7722DE1-48E8-46EE-BB3E-721E7B00EEA5}" presName="Name0" presStyleCnt="0">
        <dgm:presLayoutVars>
          <dgm:dir/>
          <dgm:resizeHandles val="exact"/>
        </dgm:presLayoutVars>
      </dgm:prSet>
      <dgm:spPr/>
    </dgm:pt>
    <dgm:pt modelId="{B58A6DB9-2F56-4D9E-9B42-77C65E9E8F50}" type="pres">
      <dgm:prSet presAssocID="{B11B0FFE-88B1-4690-8CB3-F5F3A7832AE7}" presName="parTxOnly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79483D-7BB1-4FF0-B1F7-8F3311D96E94}" type="pres">
      <dgm:prSet presAssocID="{9A0A8356-A08A-4152-82E3-71490E8F41C1}" presName="parSpace" presStyleCnt="0"/>
      <dgm:spPr/>
    </dgm:pt>
    <dgm:pt modelId="{CC070483-E316-43EE-BEE7-F4D7461DD4A3}" type="pres">
      <dgm:prSet presAssocID="{639E50FD-6F59-4CDA-9C72-13BEF00AACA7}" presName="parTxOnly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8D433D-8127-42FF-8F58-40F729E13F65}" type="pres">
      <dgm:prSet presAssocID="{13A6DE44-38B1-4192-A5B0-8AC0DDA215A0}" presName="parSpace" presStyleCnt="0"/>
      <dgm:spPr/>
    </dgm:pt>
    <dgm:pt modelId="{4D50DB5B-BC3E-4FE9-8A79-6B13A442B447}" type="pres">
      <dgm:prSet presAssocID="{73DBD997-AC63-4CFA-9C3B-72352F7F718B}" presName="parTxOnly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2BF591-B9EA-4DED-A4B4-D078B1247F09}" type="pres">
      <dgm:prSet presAssocID="{1503A025-C9A3-4F5A-BAD9-77C5FA3E3668}" presName="parSpace" presStyleCnt="0"/>
      <dgm:spPr/>
    </dgm:pt>
    <dgm:pt modelId="{5889E40A-12AC-4BDE-AF05-DB6B1391621A}" type="pres">
      <dgm:prSet presAssocID="{F62C3427-AB5A-4A26-BA1A-B584DD296972}" presName="parTxOnly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A4D410-6B48-4624-86C6-C8BAB0CC8D83}" type="pres">
      <dgm:prSet presAssocID="{48F3CC87-040F-4861-8669-13C00149A4EE}" presName="parSpace" presStyleCnt="0"/>
      <dgm:spPr/>
    </dgm:pt>
    <dgm:pt modelId="{EEAFB0D8-1380-4524-AD69-EB97DE505474}" type="pres">
      <dgm:prSet presAssocID="{8B8D7E37-EA43-446D-A8B9-03FCE14FF3AF}" presName="parTxOnly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B9FC6A-4BE8-477E-BC15-ADE4F69896CF}" type="pres">
      <dgm:prSet presAssocID="{C5A96C60-8215-4002-81DB-432A4D00737B}" presName="parSpace" presStyleCnt="0"/>
      <dgm:spPr/>
    </dgm:pt>
    <dgm:pt modelId="{BDF18391-7B9C-466E-B9E7-CE671AB31494}" type="pres">
      <dgm:prSet presAssocID="{AACFE846-3312-44AE-9633-954FF8B9DB47}" presName="parTxOnly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F12CE9-FDD1-4153-A73D-28E320955742}" type="pres">
      <dgm:prSet presAssocID="{CFCC7167-8083-45D3-8736-4754F64E5FB0}" presName="parSpace" presStyleCnt="0"/>
      <dgm:spPr/>
    </dgm:pt>
    <dgm:pt modelId="{23E6B5F2-135C-4DAD-9857-9EE32C8C7E4B}" type="pres">
      <dgm:prSet presAssocID="{0ABE3117-43F9-48A2-A3C6-49979BEA2195}" presName="parTxOnly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DA7771-C631-403A-99FD-0F288A269B5A}" srcId="{E7722DE1-48E8-46EE-BB3E-721E7B00EEA5}" destId="{0ABE3117-43F9-48A2-A3C6-49979BEA2195}" srcOrd="6" destOrd="0" parTransId="{19A64F22-F718-45EC-B138-E1820D625371}" sibTransId="{B18A67A2-690A-4169-8D82-BC3EFC0A086D}"/>
    <dgm:cxn modelId="{9AA64BA3-3890-4BDB-854F-64260418BF2E}" type="presOf" srcId="{0ABE3117-43F9-48A2-A3C6-49979BEA2195}" destId="{23E6B5F2-135C-4DAD-9857-9EE32C8C7E4B}" srcOrd="0" destOrd="0" presId="urn:microsoft.com/office/officeart/2005/8/layout/hChevron3"/>
    <dgm:cxn modelId="{408A9860-660A-46AB-834B-4648591251A5}" srcId="{E7722DE1-48E8-46EE-BB3E-721E7B00EEA5}" destId="{F62C3427-AB5A-4A26-BA1A-B584DD296972}" srcOrd="3" destOrd="0" parTransId="{C02C008A-3328-4D8B-A650-2851358AD9C8}" sibTransId="{48F3CC87-040F-4861-8669-13C00149A4EE}"/>
    <dgm:cxn modelId="{F64B3FA9-8D0B-4B2C-8F3B-97C9ACDD7D6F}" type="presOf" srcId="{E7722DE1-48E8-46EE-BB3E-721E7B00EEA5}" destId="{5D37568F-B7F9-4806-BD44-7F8A09648965}" srcOrd="0" destOrd="0" presId="urn:microsoft.com/office/officeart/2005/8/layout/hChevron3"/>
    <dgm:cxn modelId="{01E8919D-172E-47CE-A03F-4FAC002D9F25}" srcId="{E7722DE1-48E8-46EE-BB3E-721E7B00EEA5}" destId="{AACFE846-3312-44AE-9633-954FF8B9DB47}" srcOrd="5" destOrd="0" parTransId="{2BE96E83-9F29-46FA-97A8-7EBA569D990B}" sibTransId="{CFCC7167-8083-45D3-8736-4754F64E5FB0}"/>
    <dgm:cxn modelId="{67FFC552-B476-4779-8BFE-F53C66F154B8}" type="presOf" srcId="{AACFE846-3312-44AE-9633-954FF8B9DB47}" destId="{BDF18391-7B9C-466E-B9E7-CE671AB31494}" srcOrd="0" destOrd="0" presId="urn:microsoft.com/office/officeart/2005/8/layout/hChevron3"/>
    <dgm:cxn modelId="{CB77B876-B1C3-4169-B3EE-D6E3DBC866AD}" srcId="{E7722DE1-48E8-46EE-BB3E-721E7B00EEA5}" destId="{8B8D7E37-EA43-446D-A8B9-03FCE14FF3AF}" srcOrd="4" destOrd="0" parTransId="{04F675EC-CD86-41D2-A0BF-3F4E86068D68}" sibTransId="{C5A96C60-8215-4002-81DB-432A4D00737B}"/>
    <dgm:cxn modelId="{AE52F4F5-4FAD-4B4E-AE84-BB4565CE5B45}" srcId="{E7722DE1-48E8-46EE-BB3E-721E7B00EEA5}" destId="{B11B0FFE-88B1-4690-8CB3-F5F3A7832AE7}" srcOrd="0" destOrd="0" parTransId="{55C35C23-6712-4ACE-8ABE-B5DAEC3D5E0A}" sibTransId="{9A0A8356-A08A-4152-82E3-71490E8F41C1}"/>
    <dgm:cxn modelId="{0DBE2F9C-E564-4D81-8855-640497B6D1DF}" type="presOf" srcId="{F62C3427-AB5A-4A26-BA1A-B584DD296972}" destId="{5889E40A-12AC-4BDE-AF05-DB6B1391621A}" srcOrd="0" destOrd="0" presId="urn:microsoft.com/office/officeart/2005/8/layout/hChevron3"/>
    <dgm:cxn modelId="{8C994B02-DE0A-4100-BB5C-3C43327474DF}" srcId="{E7722DE1-48E8-46EE-BB3E-721E7B00EEA5}" destId="{73DBD997-AC63-4CFA-9C3B-72352F7F718B}" srcOrd="2" destOrd="0" parTransId="{1DD604B8-C5BB-4BBE-9AD9-6D278259869F}" sibTransId="{1503A025-C9A3-4F5A-BAD9-77C5FA3E3668}"/>
    <dgm:cxn modelId="{C3106791-60CB-445F-81E1-C8B2F8D6FCE1}" type="presOf" srcId="{8B8D7E37-EA43-446D-A8B9-03FCE14FF3AF}" destId="{EEAFB0D8-1380-4524-AD69-EB97DE505474}" srcOrd="0" destOrd="0" presId="urn:microsoft.com/office/officeart/2005/8/layout/hChevron3"/>
    <dgm:cxn modelId="{133554E6-306C-41A7-AA28-F48D1CA72D2D}" srcId="{E7722DE1-48E8-46EE-BB3E-721E7B00EEA5}" destId="{639E50FD-6F59-4CDA-9C72-13BEF00AACA7}" srcOrd="1" destOrd="0" parTransId="{4FA09A0D-5EAC-46D1-B4AC-67636369618F}" sibTransId="{13A6DE44-38B1-4192-A5B0-8AC0DDA215A0}"/>
    <dgm:cxn modelId="{5F75FD68-3A28-4A27-9536-A7E1FB874CC2}" type="presOf" srcId="{73DBD997-AC63-4CFA-9C3B-72352F7F718B}" destId="{4D50DB5B-BC3E-4FE9-8A79-6B13A442B447}" srcOrd="0" destOrd="0" presId="urn:microsoft.com/office/officeart/2005/8/layout/hChevron3"/>
    <dgm:cxn modelId="{C14EB452-D804-41CE-9DBD-5C508FA85220}" type="presOf" srcId="{639E50FD-6F59-4CDA-9C72-13BEF00AACA7}" destId="{CC070483-E316-43EE-BEE7-F4D7461DD4A3}" srcOrd="0" destOrd="0" presId="urn:microsoft.com/office/officeart/2005/8/layout/hChevron3"/>
    <dgm:cxn modelId="{C64E5F55-CC4D-4D32-8FE6-56DB6F2FF3BB}" type="presOf" srcId="{B11B0FFE-88B1-4690-8CB3-F5F3A7832AE7}" destId="{B58A6DB9-2F56-4D9E-9B42-77C65E9E8F50}" srcOrd="0" destOrd="0" presId="urn:microsoft.com/office/officeart/2005/8/layout/hChevron3"/>
    <dgm:cxn modelId="{26B41C25-3B3A-42C9-BEC6-E19DDB5AC94F}" type="presParOf" srcId="{5D37568F-B7F9-4806-BD44-7F8A09648965}" destId="{B58A6DB9-2F56-4D9E-9B42-77C65E9E8F50}" srcOrd="0" destOrd="0" presId="urn:microsoft.com/office/officeart/2005/8/layout/hChevron3"/>
    <dgm:cxn modelId="{D08D2DCA-F0D8-4DFA-8435-7201D3EF36FE}" type="presParOf" srcId="{5D37568F-B7F9-4806-BD44-7F8A09648965}" destId="{AE79483D-7BB1-4FF0-B1F7-8F3311D96E94}" srcOrd="1" destOrd="0" presId="urn:microsoft.com/office/officeart/2005/8/layout/hChevron3"/>
    <dgm:cxn modelId="{95FF6B1C-2B6B-43B7-8863-3FB63809B1E6}" type="presParOf" srcId="{5D37568F-B7F9-4806-BD44-7F8A09648965}" destId="{CC070483-E316-43EE-BEE7-F4D7461DD4A3}" srcOrd="2" destOrd="0" presId="urn:microsoft.com/office/officeart/2005/8/layout/hChevron3"/>
    <dgm:cxn modelId="{37D50201-4201-43CA-A030-74F5716B6164}" type="presParOf" srcId="{5D37568F-B7F9-4806-BD44-7F8A09648965}" destId="{658D433D-8127-42FF-8F58-40F729E13F65}" srcOrd="3" destOrd="0" presId="urn:microsoft.com/office/officeart/2005/8/layout/hChevron3"/>
    <dgm:cxn modelId="{3B80D08B-F552-496A-92C6-70D61C6090C8}" type="presParOf" srcId="{5D37568F-B7F9-4806-BD44-7F8A09648965}" destId="{4D50DB5B-BC3E-4FE9-8A79-6B13A442B447}" srcOrd="4" destOrd="0" presId="urn:microsoft.com/office/officeart/2005/8/layout/hChevron3"/>
    <dgm:cxn modelId="{98AC2DF0-D1A8-493B-814F-371DD171474C}" type="presParOf" srcId="{5D37568F-B7F9-4806-BD44-7F8A09648965}" destId="{CC2BF591-B9EA-4DED-A4B4-D078B1247F09}" srcOrd="5" destOrd="0" presId="urn:microsoft.com/office/officeart/2005/8/layout/hChevron3"/>
    <dgm:cxn modelId="{A0AD5D81-EF88-488F-8A43-1F2977E3AEC7}" type="presParOf" srcId="{5D37568F-B7F9-4806-BD44-7F8A09648965}" destId="{5889E40A-12AC-4BDE-AF05-DB6B1391621A}" srcOrd="6" destOrd="0" presId="urn:microsoft.com/office/officeart/2005/8/layout/hChevron3"/>
    <dgm:cxn modelId="{94AE71FE-45A5-4F1E-B2A6-9253A443A178}" type="presParOf" srcId="{5D37568F-B7F9-4806-BD44-7F8A09648965}" destId="{5EA4D410-6B48-4624-86C6-C8BAB0CC8D83}" srcOrd="7" destOrd="0" presId="urn:microsoft.com/office/officeart/2005/8/layout/hChevron3"/>
    <dgm:cxn modelId="{21D7EC9E-395A-4324-A56C-ED8FD3E031CD}" type="presParOf" srcId="{5D37568F-B7F9-4806-BD44-7F8A09648965}" destId="{EEAFB0D8-1380-4524-AD69-EB97DE505474}" srcOrd="8" destOrd="0" presId="urn:microsoft.com/office/officeart/2005/8/layout/hChevron3"/>
    <dgm:cxn modelId="{345B99D9-DC6A-4548-BDC5-73E70619E606}" type="presParOf" srcId="{5D37568F-B7F9-4806-BD44-7F8A09648965}" destId="{B4B9FC6A-4BE8-477E-BC15-ADE4F69896CF}" srcOrd="9" destOrd="0" presId="urn:microsoft.com/office/officeart/2005/8/layout/hChevron3"/>
    <dgm:cxn modelId="{585EE8ED-A14E-4038-8798-E94EA355C6CA}" type="presParOf" srcId="{5D37568F-B7F9-4806-BD44-7F8A09648965}" destId="{BDF18391-7B9C-466E-B9E7-CE671AB31494}" srcOrd="10" destOrd="0" presId="urn:microsoft.com/office/officeart/2005/8/layout/hChevron3"/>
    <dgm:cxn modelId="{D36CAF70-4BFB-45F0-A4C7-00575996B20F}" type="presParOf" srcId="{5D37568F-B7F9-4806-BD44-7F8A09648965}" destId="{4EF12CE9-FDD1-4153-A73D-28E320955742}" srcOrd="11" destOrd="0" presId="urn:microsoft.com/office/officeart/2005/8/layout/hChevron3"/>
    <dgm:cxn modelId="{60811E82-021E-4EF2-9B4A-9DDB2C6327D5}" type="presParOf" srcId="{5D37568F-B7F9-4806-BD44-7F8A09648965}" destId="{23E6B5F2-135C-4DAD-9857-9EE32C8C7E4B}" srcOrd="1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722DE1-48E8-46EE-BB3E-721E7B00EEA5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F62C3427-AB5A-4A26-BA1A-B584DD296972}">
      <dgm:prSet phldrT="[Text]"/>
      <dgm:spPr/>
      <dgm:t>
        <a:bodyPr/>
        <a:lstStyle/>
        <a:p>
          <a:r>
            <a:rPr lang="en-US" dirty="0" smtClean="0"/>
            <a:t>2016</a:t>
          </a:r>
          <a:endParaRPr lang="en-US" dirty="0"/>
        </a:p>
      </dgm:t>
    </dgm:pt>
    <dgm:pt modelId="{C02C008A-3328-4D8B-A650-2851358AD9C8}" type="parTrans" cxnId="{408A9860-660A-46AB-834B-4648591251A5}">
      <dgm:prSet/>
      <dgm:spPr/>
      <dgm:t>
        <a:bodyPr/>
        <a:lstStyle/>
        <a:p>
          <a:endParaRPr lang="en-US"/>
        </a:p>
      </dgm:t>
    </dgm:pt>
    <dgm:pt modelId="{48F3CC87-040F-4861-8669-13C00149A4EE}" type="sibTrans" cxnId="{408A9860-660A-46AB-834B-4648591251A5}">
      <dgm:prSet/>
      <dgm:spPr/>
      <dgm:t>
        <a:bodyPr/>
        <a:lstStyle/>
        <a:p>
          <a:endParaRPr lang="en-US"/>
        </a:p>
      </dgm:t>
    </dgm:pt>
    <dgm:pt modelId="{8B8D7E37-EA43-446D-A8B9-03FCE14FF3AF}">
      <dgm:prSet phldrT="[Text]"/>
      <dgm:spPr/>
      <dgm:t>
        <a:bodyPr/>
        <a:lstStyle/>
        <a:p>
          <a:r>
            <a:rPr lang="en-US" dirty="0" smtClean="0"/>
            <a:t>2017</a:t>
          </a:r>
          <a:endParaRPr lang="en-US" dirty="0"/>
        </a:p>
      </dgm:t>
    </dgm:pt>
    <dgm:pt modelId="{04F675EC-CD86-41D2-A0BF-3F4E86068D68}" type="parTrans" cxnId="{CB77B876-B1C3-4169-B3EE-D6E3DBC866AD}">
      <dgm:prSet/>
      <dgm:spPr/>
      <dgm:t>
        <a:bodyPr/>
        <a:lstStyle/>
        <a:p>
          <a:endParaRPr lang="en-US"/>
        </a:p>
      </dgm:t>
    </dgm:pt>
    <dgm:pt modelId="{C5A96C60-8215-4002-81DB-432A4D00737B}" type="sibTrans" cxnId="{CB77B876-B1C3-4169-B3EE-D6E3DBC866AD}">
      <dgm:prSet/>
      <dgm:spPr/>
      <dgm:t>
        <a:bodyPr/>
        <a:lstStyle/>
        <a:p>
          <a:endParaRPr lang="en-US"/>
        </a:p>
      </dgm:t>
    </dgm:pt>
    <dgm:pt modelId="{AACFE846-3312-44AE-9633-954FF8B9DB47}">
      <dgm:prSet phldrT="[Text]"/>
      <dgm:spPr/>
      <dgm:t>
        <a:bodyPr/>
        <a:lstStyle/>
        <a:p>
          <a:r>
            <a:rPr lang="en-US" dirty="0" smtClean="0"/>
            <a:t>2018</a:t>
          </a:r>
          <a:endParaRPr lang="en-US" dirty="0"/>
        </a:p>
      </dgm:t>
    </dgm:pt>
    <dgm:pt modelId="{2BE96E83-9F29-46FA-97A8-7EBA569D990B}" type="parTrans" cxnId="{01E8919D-172E-47CE-A03F-4FAC002D9F25}">
      <dgm:prSet/>
      <dgm:spPr/>
      <dgm:t>
        <a:bodyPr/>
        <a:lstStyle/>
        <a:p>
          <a:endParaRPr lang="en-US"/>
        </a:p>
      </dgm:t>
    </dgm:pt>
    <dgm:pt modelId="{CFCC7167-8083-45D3-8736-4754F64E5FB0}" type="sibTrans" cxnId="{01E8919D-172E-47CE-A03F-4FAC002D9F25}">
      <dgm:prSet/>
      <dgm:spPr/>
      <dgm:t>
        <a:bodyPr/>
        <a:lstStyle/>
        <a:p>
          <a:endParaRPr lang="en-US"/>
        </a:p>
      </dgm:t>
    </dgm:pt>
    <dgm:pt modelId="{0ABE3117-43F9-48A2-A3C6-49979BEA2195}">
      <dgm:prSet phldrT="[Text]"/>
      <dgm:spPr/>
      <dgm:t>
        <a:bodyPr/>
        <a:lstStyle/>
        <a:p>
          <a:r>
            <a:rPr lang="en-US" dirty="0" smtClean="0"/>
            <a:t>2019</a:t>
          </a:r>
          <a:endParaRPr lang="en-US" dirty="0"/>
        </a:p>
      </dgm:t>
    </dgm:pt>
    <dgm:pt modelId="{19A64F22-F718-45EC-B138-E1820D625371}" type="parTrans" cxnId="{07DA7771-C631-403A-99FD-0F288A269B5A}">
      <dgm:prSet/>
      <dgm:spPr/>
      <dgm:t>
        <a:bodyPr/>
        <a:lstStyle/>
        <a:p>
          <a:endParaRPr lang="en-US"/>
        </a:p>
      </dgm:t>
    </dgm:pt>
    <dgm:pt modelId="{B18A67A2-690A-4169-8D82-BC3EFC0A086D}" type="sibTrans" cxnId="{07DA7771-C631-403A-99FD-0F288A269B5A}">
      <dgm:prSet/>
      <dgm:spPr/>
      <dgm:t>
        <a:bodyPr/>
        <a:lstStyle/>
        <a:p>
          <a:endParaRPr lang="en-US"/>
        </a:p>
      </dgm:t>
    </dgm:pt>
    <dgm:pt modelId="{73DBD997-AC63-4CFA-9C3B-72352F7F718B}">
      <dgm:prSet phldrT="[Text]"/>
      <dgm:spPr/>
      <dgm:t>
        <a:bodyPr/>
        <a:lstStyle/>
        <a:p>
          <a:r>
            <a:rPr lang="en-US" dirty="0" smtClean="0"/>
            <a:t>2015</a:t>
          </a:r>
          <a:endParaRPr lang="en-US" dirty="0"/>
        </a:p>
      </dgm:t>
    </dgm:pt>
    <dgm:pt modelId="{1503A025-C9A3-4F5A-BAD9-77C5FA3E3668}" type="sibTrans" cxnId="{8C994B02-DE0A-4100-BB5C-3C43327474DF}">
      <dgm:prSet/>
      <dgm:spPr/>
      <dgm:t>
        <a:bodyPr/>
        <a:lstStyle/>
        <a:p>
          <a:endParaRPr lang="en-US"/>
        </a:p>
      </dgm:t>
    </dgm:pt>
    <dgm:pt modelId="{1DD604B8-C5BB-4BBE-9AD9-6D278259869F}" type="parTrans" cxnId="{8C994B02-DE0A-4100-BB5C-3C43327474DF}">
      <dgm:prSet/>
      <dgm:spPr/>
      <dgm:t>
        <a:bodyPr/>
        <a:lstStyle/>
        <a:p>
          <a:endParaRPr lang="en-US"/>
        </a:p>
      </dgm:t>
    </dgm:pt>
    <dgm:pt modelId="{B11B0FFE-88B1-4690-8CB3-F5F3A7832AE7}">
      <dgm:prSet phldrT="[Text]"/>
      <dgm:spPr/>
      <dgm:t>
        <a:bodyPr/>
        <a:lstStyle/>
        <a:p>
          <a:r>
            <a:rPr lang="en-US" dirty="0" smtClean="0"/>
            <a:t>2013</a:t>
          </a:r>
          <a:endParaRPr lang="en-US" dirty="0"/>
        </a:p>
      </dgm:t>
    </dgm:pt>
    <dgm:pt modelId="{9A0A8356-A08A-4152-82E3-71490E8F41C1}" type="sibTrans" cxnId="{AE52F4F5-4FAD-4B4E-AE84-BB4565CE5B45}">
      <dgm:prSet/>
      <dgm:spPr/>
      <dgm:t>
        <a:bodyPr/>
        <a:lstStyle/>
        <a:p>
          <a:endParaRPr lang="en-US"/>
        </a:p>
      </dgm:t>
    </dgm:pt>
    <dgm:pt modelId="{55C35C23-6712-4ACE-8ABE-B5DAEC3D5E0A}" type="parTrans" cxnId="{AE52F4F5-4FAD-4B4E-AE84-BB4565CE5B45}">
      <dgm:prSet/>
      <dgm:spPr/>
      <dgm:t>
        <a:bodyPr/>
        <a:lstStyle/>
        <a:p>
          <a:endParaRPr lang="en-US"/>
        </a:p>
      </dgm:t>
    </dgm:pt>
    <dgm:pt modelId="{639E50FD-6F59-4CDA-9C72-13BEF00AACA7}">
      <dgm:prSet phldrT="[Text]"/>
      <dgm:spPr/>
      <dgm:t>
        <a:bodyPr/>
        <a:lstStyle/>
        <a:p>
          <a:r>
            <a:rPr lang="en-US" dirty="0" smtClean="0"/>
            <a:t>2014</a:t>
          </a:r>
          <a:endParaRPr lang="en-US" dirty="0"/>
        </a:p>
      </dgm:t>
    </dgm:pt>
    <dgm:pt modelId="{13A6DE44-38B1-4192-A5B0-8AC0DDA215A0}" type="sibTrans" cxnId="{133554E6-306C-41A7-AA28-F48D1CA72D2D}">
      <dgm:prSet/>
      <dgm:spPr/>
      <dgm:t>
        <a:bodyPr/>
        <a:lstStyle/>
        <a:p>
          <a:endParaRPr lang="en-US"/>
        </a:p>
      </dgm:t>
    </dgm:pt>
    <dgm:pt modelId="{4FA09A0D-5EAC-46D1-B4AC-67636369618F}" type="parTrans" cxnId="{133554E6-306C-41A7-AA28-F48D1CA72D2D}">
      <dgm:prSet/>
      <dgm:spPr/>
      <dgm:t>
        <a:bodyPr/>
        <a:lstStyle/>
        <a:p>
          <a:endParaRPr lang="en-US"/>
        </a:p>
      </dgm:t>
    </dgm:pt>
    <dgm:pt modelId="{5D37568F-B7F9-4806-BD44-7F8A09648965}" type="pres">
      <dgm:prSet presAssocID="{E7722DE1-48E8-46EE-BB3E-721E7B00EEA5}" presName="Name0" presStyleCnt="0">
        <dgm:presLayoutVars>
          <dgm:dir/>
          <dgm:resizeHandles val="exact"/>
        </dgm:presLayoutVars>
      </dgm:prSet>
      <dgm:spPr/>
    </dgm:pt>
    <dgm:pt modelId="{B58A6DB9-2F56-4D9E-9B42-77C65E9E8F50}" type="pres">
      <dgm:prSet presAssocID="{B11B0FFE-88B1-4690-8CB3-F5F3A7832AE7}" presName="parTxOnly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79483D-7BB1-4FF0-B1F7-8F3311D96E94}" type="pres">
      <dgm:prSet presAssocID="{9A0A8356-A08A-4152-82E3-71490E8F41C1}" presName="parSpace" presStyleCnt="0"/>
      <dgm:spPr/>
    </dgm:pt>
    <dgm:pt modelId="{CC070483-E316-43EE-BEE7-F4D7461DD4A3}" type="pres">
      <dgm:prSet presAssocID="{639E50FD-6F59-4CDA-9C72-13BEF00AACA7}" presName="parTxOnly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8D433D-8127-42FF-8F58-40F729E13F65}" type="pres">
      <dgm:prSet presAssocID="{13A6DE44-38B1-4192-A5B0-8AC0DDA215A0}" presName="parSpace" presStyleCnt="0"/>
      <dgm:spPr/>
    </dgm:pt>
    <dgm:pt modelId="{4D50DB5B-BC3E-4FE9-8A79-6B13A442B447}" type="pres">
      <dgm:prSet presAssocID="{73DBD997-AC63-4CFA-9C3B-72352F7F718B}" presName="parTxOnly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2BF591-B9EA-4DED-A4B4-D078B1247F09}" type="pres">
      <dgm:prSet presAssocID="{1503A025-C9A3-4F5A-BAD9-77C5FA3E3668}" presName="parSpace" presStyleCnt="0"/>
      <dgm:spPr/>
    </dgm:pt>
    <dgm:pt modelId="{5889E40A-12AC-4BDE-AF05-DB6B1391621A}" type="pres">
      <dgm:prSet presAssocID="{F62C3427-AB5A-4A26-BA1A-B584DD296972}" presName="parTxOnly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A4D410-6B48-4624-86C6-C8BAB0CC8D83}" type="pres">
      <dgm:prSet presAssocID="{48F3CC87-040F-4861-8669-13C00149A4EE}" presName="parSpace" presStyleCnt="0"/>
      <dgm:spPr/>
    </dgm:pt>
    <dgm:pt modelId="{EEAFB0D8-1380-4524-AD69-EB97DE505474}" type="pres">
      <dgm:prSet presAssocID="{8B8D7E37-EA43-446D-A8B9-03FCE14FF3AF}" presName="parTxOnly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B9FC6A-4BE8-477E-BC15-ADE4F69896CF}" type="pres">
      <dgm:prSet presAssocID="{C5A96C60-8215-4002-81DB-432A4D00737B}" presName="parSpace" presStyleCnt="0"/>
      <dgm:spPr/>
    </dgm:pt>
    <dgm:pt modelId="{BDF18391-7B9C-466E-B9E7-CE671AB31494}" type="pres">
      <dgm:prSet presAssocID="{AACFE846-3312-44AE-9633-954FF8B9DB47}" presName="parTxOnly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F12CE9-FDD1-4153-A73D-28E320955742}" type="pres">
      <dgm:prSet presAssocID="{CFCC7167-8083-45D3-8736-4754F64E5FB0}" presName="parSpace" presStyleCnt="0"/>
      <dgm:spPr/>
    </dgm:pt>
    <dgm:pt modelId="{23E6B5F2-135C-4DAD-9857-9EE32C8C7E4B}" type="pres">
      <dgm:prSet presAssocID="{0ABE3117-43F9-48A2-A3C6-49979BEA2195}" presName="parTxOnly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DA7771-C631-403A-99FD-0F288A269B5A}" srcId="{E7722DE1-48E8-46EE-BB3E-721E7B00EEA5}" destId="{0ABE3117-43F9-48A2-A3C6-49979BEA2195}" srcOrd="6" destOrd="0" parTransId="{19A64F22-F718-45EC-B138-E1820D625371}" sibTransId="{B18A67A2-690A-4169-8D82-BC3EFC0A086D}"/>
    <dgm:cxn modelId="{9AA64BA3-3890-4BDB-854F-64260418BF2E}" type="presOf" srcId="{0ABE3117-43F9-48A2-A3C6-49979BEA2195}" destId="{23E6B5F2-135C-4DAD-9857-9EE32C8C7E4B}" srcOrd="0" destOrd="0" presId="urn:microsoft.com/office/officeart/2005/8/layout/hChevron3"/>
    <dgm:cxn modelId="{408A9860-660A-46AB-834B-4648591251A5}" srcId="{E7722DE1-48E8-46EE-BB3E-721E7B00EEA5}" destId="{F62C3427-AB5A-4A26-BA1A-B584DD296972}" srcOrd="3" destOrd="0" parTransId="{C02C008A-3328-4D8B-A650-2851358AD9C8}" sibTransId="{48F3CC87-040F-4861-8669-13C00149A4EE}"/>
    <dgm:cxn modelId="{F64B3FA9-8D0B-4B2C-8F3B-97C9ACDD7D6F}" type="presOf" srcId="{E7722DE1-48E8-46EE-BB3E-721E7B00EEA5}" destId="{5D37568F-B7F9-4806-BD44-7F8A09648965}" srcOrd="0" destOrd="0" presId="urn:microsoft.com/office/officeart/2005/8/layout/hChevron3"/>
    <dgm:cxn modelId="{01E8919D-172E-47CE-A03F-4FAC002D9F25}" srcId="{E7722DE1-48E8-46EE-BB3E-721E7B00EEA5}" destId="{AACFE846-3312-44AE-9633-954FF8B9DB47}" srcOrd="5" destOrd="0" parTransId="{2BE96E83-9F29-46FA-97A8-7EBA569D990B}" sibTransId="{CFCC7167-8083-45D3-8736-4754F64E5FB0}"/>
    <dgm:cxn modelId="{67FFC552-B476-4779-8BFE-F53C66F154B8}" type="presOf" srcId="{AACFE846-3312-44AE-9633-954FF8B9DB47}" destId="{BDF18391-7B9C-466E-B9E7-CE671AB31494}" srcOrd="0" destOrd="0" presId="urn:microsoft.com/office/officeart/2005/8/layout/hChevron3"/>
    <dgm:cxn modelId="{CB77B876-B1C3-4169-B3EE-D6E3DBC866AD}" srcId="{E7722DE1-48E8-46EE-BB3E-721E7B00EEA5}" destId="{8B8D7E37-EA43-446D-A8B9-03FCE14FF3AF}" srcOrd="4" destOrd="0" parTransId="{04F675EC-CD86-41D2-A0BF-3F4E86068D68}" sibTransId="{C5A96C60-8215-4002-81DB-432A4D00737B}"/>
    <dgm:cxn modelId="{AE52F4F5-4FAD-4B4E-AE84-BB4565CE5B45}" srcId="{E7722DE1-48E8-46EE-BB3E-721E7B00EEA5}" destId="{B11B0FFE-88B1-4690-8CB3-F5F3A7832AE7}" srcOrd="0" destOrd="0" parTransId="{55C35C23-6712-4ACE-8ABE-B5DAEC3D5E0A}" sibTransId="{9A0A8356-A08A-4152-82E3-71490E8F41C1}"/>
    <dgm:cxn modelId="{0DBE2F9C-E564-4D81-8855-640497B6D1DF}" type="presOf" srcId="{F62C3427-AB5A-4A26-BA1A-B584DD296972}" destId="{5889E40A-12AC-4BDE-AF05-DB6B1391621A}" srcOrd="0" destOrd="0" presId="urn:microsoft.com/office/officeart/2005/8/layout/hChevron3"/>
    <dgm:cxn modelId="{8C994B02-DE0A-4100-BB5C-3C43327474DF}" srcId="{E7722DE1-48E8-46EE-BB3E-721E7B00EEA5}" destId="{73DBD997-AC63-4CFA-9C3B-72352F7F718B}" srcOrd="2" destOrd="0" parTransId="{1DD604B8-C5BB-4BBE-9AD9-6D278259869F}" sibTransId="{1503A025-C9A3-4F5A-BAD9-77C5FA3E3668}"/>
    <dgm:cxn modelId="{C3106791-60CB-445F-81E1-C8B2F8D6FCE1}" type="presOf" srcId="{8B8D7E37-EA43-446D-A8B9-03FCE14FF3AF}" destId="{EEAFB0D8-1380-4524-AD69-EB97DE505474}" srcOrd="0" destOrd="0" presId="urn:microsoft.com/office/officeart/2005/8/layout/hChevron3"/>
    <dgm:cxn modelId="{133554E6-306C-41A7-AA28-F48D1CA72D2D}" srcId="{E7722DE1-48E8-46EE-BB3E-721E7B00EEA5}" destId="{639E50FD-6F59-4CDA-9C72-13BEF00AACA7}" srcOrd="1" destOrd="0" parTransId="{4FA09A0D-5EAC-46D1-B4AC-67636369618F}" sibTransId="{13A6DE44-38B1-4192-A5B0-8AC0DDA215A0}"/>
    <dgm:cxn modelId="{5F75FD68-3A28-4A27-9536-A7E1FB874CC2}" type="presOf" srcId="{73DBD997-AC63-4CFA-9C3B-72352F7F718B}" destId="{4D50DB5B-BC3E-4FE9-8A79-6B13A442B447}" srcOrd="0" destOrd="0" presId="urn:microsoft.com/office/officeart/2005/8/layout/hChevron3"/>
    <dgm:cxn modelId="{C14EB452-D804-41CE-9DBD-5C508FA85220}" type="presOf" srcId="{639E50FD-6F59-4CDA-9C72-13BEF00AACA7}" destId="{CC070483-E316-43EE-BEE7-F4D7461DD4A3}" srcOrd="0" destOrd="0" presId="urn:microsoft.com/office/officeart/2005/8/layout/hChevron3"/>
    <dgm:cxn modelId="{C64E5F55-CC4D-4D32-8FE6-56DB6F2FF3BB}" type="presOf" srcId="{B11B0FFE-88B1-4690-8CB3-F5F3A7832AE7}" destId="{B58A6DB9-2F56-4D9E-9B42-77C65E9E8F50}" srcOrd="0" destOrd="0" presId="urn:microsoft.com/office/officeart/2005/8/layout/hChevron3"/>
    <dgm:cxn modelId="{26B41C25-3B3A-42C9-BEC6-E19DDB5AC94F}" type="presParOf" srcId="{5D37568F-B7F9-4806-BD44-7F8A09648965}" destId="{B58A6DB9-2F56-4D9E-9B42-77C65E9E8F50}" srcOrd="0" destOrd="0" presId="urn:microsoft.com/office/officeart/2005/8/layout/hChevron3"/>
    <dgm:cxn modelId="{D08D2DCA-F0D8-4DFA-8435-7201D3EF36FE}" type="presParOf" srcId="{5D37568F-B7F9-4806-BD44-7F8A09648965}" destId="{AE79483D-7BB1-4FF0-B1F7-8F3311D96E94}" srcOrd="1" destOrd="0" presId="urn:microsoft.com/office/officeart/2005/8/layout/hChevron3"/>
    <dgm:cxn modelId="{95FF6B1C-2B6B-43B7-8863-3FB63809B1E6}" type="presParOf" srcId="{5D37568F-B7F9-4806-BD44-7F8A09648965}" destId="{CC070483-E316-43EE-BEE7-F4D7461DD4A3}" srcOrd="2" destOrd="0" presId="urn:microsoft.com/office/officeart/2005/8/layout/hChevron3"/>
    <dgm:cxn modelId="{37D50201-4201-43CA-A030-74F5716B6164}" type="presParOf" srcId="{5D37568F-B7F9-4806-BD44-7F8A09648965}" destId="{658D433D-8127-42FF-8F58-40F729E13F65}" srcOrd="3" destOrd="0" presId="urn:microsoft.com/office/officeart/2005/8/layout/hChevron3"/>
    <dgm:cxn modelId="{3B80D08B-F552-496A-92C6-70D61C6090C8}" type="presParOf" srcId="{5D37568F-B7F9-4806-BD44-7F8A09648965}" destId="{4D50DB5B-BC3E-4FE9-8A79-6B13A442B447}" srcOrd="4" destOrd="0" presId="urn:microsoft.com/office/officeart/2005/8/layout/hChevron3"/>
    <dgm:cxn modelId="{98AC2DF0-D1A8-493B-814F-371DD171474C}" type="presParOf" srcId="{5D37568F-B7F9-4806-BD44-7F8A09648965}" destId="{CC2BF591-B9EA-4DED-A4B4-D078B1247F09}" srcOrd="5" destOrd="0" presId="urn:microsoft.com/office/officeart/2005/8/layout/hChevron3"/>
    <dgm:cxn modelId="{A0AD5D81-EF88-488F-8A43-1F2977E3AEC7}" type="presParOf" srcId="{5D37568F-B7F9-4806-BD44-7F8A09648965}" destId="{5889E40A-12AC-4BDE-AF05-DB6B1391621A}" srcOrd="6" destOrd="0" presId="urn:microsoft.com/office/officeart/2005/8/layout/hChevron3"/>
    <dgm:cxn modelId="{94AE71FE-45A5-4F1E-B2A6-9253A443A178}" type="presParOf" srcId="{5D37568F-B7F9-4806-BD44-7F8A09648965}" destId="{5EA4D410-6B48-4624-86C6-C8BAB0CC8D83}" srcOrd="7" destOrd="0" presId="urn:microsoft.com/office/officeart/2005/8/layout/hChevron3"/>
    <dgm:cxn modelId="{21D7EC9E-395A-4324-A56C-ED8FD3E031CD}" type="presParOf" srcId="{5D37568F-B7F9-4806-BD44-7F8A09648965}" destId="{EEAFB0D8-1380-4524-AD69-EB97DE505474}" srcOrd="8" destOrd="0" presId="urn:microsoft.com/office/officeart/2005/8/layout/hChevron3"/>
    <dgm:cxn modelId="{345B99D9-DC6A-4548-BDC5-73E70619E606}" type="presParOf" srcId="{5D37568F-B7F9-4806-BD44-7F8A09648965}" destId="{B4B9FC6A-4BE8-477E-BC15-ADE4F69896CF}" srcOrd="9" destOrd="0" presId="urn:microsoft.com/office/officeart/2005/8/layout/hChevron3"/>
    <dgm:cxn modelId="{585EE8ED-A14E-4038-8798-E94EA355C6CA}" type="presParOf" srcId="{5D37568F-B7F9-4806-BD44-7F8A09648965}" destId="{BDF18391-7B9C-466E-B9E7-CE671AB31494}" srcOrd="10" destOrd="0" presId="urn:microsoft.com/office/officeart/2005/8/layout/hChevron3"/>
    <dgm:cxn modelId="{D36CAF70-4BFB-45F0-A4C7-00575996B20F}" type="presParOf" srcId="{5D37568F-B7F9-4806-BD44-7F8A09648965}" destId="{4EF12CE9-FDD1-4153-A73D-28E320955742}" srcOrd="11" destOrd="0" presId="urn:microsoft.com/office/officeart/2005/8/layout/hChevron3"/>
    <dgm:cxn modelId="{60811E82-021E-4EF2-9B4A-9DDB2C6327D5}" type="presParOf" srcId="{5D37568F-B7F9-4806-BD44-7F8A09648965}" destId="{23E6B5F2-135C-4DAD-9857-9EE32C8C7E4B}" srcOrd="1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8A6DB9-2F56-4D9E-9B42-77C65E9E8F50}">
      <dsp:nvSpPr>
        <dsp:cNvPr id="0" name=""/>
        <dsp:cNvSpPr/>
      </dsp:nvSpPr>
      <dsp:spPr>
        <a:xfrm>
          <a:off x="892" y="317762"/>
          <a:ext cx="1050726" cy="42029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2013</a:t>
          </a:r>
          <a:endParaRPr lang="en-US" sz="1800" kern="1200" dirty="0"/>
        </a:p>
      </dsp:txBody>
      <dsp:txXfrm>
        <a:off x="892" y="317762"/>
        <a:ext cx="945654" cy="420290"/>
      </dsp:txXfrm>
    </dsp:sp>
    <dsp:sp modelId="{CC070483-E316-43EE-BEE7-F4D7461DD4A3}">
      <dsp:nvSpPr>
        <dsp:cNvPr id="0" name=""/>
        <dsp:cNvSpPr/>
      </dsp:nvSpPr>
      <dsp:spPr>
        <a:xfrm>
          <a:off x="841474" y="317762"/>
          <a:ext cx="1050726" cy="4202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2014</a:t>
          </a:r>
          <a:endParaRPr lang="en-US" sz="1800" kern="1200" dirty="0"/>
        </a:p>
      </dsp:txBody>
      <dsp:txXfrm>
        <a:off x="1051619" y="317762"/>
        <a:ext cx="630436" cy="420290"/>
      </dsp:txXfrm>
    </dsp:sp>
    <dsp:sp modelId="{4D50DB5B-BC3E-4FE9-8A79-6B13A442B447}">
      <dsp:nvSpPr>
        <dsp:cNvPr id="0" name=""/>
        <dsp:cNvSpPr/>
      </dsp:nvSpPr>
      <dsp:spPr>
        <a:xfrm>
          <a:off x="1682055" y="317762"/>
          <a:ext cx="1050726" cy="4202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2015</a:t>
          </a:r>
          <a:endParaRPr lang="en-US" sz="1800" kern="1200" dirty="0"/>
        </a:p>
      </dsp:txBody>
      <dsp:txXfrm>
        <a:off x="1892200" y="317762"/>
        <a:ext cx="630436" cy="420290"/>
      </dsp:txXfrm>
    </dsp:sp>
    <dsp:sp modelId="{5889E40A-12AC-4BDE-AF05-DB6B1391621A}">
      <dsp:nvSpPr>
        <dsp:cNvPr id="0" name=""/>
        <dsp:cNvSpPr/>
      </dsp:nvSpPr>
      <dsp:spPr>
        <a:xfrm>
          <a:off x="2522636" y="317762"/>
          <a:ext cx="1050726" cy="4202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2016</a:t>
          </a:r>
          <a:endParaRPr lang="en-US" sz="1800" kern="1200" dirty="0"/>
        </a:p>
      </dsp:txBody>
      <dsp:txXfrm>
        <a:off x="2732781" y="317762"/>
        <a:ext cx="630436" cy="420290"/>
      </dsp:txXfrm>
    </dsp:sp>
    <dsp:sp modelId="{EEAFB0D8-1380-4524-AD69-EB97DE505474}">
      <dsp:nvSpPr>
        <dsp:cNvPr id="0" name=""/>
        <dsp:cNvSpPr/>
      </dsp:nvSpPr>
      <dsp:spPr>
        <a:xfrm>
          <a:off x="3363217" y="317762"/>
          <a:ext cx="1050726" cy="4202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2017</a:t>
          </a:r>
          <a:endParaRPr lang="en-US" sz="1800" kern="1200" dirty="0"/>
        </a:p>
      </dsp:txBody>
      <dsp:txXfrm>
        <a:off x="3573362" y="317762"/>
        <a:ext cx="630436" cy="420290"/>
      </dsp:txXfrm>
    </dsp:sp>
    <dsp:sp modelId="{BDF18391-7B9C-466E-B9E7-CE671AB31494}">
      <dsp:nvSpPr>
        <dsp:cNvPr id="0" name=""/>
        <dsp:cNvSpPr/>
      </dsp:nvSpPr>
      <dsp:spPr>
        <a:xfrm>
          <a:off x="4203799" y="317762"/>
          <a:ext cx="1050726" cy="4202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2018</a:t>
          </a:r>
          <a:endParaRPr lang="en-US" sz="1800" kern="1200" dirty="0"/>
        </a:p>
      </dsp:txBody>
      <dsp:txXfrm>
        <a:off x="4413944" y="317762"/>
        <a:ext cx="630436" cy="420290"/>
      </dsp:txXfrm>
    </dsp:sp>
    <dsp:sp modelId="{23E6B5F2-135C-4DAD-9857-9EE32C8C7E4B}">
      <dsp:nvSpPr>
        <dsp:cNvPr id="0" name=""/>
        <dsp:cNvSpPr/>
      </dsp:nvSpPr>
      <dsp:spPr>
        <a:xfrm>
          <a:off x="5044380" y="317762"/>
          <a:ext cx="1050726" cy="4202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2019</a:t>
          </a:r>
          <a:endParaRPr lang="en-US" sz="1800" kern="1200" dirty="0"/>
        </a:p>
      </dsp:txBody>
      <dsp:txXfrm>
        <a:off x="5254525" y="317762"/>
        <a:ext cx="630436" cy="4202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8A6DB9-2F56-4D9E-9B42-77C65E9E8F50}">
      <dsp:nvSpPr>
        <dsp:cNvPr id="0" name=""/>
        <dsp:cNvSpPr/>
      </dsp:nvSpPr>
      <dsp:spPr>
        <a:xfrm>
          <a:off x="892" y="317762"/>
          <a:ext cx="1050726" cy="42029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2013</a:t>
          </a:r>
          <a:endParaRPr lang="en-US" sz="1800" kern="1200" dirty="0"/>
        </a:p>
      </dsp:txBody>
      <dsp:txXfrm>
        <a:off x="892" y="317762"/>
        <a:ext cx="945654" cy="420290"/>
      </dsp:txXfrm>
    </dsp:sp>
    <dsp:sp modelId="{CC070483-E316-43EE-BEE7-F4D7461DD4A3}">
      <dsp:nvSpPr>
        <dsp:cNvPr id="0" name=""/>
        <dsp:cNvSpPr/>
      </dsp:nvSpPr>
      <dsp:spPr>
        <a:xfrm>
          <a:off x="841474" y="317762"/>
          <a:ext cx="1050726" cy="4202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2014</a:t>
          </a:r>
          <a:endParaRPr lang="en-US" sz="1800" kern="1200" dirty="0"/>
        </a:p>
      </dsp:txBody>
      <dsp:txXfrm>
        <a:off x="1051619" y="317762"/>
        <a:ext cx="630436" cy="420290"/>
      </dsp:txXfrm>
    </dsp:sp>
    <dsp:sp modelId="{4D50DB5B-BC3E-4FE9-8A79-6B13A442B447}">
      <dsp:nvSpPr>
        <dsp:cNvPr id="0" name=""/>
        <dsp:cNvSpPr/>
      </dsp:nvSpPr>
      <dsp:spPr>
        <a:xfrm>
          <a:off x="1682055" y="317762"/>
          <a:ext cx="1050726" cy="4202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2015</a:t>
          </a:r>
          <a:endParaRPr lang="en-US" sz="1800" kern="1200" dirty="0"/>
        </a:p>
      </dsp:txBody>
      <dsp:txXfrm>
        <a:off x="1892200" y="317762"/>
        <a:ext cx="630436" cy="420290"/>
      </dsp:txXfrm>
    </dsp:sp>
    <dsp:sp modelId="{5889E40A-12AC-4BDE-AF05-DB6B1391621A}">
      <dsp:nvSpPr>
        <dsp:cNvPr id="0" name=""/>
        <dsp:cNvSpPr/>
      </dsp:nvSpPr>
      <dsp:spPr>
        <a:xfrm>
          <a:off x="2522636" y="317762"/>
          <a:ext cx="1050726" cy="4202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2016</a:t>
          </a:r>
          <a:endParaRPr lang="en-US" sz="1800" kern="1200" dirty="0"/>
        </a:p>
      </dsp:txBody>
      <dsp:txXfrm>
        <a:off x="2732781" y="317762"/>
        <a:ext cx="630436" cy="420290"/>
      </dsp:txXfrm>
    </dsp:sp>
    <dsp:sp modelId="{EEAFB0D8-1380-4524-AD69-EB97DE505474}">
      <dsp:nvSpPr>
        <dsp:cNvPr id="0" name=""/>
        <dsp:cNvSpPr/>
      </dsp:nvSpPr>
      <dsp:spPr>
        <a:xfrm>
          <a:off x="3363217" y="317762"/>
          <a:ext cx="1050726" cy="4202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2017</a:t>
          </a:r>
          <a:endParaRPr lang="en-US" sz="1800" kern="1200" dirty="0"/>
        </a:p>
      </dsp:txBody>
      <dsp:txXfrm>
        <a:off x="3573362" y="317762"/>
        <a:ext cx="630436" cy="420290"/>
      </dsp:txXfrm>
    </dsp:sp>
    <dsp:sp modelId="{BDF18391-7B9C-466E-B9E7-CE671AB31494}">
      <dsp:nvSpPr>
        <dsp:cNvPr id="0" name=""/>
        <dsp:cNvSpPr/>
      </dsp:nvSpPr>
      <dsp:spPr>
        <a:xfrm>
          <a:off x="4203799" y="317762"/>
          <a:ext cx="1050726" cy="4202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2018</a:t>
          </a:r>
          <a:endParaRPr lang="en-US" sz="1800" kern="1200" dirty="0"/>
        </a:p>
      </dsp:txBody>
      <dsp:txXfrm>
        <a:off x="4413944" y="317762"/>
        <a:ext cx="630436" cy="420290"/>
      </dsp:txXfrm>
    </dsp:sp>
    <dsp:sp modelId="{23E6B5F2-135C-4DAD-9857-9EE32C8C7E4B}">
      <dsp:nvSpPr>
        <dsp:cNvPr id="0" name=""/>
        <dsp:cNvSpPr/>
      </dsp:nvSpPr>
      <dsp:spPr>
        <a:xfrm>
          <a:off x="5044380" y="317762"/>
          <a:ext cx="1050726" cy="4202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2019</a:t>
          </a:r>
          <a:endParaRPr lang="en-US" sz="1800" kern="1200" dirty="0"/>
        </a:p>
      </dsp:txBody>
      <dsp:txXfrm>
        <a:off x="5254525" y="317762"/>
        <a:ext cx="630436" cy="4202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9A796B-F549-47CC-9E74-272EC18B1A8E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3AADF-98E5-4600-8392-7ACAFA1FCD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054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10/29/2019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10/29/2019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8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10/29/2019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2" y="2663940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2" y="2663940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1" y="2765966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1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10/29/2019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6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1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6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0000"/>
              </a:buClr>
              <a:defRPr>
                <a:solidFill>
                  <a:srgbClr val="000000"/>
                </a:solidFill>
                <a:latin typeface="Corbel" panose="020B0503020204020204" pitchFamily="34" charset="0"/>
              </a:defRPr>
            </a:lvl1pPr>
            <a:lvl2pPr>
              <a:buClr>
                <a:srgbClr val="000000"/>
              </a:buClr>
              <a:defRPr>
                <a:solidFill>
                  <a:srgbClr val="000000"/>
                </a:solidFill>
                <a:latin typeface="Corbel" panose="020B0503020204020204" pitchFamily="34" charset="0"/>
              </a:defRPr>
            </a:lvl2pPr>
            <a:lvl3pPr>
              <a:buClr>
                <a:srgbClr val="000000"/>
              </a:buClr>
              <a:defRPr>
                <a:solidFill>
                  <a:srgbClr val="000000"/>
                </a:solidFill>
                <a:latin typeface="Corbel" panose="020B0503020204020204" pitchFamily="34" charset="0"/>
              </a:defRPr>
            </a:lvl3pPr>
            <a:lvl4pPr>
              <a:buClr>
                <a:srgbClr val="000000"/>
              </a:buClr>
              <a:defRPr>
                <a:solidFill>
                  <a:srgbClr val="000000"/>
                </a:solidFill>
                <a:latin typeface="Corbel" panose="020B0503020204020204" pitchFamily="34" charset="0"/>
              </a:defRPr>
            </a:lvl4pPr>
            <a:lvl5pPr>
              <a:buClr>
                <a:srgbClr val="000000"/>
              </a:buClr>
              <a:defRPr>
                <a:solidFill>
                  <a:srgbClr val="000000"/>
                </a:solidFill>
                <a:latin typeface="Corbel" panose="020B0503020204020204" pitchFamily="34" charset="0"/>
              </a:defRPr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29/10/2019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LCWS19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2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10/29/2019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9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269779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10/29/2019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49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325608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B4BFD808-6B56-4447-9401-2398D08EE3C0}" type="datetime1">
              <a:rPr lang="en-US" smtClean="0"/>
              <a:pPr/>
              <a:t>10/29/2019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emf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13" Type="http://schemas.openxmlformats.org/officeDocument/2006/relationships/image" Target="../media/image48.jpeg"/><Relationship Id="rId18" Type="http://schemas.openxmlformats.org/officeDocument/2006/relationships/image" Target="../media/image53.jpeg"/><Relationship Id="rId3" Type="http://schemas.openxmlformats.org/officeDocument/2006/relationships/image" Target="../media/image38.jpeg"/><Relationship Id="rId21" Type="http://schemas.openxmlformats.org/officeDocument/2006/relationships/image" Target="../media/image56.jpeg"/><Relationship Id="rId7" Type="http://schemas.openxmlformats.org/officeDocument/2006/relationships/image" Target="../media/image42.jpeg"/><Relationship Id="rId12" Type="http://schemas.openxmlformats.org/officeDocument/2006/relationships/image" Target="../media/image47.png"/><Relationship Id="rId17" Type="http://schemas.openxmlformats.org/officeDocument/2006/relationships/image" Target="../media/image52.png"/><Relationship Id="rId2" Type="http://schemas.openxmlformats.org/officeDocument/2006/relationships/image" Target="../media/image37.jpg"/><Relationship Id="rId16" Type="http://schemas.openxmlformats.org/officeDocument/2006/relationships/image" Target="../media/image51.png"/><Relationship Id="rId20" Type="http://schemas.openxmlformats.org/officeDocument/2006/relationships/image" Target="../media/image55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1.jpeg"/><Relationship Id="rId11" Type="http://schemas.openxmlformats.org/officeDocument/2006/relationships/image" Target="../media/image46.png"/><Relationship Id="rId5" Type="http://schemas.openxmlformats.org/officeDocument/2006/relationships/image" Target="../media/image40.jpeg"/><Relationship Id="rId15" Type="http://schemas.openxmlformats.org/officeDocument/2006/relationships/image" Target="../media/image50.jpeg"/><Relationship Id="rId10" Type="http://schemas.openxmlformats.org/officeDocument/2006/relationships/image" Target="../media/image45.jpeg"/><Relationship Id="rId19" Type="http://schemas.openxmlformats.org/officeDocument/2006/relationships/image" Target="../media/image54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Relationship Id="rId14" Type="http://schemas.openxmlformats.org/officeDocument/2006/relationships/image" Target="../media/image4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3.emf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2.e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ODR to </a:t>
            </a:r>
            <a:r>
              <a:rPr lang="en-US" dirty="0" err="1" smtClean="0"/>
              <a:t>ChDR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1" y="4827639"/>
                <a:ext cx="8226854" cy="1165390"/>
              </a:xfrm>
            </p:spPr>
            <p:txBody>
              <a:bodyPr>
                <a:normAutofit fontScale="85000" lnSpcReduction="20000"/>
              </a:bodyPr>
              <a:lstStyle/>
              <a:p>
                <a:pPr marL="36576" indent="0" algn="just">
                  <a:buNone/>
                </a:pPr>
                <a:r>
                  <a:rPr lang="en-US" dirty="0" smtClean="0"/>
                  <a:t>Main challenge of ODR is suppression of Synchrotron Radiation generated upstream: </a:t>
                </a:r>
              </a:p>
              <a:p>
                <a:pPr marL="36576" indent="0" algn="ctr">
                  <a:buNone/>
                </a:pPr>
                <a:r>
                  <a:rPr lang="en-US" dirty="0" smtClean="0"/>
                  <a:t>both have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den>
                    </m:f>
                  </m:oMath>
                </a14:m>
                <a:r>
                  <a:rPr lang="en-GB" dirty="0" smtClean="0"/>
                  <a:t> angular spread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1" y="4827639"/>
                <a:ext cx="8226854" cy="1165390"/>
              </a:xfrm>
              <a:blipFill>
                <a:blip r:embed="rId2"/>
                <a:stretch>
                  <a:fillRect l="-889" t="-10471" r="-1333" b="-104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LCWS19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3501" y="1449615"/>
            <a:ext cx="6954253" cy="310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7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Cherenkov Diffraction Radiation (</a:t>
            </a:r>
            <a:r>
              <a:rPr lang="en-US" dirty="0" err="1" smtClean="0"/>
              <a:t>ChDR</a:t>
            </a:r>
            <a:r>
              <a:rPr lang="en-US" dirty="0" smtClean="0"/>
              <a:t>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1" y="3837459"/>
                <a:ext cx="8226854" cy="2006656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sz="2200" dirty="0" smtClean="0"/>
                  <a:t>The electric field of ultra-relativistic charges particles passing in the vicinity of a dielectric radiator produces photons through the Cherenkov mechanism (surface polarization currents)</a:t>
                </a:r>
              </a:p>
              <a:p>
                <a:r>
                  <a:rPr lang="en-US" sz="2200" dirty="0" smtClean="0"/>
                  <a:t>Key features:</a:t>
                </a:r>
              </a:p>
              <a:p>
                <a:pPr lvl="1"/>
                <a:r>
                  <a:rPr lang="en-US" sz="2200" b="1" dirty="0">
                    <a:solidFill>
                      <a:schemeClr val="tx1"/>
                    </a:solidFill>
                  </a:rPr>
                  <a:t>Photons emitted </a:t>
                </a:r>
                <a:r>
                  <a:rPr lang="en-US" sz="2200" b="1" i="1" dirty="0">
                    <a:solidFill>
                      <a:schemeClr val="tx1"/>
                    </a:solidFill>
                  </a:rPr>
                  <a:t>along </a:t>
                </a:r>
                <a:r>
                  <a:rPr lang="en-US" sz="2200" b="1" dirty="0">
                    <a:solidFill>
                      <a:schemeClr val="tx1"/>
                    </a:solidFill>
                  </a:rPr>
                  <a:t>the </a:t>
                </a:r>
                <a:r>
                  <a:rPr lang="en-US" sz="2200" b="1" dirty="0" smtClean="0">
                    <a:solidFill>
                      <a:schemeClr val="tx1"/>
                    </a:solidFill>
                  </a:rPr>
                  <a:t>target</a:t>
                </a:r>
              </a:p>
              <a:p>
                <a:pPr lvl="1"/>
                <a:r>
                  <a:rPr lang="en-US" sz="2200" dirty="0" smtClean="0">
                    <a:solidFill>
                      <a:schemeClr val="tx1"/>
                    </a:solidFill>
                  </a:rPr>
                  <a:t>Large emission angle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2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sz="2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𝑐h</m:t>
                            </m:r>
                          </m:sub>
                        </m:sSub>
                      </m:e>
                    </m:func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type m:val="skw"/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den>
                    </m:f>
                  </m:oMath>
                </a14:m>
                <a:endParaRPr lang="en-GB" sz="2200" dirty="0" smtClean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sz="2200" dirty="0" smtClean="0">
                    <a:solidFill>
                      <a:schemeClr val="tx1"/>
                    </a:solidFill>
                  </a:rPr>
                  <a:t>Different spectral properties </a:t>
                </a:r>
                <a:r>
                  <a:rPr lang="en-US" sz="2200" dirty="0" err="1" smtClean="0">
                    <a:solidFill>
                      <a:schemeClr val="tx1"/>
                    </a:solidFill>
                  </a:rPr>
                  <a:t>wrt</a:t>
                </a:r>
                <a:r>
                  <a:rPr lang="en-US" sz="2200" dirty="0" smtClean="0">
                    <a:solidFill>
                      <a:schemeClr val="tx1"/>
                    </a:solidFill>
                  </a:rPr>
                  <a:t> Cherenkov (high frequency cutoff)</a:t>
                </a:r>
                <a:endParaRPr lang="en-GB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1" y="3837459"/>
                <a:ext cx="8226854" cy="2006656"/>
              </a:xfrm>
              <a:blipFill>
                <a:blip r:embed="rId2"/>
                <a:stretch>
                  <a:fillRect t="-3951" b="-313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LCWS19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8963" y="889597"/>
            <a:ext cx="2503329" cy="292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14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Cherenkov Diffraction Radiation (</a:t>
            </a:r>
            <a:r>
              <a:rPr lang="en-US" dirty="0" err="1" smtClean="0"/>
              <a:t>ChDR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LCWS19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733" y="1325635"/>
            <a:ext cx="8278322" cy="19485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457201" y="3837459"/>
                <a:ext cx="8226854" cy="2006656"/>
              </a:xfrm>
              <a:prstGeom prst="rect">
                <a:avLst/>
              </a:prstGeom>
            </p:spPr>
            <p:txBody>
              <a:bodyPr vert="horz">
                <a:normAutofit fontScale="85000" lnSpcReduction="20000"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rgbClr val="000000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rgbClr val="00000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rgbClr val="000000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rgbClr val="00000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rgbClr val="000000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rgbClr val="00000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rgbClr val="000000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rgbClr val="00000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rgbClr val="000000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rgbClr val="00000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200" dirty="0" smtClean="0"/>
                  <a:t>The electric field of ultra-relativistic charges particles passing in the vicinity of a dielectric radiator produces photons through the Cherenkov mechanism (surface polarization currents)</a:t>
                </a:r>
              </a:p>
              <a:p>
                <a:r>
                  <a:rPr lang="en-US" sz="2200" dirty="0" smtClean="0"/>
                  <a:t>Key features:</a:t>
                </a:r>
              </a:p>
              <a:p>
                <a:pPr lvl="1"/>
                <a:r>
                  <a:rPr lang="en-US" sz="2200" dirty="0">
                    <a:solidFill>
                      <a:schemeClr val="tx1"/>
                    </a:solidFill>
                  </a:rPr>
                  <a:t>Photons emitted </a:t>
                </a:r>
                <a:r>
                  <a:rPr lang="en-US" sz="2200" i="1" dirty="0">
                    <a:solidFill>
                      <a:schemeClr val="tx1"/>
                    </a:solidFill>
                  </a:rPr>
                  <a:t>along </a:t>
                </a:r>
                <a:r>
                  <a:rPr lang="en-US" sz="2200" dirty="0">
                    <a:solidFill>
                      <a:schemeClr val="tx1"/>
                    </a:solidFill>
                  </a:rPr>
                  <a:t>the </a:t>
                </a:r>
                <a:r>
                  <a:rPr lang="en-US" sz="2200" dirty="0" smtClean="0">
                    <a:solidFill>
                      <a:schemeClr val="tx1"/>
                    </a:solidFill>
                  </a:rPr>
                  <a:t>target</a:t>
                </a:r>
              </a:p>
              <a:p>
                <a:pPr lvl="1"/>
                <a:r>
                  <a:rPr lang="en-US" sz="2200" b="1" dirty="0" smtClean="0">
                    <a:solidFill>
                      <a:schemeClr val="tx1"/>
                    </a:solidFill>
                  </a:rPr>
                  <a:t>Large emission angle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𝒄𝒐𝒔</m:t>
                        </m:r>
                      </m:fName>
                      <m:e>
                        <m:sSub>
                          <m:sSubPr>
                            <m:ctrlPr>
                              <a:rPr lang="en-US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𝒄𝒉</m:t>
                            </m:r>
                          </m:sub>
                        </m:sSub>
                      </m:e>
                    </m:func>
                    <m:r>
                      <a:rPr lang="en-US" sz="2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type m:val="skw"/>
                        <m:ctrlPr>
                          <a:rPr lang="en-US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  <m:r>
                          <a:rPr lang="en-US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den>
                    </m:f>
                  </m:oMath>
                </a14:m>
                <a:endParaRPr lang="en-GB" sz="2200" b="1" dirty="0" smtClean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sz="2200" dirty="0" smtClean="0">
                    <a:solidFill>
                      <a:schemeClr val="tx1"/>
                    </a:solidFill>
                  </a:rPr>
                  <a:t>Different spectral properties </a:t>
                </a:r>
                <a:r>
                  <a:rPr lang="en-US" sz="2200" dirty="0" err="1" smtClean="0">
                    <a:solidFill>
                      <a:schemeClr val="tx1"/>
                    </a:solidFill>
                  </a:rPr>
                  <a:t>wrt</a:t>
                </a:r>
                <a:r>
                  <a:rPr lang="en-US" sz="2200" dirty="0" smtClean="0">
                    <a:solidFill>
                      <a:schemeClr val="tx1"/>
                    </a:solidFill>
                  </a:rPr>
                  <a:t> Cherenkov (high frequency cutoff)</a:t>
                </a:r>
                <a:endParaRPr lang="en-GB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1" y="3837459"/>
                <a:ext cx="8226854" cy="2006656"/>
              </a:xfrm>
              <a:prstGeom prst="rect">
                <a:avLst/>
              </a:prstGeom>
              <a:blipFill>
                <a:blip r:embed="rId3"/>
                <a:stretch>
                  <a:fillRect t="-3951" b="-313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375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Cherenkov Diffraction Radiation (</a:t>
            </a:r>
            <a:r>
              <a:rPr lang="en-US" dirty="0" err="1" smtClean="0"/>
              <a:t>ChDR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LCWS19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2353" y="932173"/>
            <a:ext cx="4516550" cy="29052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457201" y="3837459"/>
                <a:ext cx="8226854" cy="2006656"/>
              </a:xfrm>
              <a:prstGeom prst="rect">
                <a:avLst/>
              </a:prstGeom>
            </p:spPr>
            <p:txBody>
              <a:bodyPr vert="horz">
                <a:normAutofit fontScale="85000" lnSpcReduction="20000"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rgbClr val="000000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rgbClr val="00000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rgbClr val="000000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rgbClr val="00000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rgbClr val="000000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rgbClr val="00000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rgbClr val="000000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rgbClr val="00000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rgbClr val="000000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rgbClr val="00000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200" dirty="0" smtClean="0"/>
                  <a:t>The electric field of ultra-relativistic charges particles passing in the vicinity of a dielectric radiator produces photons through the Cherenkov mechanism (surface polarization currents)</a:t>
                </a:r>
              </a:p>
              <a:p>
                <a:r>
                  <a:rPr lang="en-US" sz="2200" dirty="0" smtClean="0"/>
                  <a:t>Key features:</a:t>
                </a:r>
              </a:p>
              <a:p>
                <a:pPr lvl="1"/>
                <a:r>
                  <a:rPr lang="en-US" sz="2200" dirty="0">
                    <a:solidFill>
                      <a:schemeClr val="tx1"/>
                    </a:solidFill>
                  </a:rPr>
                  <a:t>Photons emitted </a:t>
                </a:r>
                <a:r>
                  <a:rPr lang="en-US" sz="2200" i="1" dirty="0">
                    <a:solidFill>
                      <a:schemeClr val="tx1"/>
                    </a:solidFill>
                  </a:rPr>
                  <a:t>along </a:t>
                </a:r>
                <a:r>
                  <a:rPr lang="en-US" sz="2200" dirty="0">
                    <a:solidFill>
                      <a:schemeClr val="tx1"/>
                    </a:solidFill>
                  </a:rPr>
                  <a:t>the </a:t>
                </a:r>
                <a:r>
                  <a:rPr lang="en-US" sz="2200" dirty="0" smtClean="0">
                    <a:solidFill>
                      <a:schemeClr val="tx1"/>
                    </a:solidFill>
                  </a:rPr>
                  <a:t>target</a:t>
                </a:r>
              </a:p>
              <a:p>
                <a:pPr lvl="1"/>
                <a:r>
                  <a:rPr lang="en-US" sz="2200" dirty="0" smtClean="0">
                    <a:solidFill>
                      <a:schemeClr val="tx1"/>
                    </a:solidFill>
                  </a:rPr>
                  <a:t>Large emission angle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𝑐𝑜𝑠</m:t>
                        </m:r>
                      </m:fName>
                      <m:e>
                        <m:sSub>
                          <m:sSubPr>
                            <m:ctrlPr>
                              <a:rPr lang="en-US" sz="2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𝑐h</m:t>
                            </m:r>
                          </m:sub>
                        </m:sSub>
                      </m:e>
                    </m:func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type m:val="skw"/>
                        <m:ctrlPr>
                          <a:rPr lang="en-US" sz="2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den>
                    </m:f>
                  </m:oMath>
                </a14:m>
                <a:endParaRPr lang="en-GB" sz="2200" dirty="0" smtClean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sz="2200" b="1" dirty="0" smtClean="0">
                    <a:solidFill>
                      <a:schemeClr val="tx1"/>
                    </a:solidFill>
                  </a:rPr>
                  <a:t>Different spectral properties </a:t>
                </a:r>
                <a:r>
                  <a:rPr lang="en-US" sz="2200" b="1" dirty="0" err="1" smtClean="0">
                    <a:solidFill>
                      <a:schemeClr val="tx1"/>
                    </a:solidFill>
                  </a:rPr>
                  <a:t>wrt</a:t>
                </a:r>
                <a:r>
                  <a:rPr lang="en-US" sz="2200" b="1" dirty="0" smtClean="0">
                    <a:solidFill>
                      <a:schemeClr val="tx1"/>
                    </a:solidFill>
                  </a:rPr>
                  <a:t> Cherenkov (high frequency cutoff)</a:t>
                </a:r>
                <a:endParaRPr lang="en-GB" sz="2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1" y="3837459"/>
                <a:ext cx="8226854" cy="2006656"/>
              </a:xfrm>
              <a:prstGeom prst="rect">
                <a:avLst/>
              </a:prstGeom>
              <a:blipFill>
                <a:blip r:embed="rId3"/>
                <a:stretch>
                  <a:fillRect t="-3951" b="-313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432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ChDR</a:t>
            </a:r>
            <a:r>
              <a:rPr lang="en-US" dirty="0" smtClean="0"/>
              <a:t> studies at KEK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4026776"/>
            <a:ext cx="8226854" cy="1789277"/>
          </a:xfrm>
        </p:spPr>
        <p:txBody>
          <a:bodyPr>
            <a:noAutofit/>
          </a:bodyPr>
          <a:lstStyle/>
          <a:p>
            <a:r>
              <a:rPr lang="en-US" sz="2000" dirty="0" smtClean="0"/>
              <a:t>In 2018 we modified the ODR setup and mounted a </a:t>
            </a:r>
            <a:r>
              <a:rPr lang="en-US" sz="2000" dirty="0" err="1" smtClean="0"/>
              <a:t>ChDR</a:t>
            </a:r>
            <a:r>
              <a:rPr lang="en-US" sz="2000" dirty="0" smtClean="0"/>
              <a:t> prismatic target</a:t>
            </a:r>
          </a:p>
          <a:p>
            <a:r>
              <a:rPr lang="en-US" sz="2000" dirty="0" smtClean="0"/>
              <a:t>IR-VIS-UV setup to 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study spatial resolution of </a:t>
            </a:r>
            <a:r>
              <a:rPr lang="en-US" sz="2000" dirty="0" err="1" smtClean="0">
                <a:solidFill>
                  <a:schemeClr val="tx1"/>
                </a:solidFill>
              </a:rPr>
              <a:t>ChDR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(small beams)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Angular distribution (test of theoretical models)</a:t>
            </a:r>
          </a:p>
          <a:p>
            <a:r>
              <a:rPr lang="en-US" sz="2000" dirty="0" smtClean="0"/>
              <a:t>OTR used for cross-calibration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LCWS19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4943" y="1342016"/>
            <a:ext cx="3715613" cy="228548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003" y="1690435"/>
            <a:ext cx="2928998" cy="15886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5021" y="1028096"/>
            <a:ext cx="2188979" cy="291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84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LCWS19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803" b="-1"/>
          <a:stretch/>
        </p:blipFill>
        <p:spPr>
          <a:xfrm rot="7637244">
            <a:off x="995761" y="2005591"/>
            <a:ext cx="6063788" cy="3770567"/>
          </a:xfrm>
          <a:prstGeom prst="rect">
            <a:avLst/>
          </a:prstGeom>
        </p:spPr>
      </p:pic>
      <p:sp>
        <p:nvSpPr>
          <p:cNvPr id="16" name="Right Triangle 15"/>
          <p:cNvSpPr/>
          <p:nvPr/>
        </p:nvSpPr>
        <p:spPr>
          <a:xfrm flipV="1">
            <a:off x="3267127" y="336549"/>
            <a:ext cx="1258529" cy="607347"/>
          </a:xfrm>
          <a:prstGeom prst="rtTriangle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 rot="2170368" flipH="1">
            <a:off x="2851088" y="1143102"/>
            <a:ext cx="3009205" cy="348839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5000">
                <a:srgbClr val="FF0000">
                  <a:lumMod val="82000"/>
                  <a:lumOff val="18000"/>
                </a:srgb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 rot="7570368" flipH="1">
            <a:off x="2114616" y="3075060"/>
            <a:ext cx="3563553" cy="308674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5000">
                <a:srgbClr val="FF0000">
                  <a:lumMod val="82000"/>
                  <a:lumOff val="18000"/>
                </a:srgb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 rot="19429632" flipH="1" flipV="1">
            <a:off x="2209716" y="426357"/>
            <a:ext cx="1803250" cy="408179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5000">
                <a:srgbClr val="FF0000">
                  <a:lumMod val="82000"/>
                  <a:lumOff val="18000"/>
                </a:srgb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1083653" y="327841"/>
            <a:ext cx="2172929" cy="13144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256582" y="0"/>
            <a:ext cx="1754838" cy="3251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 flipH="1">
            <a:off x="342899" y="82550"/>
            <a:ext cx="8004289" cy="254000"/>
          </a:xfrm>
          <a:prstGeom prst="rightArrow">
            <a:avLst/>
          </a:prstGeom>
          <a:solidFill>
            <a:srgbClr val="000000">
              <a:alpha val="29020"/>
            </a:srgbClr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5071092" y="867337"/>
            <a:ext cx="2135953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two 300 mm achromatic doublets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97706" y="2290853"/>
            <a:ext cx="1422138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Angular line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258266" y="2165571"/>
            <a:ext cx="1422138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BW filters,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polariser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959628" y="4909348"/>
            <a:ext cx="1422138" cy="1200329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5x , 10x, 20x microscope w intensified camera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91669" y="359456"/>
            <a:ext cx="2135953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ChDR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target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876555" y="292606"/>
            <a:ext cx="2135953" cy="36933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ATF2 e- beam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34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2000" y="1183282"/>
            <a:ext cx="2094615" cy="17688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ChDR</a:t>
            </a:r>
            <a:r>
              <a:rPr lang="en-US" dirty="0" smtClean="0"/>
              <a:t> @ KEK: results…so far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800" y="4571998"/>
            <a:ext cx="8546401" cy="1135894"/>
          </a:xfrm>
        </p:spPr>
        <p:txBody>
          <a:bodyPr>
            <a:noAutofit/>
          </a:bodyPr>
          <a:lstStyle/>
          <a:p>
            <a:r>
              <a:rPr lang="en-US" sz="2200" dirty="0" smtClean="0"/>
              <a:t>Experiments ongoing: June 18, Nov 18, March 19, Nov 19,…</a:t>
            </a:r>
          </a:p>
          <a:p>
            <a:r>
              <a:rPr lang="en-US" sz="2200" dirty="0" smtClean="0"/>
              <a:t>60 um beam correctly measured at 700 nm (40 nm BW). </a:t>
            </a:r>
          </a:p>
          <a:p>
            <a:r>
              <a:rPr lang="en-US" sz="2200" dirty="0" smtClean="0"/>
              <a:t>Smaller beams down to 30 um also observed. LSF still to be assessed</a:t>
            </a:r>
          </a:p>
          <a:p>
            <a:r>
              <a:rPr lang="en-US" sz="2200" dirty="0" smtClean="0"/>
              <a:t>Ongoing tests also at Diamond light source (UK)</a:t>
            </a:r>
            <a:endParaRPr lang="en-GB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LCWS19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709072" y="945036"/>
            <a:ext cx="1803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 </a:t>
            </a:r>
            <a:r>
              <a:rPr lang="en-GB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rms</a:t>
            </a: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 30 ± 2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527595" y="1669135"/>
            <a:ext cx="11814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OTR V </a:t>
            </a:r>
            <a:r>
              <a:rPr lang="en-GB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rms</a:t>
            </a:r>
            <a:endParaRPr lang="en-GB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67 ± 2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630556" y="2221603"/>
            <a:ext cx="2241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ChDR</a:t>
            </a: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V </a:t>
            </a:r>
            <a:r>
              <a:rPr lang="en-GB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rms</a:t>
            </a: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65±2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µm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1200" y="1764134"/>
            <a:ext cx="16310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orbel" panose="020B0503020204020204" pitchFamily="34" charset="0"/>
              </a:rPr>
              <a:t>OTR, H pol</a:t>
            </a:r>
            <a:endParaRPr lang="en-GB" b="1" dirty="0">
              <a:latin typeface="Corbel" panose="020B0503020204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1201" y="3253941"/>
            <a:ext cx="1798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latin typeface="Corbel" panose="020B0503020204020204" pitchFamily="34" charset="0"/>
              </a:rPr>
              <a:t>ChDR</a:t>
            </a:r>
            <a:r>
              <a:rPr lang="en-US" sz="2400" b="1" dirty="0" smtClean="0">
                <a:latin typeface="Corbel" panose="020B0503020204020204" pitchFamily="34" charset="0"/>
              </a:rPr>
              <a:t>, H pol</a:t>
            </a:r>
            <a:endParaRPr lang="en-GB" b="1" dirty="0">
              <a:latin typeface="Corbel" panose="020B0503020204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4288" y="3165462"/>
            <a:ext cx="3649044" cy="8616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544"/>
          <a:stretch/>
        </p:blipFill>
        <p:spPr>
          <a:xfrm>
            <a:off x="6449131" y="2654202"/>
            <a:ext cx="2452428" cy="195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66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ChDR</a:t>
            </a:r>
            <a:r>
              <a:rPr lang="en-US" dirty="0" smtClean="0"/>
              <a:t> at CLEAR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4630994"/>
            <a:ext cx="8226854" cy="1362035"/>
          </a:xfrm>
        </p:spPr>
        <p:txBody>
          <a:bodyPr>
            <a:normAutofit/>
          </a:bodyPr>
          <a:lstStyle/>
          <a:p>
            <a:r>
              <a:rPr lang="en-US" sz="2200" dirty="0" smtClean="0"/>
              <a:t>CLEAR: 200 MeV electron test facility at CERN</a:t>
            </a:r>
          </a:p>
          <a:p>
            <a:r>
              <a:rPr lang="en-US" sz="2200" dirty="0" smtClean="0"/>
              <a:t>Test of </a:t>
            </a:r>
            <a:r>
              <a:rPr lang="en-US" sz="2200" dirty="0" err="1" smtClean="0"/>
              <a:t>ChDR</a:t>
            </a:r>
            <a:r>
              <a:rPr lang="en-US" sz="2200" dirty="0" smtClean="0"/>
              <a:t> in longer dielectrics to increase sensitivity</a:t>
            </a:r>
          </a:p>
          <a:p>
            <a:r>
              <a:rPr lang="en-US" sz="2200" dirty="0" smtClean="0"/>
              <a:t>Signal produced in 20 cm long fused silica  strips in air </a:t>
            </a:r>
          </a:p>
          <a:p>
            <a:endParaRPr lang="en-GB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LCWS19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9560" y="1677916"/>
            <a:ext cx="4277976" cy="20288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1" y="1677916"/>
            <a:ext cx="3831724" cy="231144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434348" y="1366684"/>
            <a:ext cx="2792362" cy="6685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55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ChDR</a:t>
            </a:r>
            <a:r>
              <a:rPr lang="en-US" dirty="0" smtClean="0"/>
              <a:t> @ CLEAR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LCWS19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65478" y="1029797"/>
            <a:ext cx="5210300" cy="3629140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7201" y="4630994"/>
            <a:ext cx="8226854" cy="1362035"/>
          </a:xfrm>
        </p:spPr>
        <p:txBody>
          <a:bodyPr>
            <a:normAutofit/>
          </a:bodyPr>
          <a:lstStyle/>
          <a:p>
            <a:r>
              <a:rPr lang="en-US" sz="2200" dirty="0" smtClean="0"/>
              <a:t>Impact parameter scan with 200 MeV, 500 </a:t>
            </a:r>
            <a:r>
              <a:rPr lang="en-US" sz="2200" dirty="0" err="1" smtClean="0"/>
              <a:t>pC</a:t>
            </a:r>
            <a:r>
              <a:rPr lang="en-US" sz="2200" dirty="0" smtClean="0"/>
              <a:t> bunch</a:t>
            </a:r>
          </a:p>
          <a:p>
            <a:r>
              <a:rPr lang="en-US" sz="2200" dirty="0" smtClean="0"/>
              <a:t>Measuring at 600 +/- 10 nm: </a:t>
            </a:r>
            <a:r>
              <a:rPr lang="en-US" sz="2200" b="1" dirty="0" smtClean="0"/>
              <a:t>signal present at h&gt; 7 mm</a:t>
            </a:r>
          </a:p>
          <a:p>
            <a:r>
              <a:rPr lang="en-US" sz="2200" dirty="0" smtClean="0"/>
              <a:t>Work in progress… </a:t>
            </a:r>
          </a:p>
          <a:p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17271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Coherent </a:t>
            </a:r>
            <a:r>
              <a:rPr lang="en-US" dirty="0" err="1" smtClean="0"/>
              <a:t>ChDR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1" y="3966941"/>
                <a:ext cx="8226854" cy="2324280"/>
              </a:xfrm>
            </p:spPr>
            <p:txBody>
              <a:bodyPr>
                <a:normAutofit/>
              </a:bodyPr>
              <a:lstStyle/>
              <a:p>
                <a:r>
                  <a:rPr lang="en-US" sz="2200" dirty="0" smtClean="0"/>
                  <a:t>Testing coherent emission (as </a:t>
                </a:r>
                <a14:m>
                  <m:oMath xmlns:m="http://schemas.openxmlformats.org/officeDocument/2006/math">
                    <m:r>
                      <a:rPr lang="en-US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</m:oMath>
                </a14:m>
                <a:r>
                  <a:rPr lang="en-US" sz="2200" dirty="0" smtClean="0"/>
                  <a:t> BL) of </a:t>
                </a:r>
                <a:r>
                  <a:rPr lang="en-US" sz="2200" dirty="0" err="1" smtClean="0"/>
                  <a:t>ChDR</a:t>
                </a:r>
                <a:r>
                  <a:rPr lang="en-US" sz="2200" dirty="0" smtClean="0"/>
                  <a:t> for bunch length and beam position measurement</a:t>
                </a:r>
              </a:p>
              <a:p>
                <a:r>
                  <a:rPr lang="en-US" sz="2200" dirty="0" smtClean="0"/>
                  <a:t>Prototypes are being tested since 2018 in the in-air section at CLEAR. </a:t>
                </a:r>
                <a:r>
                  <a:rPr lang="en-US" sz="2200" dirty="0" err="1" smtClean="0"/>
                  <a:t>CChDR</a:t>
                </a:r>
                <a:r>
                  <a:rPr lang="en-US" sz="2200" dirty="0" smtClean="0"/>
                  <a:t> generated in Teflon, detected by </a:t>
                </a:r>
                <a:r>
                  <a:rPr lang="en-US" sz="2200" dirty="0" err="1" smtClean="0"/>
                  <a:t>Schottky</a:t>
                </a:r>
                <a:r>
                  <a:rPr lang="en-US" sz="2200" dirty="0" smtClean="0"/>
                  <a:t> diodes at 20- 110 GHz</a:t>
                </a:r>
              </a:p>
              <a:p>
                <a:r>
                  <a:rPr lang="en-US" sz="2200" dirty="0" err="1" smtClean="0"/>
                  <a:t>CChDR</a:t>
                </a:r>
                <a:r>
                  <a:rPr lang="en-US" sz="2200" dirty="0" smtClean="0"/>
                  <a:t> propagation simulated with </a:t>
                </a:r>
                <a:r>
                  <a:rPr lang="en-US" sz="2200" dirty="0" err="1" smtClean="0"/>
                  <a:t>Vsim</a:t>
                </a:r>
                <a:endParaRPr lang="en-GB" sz="2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1" y="3966941"/>
                <a:ext cx="8226854" cy="2324280"/>
              </a:xfrm>
              <a:blipFill>
                <a:blip r:embed="rId2"/>
                <a:stretch>
                  <a:fillRect t="-1837" r="-296" b="-15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LCWS19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710" y="1173937"/>
            <a:ext cx="2115217" cy="26817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2401" y="1467221"/>
            <a:ext cx="3102429" cy="206828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6894" y="1087158"/>
            <a:ext cx="2966632" cy="282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68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4800" b="1" dirty="0"/>
              <a:t>Beam instrumentation studies for future linear colliders</a:t>
            </a:r>
            <a:endParaRPr lang="en-GB" sz="4800" b="1" dirty="0">
              <a:latin typeface="Corbel" panose="020B0503020204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143000" y="3842998"/>
            <a:ext cx="6858000" cy="1655762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US" sz="2000" dirty="0" smtClean="0">
                <a:solidFill>
                  <a:srgbClr val="000000"/>
                </a:solidFill>
                <a:latin typeface="Corbel" panose="020B0503020204020204" pitchFamily="34" charset="0"/>
              </a:rPr>
              <a:t>International Workshop on Future Linear Colliders</a:t>
            </a:r>
          </a:p>
          <a:p>
            <a:pPr marL="36576" indent="0" algn="ctr">
              <a:buNone/>
            </a:pPr>
            <a:r>
              <a:rPr lang="en-US" sz="2000" dirty="0" smtClean="0">
                <a:solidFill>
                  <a:srgbClr val="000000"/>
                </a:solidFill>
                <a:latin typeface="Corbel" panose="020B0503020204020204" pitchFamily="34" charset="0"/>
              </a:rPr>
              <a:t>Sendai, 28 October – 1 November 2019</a:t>
            </a:r>
          </a:p>
          <a:p>
            <a:pPr marL="36576" indent="0" algn="ctr">
              <a:buNone/>
            </a:pPr>
            <a:endParaRPr lang="en-US" sz="2000" dirty="0" smtClean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marL="36576" indent="0" algn="ctr">
              <a:buNone/>
            </a:pPr>
            <a:r>
              <a:rPr lang="en-US" sz="2000" dirty="0" smtClean="0">
                <a:solidFill>
                  <a:srgbClr val="000000"/>
                </a:solidFill>
                <a:latin typeface="Corbel" panose="020B0503020204020204" pitchFamily="34" charset="0"/>
              </a:rPr>
              <a:t>S. Mazzoni, CERN</a:t>
            </a:r>
            <a:endParaRPr lang="en-GB" sz="2000" dirty="0">
              <a:solidFill>
                <a:srgbClr val="000000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48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697260" y="233494"/>
            <a:ext cx="6811349" cy="3971133"/>
            <a:chOff x="1624740" y="703715"/>
            <a:chExt cx="6811349" cy="397113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24740" y="1173937"/>
              <a:ext cx="5891776" cy="3500911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400800" y="703715"/>
              <a:ext cx="2035289" cy="33629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Coherent </a:t>
            </a:r>
            <a:r>
              <a:rPr lang="en-US" dirty="0" err="1" smtClean="0"/>
              <a:t>ChDR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4289883"/>
            <a:ext cx="8226854" cy="1766787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/>
              <a:t>Good agreement with benchmark (RF deflector) for Teflon pyramid geometry. </a:t>
            </a:r>
          </a:p>
          <a:p>
            <a:r>
              <a:rPr lang="en-US" sz="2200" dirty="0" smtClean="0"/>
              <a:t>Very recently: promising results on beam position (data analysis in progress). </a:t>
            </a:r>
          </a:p>
          <a:p>
            <a:r>
              <a:rPr lang="en-US" sz="2200" dirty="0" smtClean="0"/>
              <a:t>Studies ongoing also at CLARA (UK)</a:t>
            </a:r>
          </a:p>
          <a:p>
            <a:endParaRPr lang="en-GB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LCWS19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39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128964"/>
            <a:ext cx="8226854" cy="4667421"/>
          </a:xfrm>
        </p:spPr>
        <p:txBody>
          <a:bodyPr>
            <a:normAutofit/>
          </a:bodyPr>
          <a:lstStyle/>
          <a:p>
            <a:r>
              <a:rPr lang="en-US" sz="2200" dirty="0" smtClean="0"/>
              <a:t>Well articulated R&amp;D </a:t>
            </a:r>
            <a:r>
              <a:rPr lang="en-US" sz="2200" dirty="0" err="1" smtClean="0"/>
              <a:t>programme</a:t>
            </a:r>
            <a:r>
              <a:rPr lang="en-US" sz="2200" dirty="0" smtClean="0"/>
              <a:t> on beam instrumentation for Linear colliders involving international partners</a:t>
            </a:r>
          </a:p>
          <a:p>
            <a:r>
              <a:rPr lang="en-US" sz="2200" dirty="0" smtClean="0"/>
              <a:t>More established studies reached targets:</a:t>
            </a:r>
          </a:p>
          <a:p>
            <a:pPr lvl="1"/>
            <a:r>
              <a:rPr lang="en-US" sz="2000" b="1" dirty="0" smtClean="0"/>
              <a:t>500 nm </a:t>
            </a:r>
            <a:r>
              <a:rPr lang="en-US" sz="2000" dirty="0" smtClean="0"/>
              <a:t>resolution for OTR</a:t>
            </a:r>
          </a:p>
          <a:p>
            <a:pPr lvl="1"/>
            <a:r>
              <a:rPr lang="en-US" sz="2000" b="1" dirty="0" smtClean="0"/>
              <a:t>4 </a:t>
            </a:r>
            <a:r>
              <a:rPr lang="en-US" sz="2000" b="1" dirty="0" smtClean="0">
                <a:latin typeface="Symbol" panose="05050102010706020507" pitchFamily="18" charset="2"/>
              </a:rPr>
              <a:t>m</a:t>
            </a:r>
            <a:r>
              <a:rPr lang="en-US" sz="2000" b="1" dirty="0" smtClean="0"/>
              <a:t>m </a:t>
            </a:r>
            <a:r>
              <a:rPr lang="en-US" sz="2000" dirty="0" smtClean="0"/>
              <a:t>resolution non invasive (ODR)</a:t>
            </a:r>
          </a:p>
          <a:p>
            <a:pPr marL="448056" lvl="1" indent="0">
              <a:buNone/>
            </a:pPr>
            <a:r>
              <a:rPr lang="en-US" sz="2200" i="1" dirty="0" smtClean="0"/>
              <a:t>and</a:t>
            </a:r>
            <a:r>
              <a:rPr lang="en-US" sz="2200" dirty="0" smtClean="0"/>
              <a:t> the know-how on how to build and operate these instruments</a:t>
            </a:r>
          </a:p>
          <a:p>
            <a:r>
              <a:rPr lang="en-US" sz="2200" dirty="0" smtClean="0"/>
              <a:t>Since 2016 we started R&amp;D on </a:t>
            </a:r>
            <a:r>
              <a:rPr lang="en-US" sz="2200" dirty="0" err="1" smtClean="0"/>
              <a:t>ChDR</a:t>
            </a:r>
            <a:r>
              <a:rPr lang="en-US" sz="2200" dirty="0" smtClean="0"/>
              <a:t>:</a:t>
            </a:r>
          </a:p>
          <a:p>
            <a:pPr lvl="1"/>
            <a:r>
              <a:rPr lang="en-US" sz="2000" b="1" dirty="0" smtClean="0"/>
              <a:t>60 </a:t>
            </a:r>
            <a:r>
              <a:rPr lang="en-US" sz="2000" b="1" dirty="0" smtClean="0">
                <a:latin typeface="Symbol" panose="05050102010706020507" pitchFamily="18" charset="2"/>
              </a:rPr>
              <a:t>m</a:t>
            </a:r>
            <a:r>
              <a:rPr lang="en-US" sz="2000" b="1" dirty="0" smtClean="0"/>
              <a:t>m (sigma) </a:t>
            </a:r>
            <a:r>
              <a:rPr lang="en-US" sz="2000" dirty="0" smtClean="0"/>
              <a:t>beam measured, possibly smaller, </a:t>
            </a:r>
            <a:r>
              <a:rPr lang="en-GB" sz="2000" dirty="0"/>
              <a:t>resolution limit not yet determined, presently under investigation</a:t>
            </a:r>
            <a:r>
              <a:rPr lang="en-US" sz="2000" dirty="0" smtClean="0"/>
              <a:t>. Angular, LSF in progress</a:t>
            </a:r>
          </a:p>
          <a:p>
            <a:pPr lvl="1"/>
            <a:r>
              <a:rPr lang="en-US" sz="2000" dirty="0" smtClean="0"/>
              <a:t>Demonstrated </a:t>
            </a:r>
            <a:r>
              <a:rPr lang="en-US" sz="2000" b="1" dirty="0" smtClean="0"/>
              <a:t>sub-</a:t>
            </a:r>
            <a:r>
              <a:rPr lang="en-US" sz="2000" b="1" dirty="0" err="1" smtClean="0"/>
              <a:t>ps</a:t>
            </a:r>
            <a:r>
              <a:rPr lang="en-US" sz="2000" dirty="0" smtClean="0"/>
              <a:t> bunch length measurement with Coherent </a:t>
            </a:r>
            <a:r>
              <a:rPr lang="en-US" sz="2000" dirty="0" err="1" smtClean="0"/>
              <a:t>ChDR</a:t>
            </a:r>
            <a:r>
              <a:rPr lang="en-US" sz="2000" dirty="0" smtClean="0"/>
              <a:t>, beam position in progress</a:t>
            </a:r>
          </a:p>
          <a:p>
            <a:endParaRPr lang="en-GB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LCWS19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4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7692" y="0"/>
            <a:ext cx="3926308" cy="26144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5470" y="0"/>
            <a:ext cx="1994631" cy="20814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857" y="0"/>
            <a:ext cx="3872843" cy="2565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1948" y="1427758"/>
            <a:ext cx="3368898" cy="22313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4526" y="1962716"/>
            <a:ext cx="3159963" cy="21066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6993" y="4368525"/>
            <a:ext cx="3753819" cy="248629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369" y="1845700"/>
            <a:ext cx="3927293" cy="24983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505594" y="4458161"/>
            <a:ext cx="2905430" cy="189424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087133" y="3790646"/>
            <a:ext cx="3274142" cy="287040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6678" y="3052657"/>
            <a:ext cx="2573103" cy="171540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8682" y="1166357"/>
            <a:ext cx="1602164" cy="144194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80739" y="4646231"/>
            <a:ext cx="2838435" cy="159662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84030" y="493980"/>
            <a:ext cx="2200513" cy="123778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14368" y="4048262"/>
            <a:ext cx="1983900" cy="1314012"/>
          </a:xfrm>
          <a:prstGeom prst="rect">
            <a:avLst/>
          </a:prstGeom>
        </p:spPr>
      </p:pic>
      <p:pic>
        <p:nvPicPr>
          <p:cNvPr id="21" name="Picture 20" descr="A picture containing indoor&#10;&#10;Description automatically generated">
            <a:extLst>
              <a:ext uri="{FF2B5EF4-FFF2-40B4-BE49-F238E27FC236}">
                <a16:creationId xmlns:a16="http://schemas.microsoft.com/office/drawing/2014/main" id="{4BCCC38C-6C90-FB48-8EBE-6E4F4F999691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" t="5434" r="5903" b="7214"/>
          <a:stretch/>
        </p:blipFill>
        <p:spPr>
          <a:xfrm>
            <a:off x="2559934" y="3910358"/>
            <a:ext cx="1339583" cy="113130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84" t="24757" r="22688" b="26287"/>
          <a:stretch/>
        </p:blipFill>
        <p:spPr>
          <a:xfrm>
            <a:off x="5820696" y="17642"/>
            <a:ext cx="1543665" cy="80957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081" y="3758001"/>
            <a:ext cx="1879066" cy="105697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40248" y="2161733"/>
            <a:ext cx="2385397" cy="134178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7" r="30438"/>
          <a:stretch/>
        </p:blipFill>
        <p:spPr>
          <a:xfrm rot="5400000">
            <a:off x="7746805" y="3255325"/>
            <a:ext cx="1275373" cy="153999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488" y="1394771"/>
            <a:ext cx="2127497" cy="11967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7911" y="3136613"/>
            <a:ext cx="7628178" cy="58477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Getting ready for the next big (linear) thing!</a:t>
            </a:r>
            <a:endParaRPr lang="en-GB" sz="3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12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144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Outline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97" y="1237120"/>
            <a:ext cx="8747606" cy="1306381"/>
          </a:xfrm>
        </p:spPr>
        <p:txBody>
          <a:bodyPr>
            <a:noAutofit/>
          </a:bodyPr>
          <a:lstStyle/>
          <a:p>
            <a:pPr>
              <a:buClrTx/>
            </a:pPr>
            <a:r>
              <a:rPr lang="en-GB" sz="2400" dirty="0" smtClean="0">
                <a:solidFill>
                  <a:srgbClr val="000000"/>
                </a:solidFill>
              </a:rPr>
              <a:t>Transverse profile measurement for LCs: </a:t>
            </a:r>
            <a:r>
              <a:rPr lang="en-GB" sz="2400" dirty="0">
                <a:solidFill>
                  <a:srgbClr val="000000"/>
                </a:solidFill>
              </a:rPr>
              <a:t>studies at </a:t>
            </a:r>
            <a:r>
              <a:rPr lang="en-GB" sz="2400" dirty="0" smtClean="0">
                <a:solidFill>
                  <a:srgbClr val="000000"/>
                </a:solidFill>
              </a:rPr>
              <a:t>KEK &amp; CERN</a:t>
            </a:r>
            <a:endParaRPr lang="en-GB" sz="2400" dirty="0">
              <a:solidFill>
                <a:srgbClr val="000000"/>
              </a:solidFill>
            </a:endParaRPr>
          </a:p>
          <a:p>
            <a:pPr>
              <a:buClrTx/>
            </a:pPr>
            <a:r>
              <a:rPr lang="en-GB" sz="2400" dirty="0" smtClean="0">
                <a:solidFill>
                  <a:srgbClr val="000000"/>
                </a:solidFill>
              </a:rPr>
              <a:t>Recent development with (C)</a:t>
            </a:r>
            <a:r>
              <a:rPr lang="en-GB" sz="2400" dirty="0" err="1" smtClean="0">
                <a:solidFill>
                  <a:srgbClr val="000000"/>
                </a:solidFill>
              </a:rPr>
              <a:t>ChDR</a:t>
            </a:r>
            <a:endParaRPr lang="en-GB" sz="2400" dirty="0" smtClean="0">
              <a:solidFill>
                <a:srgbClr val="000000"/>
              </a:solidFill>
            </a:endParaRPr>
          </a:p>
          <a:p>
            <a:pPr>
              <a:buClrTx/>
            </a:pPr>
            <a:r>
              <a:rPr lang="en-US" sz="2400" dirty="0" smtClean="0"/>
              <a:t>Several people &amp; labs involved: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29/10/2019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LCWS19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3377" y="2668262"/>
            <a:ext cx="87053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orbel" panose="020B0503020204020204" pitchFamily="34" charset="0"/>
              </a:rPr>
              <a:t>D</a:t>
            </a:r>
            <a:r>
              <a:rPr lang="en-GB" sz="1600" dirty="0">
                <a:latin typeface="Corbel" panose="020B0503020204020204" pitchFamily="34" charset="0"/>
              </a:rPr>
              <a:t>. Alves, M. Bergamaschi, A. Curcio, R.O. Jones, R. Kieffer, </a:t>
            </a:r>
            <a:r>
              <a:rPr lang="en-GB" sz="1600" dirty="0" smtClean="0">
                <a:latin typeface="Corbel" panose="020B0503020204020204" pitchFamily="34" charset="0"/>
              </a:rPr>
              <a:t>K Lasocha*, T</a:t>
            </a:r>
            <a:r>
              <a:rPr lang="en-GB" sz="1600" dirty="0">
                <a:latin typeface="Corbel" panose="020B0503020204020204" pitchFamily="34" charset="0"/>
              </a:rPr>
              <a:t>. </a:t>
            </a:r>
            <a:r>
              <a:rPr lang="en-GB" sz="1600" dirty="0" err="1">
                <a:latin typeface="Corbel" panose="020B0503020204020204" pitchFamily="34" charset="0"/>
              </a:rPr>
              <a:t>Lefèvre</a:t>
            </a:r>
            <a:r>
              <a:rPr lang="en-GB" sz="1600" dirty="0">
                <a:latin typeface="Corbel" panose="020B0503020204020204" pitchFamily="34" charset="0"/>
              </a:rPr>
              <a:t>  </a:t>
            </a:r>
            <a:r>
              <a:rPr lang="en-GB" sz="1600" dirty="0" smtClean="0">
                <a:latin typeface="Corbel" panose="020B0503020204020204" pitchFamily="34" charset="0"/>
              </a:rPr>
              <a:t>S</a:t>
            </a:r>
            <a:r>
              <a:rPr lang="en-GB" sz="1600" dirty="0">
                <a:latin typeface="Corbel" panose="020B0503020204020204" pitchFamily="34" charset="0"/>
              </a:rPr>
              <a:t>. Mazzoni, N. </a:t>
            </a:r>
            <a:r>
              <a:rPr lang="en-GB" sz="1600" dirty="0" err="1">
                <a:latin typeface="Corbel" panose="020B0503020204020204" pitchFamily="34" charset="0"/>
              </a:rPr>
              <a:t>Mounet</a:t>
            </a:r>
            <a:r>
              <a:rPr lang="en-GB" sz="1600" dirty="0">
                <a:latin typeface="Corbel" panose="020B0503020204020204" pitchFamily="34" charset="0"/>
              </a:rPr>
              <a:t>, E. Senes, A. </a:t>
            </a:r>
            <a:r>
              <a:rPr lang="en-GB" sz="1600" dirty="0" err="1">
                <a:latin typeface="Corbel" panose="020B0503020204020204" pitchFamily="34" charset="0"/>
              </a:rPr>
              <a:t>Schloegelhofer</a:t>
            </a:r>
            <a:r>
              <a:rPr lang="en-GB" sz="1600" dirty="0">
                <a:latin typeface="Corbel" panose="020B0503020204020204" pitchFamily="34" charset="0"/>
              </a:rPr>
              <a:t>, </a:t>
            </a:r>
            <a:r>
              <a:rPr lang="en-GB" sz="1600" dirty="0" smtClean="0">
                <a:latin typeface="Corbel" panose="020B0503020204020204" pitchFamily="34" charset="0"/>
              </a:rPr>
              <a:t>R. </a:t>
            </a:r>
            <a:r>
              <a:rPr lang="en-GB" sz="1600" smtClean="0">
                <a:latin typeface="Corbel" panose="020B0503020204020204" pitchFamily="34" charset="0"/>
              </a:rPr>
              <a:t>Yang</a:t>
            </a:r>
            <a:r>
              <a:rPr lang="en-GB" sz="1600" dirty="0" smtClean="0">
                <a:latin typeface="Corbel" panose="020B0503020204020204" pitchFamily="34" charset="0"/>
              </a:rPr>
              <a:t>, </a:t>
            </a:r>
            <a:r>
              <a:rPr lang="en-GB" sz="1600" b="1" dirty="0" smtClean="0">
                <a:latin typeface="Corbel" panose="020B0503020204020204" pitchFamily="34" charset="0"/>
              </a:rPr>
              <a:t>CERN</a:t>
            </a:r>
            <a:r>
              <a:rPr lang="en-GB" sz="1600" dirty="0">
                <a:latin typeface="Corbel" panose="020B0503020204020204" pitchFamily="34" charset="0"/>
              </a:rPr>
              <a:t>, Geneva, </a:t>
            </a:r>
            <a:r>
              <a:rPr lang="en-GB" sz="1600" dirty="0" smtClean="0">
                <a:latin typeface="Corbel" panose="020B0503020204020204" pitchFamily="34" charset="0"/>
              </a:rPr>
              <a:t>Switzerland</a:t>
            </a:r>
            <a:endParaRPr lang="en-GB" sz="1600" dirty="0">
              <a:latin typeface="Corbel" panose="020B0503020204020204" pitchFamily="34" charset="0"/>
            </a:endParaRPr>
          </a:p>
          <a:p>
            <a:r>
              <a:rPr lang="en-GB" sz="1600" dirty="0">
                <a:latin typeface="Corbel" panose="020B0503020204020204" pitchFamily="34" charset="0"/>
              </a:rPr>
              <a:t>K. Fedorov, P. Karataev, D. Harryman, K. </a:t>
            </a:r>
            <a:r>
              <a:rPr lang="en-GB" sz="1600" dirty="0" smtClean="0">
                <a:latin typeface="Corbel" panose="020B0503020204020204" pitchFamily="34" charset="0"/>
              </a:rPr>
              <a:t>Lekomtsev </a:t>
            </a:r>
            <a:r>
              <a:rPr lang="en-GB" sz="1600" b="1" dirty="0" smtClean="0">
                <a:latin typeface="Corbel" panose="020B0503020204020204" pitchFamily="34" charset="0"/>
              </a:rPr>
              <a:t>JAI</a:t>
            </a:r>
            <a:r>
              <a:rPr lang="en-GB" sz="1600" b="1" dirty="0">
                <a:latin typeface="Corbel" panose="020B0503020204020204" pitchFamily="34" charset="0"/>
              </a:rPr>
              <a:t>, Royal Holloway University of London</a:t>
            </a:r>
            <a:r>
              <a:rPr lang="en-GB" sz="1600" dirty="0">
                <a:latin typeface="Corbel" panose="020B0503020204020204" pitchFamily="34" charset="0"/>
              </a:rPr>
              <a:t>, Egham, </a:t>
            </a:r>
            <a:r>
              <a:rPr lang="en-GB" sz="1600" dirty="0" smtClean="0">
                <a:latin typeface="Corbel" panose="020B0503020204020204" pitchFamily="34" charset="0"/>
              </a:rPr>
              <a:t>UK</a:t>
            </a:r>
            <a:endParaRPr lang="en-GB" sz="1600" dirty="0">
              <a:latin typeface="Corbel" panose="020B0503020204020204" pitchFamily="34" charset="0"/>
            </a:endParaRPr>
          </a:p>
          <a:p>
            <a:r>
              <a:rPr lang="en-GB" sz="1600" dirty="0">
                <a:latin typeface="Corbel" panose="020B0503020204020204" pitchFamily="34" charset="0"/>
              </a:rPr>
              <a:t>V.V. Bleko, S.Y. </a:t>
            </a:r>
            <a:r>
              <a:rPr lang="en-GB" sz="1600" dirty="0" err="1">
                <a:latin typeface="Corbel" panose="020B0503020204020204" pitchFamily="34" charset="0"/>
              </a:rPr>
              <a:t>Gogolev</a:t>
            </a:r>
            <a:r>
              <a:rPr lang="en-GB" sz="1600" dirty="0">
                <a:latin typeface="Corbel" panose="020B0503020204020204" pitchFamily="34" charset="0"/>
              </a:rPr>
              <a:t>, A.S. Konkov, J.S. Markova, A.P. Potylitsyn, D.A. </a:t>
            </a:r>
            <a:r>
              <a:rPr lang="en-GB" sz="1600" dirty="0" err="1" smtClean="0">
                <a:latin typeface="Corbel" panose="020B0503020204020204" pitchFamily="34" charset="0"/>
              </a:rPr>
              <a:t>Shkitov</a:t>
            </a:r>
            <a:r>
              <a:rPr lang="en-GB" sz="1600" dirty="0">
                <a:latin typeface="Corbel" panose="020B0503020204020204" pitchFamily="34" charset="0"/>
              </a:rPr>
              <a:t> </a:t>
            </a:r>
            <a:r>
              <a:rPr lang="en-GB" sz="1600" b="1" dirty="0" smtClean="0">
                <a:latin typeface="Corbel" panose="020B0503020204020204" pitchFamily="34" charset="0"/>
              </a:rPr>
              <a:t>Tomsk </a:t>
            </a:r>
            <a:r>
              <a:rPr lang="en-GB" sz="1600" b="1" dirty="0">
                <a:latin typeface="Corbel" panose="020B0503020204020204" pitchFamily="34" charset="0"/>
              </a:rPr>
              <a:t>Polytechnic University</a:t>
            </a:r>
            <a:r>
              <a:rPr lang="en-GB" sz="1600" dirty="0">
                <a:latin typeface="Corbel" panose="020B0503020204020204" pitchFamily="34" charset="0"/>
              </a:rPr>
              <a:t>, Tomsk, </a:t>
            </a:r>
            <a:r>
              <a:rPr lang="en-GB" sz="1600" dirty="0" smtClean="0">
                <a:latin typeface="Corbel" panose="020B0503020204020204" pitchFamily="34" charset="0"/>
              </a:rPr>
              <a:t>Russia</a:t>
            </a:r>
            <a:endParaRPr lang="en-GB" sz="1600" dirty="0">
              <a:latin typeface="Corbel" panose="020B0503020204020204" pitchFamily="34" charset="0"/>
            </a:endParaRPr>
          </a:p>
          <a:p>
            <a:r>
              <a:rPr lang="en-GB" sz="1600" dirty="0" smtClean="0">
                <a:latin typeface="Corbel" panose="020B0503020204020204" pitchFamily="34" charset="0"/>
              </a:rPr>
              <a:t>M</a:t>
            </a:r>
            <a:r>
              <a:rPr lang="en-GB" sz="1600" dirty="0">
                <a:latin typeface="Corbel" panose="020B0503020204020204" pitchFamily="34" charset="0"/>
              </a:rPr>
              <a:t>. </a:t>
            </a:r>
            <a:r>
              <a:rPr lang="en-GB" sz="1600" dirty="0" err="1">
                <a:latin typeface="Corbel" panose="020B0503020204020204" pitchFamily="34" charset="0"/>
              </a:rPr>
              <a:t>Apollonio</a:t>
            </a:r>
            <a:r>
              <a:rPr lang="en-GB" sz="1600" dirty="0">
                <a:latin typeface="Corbel" panose="020B0503020204020204" pitchFamily="34" charset="0"/>
              </a:rPr>
              <a:t>, L. Bobb, </a:t>
            </a:r>
            <a:r>
              <a:rPr lang="en-GB" sz="1600" b="1" dirty="0">
                <a:latin typeface="Corbel" panose="020B0503020204020204" pitchFamily="34" charset="0"/>
              </a:rPr>
              <a:t>Diamond Light Source</a:t>
            </a:r>
            <a:r>
              <a:rPr lang="en-GB" sz="1600" dirty="0">
                <a:latin typeface="Corbel" panose="020B0503020204020204" pitchFamily="34" charset="0"/>
              </a:rPr>
              <a:t>, Oxfordshire, </a:t>
            </a:r>
            <a:r>
              <a:rPr lang="en-GB" sz="1600" dirty="0" smtClean="0">
                <a:latin typeface="Corbel" panose="020B0503020204020204" pitchFamily="34" charset="0"/>
              </a:rPr>
              <a:t>UK</a:t>
            </a:r>
            <a:endParaRPr lang="en-GB" sz="1600" dirty="0">
              <a:latin typeface="Corbel" panose="020B0503020204020204" pitchFamily="34" charset="0"/>
            </a:endParaRPr>
          </a:p>
          <a:p>
            <a:r>
              <a:rPr lang="en-GB" sz="1600" dirty="0" smtClean="0">
                <a:latin typeface="Corbel" panose="020B0503020204020204" pitchFamily="34" charset="0"/>
              </a:rPr>
              <a:t>A. Aryshev</a:t>
            </a:r>
            <a:r>
              <a:rPr lang="en-GB" sz="1600" dirty="0">
                <a:latin typeface="Corbel" panose="020B0503020204020204" pitchFamily="34" charset="0"/>
              </a:rPr>
              <a:t>, N. Terunuma, </a:t>
            </a:r>
            <a:r>
              <a:rPr lang="en-GB" sz="1600" b="1" dirty="0">
                <a:latin typeface="Corbel" panose="020B0503020204020204" pitchFamily="34" charset="0"/>
              </a:rPr>
              <a:t>KEK</a:t>
            </a:r>
            <a:r>
              <a:rPr lang="en-GB" sz="1600" dirty="0">
                <a:latin typeface="Corbel" panose="020B0503020204020204" pitchFamily="34" charset="0"/>
              </a:rPr>
              <a:t>, Tsukuba, </a:t>
            </a:r>
            <a:r>
              <a:rPr lang="en-GB" sz="1600" dirty="0" smtClean="0">
                <a:latin typeface="Corbel" panose="020B0503020204020204" pitchFamily="34" charset="0"/>
              </a:rPr>
              <a:t>Japan</a:t>
            </a:r>
            <a:endParaRPr lang="en-GB" sz="1600" dirty="0">
              <a:latin typeface="Corbel" panose="020B0503020204020204" pitchFamily="34" charset="0"/>
            </a:endParaRPr>
          </a:p>
          <a:p>
            <a:r>
              <a:rPr lang="fr-FR" sz="1600" dirty="0">
                <a:latin typeface="Corbel" panose="020B0503020204020204" pitchFamily="34" charset="0"/>
              </a:rPr>
              <a:t>J. Gardelle, </a:t>
            </a:r>
            <a:r>
              <a:rPr lang="fr-FR" sz="1600" b="1" dirty="0">
                <a:latin typeface="Corbel" panose="020B0503020204020204" pitchFamily="34" charset="0"/>
              </a:rPr>
              <a:t>CEA</a:t>
            </a:r>
            <a:r>
              <a:rPr lang="fr-FR" sz="1600" dirty="0">
                <a:latin typeface="Corbel" panose="020B0503020204020204" pitchFamily="34" charset="0"/>
              </a:rPr>
              <a:t>, Le Barp, </a:t>
            </a:r>
            <a:r>
              <a:rPr lang="fr-FR" sz="1600" dirty="0" smtClean="0">
                <a:latin typeface="Corbel" panose="020B0503020204020204" pitchFamily="34" charset="0"/>
              </a:rPr>
              <a:t>France</a:t>
            </a:r>
            <a:endParaRPr lang="fr-FR" sz="1600" dirty="0">
              <a:latin typeface="Corbel" panose="020B0503020204020204" pitchFamily="34" charset="0"/>
            </a:endParaRPr>
          </a:p>
          <a:p>
            <a:r>
              <a:rPr lang="en-GB" sz="1600" dirty="0" smtClean="0">
                <a:latin typeface="Corbel" panose="020B0503020204020204" pitchFamily="34" charset="0"/>
              </a:rPr>
              <a:t>* also </a:t>
            </a:r>
            <a:r>
              <a:rPr lang="en-GB" sz="1600" dirty="0" err="1" smtClean="0">
                <a:latin typeface="Corbel" panose="020B0503020204020204" pitchFamily="34" charset="0"/>
              </a:rPr>
              <a:t>Jagiellonian</a:t>
            </a:r>
            <a:r>
              <a:rPr lang="en-GB" sz="1600" dirty="0" smtClean="0">
                <a:latin typeface="Corbel" panose="020B0503020204020204" pitchFamily="34" charset="0"/>
              </a:rPr>
              <a:t> </a:t>
            </a:r>
            <a:r>
              <a:rPr lang="en-GB" sz="1600" dirty="0">
                <a:latin typeface="Corbel" panose="020B0503020204020204" pitchFamily="34" charset="0"/>
              </a:rPr>
              <a:t>University, Krakow, Poland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63061" y="5259640"/>
            <a:ext cx="8969077" cy="864000"/>
            <a:chOff x="63061" y="5102327"/>
            <a:chExt cx="8969077" cy="864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061" y="5156327"/>
              <a:ext cx="1502307" cy="756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98989" y="5156327"/>
              <a:ext cx="1602391" cy="7560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4622" y="5156327"/>
              <a:ext cx="1308754" cy="756000"/>
            </a:xfrm>
            <a:prstGeom prst="rect">
              <a:avLst/>
            </a:prstGeom>
          </p:spPr>
        </p:pic>
        <p:pic>
          <p:nvPicPr>
            <p:cNvPr id="11" name="Picture 10" descr="LogoOutline.ai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35001" y="5156327"/>
              <a:ext cx="756000" cy="7560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29039" y="5102327"/>
              <a:ext cx="796115" cy="864000"/>
            </a:xfrm>
            <a:prstGeom prst="rect">
              <a:avLst/>
            </a:prstGeom>
          </p:spPr>
        </p:pic>
        <p:pic>
          <p:nvPicPr>
            <p:cNvPr id="13" name="Picture 12" descr="Diamond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58776" y="5153665"/>
              <a:ext cx="1873362" cy="741661"/>
            </a:xfrm>
            <a:prstGeom prst="rect">
              <a:avLst/>
            </a:prstGeom>
          </p:spPr>
        </p:pic>
        <p:pic>
          <p:nvPicPr>
            <p:cNvPr id="2050" name="Picture 2" descr="Image result for france cea logo"/>
            <p:cNvPicPr>
              <a:picLocks noChangeAspect="1" noChangeArrowheads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6997" y="5156327"/>
              <a:ext cx="928421" cy="75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6194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 instrumentation challenges in LCs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9947" y="4374776"/>
                <a:ext cx="8226854" cy="1981576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 smtClean="0"/>
                  <a:t>Emittance measurement represents a challenge for LCs: </a:t>
                </a:r>
              </a:p>
              <a:p>
                <a:pPr lvl="1">
                  <a:lnSpc>
                    <a:spcPts val="2200"/>
                  </a:lnSpc>
                </a:pPr>
                <a:r>
                  <a:rPr lang="en-US" sz="2000" dirty="0" smtClean="0">
                    <a:solidFill>
                      <a:srgbClr val="0055A0"/>
                    </a:solidFill>
                  </a:rPr>
                  <a:t>Resolution (transverse profile) as small as 1 </a:t>
                </a:r>
                <a:r>
                  <a:rPr lang="en-US" sz="2000" dirty="0" smtClean="0">
                    <a:solidFill>
                      <a:srgbClr val="0055A0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US" sz="2000" dirty="0" smtClean="0">
                    <a:solidFill>
                      <a:srgbClr val="0055A0"/>
                    </a:solidFill>
                  </a:rPr>
                  <a:t>m (CLIC main </a:t>
                </a:r>
                <a:r>
                  <a:rPr lang="en-US" sz="2000" dirty="0" err="1" smtClean="0">
                    <a:solidFill>
                      <a:srgbClr val="0055A0"/>
                    </a:solidFill>
                  </a:rPr>
                  <a:t>linac</a:t>
                </a:r>
                <a:r>
                  <a:rPr lang="en-US" sz="2000" dirty="0" smtClean="0">
                    <a:solidFill>
                      <a:srgbClr val="0055A0"/>
                    </a:solidFill>
                  </a:rPr>
                  <a:t>)</a:t>
                </a:r>
                <a:endParaRPr lang="en-GB" sz="2000" dirty="0" smtClean="0">
                  <a:solidFill>
                    <a:srgbClr val="0055A0"/>
                  </a:solidFill>
                </a:endParaRPr>
              </a:p>
              <a:p>
                <a:pPr lvl="1">
                  <a:lnSpc>
                    <a:spcPts val="2200"/>
                  </a:lnSpc>
                </a:pPr>
                <a:r>
                  <a:rPr lang="en-US" sz="2000" dirty="0" smtClean="0">
                    <a:solidFill>
                      <a:srgbClr val="0055A0"/>
                    </a:solidFill>
                  </a:rPr>
                  <a:t>Non invasive measurement</a:t>
                </a:r>
              </a:p>
              <a:p>
                <a:pPr lvl="1">
                  <a:lnSpc>
                    <a:spcPts val="2200"/>
                  </a:lnSpc>
                </a:pPr>
                <a:r>
                  <a:rPr lang="en-US" sz="2000" dirty="0" smtClean="0">
                    <a:solidFill>
                      <a:srgbClr val="0055A0"/>
                    </a:solidFill>
                  </a:rPr>
                  <a:t>Scale up: 800 in Drive Beam, 148 in Main Beam (CLIC 3 </a:t>
                </a:r>
                <a:r>
                  <a:rPr lang="en-US" sz="2000" dirty="0" err="1" smtClean="0">
                    <a:solidFill>
                      <a:srgbClr val="0055A0"/>
                    </a:solidFill>
                  </a:rPr>
                  <a:t>TeV</a:t>
                </a:r>
                <a:r>
                  <a:rPr lang="en-US" sz="2000" dirty="0" smtClean="0">
                    <a:solidFill>
                      <a:srgbClr val="0055A0"/>
                    </a:solidFill>
                  </a:rPr>
                  <a:t>)</a:t>
                </a:r>
              </a:p>
              <a:p>
                <a:pPr>
                  <a:lnSpc>
                    <a:spcPts val="2200"/>
                  </a:lnSpc>
                </a:pPr>
                <a:r>
                  <a:rPr lang="en-US" sz="2000" dirty="0" smtClean="0">
                    <a:solidFill>
                      <a:srgbClr val="000000"/>
                    </a:solidFill>
                  </a:rPr>
                  <a:t>Bunch length: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rgbClr val="000000"/>
                    </a:solidFill>
                  </a:rPr>
                  <a:t> = 44 </a:t>
                </a:r>
                <a:r>
                  <a:rPr lang="en-US" sz="2000" dirty="0" smtClean="0">
                    <a:solidFill>
                      <a:srgbClr val="000000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US" sz="2000" dirty="0" smtClean="0">
                    <a:solidFill>
                      <a:srgbClr val="000000"/>
                    </a:solidFill>
                  </a:rPr>
                  <a:t>m, challenge if number of instruments is high</a:t>
                </a:r>
              </a:p>
              <a:p>
                <a:pPr>
                  <a:lnSpc>
                    <a:spcPts val="2200"/>
                  </a:lnSpc>
                </a:pPr>
                <a:endParaRPr lang="en-GB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9947" y="4374776"/>
                <a:ext cx="8226854" cy="1981576"/>
              </a:xfrm>
              <a:blipFill>
                <a:blip r:embed="rId2"/>
                <a:stretch>
                  <a:fillRect t="-18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LCWS19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CLIC_map_CLIC380_CLIC1500_CLIC3000_wtext_fromWeb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4775" y="1217892"/>
            <a:ext cx="4311705" cy="311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56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Measuring emittance in LC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128968"/>
            <a:ext cx="8226854" cy="4667421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Ultimate goal of emittance monitoring in a LC:</a:t>
            </a:r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A high –resolution (sub </a:t>
            </a:r>
            <a:r>
              <a:rPr lang="en-US" sz="1800" dirty="0" smtClean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US" sz="1800" dirty="0" smtClean="0">
                <a:solidFill>
                  <a:srgbClr val="000000"/>
                </a:solidFill>
              </a:rPr>
              <a:t>m) technique (can be invasive) for commissioning  / beam setup with pilot bunches. </a:t>
            </a:r>
          </a:p>
          <a:p>
            <a:pPr lvl="2"/>
            <a:r>
              <a:rPr lang="en-US" sz="1600" b="1" dirty="0" smtClean="0">
                <a:solidFill>
                  <a:srgbClr val="000000"/>
                </a:solidFill>
              </a:rPr>
              <a:t>Optical Transition Radiation</a:t>
            </a:r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A non-invasive technique (lower resolution tolerated) for full intensity beam</a:t>
            </a:r>
          </a:p>
          <a:p>
            <a:pPr lvl="2"/>
            <a:r>
              <a:rPr lang="en-US" sz="1600" b="1" dirty="0" smtClean="0">
                <a:solidFill>
                  <a:srgbClr val="000000"/>
                </a:solidFill>
              </a:rPr>
              <a:t>Optical Diffraction Radiation</a:t>
            </a:r>
          </a:p>
          <a:p>
            <a:pPr lvl="2"/>
            <a:r>
              <a:rPr lang="en-US" sz="1600" b="1" dirty="0" smtClean="0">
                <a:solidFill>
                  <a:srgbClr val="000000"/>
                </a:solidFill>
              </a:rPr>
              <a:t>Cherenkov Diffraction Radiation</a:t>
            </a:r>
          </a:p>
          <a:p>
            <a:pPr marL="749808" lvl="2" indent="0">
              <a:buNone/>
            </a:pPr>
            <a:endParaRPr lang="en-US" sz="1400" b="1" dirty="0" smtClean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Many years of challenges…</a:t>
            </a: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LCWS19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1524000" y="3812058"/>
          <a:ext cx="6096000" cy="1055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angle 9"/>
          <p:cNvSpPr/>
          <p:nvPr/>
        </p:nvSpPr>
        <p:spPr>
          <a:xfrm>
            <a:off x="1524000" y="4572343"/>
            <a:ext cx="2561409" cy="43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Previous OTR ODR R&amp;D @ CESR, KEK </a:t>
            </a:r>
            <a:endParaRPr lang="en-GB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117610" y="5097578"/>
            <a:ext cx="1705232" cy="432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Preliminary </a:t>
            </a:r>
            <a:r>
              <a:rPr lang="en-US" sz="16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ChDR</a:t>
            </a:r>
            <a:r>
              <a:rPr lang="en-US" sz="1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@ CESR</a:t>
            </a:r>
            <a:endParaRPr lang="en-GB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Pentagon 12"/>
          <p:cNvSpPr/>
          <p:nvPr/>
        </p:nvSpPr>
        <p:spPr>
          <a:xfrm>
            <a:off x="6289589" y="4824110"/>
            <a:ext cx="1649627" cy="198000"/>
          </a:xfrm>
          <a:prstGeom prst="homePlat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ChDR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at ATF2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Pentagon 13"/>
          <p:cNvSpPr/>
          <p:nvPr/>
        </p:nvSpPr>
        <p:spPr>
          <a:xfrm>
            <a:off x="6289588" y="5374543"/>
            <a:ext cx="1788768" cy="198000"/>
          </a:xfrm>
          <a:prstGeom prst="homePlat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(C)</a:t>
            </a: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ChDR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at CLEAR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Pentagon 14"/>
          <p:cNvSpPr/>
          <p:nvPr/>
        </p:nvSpPr>
        <p:spPr>
          <a:xfrm>
            <a:off x="6682944" y="5643769"/>
            <a:ext cx="1649627" cy="198000"/>
          </a:xfrm>
          <a:prstGeom prst="homePlat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CChDR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at CLARA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117611" y="4572344"/>
            <a:ext cx="2086544" cy="197020"/>
          </a:xfrm>
          <a:prstGeom prst="rect">
            <a:avLst/>
          </a:prstGeom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OTR/ODR at ATF2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Pentagon 20"/>
          <p:cNvSpPr/>
          <p:nvPr/>
        </p:nvSpPr>
        <p:spPr>
          <a:xfrm>
            <a:off x="6289589" y="5093336"/>
            <a:ext cx="1895788" cy="198000"/>
          </a:xfrm>
          <a:prstGeom prst="homePlat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ChDR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at DIAMOND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03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Measuring emittance in LC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128968"/>
            <a:ext cx="8226854" cy="4667421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Ultimate goal of emittance monitoring in a LC:</a:t>
            </a:r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A high –resolution (sub </a:t>
            </a:r>
            <a:r>
              <a:rPr lang="en-US" sz="1800" dirty="0" smtClean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US" sz="1800" dirty="0" smtClean="0">
                <a:solidFill>
                  <a:srgbClr val="000000"/>
                </a:solidFill>
              </a:rPr>
              <a:t>m) technique (can be invasive) for commissioning  / beam setup with pilot bunches. </a:t>
            </a:r>
          </a:p>
          <a:p>
            <a:pPr lvl="2"/>
            <a:r>
              <a:rPr lang="en-US" sz="1600" b="1" dirty="0" smtClean="0">
                <a:solidFill>
                  <a:srgbClr val="000000"/>
                </a:solidFill>
              </a:rPr>
              <a:t>Optical Transition Radiation</a:t>
            </a:r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A non-invasive technique (lower resolution tolerated) for full intensity beam</a:t>
            </a:r>
          </a:p>
          <a:p>
            <a:pPr lvl="2"/>
            <a:r>
              <a:rPr lang="en-US" sz="1600" b="1" dirty="0" smtClean="0">
                <a:solidFill>
                  <a:srgbClr val="000000"/>
                </a:solidFill>
              </a:rPr>
              <a:t>Optical Diffraction Radiation</a:t>
            </a:r>
          </a:p>
          <a:p>
            <a:pPr lvl="2"/>
            <a:r>
              <a:rPr lang="en-US" sz="1600" b="1" dirty="0" smtClean="0">
                <a:solidFill>
                  <a:srgbClr val="000000"/>
                </a:solidFill>
              </a:rPr>
              <a:t>Cherenkov Diffraction Radiation</a:t>
            </a:r>
          </a:p>
          <a:p>
            <a:pPr marL="749808" lvl="2" indent="0">
              <a:buNone/>
            </a:pPr>
            <a:endParaRPr lang="en-US" sz="1400" b="1" dirty="0" smtClean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Many years of challenges and achievements!</a:t>
            </a: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LCWS19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1524000" y="3812058"/>
          <a:ext cx="6096000" cy="1055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angle 9"/>
          <p:cNvSpPr/>
          <p:nvPr/>
        </p:nvSpPr>
        <p:spPr>
          <a:xfrm>
            <a:off x="1524000" y="4572343"/>
            <a:ext cx="2561409" cy="43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Previous OTR ODR R&amp;D @ CESR, KEK </a:t>
            </a:r>
            <a:endParaRPr lang="en-GB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117610" y="5097578"/>
            <a:ext cx="1705232" cy="432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Preliminary </a:t>
            </a:r>
            <a:r>
              <a:rPr lang="en-US" sz="16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ChDR</a:t>
            </a:r>
            <a:r>
              <a:rPr lang="en-US" sz="1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@ CESR</a:t>
            </a:r>
            <a:endParaRPr lang="en-GB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Pentagon 12"/>
          <p:cNvSpPr/>
          <p:nvPr/>
        </p:nvSpPr>
        <p:spPr>
          <a:xfrm>
            <a:off x="6289589" y="4824110"/>
            <a:ext cx="1649627" cy="198000"/>
          </a:xfrm>
          <a:prstGeom prst="homePlat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ChDR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at ATF2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Pentagon 13"/>
          <p:cNvSpPr/>
          <p:nvPr/>
        </p:nvSpPr>
        <p:spPr>
          <a:xfrm>
            <a:off x="6289588" y="5374543"/>
            <a:ext cx="1788768" cy="198000"/>
          </a:xfrm>
          <a:prstGeom prst="homePlat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(C)</a:t>
            </a: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ChDR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at CLEAR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Pentagon 14"/>
          <p:cNvSpPr/>
          <p:nvPr/>
        </p:nvSpPr>
        <p:spPr>
          <a:xfrm>
            <a:off x="6682944" y="5643769"/>
            <a:ext cx="1649627" cy="198000"/>
          </a:xfrm>
          <a:prstGeom prst="homePlat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CChDR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at CLARA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Line Callout 1 (Accent Bar) 8"/>
          <p:cNvSpPr/>
          <p:nvPr/>
        </p:nvSpPr>
        <p:spPr>
          <a:xfrm>
            <a:off x="2969335" y="3919384"/>
            <a:ext cx="1317805" cy="189290"/>
          </a:xfrm>
          <a:prstGeom prst="accentCallout1">
            <a:avLst>
              <a:gd name="adj1" fmla="val 44392"/>
              <a:gd name="adj2" fmla="val 90683"/>
              <a:gd name="adj3" fmla="val 347426"/>
              <a:gd name="adj4" fmla="val 159645"/>
            </a:avLst>
          </a:prstGeom>
          <a:noFill/>
          <a:ln w="190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000000"/>
                </a:solidFill>
                <a:latin typeface="Corbel" panose="020B0503020204020204" pitchFamily="34" charset="0"/>
              </a:rPr>
              <a:t>OTR: 500 nm</a:t>
            </a:r>
            <a:endParaRPr lang="en-GB" sz="1400" dirty="0">
              <a:solidFill>
                <a:srgbClr val="000000"/>
              </a:solidFill>
              <a:latin typeface="Corbel" panose="020B0503020204020204" pitchFamily="34" charset="0"/>
            </a:endParaRPr>
          </a:p>
        </p:txBody>
      </p:sp>
      <p:sp>
        <p:nvSpPr>
          <p:cNvPr id="16" name="Line Callout 1 (Accent Bar) 15"/>
          <p:cNvSpPr/>
          <p:nvPr/>
        </p:nvSpPr>
        <p:spPr>
          <a:xfrm>
            <a:off x="6288355" y="3815845"/>
            <a:ext cx="1090639" cy="197949"/>
          </a:xfrm>
          <a:prstGeom prst="accentCallout1">
            <a:avLst>
              <a:gd name="adj1" fmla="val 39264"/>
              <a:gd name="adj2" fmla="val 4841"/>
              <a:gd name="adj3" fmla="val 376590"/>
              <a:gd name="adj4" fmla="val -52599"/>
            </a:avLst>
          </a:prstGeom>
          <a:noFill/>
          <a:ln w="190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000000"/>
                </a:solidFill>
                <a:latin typeface="Corbel" panose="020B0503020204020204" pitchFamily="34" charset="0"/>
              </a:rPr>
              <a:t>ODR: 3 </a:t>
            </a:r>
            <a:r>
              <a:rPr lang="en-US" sz="1400" dirty="0" smtClean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US" sz="1400" dirty="0" smtClean="0">
                <a:solidFill>
                  <a:srgbClr val="000000"/>
                </a:solidFill>
                <a:latin typeface="Corbel" panose="020B0503020204020204" pitchFamily="34" charset="0"/>
              </a:rPr>
              <a:t>m</a:t>
            </a:r>
            <a:endParaRPr lang="en-GB" sz="1400" dirty="0">
              <a:solidFill>
                <a:srgbClr val="000000"/>
              </a:solidFill>
              <a:latin typeface="Corbel" panose="020B0503020204020204" pitchFamily="34" charset="0"/>
            </a:endParaRPr>
          </a:p>
        </p:txBody>
      </p:sp>
      <p:sp>
        <p:nvSpPr>
          <p:cNvPr id="17" name="Line Callout 1 (Accent Bar) 16"/>
          <p:cNvSpPr/>
          <p:nvPr/>
        </p:nvSpPr>
        <p:spPr>
          <a:xfrm>
            <a:off x="2286000" y="5678190"/>
            <a:ext cx="1479848" cy="240958"/>
          </a:xfrm>
          <a:prstGeom prst="accentCallout1">
            <a:avLst>
              <a:gd name="adj1" fmla="val 44392"/>
              <a:gd name="adj2" fmla="val 86933"/>
              <a:gd name="adj3" fmla="val -105977"/>
              <a:gd name="adj4" fmla="val 153033"/>
            </a:avLst>
          </a:prstGeom>
          <a:noFill/>
          <a:ln w="190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000000"/>
                </a:solidFill>
                <a:latin typeface="Corbel" panose="020B0503020204020204" pitchFamily="34" charset="0"/>
              </a:rPr>
              <a:t>First beam size measurement with </a:t>
            </a:r>
            <a:r>
              <a:rPr lang="en-US" sz="1400" dirty="0" err="1" smtClean="0">
                <a:solidFill>
                  <a:srgbClr val="000000"/>
                </a:solidFill>
                <a:latin typeface="Corbel" panose="020B0503020204020204" pitchFamily="34" charset="0"/>
              </a:rPr>
              <a:t>ChDR</a:t>
            </a:r>
            <a:endParaRPr lang="en-GB" sz="1400" dirty="0">
              <a:solidFill>
                <a:srgbClr val="000000"/>
              </a:solidFill>
              <a:latin typeface="Corbel" panose="020B0503020204020204" pitchFamily="34" charset="0"/>
            </a:endParaRPr>
          </a:p>
        </p:txBody>
      </p:sp>
      <p:sp>
        <p:nvSpPr>
          <p:cNvPr id="18" name="Line Callout 1 (Accent Bar) 17"/>
          <p:cNvSpPr/>
          <p:nvPr/>
        </p:nvSpPr>
        <p:spPr>
          <a:xfrm>
            <a:off x="7857460" y="3418360"/>
            <a:ext cx="1209655" cy="240958"/>
          </a:xfrm>
          <a:prstGeom prst="accentCallout1">
            <a:avLst>
              <a:gd name="adj1" fmla="val 69736"/>
              <a:gd name="adj2" fmla="val 116"/>
              <a:gd name="adj3" fmla="val 564145"/>
              <a:gd name="adj4" fmla="val -78929"/>
            </a:avLst>
          </a:prstGeom>
          <a:noFill/>
          <a:ln w="190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err="1" smtClean="0">
                <a:solidFill>
                  <a:srgbClr val="000000"/>
                </a:solidFill>
                <a:latin typeface="Corbel" panose="020B0503020204020204" pitchFamily="34" charset="0"/>
              </a:rPr>
              <a:t>ChDR</a:t>
            </a:r>
            <a:r>
              <a:rPr lang="en-US" sz="1400" dirty="0" smtClean="0">
                <a:solidFill>
                  <a:srgbClr val="000000"/>
                </a:solidFill>
                <a:latin typeface="Corbel" panose="020B0503020204020204" pitchFamily="34" charset="0"/>
              </a:rPr>
              <a:t>: 60 </a:t>
            </a:r>
            <a:r>
              <a:rPr lang="en-US" sz="1400" dirty="0" smtClean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US" sz="1400" dirty="0" smtClean="0">
                <a:solidFill>
                  <a:srgbClr val="000000"/>
                </a:solidFill>
                <a:latin typeface="Corbel" panose="020B0503020204020204" pitchFamily="34" charset="0"/>
              </a:rPr>
              <a:t>m</a:t>
            </a:r>
            <a:endParaRPr lang="en-GB" sz="1400" dirty="0">
              <a:solidFill>
                <a:srgbClr val="000000"/>
              </a:solidFill>
              <a:latin typeface="Corbel" panose="020B0503020204020204" pitchFamily="34" charset="0"/>
            </a:endParaRPr>
          </a:p>
        </p:txBody>
      </p:sp>
      <p:sp>
        <p:nvSpPr>
          <p:cNvPr id="19" name="Line Callout 1 (Accent Bar) 18"/>
          <p:cNvSpPr/>
          <p:nvPr/>
        </p:nvSpPr>
        <p:spPr>
          <a:xfrm>
            <a:off x="4134773" y="5708710"/>
            <a:ext cx="1544345" cy="240958"/>
          </a:xfrm>
          <a:prstGeom prst="accentCallout1">
            <a:avLst>
              <a:gd name="adj1" fmla="val 44392"/>
              <a:gd name="adj2" fmla="val 86933"/>
              <a:gd name="adj3" fmla="val -43664"/>
              <a:gd name="adj4" fmla="val 132444"/>
            </a:avLst>
          </a:prstGeom>
          <a:noFill/>
          <a:ln w="190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000000"/>
                </a:solidFill>
                <a:latin typeface="Corbel" panose="020B0503020204020204" pitchFamily="34" charset="0"/>
              </a:rPr>
              <a:t>Also bunch length, beam position</a:t>
            </a:r>
            <a:endParaRPr lang="en-GB" sz="1400" dirty="0">
              <a:solidFill>
                <a:srgbClr val="000000"/>
              </a:solidFill>
              <a:latin typeface="Corbel" panose="020B0503020204020204" pitchFamily="34" charset="0"/>
            </a:endParaRPr>
          </a:p>
        </p:txBody>
      </p:sp>
      <p:sp>
        <p:nvSpPr>
          <p:cNvPr id="12" name="Left Brace 11"/>
          <p:cNvSpPr/>
          <p:nvPr/>
        </p:nvSpPr>
        <p:spPr>
          <a:xfrm>
            <a:off x="6148550" y="5331544"/>
            <a:ext cx="111210" cy="593232"/>
          </a:xfrm>
          <a:prstGeom prst="lef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117611" y="4572344"/>
            <a:ext cx="2086544" cy="197020"/>
          </a:xfrm>
          <a:prstGeom prst="rect">
            <a:avLst/>
          </a:prstGeom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OTR/ODR at ATF2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Pentagon 20"/>
          <p:cNvSpPr/>
          <p:nvPr/>
        </p:nvSpPr>
        <p:spPr>
          <a:xfrm>
            <a:off x="6289589" y="5093336"/>
            <a:ext cx="1895788" cy="198000"/>
          </a:xfrm>
          <a:prstGeom prst="homePlat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ChDR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at DIAMOND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79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Diffraction Radiation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377" y="4083709"/>
            <a:ext cx="8587649" cy="1979760"/>
          </a:xfrm>
        </p:spPr>
        <p:txBody>
          <a:bodyPr>
            <a:normAutofit/>
          </a:bodyPr>
          <a:lstStyle/>
          <a:p>
            <a:pPr>
              <a:buClr>
                <a:srgbClr val="000000"/>
              </a:buClr>
            </a:pPr>
            <a:r>
              <a:rPr lang="en-US" sz="2000" dirty="0" smtClean="0">
                <a:solidFill>
                  <a:srgbClr val="000000"/>
                </a:solidFill>
              </a:rPr>
              <a:t>Beam goes through a narrow horizontal slit (for vertical beam size). EM field interacts with edges, broadband radiation is produced</a:t>
            </a:r>
          </a:p>
          <a:p>
            <a:pPr>
              <a:buClr>
                <a:srgbClr val="000000"/>
              </a:buClr>
            </a:pPr>
            <a:r>
              <a:rPr lang="en-US" sz="2000" dirty="0" smtClean="0">
                <a:solidFill>
                  <a:srgbClr val="000000"/>
                </a:solidFill>
              </a:rPr>
              <a:t>The </a:t>
            </a:r>
            <a:r>
              <a:rPr lang="en-US" sz="2000" b="1" dirty="0">
                <a:solidFill>
                  <a:srgbClr val="000000"/>
                </a:solidFill>
              </a:rPr>
              <a:t>beam size </a:t>
            </a:r>
            <a:r>
              <a:rPr lang="en-US" sz="2000" dirty="0">
                <a:solidFill>
                  <a:srgbClr val="000000"/>
                </a:solidFill>
              </a:rPr>
              <a:t>is extracted from the </a:t>
            </a:r>
            <a:r>
              <a:rPr lang="en-US" sz="2000" b="1" dirty="0">
                <a:solidFill>
                  <a:srgbClr val="000000"/>
                </a:solidFill>
              </a:rPr>
              <a:t>visibility </a:t>
            </a:r>
            <a:r>
              <a:rPr lang="en-US" sz="2000" b="1" dirty="0" err="1">
                <a:solidFill>
                  <a:srgbClr val="000000"/>
                </a:solidFill>
              </a:rPr>
              <a:t>I</a:t>
            </a:r>
            <a:r>
              <a:rPr lang="en-US" sz="2000" b="1" baseline="-25000" dirty="0" err="1">
                <a:solidFill>
                  <a:srgbClr val="000000"/>
                </a:solidFill>
              </a:rPr>
              <a:t>min</a:t>
            </a:r>
            <a:r>
              <a:rPr lang="en-US" sz="2000" b="1" dirty="0">
                <a:solidFill>
                  <a:srgbClr val="000000"/>
                </a:solidFill>
              </a:rPr>
              <a:t>/I</a:t>
            </a:r>
            <a:r>
              <a:rPr lang="en-US" sz="2000" b="1" baseline="-25000" dirty="0">
                <a:solidFill>
                  <a:srgbClr val="000000"/>
                </a:solidFill>
              </a:rPr>
              <a:t>max </a:t>
            </a:r>
            <a:r>
              <a:rPr lang="en-US" sz="2000" dirty="0">
                <a:solidFill>
                  <a:srgbClr val="000000"/>
                </a:solidFill>
              </a:rPr>
              <a:t>of the projected vertical component of the DR </a:t>
            </a:r>
            <a:r>
              <a:rPr lang="en-US" sz="2000" b="1" dirty="0">
                <a:solidFill>
                  <a:srgbClr val="000000"/>
                </a:solidFill>
              </a:rPr>
              <a:t>angular </a:t>
            </a:r>
            <a:r>
              <a:rPr lang="en-US" sz="2000" b="1" dirty="0" smtClean="0">
                <a:solidFill>
                  <a:srgbClr val="000000"/>
                </a:solidFill>
              </a:rPr>
              <a:t>distribution</a:t>
            </a:r>
          </a:p>
          <a:p>
            <a:pPr>
              <a:buClr>
                <a:srgbClr val="000000"/>
              </a:buClr>
            </a:pPr>
            <a:r>
              <a:rPr lang="en-US" sz="2000" dirty="0" smtClean="0">
                <a:solidFill>
                  <a:srgbClr val="000000"/>
                </a:solidFill>
              </a:rPr>
              <a:t>Challenges: alignment, suppression of SR and optical noise</a:t>
            </a: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rgbClr val="000000"/>
              </a:buClr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LCWS19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70" name="Group 69"/>
          <p:cNvGrpSpPr/>
          <p:nvPr/>
        </p:nvGrpSpPr>
        <p:grpSpPr>
          <a:xfrm>
            <a:off x="170496" y="1422078"/>
            <a:ext cx="8803009" cy="2159798"/>
            <a:chOff x="298377" y="1422078"/>
            <a:chExt cx="8803009" cy="2159798"/>
          </a:xfrm>
        </p:grpSpPr>
        <p:pic>
          <p:nvPicPr>
            <p:cNvPr id="8" name="Picture 7" descr="Screen Shot 2016-09-21 at 9.17.29 PM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7193" y="1422078"/>
              <a:ext cx="2494193" cy="2159798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298377" y="1615325"/>
              <a:ext cx="1554579" cy="1548534"/>
              <a:chOff x="5164973" y="3036777"/>
              <a:chExt cx="1554579" cy="1548534"/>
            </a:xfrm>
          </p:grpSpPr>
          <p:sp>
            <p:nvSpPr>
              <p:cNvPr id="10" name="Parallelogram 9"/>
              <p:cNvSpPr/>
              <p:nvPr/>
            </p:nvSpPr>
            <p:spPr>
              <a:xfrm rot="16200000">
                <a:off x="5565970" y="2942100"/>
                <a:ext cx="639234" cy="828588"/>
              </a:xfrm>
              <a:prstGeom prst="parallelogram">
                <a:avLst/>
              </a:prstGeom>
              <a:solidFill>
                <a:srgbClr val="4D4D4D">
                  <a:lumMod val="60000"/>
                  <a:lumOff val="40000"/>
                </a:srgb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1" name="Parallelogram 10"/>
              <p:cNvSpPr/>
              <p:nvPr/>
            </p:nvSpPr>
            <p:spPr>
              <a:xfrm rot="16200000">
                <a:off x="5578804" y="3857307"/>
                <a:ext cx="627421" cy="828588"/>
              </a:xfrm>
              <a:prstGeom prst="parallelogram">
                <a:avLst/>
              </a:prstGeom>
              <a:solidFill>
                <a:srgbClr val="4D4D4D">
                  <a:lumMod val="60000"/>
                  <a:lumOff val="40000"/>
                </a:srgb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 flipV="1">
                <a:off x="6299881" y="3225239"/>
                <a:ext cx="419671" cy="302779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FF"/>
                </a:solidFill>
                <a:prstDash val="solid"/>
                <a:tailEnd type="stealth" w="lg" len="lg"/>
              </a:ln>
              <a:effectLst/>
            </p:spPr>
          </p:cxnSp>
          <p:cxnSp>
            <p:nvCxnSpPr>
              <p:cNvPr id="13" name="Straight Arrow Connector 12"/>
              <p:cNvCxnSpPr/>
              <p:nvPr/>
            </p:nvCxnSpPr>
            <p:spPr>
              <a:xfrm flipV="1">
                <a:off x="5905516" y="3699964"/>
                <a:ext cx="0" cy="15057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none" w="med" len="sm"/>
                <a:tailEnd type="triangle" w="sm" len="sm"/>
              </a:ln>
              <a:effectLst/>
            </p:spPr>
          </p:cxnSp>
          <p:sp>
            <p:nvSpPr>
              <p:cNvPr id="14" name="Rectangle 13"/>
              <p:cNvSpPr/>
              <p:nvPr/>
            </p:nvSpPr>
            <p:spPr>
              <a:xfrm>
                <a:off x="5471294" y="3314079"/>
                <a:ext cx="835516" cy="1031836"/>
              </a:xfrm>
              <a:prstGeom prst="rect">
                <a:avLst/>
              </a:prstGeom>
              <a:gradFill flip="none" rotWithShape="1">
                <a:gsLst>
                  <a:gs pos="13000">
                    <a:srgbClr val="0000FF"/>
                  </a:gs>
                  <a:gs pos="74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" name="Parallelogram 14"/>
              <p:cNvSpPr/>
              <p:nvPr/>
            </p:nvSpPr>
            <p:spPr>
              <a:xfrm rot="16200000">
                <a:off x="5571222" y="3387008"/>
                <a:ext cx="632376" cy="864207"/>
              </a:xfrm>
              <a:prstGeom prst="parallelogram">
                <a:avLst/>
              </a:prstGeom>
              <a:solidFill>
                <a:sysClr val="window" lastClr="FFFF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16" name="Straight Arrow Connector 15"/>
              <p:cNvCxnSpPr/>
              <p:nvPr/>
            </p:nvCxnSpPr>
            <p:spPr>
              <a:xfrm flipV="1">
                <a:off x="5164973" y="3666789"/>
                <a:ext cx="930365" cy="674892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FF"/>
                </a:solidFill>
                <a:prstDash val="solid"/>
                <a:tailEnd type="none" w="lg" len="lg"/>
              </a:ln>
              <a:effectLst/>
            </p:spPr>
          </p:cxnSp>
          <p:grpSp>
            <p:nvGrpSpPr>
              <p:cNvPr id="17" name="Group 16"/>
              <p:cNvGrpSpPr/>
              <p:nvPr/>
            </p:nvGrpSpPr>
            <p:grpSpPr>
              <a:xfrm>
                <a:off x="5595043" y="3469806"/>
                <a:ext cx="604558" cy="665157"/>
                <a:chOff x="2037197" y="4675309"/>
                <a:chExt cx="1597454" cy="1583267"/>
              </a:xfrm>
            </p:grpSpPr>
            <p:cxnSp>
              <p:nvCxnSpPr>
                <p:cNvPr id="18" name="Straight Connector 17"/>
                <p:cNvCxnSpPr/>
                <p:nvPr/>
              </p:nvCxnSpPr>
              <p:spPr>
                <a:xfrm flipH="1" flipV="1">
                  <a:off x="2456296" y="4788639"/>
                  <a:ext cx="758826" cy="13725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cxnSp>
              <p:nvCxnSpPr>
                <p:cNvPr id="19" name="Straight Connector 18"/>
                <p:cNvCxnSpPr/>
                <p:nvPr/>
              </p:nvCxnSpPr>
              <p:spPr>
                <a:xfrm flipV="1">
                  <a:off x="2835924" y="4675309"/>
                  <a:ext cx="0" cy="1583267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cxnSp>
              <p:nvCxnSpPr>
                <p:cNvPr id="20" name="Straight Connector 19"/>
                <p:cNvCxnSpPr/>
                <p:nvPr/>
              </p:nvCxnSpPr>
              <p:spPr>
                <a:xfrm flipH="1" flipV="1">
                  <a:off x="2271139" y="4907172"/>
                  <a:ext cx="1129569" cy="111953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037197" y="5466943"/>
                  <a:ext cx="1597454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cxnSp>
              <p:nvCxnSpPr>
                <p:cNvPr id="22" name="Straight Connector 21"/>
                <p:cNvCxnSpPr/>
                <p:nvPr/>
              </p:nvCxnSpPr>
              <p:spPr>
                <a:xfrm flipH="1" flipV="1">
                  <a:off x="2129271" y="5083826"/>
                  <a:ext cx="1406525" cy="7620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cxnSp>
              <p:nvCxnSpPr>
                <p:cNvPr id="23" name="Straight Connector 22"/>
                <p:cNvCxnSpPr/>
                <p:nvPr/>
              </p:nvCxnSpPr>
              <p:spPr>
                <a:xfrm flipH="1">
                  <a:off x="2156759" y="5058426"/>
                  <a:ext cx="1363162" cy="80962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cxnSp>
              <p:nvCxnSpPr>
                <p:cNvPr id="24" name="Straight Connector 23"/>
                <p:cNvCxnSpPr/>
                <p:nvPr/>
              </p:nvCxnSpPr>
              <p:spPr>
                <a:xfrm flipH="1">
                  <a:off x="2062597" y="5242576"/>
                  <a:ext cx="1546224" cy="4318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cxnSp>
              <p:nvCxnSpPr>
                <p:cNvPr id="25" name="Straight Connector 24"/>
                <p:cNvCxnSpPr/>
                <p:nvPr/>
              </p:nvCxnSpPr>
              <p:spPr>
                <a:xfrm flipH="1">
                  <a:off x="2271139" y="4907172"/>
                  <a:ext cx="1129569" cy="111953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cxnSp>
              <p:nvCxnSpPr>
                <p:cNvPr id="26" name="Straight Connector 25"/>
                <p:cNvCxnSpPr/>
                <p:nvPr/>
              </p:nvCxnSpPr>
              <p:spPr>
                <a:xfrm flipV="1">
                  <a:off x="2621396" y="4713985"/>
                  <a:ext cx="431800" cy="1509666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cxnSp>
              <p:nvCxnSpPr>
                <p:cNvPr id="27" name="Straight Connector 26"/>
                <p:cNvCxnSpPr/>
                <p:nvPr/>
              </p:nvCxnSpPr>
              <p:spPr>
                <a:xfrm flipH="1" flipV="1">
                  <a:off x="2653146" y="4713985"/>
                  <a:ext cx="375806" cy="1509666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cxnSp>
              <p:nvCxnSpPr>
                <p:cNvPr id="28" name="Straight Connector 27"/>
                <p:cNvCxnSpPr/>
                <p:nvPr/>
              </p:nvCxnSpPr>
              <p:spPr>
                <a:xfrm flipV="1">
                  <a:off x="2421371" y="4788639"/>
                  <a:ext cx="823481" cy="13725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2039942" y="5266918"/>
                  <a:ext cx="1568879" cy="407458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sp>
              <p:nvSpPr>
                <p:cNvPr id="30" name="Oval 29"/>
                <p:cNvSpPr/>
                <p:nvPr/>
              </p:nvSpPr>
              <p:spPr>
                <a:xfrm>
                  <a:off x="2731473" y="5347087"/>
                  <a:ext cx="225743" cy="239712"/>
                </a:xfrm>
                <a:prstGeom prst="ellipse">
                  <a:avLst/>
                </a:prstGeom>
                <a:solidFill>
                  <a:srgbClr val="0000FF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69" name="Group 68"/>
            <p:cNvGrpSpPr/>
            <p:nvPr/>
          </p:nvGrpSpPr>
          <p:grpSpPr>
            <a:xfrm>
              <a:off x="2303473" y="1470550"/>
              <a:ext cx="3853203" cy="2103192"/>
              <a:chOff x="2414869" y="1470550"/>
              <a:chExt cx="3853203" cy="2103192"/>
            </a:xfrm>
          </p:grpSpPr>
          <p:cxnSp>
            <p:nvCxnSpPr>
              <p:cNvPr id="33" name="Straight Arrow Connector 32"/>
              <p:cNvCxnSpPr/>
              <p:nvPr/>
            </p:nvCxnSpPr>
            <p:spPr>
              <a:xfrm>
                <a:off x="4269940" y="1640822"/>
                <a:ext cx="0" cy="1532467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55A0">
                    <a:lumMod val="60000"/>
                    <a:lumOff val="40000"/>
                  </a:srgbClr>
                </a:solidFill>
                <a:prstDash val="solid"/>
                <a:headEnd type="arrow"/>
                <a:tailEnd type="arrow"/>
              </a:ln>
              <a:effectLst>
                <a:glow rad="635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2745940" y="2394353"/>
                <a:ext cx="3014133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dash"/>
              </a:ln>
              <a:effectLst/>
            </p:spPr>
          </p:cxnSp>
          <p:cxnSp>
            <p:nvCxnSpPr>
              <p:cNvPr id="35" name="Straight Connector 34"/>
              <p:cNvCxnSpPr/>
              <p:nvPr/>
            </p:nvCxnSpPr>
            <p:spPr>
              <a:xfrm flipV="1">
                <a:off x="2780719" y="1894825"/>
                <a:ext cx="3005663" cy="1012822"/>
              </a:xfrm>
              <a:prstGeom prst="line">
                <a:avLst/>
              </a:prstGeom>
              <a:noFill/>
              <a:ln w="9525" cap="flat" cmpd="sng" algn="ctr">
                <a:solidFill>
                  <a:srgbClr val="4D4D4D">
                    <a:lumMod val="50000"/>
                  </a:srgbClr>
                </a:solidFill>
                <a:prstDash val="sysDot"/>
              </a:ln>
              <a:effectLst/>
            </p:spPr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5760073" y="1688447"/>
                <a:ext cx="0" cy="1362075"/>
              </a:xfrm>
              <a:prstGeom prst="line">
                <a:avLst/>
              </a:prstGeom>
              <a:noFill/>
              <a:ln w="38100" cap="flat" cmpd="sng" algn="ctr">
                <a:solidFill>
                  <a:srgbClr val="008000"/>
                </a:solidFill>
                <a:prstDash val="solid"/>
              </a:ln>
              <a:effectLst/>
            </p:spPr>
          </p:cxnSp>
          <p:cxnSp>
            <p:nvCxnSpPr>
              <p:cNvPr id="37" name="Straight Connector 36"/>
              <p:cNvCxnSpPr/>
              <p:nvPr/>
            </p:nvCxnSpPr>
            <p:spPr>
              <a:xfrm flipH="1">
                <a:off x="2754410" y="1939273"/>
                <a:ext cx="1520824" cy="455081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38" name="Straight Connector 37"/>
              <p:cNvCxnSpPr/>
              <p:nvPr/>
            </p:nvCxnSpPr>
            <p:spPr>
              <a:xfrm flipH="1" flipV="1">
                <a:off x="2754410" y="2394354"/>
                <a:ext cx="1515530" cy="440268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4269940" y="1894823"/>
                <a:ext cx="1490133" cy="44449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triangle"/>
                <a:tailEnd type="none"/>
              </a:ln>
              <a:effectLst/>
            </p:spPr>
          </p:cxnSp>
          <p:cxnSp>
            <p:nvCxnSpPr>
              <p:cNvPr id="40" name="Straight Connector 39"/>
              <p:cNvCxnSpPr/>
              <p:nvPr/>
            </p:nvCxnSpPr>
            <p:spPr>
              <a:xfrm flipH="1">
                <a:off x="4269941" y="2834622"/>
                <a:ext cx="1490132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triangle"/>
                <a:tailEnd type="none"/>
              </a:ln>
              <a:effectLst/>
            </p:spPr>
          </p:cxnSp>
          <p:cxnSp>
            <p:nvCxnSpPr>
              <p:cNvPr id="41" name="Straight Connector 40"/>
              <p:cNvCxnSpPr/>
              <p:nvPr/>
            </p:nvCxnSpPr>
            <p:spPr>
              <a:xfrm flipH="1" flipV="1">
                <a:off x="2745940" y="1939272"/>
                <a:ext cx="3014134" cy="895349"/>
              </a:xfrm>
              <a:prstGeom prst="line">
                <a:avLst/>
              </a:prstGeom>
              <a:noFill/>
              <a:ln w="9525" cap="flat" cmpd="sng" algn="ctr">
                <a:solidFill>
                  <a:srgbClr val="4D4D4D">
                    <a:lumMod val="50000"/>
                  </a:srgbClr>
                </a:solidFill>
                <a:prstDash val="sysDot"/>
              </a:ln>
              <a:effectLst/>
            </p:spPr>
          </p:cxnSp>
          <p:sp>
            <p:nvSpPr>
              <p:cNvPr id="42" name="TextBox 41"/>
              <p:cNvSpPr txBox="1"/>
              <p:nvPr/>
            </p:nvSpPr>
            <p:spPr>
              <a:xfrm>
                <a:off x="2414869" y="1470550"/>
                <a:ext cx="176212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0000FF"/>
                    </a:solidFill>
                    <a:latin typeface="Arial"/>
                  </a:rPr>
                  <a:t>ODR source</a:t>
                </a:r>
              </a:p>
              <a:p>
                <a:r>
                  <a:rPr lang="en-US" sz="1400" dirty="0" smtClean="0">
                    <a:solidFill>
                      <a:srgbClr val="0000FF"/>
                    </a:solidFill>
                    <a:latin typeface="Arial"/>
                  </a:rPr>
                  <a:t>Aperture </a:t>
                </a: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4212579" y="3130415"/>
                <a:ext cx="6953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2D9DFF"/>
                    </a:solidFill>
                    <a:latin typeface="Arial"/>
                  </a:rPr>
                  <a:t>Lens</a:t>
                </a:r>
                <a:endParaRPr lang="en-US" sz="1400" dirty="0">
                  <a:solidFill>
                    <a:srgbClr val="2D9DFF"/>
                  </a:solidFill>
                  <a:latin typeface="Arial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4810747" y="3050522"/>
                <a:ext cx="145732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008000"/>
                    </a:solidFill>
                    <a:latin typeface="Arial"/>
                  </a:rPr>
                  <a:t>CCD camera</a:t>
                </a:r>
              </a:p>
              <a:p>
                <a:r>
                  <a:rPr lang="en-US" sz="1400" dirty="0" smtClean="0">
                    <a:solidFill>
                      <a:srgbClr val="262626"/>
                    </a:solidFill>
                    <a:latin typeface="Arial"/>
                  </a:rPr>
                  <a:t>On </a:t>
                </a:r>
                <a:r>
                  <a:rPr lang="en-US" sz="1400" dirty="0" smtClean="0">
                    <a:solidFill>
                      <a:srgbClr val="0055A0">
                        <a:lumMod val="60000"/>
                        <a:lumOff val="40000"/>
                      </a:srgbClr>
                    </a:solidFill>
                    <a:latin typeface="Arial"/>
                  </a:rPr>
                  <a:t>focal</a:t>
                </a:r>
                <a:r>
                  <a:rPr lang="en-US" sz="1400" dirty="0" smtClean="0">
                    <a:solidFill>
                      <a:srgbClr val="262626"/>
                    </a:solidFill>
                    <a:latin typeface="Arial"/>
                  </a:rPr>
                  <a:t> plane</a:t>
                </a:r>
                <a:endParaRPr lang="en-US" sz="1400" dirty="0">
                  <a:solidFill>
                    <a:srgbClr val="262626"/>
                  </a:solidFill>
                  <a:latin typeface="Arial"/>
                </a:endParaRPr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 flipH="1">
                <a:off x="2751235" y="1767822"/>
                <a:ext cx="1520824" cy="455081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46" name="Straight Connector 45"/>
              <p:cNvCxnSpPr/>
              <p:nvPr/>
            </p:nvCxnSpPr>
            <p:spPr>
              <a:xfrm flipH="1" flipV="1">
                <a:off x="2754410" y="2222903"/>
                <a:ext cx="1515530" cy="440268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47" name="Straight Connector 46"/>
              <p:cNvCxnSpPr/>
              <p:nvPr/>
            </p:nvCxnSpPr>
            <p:spPr>
              <a:xfrm flipH="1" flipV="1">
                <a:off x="4269941" y="1767822"/>
                <a:ext cx="1490132" cy="127001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triangle"/>
                <a:tailEnd type="none"/>
              </a:ln>
              <a:effectLst/>
            </p:spPr>
          </p:cxnSp>
          <p:cxnSp>
            <p:nvCxnSpPr>
              <p:cNvPr id="48" name="Straight Connector 47"/>
              <p:cNvCxnSpPr/>
              <p:nvPr/>
            </p:nvCxnSpPr>
            <p:spPr>
              <a:xfrm flipH="1" flipV="1">
                <a:off x="4256184" y="2663171"/>
                <a:ext cx="1503889" cy="171451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triangle"/>
                <a:tailEnd type="none"/>
              </a:ln>
              <a:effectLst/>
            </p:spPr>
          </p:cxnSp>
          <p:cxnSp>
            <p:nvCxnSpPr>
              <p:cNvPr id="49" name="Straight Connector 48"/>
              <p:cNvCxnSpPr/>
              <p:nvPr/>
            </p:nvCxnSpPr>
            <p:spPr>
              <a:xfrm flipH="1">
                <a:off x="2751235" y="2117072"/>
                <a:ext cx="1520824" cy="455081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50" name="Straight Connector 49"/>
              <p:cNvCxnSpPr/>
              <p:nvPr/>
            </p:nvCxnSpPr>
            <p:spPr>
              <a:xfrm flipH="1" flipV="1">
                <a:off x="2754410" y="2572153"/>
                <a:ext cx="1515530" cy="440268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51" name="Straight Connector 50"/>
              <p:cNvCxnSpPr/>
              <p:nvPr/>
            </p:nvCxnSpPr>
            <p:spPr>
              <a:xfrm flipH="1">
                <a:off x="4256184" y="2834622"/>
                <a:ext cx="1490132" cy="177799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triangle"/>
                <a:tailEnd type="none"/>
              </a:ln>
              <a:effectLst/>
            </p:spPr>
          </p:cxnSp>
          <p:cxnSp>
            <p:nvCxnSpPr>
              <p:cNvPr id="52" name="Straight Connector 51"/>
              <p:cNvCxnSpPr/>
              <p:nvPr/>
            </p:nvCxnSpPr>
            <p:spPr>
              <a:xfrm flipH="1">
                <a:off x="4256184" y="1894823"/>
                <a:ext cx="1503889" cy="225424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triangle"/>
                <a:tailEnd type="none"/>
              </a:ln>
              <a:effectLst/>
            </p:spPr>
          </p:cxnSp>
          <p:sp>
            <p:nvSpPr>
              <p:cNvPr id="53" name="Oval 52"/>
              <p:cNvSpPr/>
              <p:nvPr/>
            </p:nvSpPr>
            <p:spPr>
              <a:xfrm>
                <a:off x="2728903" y="2007003"/>
                <a:ext cx="51014" cy="774699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FFFFFF"/>
                  </a:gs>
                  <a:gs pos="51000">
                    <a:srgbClr val="0000FF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54" name="Straight Connector 53"/>
              <p:cNvCxnSpPr/>
              <p:nvPr/>
            </p:nvCxnSpPr>
            <p:spPr>
              <a:xfrm flipH="1">
                <a:off x="5861673" y="1894823"/>
                <a:ext cx="2" cy="49953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/>
                <a:tailEnd type="stealth"/>
              </a:ln>
              <a:effectLst/>
            </p:spPr>
          </p:cxnSp>
          <p:sp>
            <p:nvSpPr>
              <p:cNvPr id="55" name="TextBox 54"/>
              <p:cNvSpPr txBox="1"/>
              <p:nvPr/>
            </p:nvSpPr>
            <p:spPr>
              <a:xfrm>
                <a:off x="5798173" y="1981603"/>
                <a:ext cx="3365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4D4D4D">
                        <a:lumMod val="50000"/>
                      </a:srgbClr>
                    </a:solidFill>
                    <a:latin typeface="Arial"/>
                  </a:rPr>
                  <a:t>d</a:t>
                </a:r>
                <a:endParaRPr lang="en-US" sz="1400" dirty="0">
                  <a:solidFill>
                    <a:srgbClr val="4D4D4D">
                      <a:lumMod val="50000"/>
                    </a:srgbClr>
                  </a:solidFill>
                  <a:latin typeface="Arial"/>
                </a:endParaRPr>
              </a:p>
            </p:txBody>
          </p:sp>
          <p:graphicFrame>
            <p:nvGraphicFramePr>
              <p:cNvPr id="57" name="Object 5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6277238"/>
                  </p:ext>
                </p:extLst>
              </p:nvPr>
            </p:nvGraphicFramePr>
            <p:xfrm>
              <a:off x="5013069" y="2083204"/>
              <a:ext cx="219075" cy="3063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44" name="Equation" r:id="rId4" imgW="127000" imgH="177800" progId="Equation.3">
                      <p:embed/>
                    </p:oleObj>
                  </mc:Choice>
                  <mc:Fallback>
                    <p:oleObj name="Equation" r:id="rId4" imgW="127000" imgH="177800" progId="Equation.3">
                      <p:embed/>
                      <p:pic>
                        <p:nvPicPr>
                          <p:cNvPr id="101" name="Object 100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5013069" y="2083204"/>
                            <a:ext cx="219075" cy="30638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8" name="Freeform 57"/>
              <p:cNvSpPr/>
              <p:nvPr/>
            </p:nvSpPr>
            <p:spPr>
              <a:xfrm>
                <a:off x="4907904" y="2180572"/>
                <a:ext cx="45719" cy="225425"/>
              </a:xfrm>
              <a:custGeom>
                <a:avLst/>
                <a:gdLst>
                  <a:gd name="connsiteX0" fmla="*/ 0 w 66675"/>
                  <a:gd name="connsiteY0" fmla="*/ 0 h 196850"/>
                  <a:gd name="connsiteX1" fmla="*/ 53975 w 66675"/>
                  <a:gd name="connsiteY1" fmla="*/ 98425 h 196850"/>
                  <a:gd name="connsiteX2" fmla="*/ 66675 w 66675"/>
                  <a:gd name="connsiteY2" fmla="*/ 196850 h 196850"/>
                  <a:gd name="connsiteX3" fmla="*/ 66675 w 66675"/>
                  <a:gd name="connsiteY3" fmla="*/ 196850 h 196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196850">
                    <a:moveTo>
                      <a:pt x="0" y="0"/>
                    </a:moveTo>
                    <a:cubicBezTo>
                      <a:pt x="21431" y="32808"/>
                      <a:pt x="42863" y="65617"/>
                      <a:pt x="53975" y="98425"/>
                    </a:cubicBezTo>
                    <a:cubicBezTo>
                      <a:pt x="65088" y="131233"/>
                      <a:pt x="66675" y="196850"/>
                      <a:pt x="66675" y="196850"/>
                    </a:cubicBezTo>
                    <a:lnTo>
                      <a:pt x="66675" y="196850"/>
                    </a:lnTo>
                  </a:path>
                </a:pathLst>
              </a:cu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5118378" y="2352888"/>
                <a:ext cx="2159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2D9DFF"/>
                    </a:solidFill>
                    <a:latin typeface="Arial"/>
                  </a:rPr>
                  <a:t>f</a:t>
                </a:r>
                <a:endParaRPr lang="en-US" sz="1400" b="1" dirty="0">
                  <a:solidFill>
                    <a:srgbClr val="2D9DFF"/>
                  </a:solidFill>
                  <a:latin typeface="Arial"/>
                </a:endParaRPr>
              </a:p>
            </p:txBody>
          </p:sp>
          <p:graphicFrame>
            <p:nvGraphicFramePr>
              <p:cNvPr id="60" name="Object 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68995804"/>
                  </p:ext>
                </p:extLst>
              </p:nvPr>
            </p:nvGraphicFramePr>
            <p:xfrm>
              <a:off x="3192902" y="1705720"/>
              <a:ext cx="321053" cy="24982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45" name="Équation" r:id="rId6" imgW="228600" imgH="177800" progId="Equation.3">
                      <p:embed/>
                    </p:oleObj>
                  </mc:Choice>
                  <mc:Fallback>
                    <p:oleObj name="Équation" r:id="rId6" imgW="228600" imgH="177800" progId="Equation.3">
                      <p:embed/>
                      <p:pic>
                        <p:nvPicPr>
                          <p:cNvPr id="104" name="Object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192902" y="1705720"/>
                            <a:ext cx="321053" cy="24982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62" name="Straight Connector 61"/>
              <p:cNvCxnSpPr/>
              <p:nvPr/>
            </p:nvCxnSpPr>
            <p:spPr>
              <a:xfrm>
                <a:off x="3610086" y="1767822"/>
                <a:ext cx="0" cy="1362075"/>
              </a:xfrm>
              <a:prstGeom prst="line">
                <a:avLst/>
              </a:prstGeom>
              <a:noFill/>
              <a:ln w="69850" cap="flat" cmpd="sng" algn="ctr">
                <a:solidFill>
                  <a:srgbClr val="0055A0">
                    <a:lumMod val="60000"/>
                    <a:lumOff val="40000"/>
                    <a:alpha val="55000"/>
                  </a:srgbClr>
                </a:solidFill>
                <a:prstDash val="solid"/>
              </a:ln>
              <a:effectLst/>
            </p:spPr>
          </p:cxnSp>
          <p:sp>
            <p:nvSpPr>
              <p:cNvPr id="63" name="TextBox 62"/>
              <p:cNvSpPr txBox="1"/>
              <p:nvPr/>
            </p:nvSpPr>
            <p:spPr>
              <a:xfrm>
                <a:off x="2625550" y="2881175"/>
                <a:ext cx="94386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0055A0">
                        <a:lumMod val="40000"/>
                        <a:lumOff val="60000"/>
                      </a:srgbClr>
                    </a:solidFill>
                    <a:latin typeface="Arial"/>
                  </a:rPr>
                  <a:t>Polarizer</a:t>
                </a:r>
                <a:endParaRPr lang="en-US" sz="1400" dirty="0">
                  <a:solidFill>
                    <a:srgbClr val="0055A0">
                      <a:lumMod val="40000"/>
                      <a:lumOff val="60000"/>
                    </a:srgbClr>
                  </a:solidFill>
                  <a:latin typeface="Arial"/>
                </a:endParaRPr>
              </a:p>
            </p:txBody>
          </p:sp>
          <p:cxnSp>
            <p:nvCxnSpPr>
              <p:cNvPr id="64" name="Straight Connector 63"/>
              <p:cNvCxnSpPr/>
              <p:nvPr/>
            </p:nvCxnSpPr>
            <p:spPr>
              <a:xfrm>
                <a:off x="3854878" y="1767822"/>
                <a:ext cx="0" cy="1362075"/>
              </a:xfrm>
              <a:prstGeom prst="line">
                <a:avLst/>
              </a:prstGeom>
              <a:noFill/>
              <a:ln w="69850" cap="flat" cmpd="sng" algn="ctr">
                <a:solidFill>
                  <a:srgbClr val="0000FF">
                    <a:alpha val="55000"/>
                  </a:srgbClr>
                </a:solidFill>
                <a:prstDash val="solid"/>
              </a:ln>
              <a:effectLst/>
            </p:spPr>
          </p:cxnSp>
          <p:sp>
            <p:nvSpPr>
              <p:cNvPr id="65" name="TextBox 64"/>
              <p:cNvSpPr txBox="1"/>
              <p:nvPr/>
            </p:nvSpPr>
            <p:spPr>
              <a:xfrm>
                <a:off x="3613026" y="3112076"/>
                <a:ext cx="73280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0000FF"/>
                    </a:solidFill>
                    <a:latin typeface="Arial"/>
                  </a:rPr>
                  <a:t>Filter</a:t>
                </a:r>
                <a:endParaRPr lang="en-US" sz="1400" dirty="0">
                  <a:solidFill>
                    <a:srgbClr val="0000FF"/>
                  </a:solidFill>
                  <a:latin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4020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ODR setup at KEK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1" y="4570487"/>
                <a:ext cx="8226854" cy="1422542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 smtClean="0"/>
                  <a:t>4 slits (201 to 50 </a:t>
                </a:r>
                <a:r>
                  <a:rPr lang="en-US" sz="2000" dirty="0" smtClean="0">
                    <a:latin typeface="Symbol" panose="05050102010706020507" pitchFamily="18" charset="2"/>
                  </a:rPr>
                  <a:t>m</a:t>
                </a:r>
                <a:r>
                  <a:rPr lang="en-US" sz="2000" dirty="0" smtClean="0"/>
                  <a:t>m) &amp; 4 mask to reduce SR background (interference) </a:t>
                </a:r>
              </a:p>
              <a:p>
                <a:r>
                  <a:rPr lang="en-US" sz="2000" dirty="0" smtClean="0"/>
                  <a:t>Simultaneous imaging and angular acquisition (intensified camera)</a:t>
                </a:r>
                <a:endParaRPr lang="en-GB" sz="2000" dirty="0" smtClean="0"/>
              </a:p>
              <a:p>
                <a:r>
                  <a:rPr lang="en-US" sz="2000" dirty="0" smtClean="0"/>
                  <a:t>Acquisition at various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2000" dirty="0" smtClean="0"/>
                  <a:t>, down to 250 nm for improved resolution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1" y="4570487"/>
                <a:ext cx="8226854" cy="1422542"/>
              </a:xfrm>
              <a:blipFill>
                <a:blip r:embed="rId2"/>
                <a:stretch>
                  <a:fillRect t="-34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LCWS19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311451" y="1087511"/>
            <a:ext cx="5134213" cy="3336244"/>
            <a:chOff x="4148885" y="2791965"/>
            <a:chExt cx="5134213" cy="3336244"/>
          </a:xfrm>
        </p:grpSpPr>
        <p:grpSp>
          <p:nvGrpSpPr>
            <p:cNvPr id="8" name="Group 7"/>
            <p:cNvGrpSpPr/>
            <p:nvPr/>
          </p:nvGrpSpPr>
          <p:grpSpPr>
            <a:xfrm>
              <a:off x="4148885" y="2791965"/>
              <a:ext cx="4936763" cy="3336244"/>
              <a:chOff x="4148885" y="2791965"/>
              <a:chExt cx="4936763" cy="3336244"/>
            </a:xfrm>
          </p:grpSpPr>
          <p:pic>
            <p:nvPicPr>
              <p:cNvPr id="10" name="Picture 9" descr="ODR_Mask_Vertical_horizontal.PNG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48885" y="2791965"/>
                <a:ext cx="4936763" cy="3336244"/>
              </a:xfrm>
              <a:prstGeom prst="rect">
                <a:avLst/>
              </a:prstGeom>
            </p:spPr>
          </p:pic>
          <p:cxnSp>
            <p:nvCxnSpPr>
              <p:cNvPr id="11" name="Straight Arrow Connector 10"/>
              <p:cNvCxnSpPr/>
              <p:nvPr/>
            </p:nvCxnSpPr>
            <p:spPr>
              <a:xfrm flipH="1" flipV="1">
                <a:off x="6035675" y="4054325"/>
                <a:ext cx="961616" cy="382536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H="1" flipV="1">
                <a:off x="7366000" y="4576561"/>
                <a:ext cx="127000" cy="42914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flipH="1" flipV="1">
                <a:off x="8210551" y="4909937"/>
                <a:ext cx="768349" cy="306438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Right Arrow 13"/>
              <p:cNvSpPr/>
              <p:nvPr/>
            </p:nvSpPr>
            <p:spPr>
              <a:xfrm rot="10053843">
                <a:off x="5261861" y="4069482"/>
                <a:ext cx="703543" cy="155344"/>
              </a:xfrm>
              <a:prstGeom prst="rightArrow">
                <a:avLst/>
              </a:prstGeom>
              <a:solidFill>
                <a:schemeClr val="bg1">
                  <a:alpha val="99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rot="20785037">
                <a:off x="5315556" y="4143174"/>
                <a:ext cx="5811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prstClr val="white"/>
                    </a:solidFill>
                  </a:rPr>
                  <a:t>ODR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 rot="20975145">
                <a:off x="6591338" y="4837307"/>
                <a:ext cx="8119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i="1" dirty="0" smtClean="0">
                    <a:solidFill>
                      <a:srgbClr val="F8F8F8">
                        <a:lumMod val="10000"/>
                      </a:srgbClr>
                    </a:solidFill>
                  </a:rPr>
                  <a:t>Masks</a:t>
                </a:r>
                <a:endParaRPr lang="en-US" sz="1200" b="1" i="1" dirty="0">
                  <a:solidFill>
                    <a:srgbClr val="F8F8F8">
                      <a:lumMod val="10000"/>
                    </a:srgbClr>
                  </a:solidFill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010775" y="3718551"/>
                <a:ext cx="11046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prstClr val="white"/>
                    </a:solidFill>
                  </a:rPr>
                  <a:t>TARGET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 rot="1224431">
              <a:off x="8085009" y="4765965"/>
              <a:ext cx="11980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00FF"/>
                  </a:solidFill>
                </a:rPr>
                <a:t>e</a:t>
              </a:r>
              <a:r>
                <a:rPr lang="en-US" b="1" dirty="0" smtClean="0">
                  <a:solidFill>
                    <a:srgbClr val="0000FF"/>
                  </a:solidFill>
                </a:rPr>
                <a:t>- Beam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715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ODR@KEK results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4494300"/>
            <a:ext cx="8226854" cy="149873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Better sensitivity in the UV (250 nm ) than visible (400 nm)</a:t>
            </a:r>
          </a:p>
          <a:p>
            <a:r>
              <a:rPr lang="en-US" sz="2000" dirty="0" smtClean="0"/>
              <a:t>Sensitivity to </a:t>
            </a:r>
            <a:r>
              <a:rPr lang="en-US" sz="2000" b="1" dirty="0" smtClean="0"/>
              <a:t>4 </a:t>
            </a:r>
            <a:r>
              <a:rPr lang="en-US" sz="2000" b="1" dirty="0" smtClean="0">
                <a:latin typeface="Symbol" panose="05050102010706020507" pitchFamily="18" charset="2"/>
              </a:rPr>
              <a:t>m</a:t>
            </a:r>
            <a:r>
              <a:rPr lang="en-US" sz="2000" b="1" dirty="0" smtClean="0"/>
              <a:t>m </a:t>
            </a:r>
            <a:r>
              <a:rPr lang="en-US" sz="2000" dirty="0" smtClean="0"/>
              <a:t>achieved at 250 nm</a:t>
            </a:r>
          </a:p>
          <a:p>
            <a:r>
              <a:rPr lang="en-US" sz="2000" dirty="0" smtClean="0"/>
              <a:t>Relatively simple and inexpensive setup &gt; scale up OK</a:t>
            </a:r>
          </a:p>
          <a:p>
            <a:r>
              <a:rPr lang="en-US" sz="2000" dirty="0" smtClean="0"/>
              <a:t>Ease of use in real operational scenario to be improved / studied. 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LCWS19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4829" y="922203"/>
            <a:ext cx="5011598" cy="3572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6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49766</TotalTime>
  <Words>1250</Words>
  <Application>Microsoft Office PowerPoint</Application>
  <PresentationFormat>On-screen Show (4:3)</PresentationFormat>
  <Paragraphs>230</Paragraphs>
  <Slides>23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Calibri</vt:lpstr>
      <vt:lpstr>Cambria Math</vt:lpstr>
      <vt:lpstr>Corbel</vt:lpstr>
      <vt:lpstr>Optima</vt:lpstr>
      <vt:lpstr>Symbol</vt:lpstr>
      <vt:lpstr>CERNCorporate4-3</vt:lpstr>
      <vt:lpstr>Equation</vt:lpstr>
      <vt:lpstr>Équation</vt:lpstr>
      <vt:lpstr>PowerPoint Presentation</vt:lpstr>
      <vt:lpstr>Beam instrumentation studies for future linear colliders</vt:lpstr>
      <vt:lpstr>Outline</vt:lpstr>
      <vt:lpstr>Beam instrumentation challenges in LCs</vt:lpstr>
      <vt:lpstr>Measuring emittance in LC</vt:lpstr>
      <vt:lpstr>Measuring emittance in LC</vt:lpstr>
      <vt:lpstr>Optical Diffraction Radiation</vt:lpstr>
      <vt:lpstr>ODR setup at KEK</vt:lpstr>
      <vt:lpstr>ODR@KEK results </vt:lpstr>
      <vt:lpstr>From ODR to ChDR</vt:lpstr>
      <vt:lpstr>Cherenkov Diffraction Radiation (ChDR)</vt:lpstr>
      <vt:lpstr>Cherenkov Diffraction Radiation (ChDR)</vt:lpstr>
      <vt:lpstr>Cherenkov Diffraction Radiation (ChDR)</vt:lpstr>
      <vt:lpstr>ChDR studies at KEK</vt:lpstr>
      <vt:lpstr>PowerPoint Presentation</vt:lpstr>
      <vt:lpstr>ChDR @ KEK: results…so far</vt:lpstr>
      <vt:lpstr>ChDR at CLEAR</vt:lpstr>
      <vt:lpstr>ChDR @ CLEAR</vt:lpstr>
      <vt:lpstr>Coherent ChDR</vt:lpstr>
      <vt:lpstr>Coherent ChDR</vt:lpstr>
      <vt:lpstr>Conclusions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Stefano Mazzoni</cp:lastModifiedBy>
  <cp:revision>413</cp:revision>
  <dcterms:created xsi:type="dcterms:W3CDTF">2012-11-30T11:04:26Z</dcterms:created>
  <dcterms:modified xsi:type="dcterms:W3CDTF">2019-10-29T03:50:31Z</dcterms:modified>
</cp:coreProperties>
</file>