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306" r:id="rId2"/>
    <p:sldId id="819" r:id="rId3"/>
    <p:sldId id="820" r:id="rId4"/>
    <p:sldId id="687" r:id="rId5"/>
    <p:sldId id="308" r:id="rId6"/>
    <p:sldId id="261" r:id="rId7"/>
    <p:sldId id="262" r:id="rId8"/>
    <p:sldId id="260" r:id="rId9"/>
    <p:sldId id="314" r:id="rId10"/>
    <p:sldId id="315" r:id="rId11"/>
    <p:sldId id="311" r:id="rId12"/>
    <p:sldId id="318" r:id="rId13"/>
    <p:sldId id="319" r:id="rId14"/>
    <p:sldId id="32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  <a:srgbClr val="F8A208"/>
    <a:srgbClr val="996633"/>
    <a:srgbClr val="0036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5073" autoAdjust="0"/>
  </p:normalViewPr>
  <p:slideViewPr>
    <p:cSldViewPr snapToGrid="0">
      <p:cViewPr>
        <p:scale>
          <a:sx n="50" d="100"/>
          <a:sy n="50" d="100"/>
        </p:scale>
        <p:origin x="1056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1FFCB7-E052-4D05-B52E-C8BA036D8DB9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BB3343-7E96-4E8D-9765-9AEEE0DDD7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0371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BB3343-7E96-4E8D-9765-9AEEE0DDD71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9300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BB3343-7E96-4E8D-9765-9AEEE0DDD71F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726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381D1-D4A4-4940-8994-5E438F47ABDB}" type="datetime1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232-CE5F-48A1-9E4F-FC0F41ACF3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1356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0039-5CCF-4921-94D5-8CF2303246F9}" type="datetime1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232-CE5F-48A1-9E4F-FC0F41ACF3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5807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F5A51-C9F5-4098-B105-7B454D891DB9}" type="datetime1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232-CE5F-48A1-9E4F-FC0F41ACF3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7019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185" y="1"/>
            <a:ext cx="8651630" cy="126609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185" y="1371600"/>
            <a:ext cx="8651630" cy="4805363"/>
          </a:xfrm>
        </p:spPr>
        <p:txBody>
          <a:bodyPr/>
          <a:lstStyle>
            <a:lvl1pPr>
              <a:defRPr sz="2400"/>
            </a:lvl1pPr>
            <a:lvl2pPr marL="800100" indent="-342900">
              <a:buFont typeface="Segoe UI" panose="020B0502040204020203" pitchFamily="34" charset="0"/>
              <a:buChar char="-"/>
              <a:defRPr sz="2200"/>
            </a:lvl2pPr>
            <a:lvl3pPr marL="1257300" indent="-342900">
              <a:buFont typeface="Wingdings" panose="05000000000000000000" pitchFamily="2" charset="2"/>
              <a:buChar char="ü"/>
              <a:defRPr/>
            </a:lvl3pPr>
            <a:lvl4pPr marL="1657350" indent="-285750">
              <a:buFont typeface="Segoe UI" panose="020B0502040204020203" pitchFamily="34" charset="0"/>
              <a:buChar char="-"/>
              <a:defRPr/>
            </a:lvl4pPr>
            <a:lvl5pPr marL="2114550" indent="-285750">
              <a:buFont typeface="Wingdings" panose="05000000000000000000" pitchFamily="2" charset="2"/>
              <a:buChar char="ü"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3514" y="6356351"/>
            <a:ext cx="2057400" cy="365125"/>
          </a:xfrm>
        </p:spPr>
        <p:txBody>
          <a:bodyPr/>
          <a:lstStyle/>
          <a:p>
            <a:fld id="{8275E3C7-6208-4B6A-B4A0-B9CB81A0A682}" type="datetime1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4953" y="6356351"/>
            <a:ext cx="4325815" cy="3651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44809" y="6356351"/>
            <a:ext cx="2057400" cy="365125"/>
          </a:xfrm>
        </p:spPr>
        <p:txBody>
          <a:bodyPr/>
          <a:lstStyle/>
          <a:p>
            <a:fld id="{169FC232-CE5F-48A1-9E4F-FC0F41ACF3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4525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F10B-0C74-4E6F-A86A-879D0EF50D74}" type="datetime1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232-CE5F-48A1-9E4F-FC0F41ACF3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022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2pPr marL="685800" indent="-228600">
              <a:buFont typeface="Segoe UI" panose="020B0502040204020203" pitchFamily="34" charset="0"/>
              <a:buChar char="-"/>
              <a:defRPr/>
            </a:lvl2pPr>
            <a:lvl3pPr marL="1143000" indent="-228600">
              <a:buFont typeface="Wingdings" panose="05000000000000000000" pitchFamily="2" charset="2"/>
              <a:buChar char="ü"/>
              <a:defRPr/>
            </a:lvl3pPr>
            <a:lvl4pPr marL="1600200" indent="-228600">
              <a:buFont typeface="Segoe UI" panose="020B0502040204020203" pitchFamily="34" charset="0"/>
              <a:buChar char="-"/>
              <a:defRPr/>
            </a:lvl4pPr>
            <a:lvl5pPr marL="2057400" indent="-228600">
              <a:buFont typeface="Wingdings" panose="05000000000000000000" pitchFamily="2" charset="2"/>
              <a:buChar char="ü"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2pPr marL="685800" indent="-228600">
              <a:buFont typeface="Segoe UI" panose="020B0502040204020203" pitchFamily="34" charset="0"/>
              <a:buChar char="-"/>
              <a:defRPr/>
            </a:lvl2pPr>
            <a:lvl3pPr marL="1143000" indent="-228600">
              <a:buFont typeface="Wingdings" panose="05000000000000000000" pitchFamily="2" charset="2"/>
              <a:buChar char="ü"/>
              <a:defRPr/>
            </a:lvl3pPr>
            <a:lvl4pPr marL="1600200" indent="-228600">
              <a:buFont typeface="Segoe UI" panose="020B0502040204020203" pitchFamily="34" charset="0"/>
              <a:buChar char="-"/>
              <a:defRPr/>
            </a:lvl4pPr>
            <a:lvl5pPr marL="2057400" indent="-228600">
              <a:buFont typeface="Wingdings" panose="05000000000000000000" pitchFamily="2" charset="2"/>
              <a:buChar char="ü"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D42A-1E49-431B-80FF-2F91802C1007}" type="datetime1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232-CE5F-48A1-9E4F-FC0F41ACF3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7144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2pPr marL="685800" indent="-228600">
              <a:buFont typeface="Segoe UI" panose="020B0502040204020203" pitchFamily="34" charset="0"/>
              <a:buChar char="-"/>
              <a:defRPr/>
            </a:lvl2pPr>
            <a:lvl3pPr marL="1143000" indent="-228600">
              <a:buFont typeface="Wingdings" panose="05000000000000000000" pitchFamily="2" charset="2"/>
              <a:buChar char="ü"/>
              <a:defRPr/>
            </a:lvl3pPr>
            <a:lvl4pPr marL="1600200" indent="-228600">
              <a:buFont typeface="Segoe UI" panose="020B0502040204020203" pitchFamily="34" charset="0"/>
              <a:buChar char="-"/>
              <a:defRPr/>
            </a:lvl4pPr>
            <a:lvl5pPr marL="2057400" indent="-228600">
              <a:buFont typeface="Wingdings" panose="05000000000000000000" pitchFamily="2" charset="2"/>
              <a:buChar char="ü"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>
            <a:lvl2pPr marL="685800" indent="-228600">
              <a:buFont typeface="Segoe UI" panose="020B0502040204020203" pitchFamily="34" charset="0"/>
              <a:buChar char="-"/>
              <a:defRPr/>
            </a:lvl2pPr>
            <a:lvl3pPr marL="1143000" indent="-228600">
              <a:buFont typeface="Wingdings" panose="05000000000000000000" pitchFamily="2" charset="2"/>
              <a:buChar char="ü"/>
              <a:defRPr/>
            </a:lvl3pPr>
            <a:lvl4pPr marL="1600200" indent="-228600">
              <a:buFont typeface="Segoe UI" panose="020B0502040204020203" pitchFamily="34" charset="0"/>
              <a:buChar char="-"/>
              <a:defRPr/>
            </a:lvl4pPr>
            <a:lvl5pPr marL="2057400" indent="-228600">
              <a:buFont typeface="Wingdings" panose="05000000000000000000" pitchFamily="2" charset="2"/>
              <a:buChar char="ü"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36B62-8A29-40A3-B5DB-4B2154842D13}" type="datetime1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232-CE5F-48A1-9E4F-FC0F41ACF3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097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B2BD8-145D-4D9F-A5E4-E4D309DCC3C7}" type="datetime1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232-CE5F-48A1-9E4F-FC0F41ACF3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336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785E-67D6-4E03-A816-126A894FA390}" type="datetime1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232-CE5F-48A1-9E4F-FC0F41ACF3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4410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 marL="685800" indent="-228600">
              <a:buFont typeface="Segoe UI" panose="020B0502040204020203" pitchFamily="34" charset="0"/>
              <a:buChar char="-"/>
              <a:defRPr sz="2800"/>
            </a:lvl2pPr>
            <a:lvl3pPr marL="1143000" indent="-228600">
              <a:buFont typeface="Wingdings" panose="05000000000000000000" pitchFamily="2" charset="2"/>
              <a:buChar char="ü"/>
              <a:defRPr sz="2400"/>
            </a:lvl3pPr>
            <a:lvl4pPr marL="1600200" indent="-228600">
              <a:buFont typeface="Segoe UI" panose="020B0502040204020203" pitchFamily="34" charset="0"/>
              <a:buChar char="-"/>
              <a:defRPr sz="2000"/>
            </a:lvl4pPr>
            <a:lvl5pPr marL="2057400" indent="-228600">
              <a:buFont typeface="Wingdings" panose="05000000000000000000" pitchFamily="2" charset="2"/>
              <a:buChar char="ü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3AD03-847F-4C84-B8E9-91EAA853E723}" type="datetime1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232-CE5F-48A1-9E4F-FC0F41ACF3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366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1BE6-7B25-42B3-B36D-21193CBC07BB}" type="datetime1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232-CE5F-48A1-9E4F-FC0F41ACF3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0953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DDAA7-318A-4497-B605-3C687D929AC0}" type="datetime1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FC232-CE5F-48A1-9E4F-FC0F41ACF3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6931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0B9C5D-8116-4382-B136-51DD819A6D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1239837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Muon Pair Production</a:t>
            </a:r>
            <a:endParaRPr kumimoji="1" lang="ja-JP" altLang="en-US" dirty="0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253FD775-06B1-4B60-B04C-01161729E0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628230"/>
            <a:ext cx="6858000" cy="3735141"/>
          </a:xfrm>
        </p:spPr>
        <p:txBody>
          <a:bodyPr>
            <a:normAutofit fontScale="62500" lnSpcReduction="20000"/>
          </a:bodyPr>
          <a:lstStyle/>
          <a:p>
            <a:endParaRPr lang="en-US" altLang="ja-JP" dirty="0"/>
          </a:p>
          <a:p>
            <a:r>
              <a:rPr lang="en-US" altLang="ja-JP" sz="4500" dirty="0"/>
              <a:t>Koichiro</a:t>
            </a:r>
            <a:r>
              <a:rPr lang="ja-JP" altLang="en-US" sz="4500" dirty="0"/>
              <a:t> </a:t>
            </a:r>
            <a:r>
              <a:rPr lang="en-US" altLang="ja-JP" sz="4500" dirty="0"/>
              <a:t>Shimomura (KEK IMSS)</a:t>
            </a:r>
            <a:r>
              <a:rPr lang="en-US" altLang="ja-JP" sz="4500" baseline="30000" dirty="0"/>
              <a:t>*</a:t>
            </a:r>
          </a:p>
          <a:p>
            <a:endParaRPr lang="en-US" altLang="ja-JP" sz="3500" baseline="30000" dirty="0"/>
          </a:p>
          <a:p>
            <a:r>
              <a:rPr lang="en-US" altLang="ja-JP" sz="5800" baseline="30000" dirty="0"/>
              <a:t>T. Yamazaki (KEK IMSS)</a:t>
            </a:r>
          </a:p>
          <a:p>
            <a:r>
              <a:rPr lang="en-US" altLang="ja-JP" sz="5800" baseline="30000" dirty="0"/>
              <a:t>N. Kawamura (KEK IMSS)</a:t>
            </a:r>
          </a:p>
          <a:p>
            <a:r>
              <a:rPr lang="en-US" altLang="ja-JP" sz="5800" baseline="30000" dirty="0"/>
              <a:t>D. </a:t>
            </a:r>
            <a:r>
              <a:rPr lang="en-US" altLang="ja-JP" sz="5800" baseline="30000" dirty="0" err="1"/>
              <a:t>Nomua</a:t>
            </a:r>
            <a:r>
              <a:rPr lang="en-US" altLang="ja-JP" sz="5800" baseline="30000" dirty="0"/>
              <a:t> (KEK IPNS)</a:t>
            </a:r>
          </a:p>
          <a:p>
            <a:r>
              <a:rPr lang="en-US" altLang="ja-JP" sz="5800" baseline="30000" dirty="0"/>
              <a:t>Y. Kawashima (RCNP)</a:t>
            </a:r>
          </a:p>
          <a:p>
            <a:endParaRPr lang="en-US" altLang="ja-JP" sz="3600" baseline="30000" dirty="0"/>
          </a:p>
          <a:p>
            <a:endParaRPr lang="en-US" altLang="ja-JP" sz="3600" baseline="30000" dirty="0"/>
          </a:p>
          <a:p>
            <a:endParaRPr lang="en-US" altLang="ja-JP" sz="2000" dirty="0"/>
          </a:p>
          <a:p>
            <a:r>
              <a:rPr lang="en-US" altLang="ja-JP" sz="1800" baseline="30000" dirty="0">
                <a:solidFill>
                  <a:schemeClr val="bg1">
                    <a:lumMod val="50000"/>
                  </a:schemeClr>
                </a:solidFill>
              </a:rPr>
              <a:t>*</a:t>
            </a:r>
            <a:r>
              <a:rPr lang="ja-JP" altLang="en-US" sz="1800" baseline="30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ja-JP" sz="1800" baseline="30000" dirty="0">
                <a:solidFill>
                  <a:schemeClr val="bg1">
                    <a:lumMod val="50000"/>
                  </a:schemeClr>
                </a:solidFill>
              </a:rPr>
              <a:t>Koichiro.shimomura@kek.jp</a:t>
            </a:r>
            <a:endParaRPr lang="en-US" altLang="ja-JP" sz="1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328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41606-3522-4205-8A27-EA0E39CAC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Case2 125GeV</a:t>
            </a:r>
            <a:r>
              <a:rPr lang="ja-JP" altLang="en-US" dirty="0"/>
              <a:t> </a:t>
            </a:r>
            <a:r>
              <a:rPr lang="en-US" altLang="ja-JP" dirty="0"/>
              <a:t>Dump</a:t>
            </a:r>
            <a:r>
              <a:rPr lang="ja-JP" altLang="en-US" dirty="0"/>
              <a:t>（</a:t>
            </a:r>
            <a:r>
              <a:rPr lang="en-US" altLang="ja-JP" dirty="0"/>
              <a:t>E-5)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62B6AA8-9DBC-4320-B4F0-DE9E0112C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185" y="1266094"/>
            <a:ext cx="8651630" cy="1988414"/>
          </a:xfrm>
        </p:spPr>
        <p:txBody>
          <a:bodyPr>
            <a:normAutofit/>
          </a:bodyPr>
          <a:lstStyle/>
          <a:p>
            <a:r>
              <a:rPr lang="en-US" altLang="ja-JP" sz="2200" dirty="0"/>
              <a:t>Beam Power at Dump max=</a:t>
            </a:r>
            <a:r>
              <a:rPr lang="ja-JP" altLang="en-US" sz="2200" dirty="0"/>
              <a:t> </a:t>
            </a:r>
            <a:r>
              <a:rPr lang="en-US" altLang="ja-JP" sz="2200" dirty="0"/>
              <a:t>PB max=2500kW</a:t>
            </a:r>
            <a:endParaRPr kumimoji="1" lang="en-US" altLang="ja-JP" sz="2200" dirty="0"/>
          </a:p>
          <a:p>
            <a:r>
              <a:rPr lang="en-US" altLang="ja-JP" sz="2200" dirty="0"/>
              <a:t>Dump</a:t>
            </a:r>
            <a:r>
              <a:rPr lang="ja-JP" altLang="en-US" sz="2200" dirty="0"/>
              <a:t>   </a:t>
            </a:r>
            <a:r>
              <a:rPr lang="en-US" altLang="ja-JP" sz="2200" dirty="0"/>
              <a:t>W=17000</a:t>
            </a:r>
            <a:r>
              <a:rPr kumimoji="1" lang="en-US" altLang="ja-JP" sz="2200" dirty="0"/>
              <a:t>kW </a:t>
            </a:r>
          </a:p>
          <a:p>
            <a:pPr marL="0" indent="0">
              <a:buNone/>
            </a:pPr>
            <a:r>
              <a:rPr lang="ja-JP" altLang="en-US" sz="2200" dirty="0"/>
              <a:t>   </a:t>
            </a:r>
            <a:r>
              <a:rPr lang="en-US" altLang="ja-JP" sz="2000" dirty="0" err="1"/>
              <a:t>Asuume</a:t>
            </a:r>
            <a:r>
              <a:rPr lang="ja-JP" altLang="en-US" sz="2000" dirty="0"/>
              <a:t> </a:t>
            </a:r>
            <a:r>
              <a:rPr lang="en-US" altLang="ja-JP" sz="2000" dirty="0"/>
              <a:t>2500kW</a:t>
            </a:r>
            <a:r>
              <a:rPr lang="ja-JP" altLang="en-US" sz="2000" dirty="0"/>
              <a:t>（</a:t>
            </a:r>
            <a:r>
              <a:rPr lang="en-US" altLang="ja-JP" sz="2000" dirty="0"/>
              <a:t>20μA</a:t>
            </a:r>
            <a:r>
              <a:rPr lang="ja-JP" altLang="en-US" sz="2000" dirty="0"/>
              <a:t>）</a:t>
            </a:r>
            <a:r>
              <a:rPr lang="en-US" altLang="ja-JP" sz="2000" dirty="0"/>
              <a:t>2.5×10</a:t>
            </a:r>
            <a:r>
              <a:rPr lang="en-US" altLang="ja-JP" sz="2000" baseline="30000" dirty="0"/>
              <a:t>13</a:t>
            </a:r>
            <a:r>
              <a:rPr lang="en-US" altLang="ja-JP" sz="2000" dirty="0"/>
              <a:t> e</a:t>
            </a:r>
            <a:r>
              <a:rPr lang="en-US" altLang="ja-JP" sz="2000" baseline="30000" dirty="0"/>
              <a:t>-</a:t>
            </a:r>
            <a:r>
              <a:rPr lang="en-US" altLang="ja-JP" sz="2000" dirty="0"/>
              <a:t>/pulse</a:t>
            </a:r>
            <a:r>
              <a:rPr lang="ja-JP" altLang="en-US" sz="2000" dirty="0"/>
              <a:t>（</a:t>
            </a:r>
            <a:r>
              <a:rPr lang="en-US" altLang="ja-JP" sz="2000" dirty="0"/>
              <a:t>2×10</a:t>
            </a:r>
            <a:r>
              <a:rPr lang="en-US" altLang="ja-JP" sz="2000" baseline="30000" dirty="0"/>
              <a:t>10</a:t>
            </a:r>
            <a:r>
              <a:rPr lang="en-US" altLang="ja-JP" sz="2000" dirty="0"/>
              <a:t> e</a:t>
            </a:r>
            <a:r>
              <a:rPr lang="en-US" altLang="ja-JP" sz="2000" baseline="30000" dirty="0"/>
              <a:t>-</a:t>
            </a:r>
            <a:r>
              <a:rPr lang="en-US" altLang="ja-JP" sz="2000" dirty="0"/>
              <a:t>/bunch</a:t>
            </a:r>
            <a:r>
              <a:rPr lang="ja-JP" altLang="en-US" sz="2000" dirty="0"/>
              <a:t>）</a:t>
            </a:r>
          </a:p>
          <a:p>
            <a:r>
              <a:rPr lang="en-US" altLang="ja-JP" sz="2200" dirty="0"/>
              <a:t>w</a:t>
            </a:r>
            <a:r>
              <a:rPr lang="en-US" altLang="ja-JP" sz="2200" baseline="-25000" dirty="0"/>
              <a:t>0</a:t>
            </a:r>
            <a:r>
              <a:rPr lang="en-US" altLang="ja-JP" sz="2200" dirty="0"/>
              <a:t>=10μm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C639AA1-C065-43C0-ADF0-C39DF394B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232-CE5F-48A1-9E4F-FC0F41ACF300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9D67AB39-BC12-4CD1-A3C2-48AE556EDB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34" r="18614" b="3933"/>
          <a:stretch/>
        </p:blipFill>
        <p:spPr>
          <a:xfrm>
            <a:off x="4129972" y="3254508"/>
            <a:ext cx="4536075" cy="3301550"/>
          </a:xfrm>
          <a:prstGeom prst="rect">
            <a:avLst/>
          </a:prstGeom>
        </p:spPr>
      </p:pic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C7343961-0E9E-48F0-85EA-07E0417D9243}"/>
              </a:ext>
            </a:extLst>
          </p:cNvPr>
          <p:cNvSpPr txBox="1">
            <a:spLocks/>
          </p:cNvSpPr>
          <p:nvPr/>
        </p:nvSpPr>
        <p:spPr>
          <a:xfrm>
            <a:off x="241791" y="3314571"/>
            <a:ext cx="3957975" cy="34069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egoe UI" panose="020B0502040204020203" pitchFamily="34" charset="0"/>
              <a:buChar char="-"/>
              <a:defRPr kumimoji="1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egoe UI" panose="020B0502040204020203" pitchFamily="34" charset="0"/>
              <a:buChar char="-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200" dirty="0"/>
              <a:t>Use P. 3 formula</a:t>
            </a:r>
            <a:r>
              <a:rPr lang="ja-JP" altLang="en-US" sz="2200" dirty="0"/>
              <a:t>、</a:t>
            </a:r>
            <a:endParaRPr lang="en-US" altLang="ja-JP" sz="2200" dirty="0"/>
          </a:p>
          <a:p>
            <a:pPr lvl="1"/>
            <a:r>
              <a:rPr lang="en-US" altLang="ja-JP" dirty="0" err="1">
                <a:solidFill>
                  <a:srgbClr val="FF0000"/>
                </a:solidFill>
              </a:rPr>
              <a:t>E</a:t>
            </a:r>
            <a:r>
              <a:rPr lang="en-US" altLang="ja-JP" baseline="-25000" dirty="0" err="1">
                <a:solidFill>
                  <a:srgbClr val="FF0000"/>
                </a:solidFill>
              </a:rPr>
              <a:t>γ</a:t>
            </a:r>
            <a:r>
              <a:rPr lang="en-US" altLang="ja-JP" dirty="0">
                <a:solidFill>
                  <a:srgbClr val="FF0000"/>
                </a:solidFill>
              </a:rPr>
              <a:t> = 90GeV (Max)</a:t>
            </a:r>
          </a:p>
          <a:p>
            <a:pPr lvl="1"/>
            <a:r>
              <a:rPr lang="en-US" altLang="ja-JP" dirty="0">
                <a:solidFill>
                  <a:srgbClr val="FF0000"/>
                </a:solidFill>
              </a:rPr>
              <a:t>F = 1.7×10</a:t>
            </a:r>
            <a:r>
              <a:rPr lang="en-US" altLang="ja-JP" baseline="30000" dirty="0">
                <a:solidFill>
                  <a:srgbClr val="FF0000"/>
                </a:solidFill>
              </a:rPr>
              <a:t>13</a:t>
            </a:r>
            <a:r>
              <a:rPr lang="en-US" altLang="ja-JP" dirty="0">
                <a:solidFill>
                  <a:srgbClr val="FF0000"/>
                </a:solidFill>
              </a:rPr>
              <a:t> photons/s</a:t>
            </a:r>
          </a:p>
          <a:p>
            <a:pPr lvl="1"/>
            <a:r>
              <a:rPr lang="en-US" altLang="ja-JP" dirty="0" err="1">
                <a:solidFill>
                  <a:srgbClr val="FF0000"/>
                </a:solidFill>
              </a:rPr>
              <a:t>Divegence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4μrad</a:t>
            </a:r>
          </a:p>
          <a:p>
            <a:r>
              <a:rPr lang="en-US" altLang="ja-JP" sz="2200" dirty="0"/>
              <a:t>γ</a:t>
            </a:r>
            <a:r>
              <a:rPr lang="ja-JP" altLang="en-US" sz="2200" dirty="0"/>
              <a:t>→∞で</a:t>
            </a:r>
            <a:r>
              <a:rPr lang="en-US" altLang="ja-JP" sz="2200" dirty="0" err="1"/>
              <a:t>E</a:t>
            </a:r>
            <a:r>
              <a:rPr lang="en-US" altLang="ja-JP" sz="2200" baseline="-25000" dirty="0" err="1"/>
              <a:t>γ</a:t>
            </a:r>
            <a:r>
              <a:rPr lang="ja-JP" altLang="en-US" sz="2200" dirty="0"/>
              <a:t>→</a:t>
            </a:r>
            <a:r>
              <a:rPr lang="en-US" altLang="ja-JP" sz="2200" dirty="0" err="1"/>
              <a:t>E</a:t>
            </a:r>
            <a:r>
              <a:rPr lang="en-US" altLang="ja-JP" sz="2200" baseline="-25000" dirty="0" err="1"/>
              <a:t>e</a:t>
            </a:r>
            <a:endParaRPr lang="en-US" altLang="ja-JP" sz="2200" baseline="-25000" dirty="0"/>
          </a:p>
          <a:p>
            <a:pPr marL="0" indent="0">
              <a:buNone/>
            </a:pPr>
            <a:r>
              <a:rPr lang="ja-JP" altLang="en-US" sz="2200" dirty="0"/>
              <a:t>→、</a:t>
            </a:r>
            <a:r>
              <a:rPr lang="en-US" altLang="ja-JP" sz="2200" dirty="0"/>
              <a:t>Better</a:t>
            </a:r>
            <a:r>
              <a:rPr lang="ja-JP" altLang="en-US" sz="2200" dirty="0"/>
              <a:t> </a:t>
            </a:r>
            <a:r>
              <a:rPr lang="en-US" altLang="ja-JP" sz="2200" dirty="0"/>
              <a:t>than</a:t>
            </a:r>
            <a:r>
              <a:rPr lang="ja-JP" altLang="en-US" sz="2200" dirty="0"/>
              <a:t> </a:t>
            </a:r>
            <a:r>
              <a:rPr lang="en-US" altLang="ja-JP" sz="2200" dirty="0"/>
              <a:t>5GeV</a:t>
            </a:r>
            <a:r>
              <a:rPr lang="ja-JP" altLang="en-US" sz="2200" dirty="0"/>
              <a:t> </a:t>
            </a:r>
            <a:r>
              <a:rPr lang="en-US" altLang="ja-JP" sz="2200" dirty="0"/>
              <a:t>dump</a:t>
            </a:r>
          </a:p>
        </p:txBody>
      </p:sp>
    </p:spTree>
    <p:extLst>
      <p:ext uri="{BB962C8B-B14F-4D97-AF65-F5344CB8AC3E}">
        <p14:creationId xmlns:p14="http://schemas.microsoft.com/office/powerpoint/2010/main" val="8542841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BBE1DB-9157-4E9E-B009-28A54AA7F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 muon pai</a:t>
            </a:r>
            <a:r>
              <a:rPr lang="en-US" altLang="ja-JP" dirty="0"/>
              <a:t>r production via. </a:t>
            </a:r>
            <a:r>
              <a:rPr kumimoji="1" lang="en-US" altLang="ja-JP" dirty="0" err="1"/>
              <a:t>γA</a:t>
            </a:r>
            <a:r>
              <a:rPr lang="ja-JP" altLang="en-US" dirty="0"/>
              <a:t>→</a:t>
            </a:r>
            <a:r>
              <a:rPr lang="en-US" altLang="ja-JP" dirty="0" err="1"/>
              <a:t>μ</a:t>
            </a:r>
            <a:r>
              <a:rPr lang="en-US" altLang="ja-JP" baseline="30000" dirty="0" err="1"/>
              <a:t>+</a:t>
            </a:r>
            <a:r>
              <a:rPr lang="en-US" altLang="ja-JP" dirty="0" err="1"/>
              <a:t>μ</a:t>
            </a:r>
            <a:r>
              <a:rPr lang="en-US" altLang="ja-JP" baseline="30000" dirty="0" err="1"/>
              <a:t>-</a:t>
            </a:r>
            <a:r>
              <a:rPr lang="en-US" altLang="ja-JP" dirty="0" err="1"/>
              <a:t>A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CC9ED0D-C855-4C39-AA8C-C40686A7D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9315" y="1266093"/>
            <a:ext cx="4348500" cy="554615"/>
          </a:xfrm>
        </p:spPr>
        <p:txBody>
          <a:bodyPr/>
          <a:lstStyle/>
          <a:p>
            <a:r>
              <a:rPr lang="en-US" altLang="ja-JP" dirty="0"/>
              <a:t>Dotted</a:t>
            </a:r>
            <a:r>
              <a:rPr lang="ja-JP" altLang="en-US" dirty="0"/>
              <a:t> </a:t>
            </a:r>
            <a:r>
              <a:rPr lang="en-US" altLang="ja-JP" dirty="0"/>
              <a:t>line</a:t>
            </a:r>
            <a:r>
              <a:rPr lang="ja-JP" altLang="en-US" dirty="0"/>
              <a:t> </a:t>
            </a:r>
            <a:r>
              <a:rPr lang="en-US" altLang="ja-JP" dirty="0"/>
              <a:t>is</a:t>
            </a:r>
            <a:r>
              <a:rPr lang="ja-JP" altLang="en-US" dirty="0"/>
              <a:t> </a:t>
            </a:r>
            <a:r>
              <a:rPr lang="en-US" altLang="ja-JP" dirty="0" err="1"/>
              <a:t>appoximate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149449D-AF78-481C-A920-654363776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232-CE5F-48A1-9E4F-FC0F41ACF300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C161EFD-D760-4426-8EA7-C6F6FF7963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18" y="2106593"/>
            <a:ext cx="4348500" cy="4432320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2675349-0718-4727-AF41-6C62801E032F}"/>
              </a:ext>
            </a:extLst>
          </p:cNvPr>
          <p:cNvSpPr/>
          <p:nvPr/>
        </p:nvSpPr>
        <p:spPr>
          <a:xfrm>
            <a:off x="37468" y="1742076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kumimoji="1" lang="en-US" altLang="ja-JP" sz="1600" u="sng" dirty="0"/>
              <a:t>c.f. Phys. Rev. ST Accel. Beams </a:t>
            </a:r>
            <a:r>
              <a:rPr kumimoji="1" lang="en-US" altLang="ja-JP" sz="1600" b="1" u="sng" dirty="0"/>
              <a:t>12</a:t>
            </a:r>
            <a:r>
              <a:rPr kumimoji="1" lang="en-US" altLang="ja-JP" sz="1600" u="sng" dirty="0"/>
              <a:t>, 111301 (2009)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CC82AE5-CDC2-4EFF-AD06-00A4BBDF3F20}"/>
              </a:ext>
            </a:extLst>
          </p:cNvPr>
          <p:cNvSpPr/>
          <p:nvPr/>
        </p:nvSpPr>
        <p:spPr>
          <a:xfrm>
            <a:off x="1129070" y="1372744"/>
            <a:ext cx="3004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dirty="0" err="1"/>
              <a:t>γA</a:t>
            </a:r>
            <a:r>
              <a:rPr lang="ja-JP" altLang="en-US" dirty="0"/>
              <a:t>→</a:t>
            </a:r>
            <a:r>
              <a:rPr lang="en-US" altLang="ja-JP" dirty="0" err="1"/>
              <a:t>μ</a:t>
            </a:r>
            <a:r>
              <a:rPr lang="en-US" altLang="ja-JP" baseline="30000" dirty="0" err="1"/>
              <a:t>+</a:t>
            </a:r>
            <a:r>
              <a:rPr lang="en-US" altLang="ja-JP" dirty="0" err="1"/>
              <a:t>μ</a:t>
            </a:r>
            <a:r>
              <a:rPr lang="en-US" altLang="ja-JP" baseline="30000" dirty="0" err="1"/>
              <a:t>-</a:t>
            </a:r>
            <a:r>
              <a:rPr lang="en-US" altLang="ja-JP" dirty="0" err="1"/>
              <a:t>A</a:t>
            </a:r>
            <a:r>
              <a:rPr lang="ja-JP" altLang="en-US" dirty="0"/>
              <a:t> </a:t>
            </a:r>
            <a:r>
              <a:rPr lang="en-US" altLang="ja-JP" dirty="0"/>
              <a:t>Total</a:t>
            </a:r>
            <a:r>
              <a:rPr lang="ja-JP" altLang="en-US" dirty="0"/>
              <a:t> </a:t>
            </a:r>
            <a:r>
              <a:rPr lang="en-US" altLang="ja-JP" dirty="0" err="1"/>
              <a:t>cosssection</a:t>
            </a:r>
            <a:endParaRPr lang="ja-JP" altLang="en-US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C6DDA3B5-B94C-4470-90F6-F43841988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247" y="1820708"/>
            <a:ext cx="3998635" cy="834886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ED983A4-17BD-485B-A098-326C85192E6E}"/>
              </a:ext>
            </a:extLst>
          </p:cNvPr>
          <p:cNvSpPr txBox="1"/>
          <p:nvPr/>
        </p:nvSpPr>
        <p:spPr>
          <a:xfrm>
            <a:off x="5242137" y="2705619"/>
            <a:ext cx="338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r</a:t>
            </a:r>
            <a:r>
              <a:rPr kumimoji="1" lang="en-US" altLang="ja-JP" baseline="-25000" dirty="0"/>
              <a:t>0</a:t>
            </a:r>
            <a:r>
              <a:rPr kumimoji="1" lang="en-US" altLang="ja-JP" baseline="30000" dirty="0"/>
              <a:t>μ</a:t>
            </a:r>
            <a:r>
              <a:rPr kumimoji="1" lang="ja-JP" altLang="en-US" dirty="0"/>
              <a:t>：</a:t>
            </a:r>
            <a:r>
              <a:rPr kumimoji="1" lang="en-US" altLang="ja-JP" dirty="0"/>
              <a:t>classical</a:t>
            </a:r>
            <a:r>
              <a:rPr kumimoji="1" lang="ja-JP" altLang="en-US" dirty="0"/>
              <a:t> </a:t>
            </a:r>
            <a:r>
              <a:rPr kumimoji="1" lang="en-US" altLang="ja-JP" dirty="0"/>
              <a:t>muon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adisu</a:t>
            </a:r>
            <a:endParaRPr kumimoji="1" lang="en-US" altLang="ja-JP" dirty="0"/>
          </a:p>
          <a:p>
            <a:r>
              <a:rPr kumimoji="1" lang="en-US" altLang="ja-JP" dirty="0"/>
              <a:t>μ</a:t>
            </a:r>
            <a:r>
              <a:rPr kumimoji="1" lang="ja-JP" altLang="en-US" dirty="0"/>
              <a:t>：</a:t>
            </a:r>
            <a:r>
              <a:rPr kumimoji="1" lang="en-US" altLang="ja-JP" dirty="0"/>
              <a:t>muon</a:t>
            </a:r>
            <a:r>
              <a:rPr kumimoji="1" lang="ja-JP" altLang="en-US" dirty="0"/>
              <a:t> </a:t>
            </a:r>
            <a:r>
              <a:rPr kumimoji="1" lang="en-US" altLang="ja-JP" dirty="0"/>
              <a:t>mass</a:t>
            </a:r>
            <a:endParaRPr kumimoji="1" lang="ja-JP" altLang="en-US" dirty="0"/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980FE132-DEDA-46C5-ACE6-03FB0BAE8502}"/>
              </a:ext>
            </a:extLst>
          </p:cNvPr>
          <p:cNvSpPr txBox="1">
            <a:spLocks/>
          </p:cNvSpPr>
          <p:nvPr/>
        </p:nvSpPr>
        <p:spPr>
          <a:xfrm>
            <a:off x="4348500" y="3674782"/>
            <a:ext cx="4572000" cy="211948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egoe UI" panose="020B0502040204020203" pitchFamily="34" charset="0"/>
              <a:buChar char="-"/>
              <a:defRPr kumimoji="1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egoe UI" panose="020B0502040204020203" pitchFamily="34" charset="0"/>
              <a:buChar char="-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Au (Z=79, ρ=19g/cc)</a:t>
            </a:r>
            <a:r>
              <a:rPr lang="ja-JP" altLang="en-US" dirty="0"/>
              <a:t>  </a:t>
            </a:r>
            <a:r>
              <a:rPr lang="en-US" altLang="ja-JP" dirty="0"/>
              <a:t>thickness 1cm</a:t>
            </a:r>
          </a:p>
          <a:p>
            <a:pPr lvl="1"/>
            <a:r>
              <a:rPr lang="en-US" altLang="ja-JP" dirty="0"/>
              <a:t>5GeV</a:t>
            </a:r>
            <a:r>
              <a:rPr lang="ja-JP" altLang="en-US" dirty="0"/>
              <a:t> </a:t>
            </a:r>
            <a:r>
              <a:rPr lang="en-US" altLang="ja-JP" dirty="0"/>
              <a:t>dump</a:t>
            </a:r>
            <a:r>
              <a:rPr lang="ja-JP" altLang="en-US" dirty="0"/>
              <a:t>、</a:t>
            </a:r>
            <a:r>
              <a:rPr lang="en-US" altLang="ja-JP" dirty="0" err="1"/>
              <a:t>E</a:t>
            </a:r>
            <a:r>
              <a:rPr lang="en-US" altLang="ja-JP" baseline="-25000" dirty="0" err="1"/>
              <a:t>γ</a:t>
            </a:r>
            <a:r>
              <a:rPr lang="en-US" altLang="ja-JP" dirty="0"/>
              <a:t> = 450MeV</a:t>
            </a:r>
          </a:p>
          <a:p>
            <a:pPr lvl="1"/>
            <a:r>
              <a:rPr lang="ja-JP" altLang="en-US" dirty="0"/>
              <a:t> </a:t>
            </a:r>
            <a:r>
              <a:rPr lang="en-US" altLang="ja-JP" dirty="0">
                <a:solidFill>
                  <a:srgbClr val="FF0000"/>
                </a:solidFill>
              </a:rPr>
              <a:t>σ ~ 30μb</a:t>
            </a:r>
          </a:p>
          <a:p>
            <a:pPr lvl="1"/>
            <a:r>
              <a:rPr lang="en-US" altLang="ja-JP" dirty="0"/>
              <a:t>125GeV</a:t>
            </a:r>
            <a:r>
              <a:rPr lang="ja-JP" altLang="en-US" dirty="0"/>
              <a:t> </a:t>
            </a:r>
            <a:r>
              <a:rPr lang="en-US" altLang="ja-JP" dirty="0"/>
              <a:t>dump</a:t>
            </a:r>
            <a:r>
              <a:rPr lang="ja-JP" altLang="en-US" dirty="0"/>
              <a:t>、</a:t>
            </a:r>
            <a:r>
              <a:rPr lang="en-US" altLang="ja-JP" dirty="0" err="1"/>
              <a:t>E</a:t>
            </a:r>
            <a:r>
              <a:rPr lang="en-US" altLang="ja-JP" baseline="-25000" dirty="0" err="1"/>
              <a:t>γ</a:t>
            </a:r>
            <a:r>
              <a:rPr lang="en-US" altLang="ja-JP" dirty="0"/>
              <a:t> = 90GeV</a:t>
            </a:r>
            <a:r>
              <a:rPr lang="ja-JP" altLang="en-US" dirty="0"/>
              <a:t>  </a:t>
            </a:r>
            <a:r>
              <a:rPr lang="en-US" altLang="ja-JP" dirty="0">
                <a:solidFill>
                  <a:srgbClr val="FF0000"/>
                </a:solidFill>
              </a:rPr>
              <a:t>σ ~ 1300μb</a:t>
            </a:r>
          </a:p>
        </p:txBody>
      </p:sp>
    </p:spTree>
    <p:extLst>
      <p:ext uri="{BB962C8B-B14F-4D97-AF65-F5344CB8AC3E}">
        <p14:creationId xmlns:p14="http://schemas.microsoft.com/office/powerpoint/2010/main" val="2261802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BBE1DB-9157-4E9E-B009-28A54AA7F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Muon</a:t>
            </a:r>
            <a:r>
              <a:rPr lang="ja-JP" altLang="en-US" dirty="0"/>
              <a:t> </a:t>
            </a:r>
            <a:r>
              <a:rPr lang="en-US" altLang="ja-JP" dirty="0"/>
              <a:t>Beam</a:t>
            </a:r>
            <a:r>
              <a:rPr lang="ja-JP" altLang="en-US" dirty="0"/>
              <a:t> </a:t>
            </a:r>
            <a:r>
              <a:rPr lang="en-US" altLang="ja-JP" dirty="0"/>
              <a:t>Intensity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149449D-AF78-481C-A920-654363776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232-CE5F-48A1-9E4F-FC0F41ACF300}" type="slidenum">
              <a:rPr kumimoji="1" lang="ja-JP" altLang="en-US" smtClean="0"/>
              <a:t>12</a:t>
            </a:fld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543A50C5-485B-4650-82B7-D74A75160B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85" y="1361451"/>
            <a:ext cx="5153470" cy="3703247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EC499157-D0AE-45A6-88A0-C8D57F91A5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353" y="1361451"/>
            <a:ext cx="5153470" cy="3703247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B58652F-7665-46B3-94D0-4C09A3642AD3}"/>
              </a:ext>
            </a:extLst>
          </p:cNvPr>
          <p:cNvSpPr txBox="1"/>
          <p:nvPr/>
        </p:nvSpPr>
        <p:spPr>
          <a:xfrm>
            <a:off x="5773019" y="1456570"/>
            <a:ext cx="197041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/>
              <a:t>125GeV</a:t>
            </a:r>
            <a:r>
              <a:rPr kumimoji="1" lang="ja-JP" altLang="en-US" sz="2200" dirty="0"/>
              <a:t> </a:t>
            </a:r>
            <a:r>
              <a:rPr kumimoji="1" lang="en-US" altLang="ja-JP" sz="2200" dirty="0"/>
              <a:t>dump</a:t>
            </a:r>
            <a:endParaRPr kumimoji="1" lang="ja-JP" altLang="en-US" sz="22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7B2999B-95C8-44C6-89F0-684CA6E2D9C3}"/>
              </a:ext>
            </a:extLst>
          </p:cNvPr>
          <p:cNvSpPr txBox="1"/>
          <p:nvPr/>
        </p:nvSpPr>
        <p:spPr>
          <a:xfrm>
            <a:off x="5644019" y="2203017"/>
            <a:ext cx="20762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>
                <a:solidFill>
                  <a:srgbClr val="FF0000"/>
                </a:solidFill>
              </a:rPr>
              <a:t>5.7×10</a:t>
            </a:r>
            <a:r>
              <a:rPr kumimoji="1" lang="en-US" altLang="ja-JP" sz="2200" baseline="30000" dirty="0">
                <a:solidFill>
                  <a:srgbClr val="FF0000"/>
                </a:solidFill>
              </a:rPr>
              <a:t>8</a:t>
            </a:r>
            <a:r>
              <a:rPr kumimoji="1" lang="en-US" altLang="ja-JP" sz="2200" dirty="0">
                <a:solidFill>
                  <a:srgbClr val="FF0000"/>
                </a:solidFill>
              </a:rPr>
              <a:t> </a:t>
            </a:r>
            <a:r>
              <a:rPr kumimoji="1" lang="en-US" altLang="ja-JP" sz="2200" dirty="0" err="1">
                <a:solidFill>
                  <a:srgbClr val="FF0000"/>
                </a:solidFill>
              </a:rPr>
              <a:t>μ</a:t>
            </a:r>
            <a:r>
              <a:rPr kumimoji="1" lang="en-US" altLang="ja-JP" sz="2200" baseline="30000" dirty="0" err="1">
                <a:solidFill>
                  <a:srgbClr val="FF0000"/>
                </a:solidFill>
              </a:rPr>
              <a:t>+</a:t>
            </a:r>
            <a:r>
              <a:rPr kumimoji="1" lang="en-US" altLang="ja-JP" sz="2200" dirty="0" err="1">
                <a:solidFill>
                  <a:srgbClr val="FF0000"/>
                </a:solidFill>
              </a:rPr>
              <a:t>μ</a:t>
            </a:r>
            <a:r>
              <a:rPr kumimoji="1" lang="en-US" altLang="ja-JP" sz="2200" baseline="30000" dirty="0">
                <a:solidFill>
                  <a:srgbClr val="FF0000"/>
                </a:solidFill>
              </a:rPr>
              <a:t>-</a:t>
            </a:r>
            <a:r>
              <a:rPr kumimoji="1" lang="en-US" altLang="ja-JP" sz="2200" dirty="0">
                <a:solidFill>
                  <a:srgbClr val="FF0000"/>
                </a:solidFill>
              </a:rPr>
              <a:t>/s</a:t>
            </a:r>
            <a:endParaRPr kumimoji="1" lang="ja-JP" altLang="en-US" sz="2200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C477FFB-A563-41A8-8C56-59723BAFD708}"/>
              </a:ext>
            </a:extLst>
          </p:cNvPr>
          <p:cNvSpPr txBox="1"/>
          <p:nvPr/>
        </p:nvSpPr>
        <p:spPr>
          <a:xfrm>
            <a:off x="1401971" y="1456569"/>
            <a:ext cx="166584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/>
              <a:t>5GeV</a:t>
            </a:r>
            <a:r>
              <a:rPr kumimoji="1" lang="ja-JP" altLang="en-US" sz="2200" dirty="0"/>
              <a:t> </a:t>
            </a:r>
            <a:r>
              <a:rPr kumimoji="1" lang="en-US" altLang="ja-JP" sz="2200" dirty="0"/>
              <a:t>dump</a:t>
            </a:r>
            <a:endParaRPr kumimoji="1" lang="ja-JP" altLang="en-US" sz="22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9024A78-E151-4B9F-894E-8FCBCDCFE852}"/>
              </a:ext>
            </a:extLst>
          </p:cNvPr>
          <p:cNvSpPr txBox="1"/>
          <p:nvPr/>
        </p:nvSpPr>
        <p:spPr>
          <a:xfrm>
            <a:off x="1348858" y="2203017"/>
            <a:ext cx="20762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/>
              <a:t>4.4×10</a:t>
            </a:r>
            <a:r>
              <a:rPr kumimoji="1" lang="en-US" altLang="ja-JP" sz="2200" baseline="30000" dirty="0"/>
              <a:t>6</a:t>
            </a:r>
            <a:r>
              <a:rPr kumimoji="1" lang="en-US" altLang="ja-JP" sz="2200" dirty="0"/>
              <a:t> </a:t>
            </a:r>
            <a:r>
              <a:rPr kumimoji="1" lang="en-US" altLang="ja-JP" sz="2200" dirty="0" err="1"/>
              <a:t>μ</a:t>
            </a:r>
            <a:r>
              <a:rPr kumimoji="1" lang="en-US" altLang="ja-JP" sz="2200" baseline="30000" dirty="0" err="1"/>
              <a:t>+</a:t>
            </a:r>
            <a:r>
              <a:rPr kumimoji="1" lang="en-US" altLang="ja-JP" sz="2200" dirty="0" err="1"/>
              <a:t>μ</a:t>
            </a:r>
            <a:r>
              <a:rPr kumimoji="1" lang="en-US" altLang="ja-JP" sz="2200" baseline="30000" dirty="0"/>
              <a:t>-</a:t>
            </a:r>
            <a:r>
              <a:rPr kumimoji="1" lang="en-US" altLang="ja-JP" sz="2200" dirty="0"/>
              <a:t>/s</a:t>
            </a:r>
            <a:endParaRPr kumimoji="1" lang="ja-JP" altLang="en-US" sz="2200" dirty="0"/>
          </a:p>
        </p:txBody>
      </p:sp>
      <p:sp>
        <p:nvSpPr>
          <p:cNvPr id="16" name="コンテンツ プレースホルダー 2">
            <a:extLst>
              <a:ext uri="{FF2B5EF4-FFF2-40B4-BE49-F238E27FC236}">
                <a16:creationId xmlns:a16="http://schemas.microsoft.com/office/drawing/2014/main" id="{9E224DD6-1063-4CDD-9457-3531854E4289}"/>
              </a:ext>
            </a:extLst>
          </p:cNvPr>
          <p:cNvSpPr txBox="1">
            <a:spLocks/>
          </p:cNvSpPr>
          <p:nvPr/>
        </p:nvSpPr>
        <p:spPr>
          <a:xfrm>
            <a:off x="259538" y="4905808"/>
            <a:ext cx="8651630" cy="1952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egoe UI" panose="020B0502040204020203" pitchFamily="34" charset="0"/>
              <a:buChar char="-"/>
              <a:defRPr kumimoji="1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egoe UI" panose="020B0502040204020203" pitchFamily="34" charset="0"/>
              <a:buChar char="-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200" dirty="0"/>
              <a:t>125GeV</a:t>
            </a:r>
            <a:r>
              <a:rPr lang="ja-JP" altLang="en-US" sz="2200" dirty="0"/>
              <a:t> </a:t>
            </a:r>
            <a:r>
              <a:rPr lang="en-US" altLang="ja-JP" sz="2200" dirty="0"/>
              <a:t>dump</a:t>
            </a:r>
            <a:r>
              <a:rPr lang="ja-JP" altLang="en-US" sz="2200" dirty="0"/>
              <a:t> </a:t>
            </a:r>
            <a:r>
              <a:rPr lang="en-US" altLang="ja-JP" sz="2200" dirty="0">
                <a:solidFill>
                  <a:srgbClr val="FF0000"/>
                </a:solidFill>
              </a:rPr>
              <a:t>θ~2m</a:t>
            </a:r>
            <a:r>
              <a:rPr lang="en-US" altLang="ja-JP" sz="2200" baseline="-25000" dirty="0">
                <a:solidFill>
                  <a:srgbClr val="FF0000"/>
                </a:solidFill>
              </a:rPr>
              <a:t>μ</a:t>
            </a:r>
            <a:r>
              <a:rPr lang="en-US" altLang="ja-JP" sz="2200" dirty="0">
                <a:solidFill>
                  <a:srgbClr val="FF0000"/>
                </a:solidFill>
              </a:rPr>
              <a:t>/</a:t>
            </a:r>
            <a:r>
              <a:rPr lang="en-US" altLang="ja-JP" sz="2200" dirty="0" err="1">
                <a:solidFill>
                  <a:srgbClr val="FF0000"/>
                </a:solidFill>
              </a:rPr>
              <a:t>E</a:t>
            </a:r>
            <a:r>
              <a:rPr lang="en-US" altLang="ja-JP" sz="2200" baseline="-25000" dirty="0" err="1">
                <a:solidFill>
                  <a:srgbClr val="FF0000"/>
                </a:solidFill>
              </a:rPr>
              <a:t>γ</a:t>
            </a:r>
            <a:r>
              <a:rPr lang="en-US" altLang="ja-JP" sz="2200" dirty="0">
                <a:solidFill>
                  <a:srgbClr val="FF0000"/>
                </a:solidFill>
              </a:rPr>
              <a:t>=O(1)</a:t>
            </a:r>
            <a:r>
              <a:rPr lang="ja-JP" altLang="en-US" sz="2200" dirty="0">
                <a:solidFill>
                  <a:srgbClr val="FF0000"/>
                </a:solidFill>
              </a:rPr>
              <a:t> </a:t>
            </a:r>
            <a:r>
              <a:rPr lang="en-US" altLang="ja-JP" sz="2200" dirty="0" err="1">
                <a:solidFill>
                  <a:srgbClr val="FF0000"/>
                </a:solidFill>
              </a:rPr>
              <a:t>mrad</a:t>
            </a:r>
            <a:endParaRPr lang="en-US" altLang="ja-JP" sz="2200" dirty="0"/>
          </a:p>
          <a:p>
            <a:r>
              <a:rPr lang="en-US" altLang="ja-JP" sz="2200" dirty="0"/>
              <a:t>Beam size</a:t>
            </a:r>
          </a:p>
          <a:p>
            <a:r>
              <a:rPr lang="en-US" altLang="ja-JP" sz="2200" dirty="0"/>
              <a:t>5GeV</a:t>
            </a:r>
            <a:r>
              <a:rPr lang="ja-JP" altLang="en-US" sz="2200" dirty="0"/>
              <a:t> </a:t>
            </a:r>
            <a:r>
              <a:rPr lang="en-US" altLang="ja-JP" sz="2200" dirty="0"/>
              <a:t>dump</a:t>
            </a:r>
            <a:r>
              <a:rPr lang="ja-JP" altLang="en-US" sz="2200" dirty="0"/>
              <a:t> </a:t>
            </a:r>
            <a:r>
              <a:rPr lang="en-US" altLang="ja-JP" sz="2200" dirty="0"/>
              <a:t>1mm</a:t>
            </a:r>
          </a:p>
          <a:p>
            <a:r>
              <a:rPr lang="en-US" altLang="ja-JP" sz="2200" dirty="0"/>
              <a:t>125GeV dump </a:t>
            </a:r>
            <a:r>
              <a:rPr lang="en-US" altLang="ja-JP" sz="2200" dirty="0">
                <a:solidFill>
                  <a:srgbClr val="FF0000"/>
                </a:solidFill>
              </a:rPr>
              <a:t>40μm</a:t>
            </a:r>
            <a:endParaRPr lang="en-US" altLang="ja-JP" sz="2200" dirty="0"/>
          </a:p>
        </p:txBody>
      </p:sp>
      <p:sp>
        <p:nvSpPr>
          <p:cNvPr id="17" name="コンテンツ プレースホルダー 2">
            <a:extLst>
              <a:ext uri="{FF2B5EF4-FFF2-40B4-BE49-F238E27FC236}">
                <a16:creationId xmlns:a16="http://schemas.microsoft.com/office/drawing/2014/main" id="{E5526F7D-837B-4EC5-A842-8599C3360D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185" y="930152"/>
            <a:ext cx="8651630" cy="531004"/>
          </a:xfrm>
        </p:spPr>
        <p:txBody>
          <a:bodyPr>
            <a:normAutofit/>
          </a:bodyPr>
          <a:lstStyle/>
          <a:p>
            <a:r>
              <a:rPr lang="en-US" altLang="ja-JP" sz="2200" dirty="0"/>
              <a:t>Au</a:t>
            </a:r>
            <a:r>
              <a:rPr lang="ja-JP" altLang="en-US" sz="2200" dirty="0"/>
              <a:t>（</a:t>
            </a:r>
            <a:r>
              <a:rPr lang="en-US" altLang="ja-JP" sz="2200" dirty="0"/>
              <a:t>Z=79, A=197, ρ=19.3g/cm</a:t>
            </a:r>
            <a:r>
              <a:rPr lang="en-US" altLang="ja-JP" sz="2200" baseline="30000" dirty="0"/>
              <a:t>3</a:t>
            </a:r>
            <a:r>
              <a:rPr lang="ja-JP" altLang="en-US" sz="2200" dirty="0"/>
              <a:t>）</a:t>
            </a:r>
            <a:endParaRPr lang="en-US" altLang="ja-JP" sz="2200" dirty="0"/>
          </a:p>
        </p:txBody>
      </p:sp>
    </p:spTree>
    <p:extLst>
      <p:ext uri="{BB962C8B-B14F-4D97-AF65-F5344CB8AC3E}">
        <p14:creationId xmlns:p14="http://schemas.microsoft.com/office/powerpoint/2010/main" val="5935865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149449D-AF78-481C-A920-654363776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232-CE5F-48A1-9E4F-FC0F41ACF300}" type="slidenum">
              <a:rPr kumimoji="1" lang="ja-JP" altLang="en-US" smtClean="0"/>
              <a:t>13</a:t>
            </a:fld>
            <a:endParaRPr kumimoji="1" lang="ja-JP" altLang="en-US"/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54CC3F94-7B56-4B9B-A4AF-12E68BDF73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290138"/>
              </p:ext>
            </p:extLst>
          </p:nvPr>
        </p:nvGraphicFramePr>
        <p:xfrm>
          <a:off x="246185" y="2455556"/>
          <a:ext cx="86760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0000">
                  <a:extLst>
                    <a:ext uri="{9D8B030D-6E8A-4147-A177-3AD203B41FA5}">
                      <a16:colId xmlns:a16="http://schemas.microsoft.com/office/drawing/2014/main" val="3007628708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3839117523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3526548900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426385238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29154406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Production</a:t>
                      </a:r>
                      <a:r>
                        <a:rPr kumimoji="1" lang="ja-JP" altLang="en-US" sz="2000" dirty="0"/>
                        <a:t> </a:t>
                      </a:r>
                      <a:r>
                        <a:rPr kumimoji="1" lang="en-US" altLang="ja-JP" sz="2000" dirty="0"/>
                        <a:t>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~1GeV p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45GeV </a:t>
                      </a:r>
                      <a:r>
                        <a:rPr kumimoji="1" lang="en-US" altLang="ja-JP" sz="2000" baseline="0" dirty="0"/>
                        <a:t>e</a:t>
                      </a:r>
                      <a:r>
                        <a:rPr kumimoji="1" lang="en-US" altLang="ja-JP" sz="2000" baseline="30000" dirty="0"/>
                        <a:t>+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dirty="0">
                          <a:solidFill>
                            <a:schemeClr val="bg1"/>
                          </a:solidFill>
                        </a:rPr>
                        <a:t>5GeV e</a:t>
                      </a:r>
                      <a:r>
                        <a:rPr kumimoji="1" lang="en-US" altLang="ja-JP" sz="2000" b="1" baseline="30000" dirty="0">
                          <a:solidFill>
                            <a:schemeClr val="bg1"/>
                          </a:solidFill>
                        </a:rPr>
                        <a:t>-</a:t>
                      </a:r>
                      <a:endParaRPr kumimoji="1" lang="ja-JP" altLang="en-US" sz="2000" b="1" baseline="30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solidFill>
                            <a:schemeClr val="bg1"/>
                          </a:solidFill>
                        </a:rPr>
                        <a:t>125GeV e</a:t>
                      </a:r>
                      <a:r>
                        <a:rPr kumimoji="1" lang="en-US" altLang="ja-JP" sz="2000" b="1" baseline="30000" dirty="0">
                          <a:solidFill>
                            <a:schemeClr val="bg1"/>
                          </a:solidFill>
                        </a:rPr>
                        <a:t>-</a:t>
                      </a:r>
                      <a:endParaRPr kumimoji="1" lang="ja-JP" altLang="en-US" sz="2000" b="1" baseline="30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28488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K.E</a:t>
                      </a:r>
                      <a:r>
                        <a:rPr kumimoji="1" lang="ja-JP" altLang="en-US" sz="2000" dirty="0"/>
                        <a:t> </a:t>
                      </a:r>
                      <a:r>
                        <a:rPr kumimoji="1" lang="en-US" altLang="ja-JP" sz="2000" dirty="0"/>
                        <a:t>(GeV)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10</a:t>
                      </a:r>
                      <a:r>
                        <a:rPr kumimoji="1" lang="en-US" altLang="ja-JP" sz="2000" baseline="30000" dirty="0"/>
                        <a:t>-3</a:t>
                      </a:r>
                      <a:r>
                        <a:rPr kumimoji="1" lang="ja-JP" altLang="en-US" sz="2000" dirty="0"/>
                        <a:t>～</a:t>
                      </a:r>
                      <a:r>
                        <a:rPr kumimoji="1" lang="en-US" altLang="ja-JP" sz="2000" dirty="0"/>
                        <a:t>10</a:t>
                      </a:r>
                      <a:r>
                        <a:rPr kumimoji="1" lang="en-US" altLang="ja-JP" sz="2000" baseline="30000" dirty="0"/>
                        <a:t>-2</a:t>
                      </a:r>
                      <a:endParaRPr kumimoji="1" lang="ja-JP" altLang="en-US" sz="20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0" dirty="0">
                          <a:solidFill>
                            <a:srgbClr val="FF0000"/>
                          </a:solidFill>
                        </a:rPr>
                        <a:t>22</a:t>
                      </a:r>
                      <a:endParaRPr kumimoji="1" lang="ja-JP" altLang="en-US" sz="2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solidFill>
                            <a:schemeClr val="tx1"/>
                          </a:solidFill>
                        </a:rPr>
                        <a:t>0.1</a:t>
                      </a:r>
                      <a:endParaRPr kumimoji="1" lang="ja-JP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solidFill>
                            <a:srgbClr val="FF0000"/>
                          </a:solidFill>
                        </a:rPr>
                        <a:t>45</a:t>
                      </a:r>
                      <a:endParaRPr kumimoji="1" lang="ja-JP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5246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Energy</a:t>
                      </a:r>
                      <a:r>
                        <a:rPr kumimoji="1" lang="ja-JP" altLang="en-US" sz="2000" dirty="0"/>
                        <a:t> </a:t>
                      </a:r>
                      <a:r>
                        <a:rPr kumimoji="1" lang="en-US" altLang="ja-JP" sz="2000" dirty="0"/>
                        <a:t>width</a:t>
                      </a:r>
                      <a:r>
                        <a:rPr kumimoji="1" lang="ja-JP" altLang="en-US" sz="2000" dirty="0"/>
                        <a:t> </a:t>
                      </a:r>
                      <a:r>
                        <a:rPr kumimoji="1" lang="en-US" altLang="ja-JP" sz="2000" dirty="0"/>
                        <a:t>(%)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10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0" dirty="0"/>
                        <a:t>20</a:t>
                      </a:r>
                      <a:endParaRPr kumimoji="1" lang="ja-JP" alt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solidFill>
                            <a:schemeClr val="tx1"/>
                          </a:solidFill>
                        </a:rPr>
                        <a:t>20</a:t>
                      </a:r>
                      <a:endParaRPr kumimoji="1" lang="ja-JP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kumimoji="1" lang="ja-JP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91945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emittance</a:t>
                      </a:r>
                      <a:r>
                        <a:rPr kumimoji="1" lang="ja-JP" altLang="en-US" sz="2000" dirty="0"/>
                        <a:t> </a:t>
                      </a:r>
                      <a:r>
                        <a:rPr kumimoji="1" lang="en-US" altLang="ja-JP" sz="2000" dirty="0"/>
                        <a:t>(mm*</a:t>
                      </a:r>
                      <a:r>
                        <a:rPr kumimoji="1" lang="en-US" altLang="ja-JP" sz="2000" dirty="0" err="1"/>
                        <a:t>mrad</a:t>
                      </a:r>
                      <a:r>
                        <a:rPr kumimoji="1" lang="en-US" altLang="ja-JP" sz="2000" dirty="0"/>
                        <a:t>)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O(10</a:t>
                      </a:r>
                      <a:r>
                        <a:rPr kumimoji="1" lang="en-US" altLang="ja-JP" sz="2000" baseline="30000" dirty="0"/>
                        <a:t>3</a:t>
                      </a:r>
                      <a:r>
                        <a:rPr kumimoji="1" lang="en-US" altLang="ja-JP" sz="2000" dirty="0"/>
                        <a:t>)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0" dirty="0">
                          <a:solidFill>
                            <a:srgbClr val="FF0000"/>
                          </a:solidFill>
                        </a:rPr>
                        <a:t>O(10</a:t>
                      </a:r>
                      <a:r>
                        <a:rPr kumimoji="1" lang="en-US" altLang="ja-JP" sz="2000" b="0" baseline="30000" dirty="0">
                          <a:solidFill>
                            <a:srgbClr val="FF0000"/>
                          </a:solidFill>
                        </a:rPr>
                        <a:t>-4</a:t>
                      </a:r>
                      <a:r>
                        <a:rPr kumimoji="1" lang="en-US" altLang="ja-JP" sz="2000" b="0" dirty="0">
                          <a:solidFill>
                            <a:srgbClr val="FF0000"/>
                          </a:solidFill>
                        </a:rPr>
                        <a:t>)</a:t>
                      </a:r>
                      <a:endParaRPr kumimoji="1" lang="ja-JP" altLang="en-US" sz="2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1" dirty="0">
                          <a:solidFill>
                            <a:schemeClr val="tx1"/>
                          </a:solidFill>
                        </a:rPr>
                        <a:t>O(10</a:t>
                      </a:r>
                      <a:r>
                        <a:rPr kumimoji="1" lang="en-US" altLang="ja-JP" sz="2000" b="1" baseline="30000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kumimoji="1" lang="en-US" altLang="ja-JP" sz="2000" b="1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kumimoji="1" lang="ja-JP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solidFill>
                            <a:srgbClr val="FF0000"/>
                          </a:solidFill>
                        </a:rPr>
                        <a:t>O(0.1)</a:t>
                      </a:r>
                      <a:endParaRPr kumimoji="1" lang="ja-JP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75220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/>
                        <a:t>Instensity</a:t>
                      </a:r>
                      <a:r>
                        <a:rPr kumimoji="1" lang="ja-JP" altLang="en-US" sz="2000" dirty="0"/>
                        <a:t> </a:t>
                      </a:r>
                      <a:r>
                        <a:rPr kumimoji="1" lang="en-US" altLang="ja-JP" sz="2000" dirty="0"/>
                        <a:t>(/s)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O(10</a:t>
                      </a:r>
                      <a:r>
                        <a:rPr kumimoji="1" lang="en-US" altLang="ja-JP" sz="2000" baseline="30000" dirty="0"/>
                        <a:t>8</a:t>
                      </a:r>
                      <a:r>
                        <a:rPr kumimoji="1" lang="en-US" altLang="ja-JP" sz="2000" baseline="0" dirty="0"/>
                        <a:t>)</a:t>
                      </a:r>
                      <a:endParaRPr kumimoji="1" lang="ja-JP" altLang="en-US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0" dirty="0"/>
                        <a:t>2×10</a:t>
                      </a:r>
                      <a:r>
                        <a:rPr kumimoji="1" lang="en-US" altLang="ja-JP" sz="2000" b="0" baseline="30000" dirty="0"/>
                        <a:t>7</a:t>
                      </a:r>
                      <a:endParaRPr kumimoji="1" lang="ja-JP" altLang="en-US" sz="2000" b="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solidFill>
                            <a:schemeClr val="tx1"/>
                          </a:solidFill>
                        </a:rPr>
                        <a:t>4×10</a:t>
                      </a:r>
                      <a:r>
                        <a:rPr kumimoji="1" lang="en-US" altLang="ja-JP" sz="2000" b="1" baseline="3000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kumimoji="1" lang="ja-JP" altLang="en-US" sz="2000" b="1" baseline="30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solidFill>
                            <a:srgbClr val="FF0000"/>
                          </a:solidFill>
                        </a:rPr>
                        <a:t>6×10</a:t>
                      </a:r>
                      <a:r>
                        <a:rPr kumimoji="1" lang="en-US" altLang="ja-JP" sz="2000" b="1" baseline="30000" dirty="0">
                          <a:solidFill>
                            <a:srgbClr val="FF0000"/>
                          </a:solidFill>
                        </a:rPr>
                        <a:t>8</a:t>
                      </a:r>
                      <a:endParaRPr kumimoji="1" lang="ja-JP" altLang="en-US" sz="2000" b="1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22465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20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b="0" dirty="0" err="1"/>
                        <a:t>μ</a:t>
                      </a:r>
                      <a:r>
                        <a:rPr kumimoji="1" lang="en-US" altLang="ja-JP" sz="2000" b="0" baseline="30000" dirty="0" err="1"/>
                        <a:t>+</a:t>
                      </a:r>
                      <a:r>
                        <a:rPr kumimoji="1" lang="en-US" altLang="ja-JP" sz="2000" b="0" dirty="0" err="1"/>
                        <a:t>μ</a:t>
                      </a:r>
                      <a:r>
                        <a:rPr kumimoji="1" lang="en-US" altLang="ja-JP" sz="2000" b="0" baseline="30000" dirty="0"/>
                        <a:t>-</a:t>
                      </a:r>
                      <a:endParaRPr kumimoji="1" lang="ja-JP" alt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err="1">
                          <a:solidFill>
                            <a:schemeClr val="tx1"/>
                          </a:solidFill>
                        </a:rPr>
                        <a:t>μ</a:t>
                      </a:r>
                      <a:r>
                        <a:rPr kumimoji="1" lang="en-US" altLang="ja-JP" sz="2000" b="1" baseline="30000" dirty="0" err="1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kumimoji="1" lang="en-US" altLang="ja-JP" sz="2000" b="1" dirty="0" err="1">
                          <a:solidFill>
                            <a:schemeClr val="tx1"/>
                          </a:solidFill>
                        </a:rPr>
                        <a:t>μ</a:t>
                      </a:r>
                      <a:endParaRPr kumimoji="1" lang="ja-JP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 err="1">
                          <a:solidFill>
                            <a:schemeClr val="tx1"/>
                          </a:solidFill>
                        </a:rPr>
                        <a:t>μ</a:t>
                      </a:r>
                      <a:r>
                        <a:rPr kumimoji="1" lang="en-US" altLang="ja-JP" sz="2000" b="1" baseline="30000" dirty="0" err="1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kumimoji="1" lang="en-US" altLang="ja-JP" sz="2000" b="1" dirty="0" err="1">
                          <a:solidFill>
                            <a:schemeClr val="tx1"/>
                          </a:solidFill>
                        </a:rPr>
                        <a:t>μ</a:t>
                      </a:r>
                      <a:r>
                        <a:rPr kumimoji="1" lang="en-US" altLang="ja-JP" sz="2000" b="1" baseline="300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0618603"/>
                  </a:ext>
                </a:extLst>
              </a:tr>
            </a:tbl>
          </a:graphicData>
        </a:graphic>
      </p:graphicFrame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3EC66D1A-EAAE-4E24-B9BA-F4C42A6DB32A}"/>
              </a:ext>
            </a:extLst>
          </p:cNvPr>
          <p:cNvSpPr txBox="1">
            <a:spLocks/>
          </p:cNvSpPr>
          <p:nvPr/>
        </p:nvSpPr>
        <p:spPr>
          <a:xfrm>
            <a:off x="241791" y="5032992"/>
            <a:ext cx="8651630" cy="1688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egoe UI" panose="020B0502040204020203" pitchFamily="34" charset="0"/>
              <a:buChar char="-"/>
              <a:defRPr kumimoji="1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egoe UI" panose="020B0502040204020203" pitchFamily="34" charset="0"/>
              <a:buChar char="-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4400" dirty="0">
                <a:solidFill>
                  <a:srgbClr val="FF0000"/>
                </a:solidFill>
              </a:rPr>
              <a:t>Suitable for muon collider !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20A8DCA7-60B9-4F3F-BEF5-17F191523E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130261" y="351903"/>
            <a:ext cx="2907847" cy="580298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Arial Unicode MS"/>
                <a:ea typeface="inherit"/>
              </a:rPr>
              <a:t>Comparison</a:t>
            </a:r>
            <a:r>
              <a:rPr kumimoji="0" lang="ja-JP" altLang="ja-JP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ja-JP" altLang="ja-JP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906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BBE1DB-9157-4E9E-B009-28A54AA7F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Improvement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CC9ED0D-C855-4C39-AA8C-C40686A7D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185" y="1312986"/>
            <a:ext cx="8897815" cy="4677507"/>
          </a:xfrm>
        </p:spPr>
        <p:txBody>
          <a:bodyPr>
            <a:normAutofit/>
          </a:bodyPr>
          <a:lstStyle/>
          <a:p>
            <a:r>
              <a:rPr lang="en-US" altLang="ja-JP" sz="3200" dirty="0"/>
              <a:t>How about 500GeV, 1TeV case ?</a:t>
            </a:r>
          </a:p>
          <a:p>
            <a:r>
              <a:rPr lang="en-US" altLang="ja-JP" sz="3200" dirty="0"/>
              <a:t>Oher particle pair production</a:t>
            </a:r>
            <a:r>
              <a:rPr lang="ja-JP" altLang="en-US" sz="3200" dirty="0"/>
              <a:t>（</a:t>
            </a:r>
            <a:r>
              <a:rPr lang="en-US" altLang="ja-JP" sz="3200" dirty="0"/>
              <a:t>π, K, B, τ</a:t>
            </a:r>
            <a:r>
              <a:rPr lang="ja-JP" altLang="en-US" sz="3200" dirty="0"/>
              <a:t> </a:t>
            </a:r>
            <a:r>
              <a:rPr lang="en-US" altLang="ja-JP" sz="3200" dirty="0"/>
              <a:t>etc.</a:t>
            </a:r>
            <a:r>
              <a:rPr lang="ja-JP" altLang="en-US" sz="3200" dirty="0"/>
              <a:t>）</a:t>
            </a:r>
            <a:endParaRPr lang="en-US" altLang="ja-JP" sz="3200" dirty="0"/>
          </a:p>
          <a:p>
            <a:r>
              <a:rPr lang="en-US" altLang="ja-JP" sz="3200" dirty="0"/>
              <a:t>Any</a:t>
            </a:r>
            <a:r>
              <a:rPr lang="ja-JP" altLang="en-US" sz="3200" dirty="0"/>
              <a:t> </a:t>
            </a:r>
            <a:r>
              <a:rPr lang="en-US" altLang="ja-JP" sz="3200" dirty="0"/>
              <a:t>other</a:t>
            </a:r>
            <a:r>
              <a:rPr lang="ja-JP" altLang="en-US" sz="3200" dirty="0"/>
              <a:t> </a:t>
            </a:r>
            <a:r>
              <a:rPr lang="en-US" altLang="ja-JP" sz="3200" dirty="0"/>
              <a:t>photon</a:t>
            </a:r>
            <a:r>
              <a:rPr lang="ja-JP" altLang="en-US" sz="3200" dirty="0"/>
              <a:t> </a:t>
            </a:r>
            <a:r>
              <a:rPr lang="en-US" altLang="ja-JP" sz="3200" dirty="0"/>
              <a:t>source</a:t>
            </a:r>
            <a:r>
              <a:rPr lang="ja-JP" altLang="en-US" sz="3200" dirty="0"/>
              <a:t> </a:t>
            </a:r>
            <a:r>
              <a:rPr lang="en-US" altLang="ja-JP" sz="3200" dirty="0"/>
              <a:t>?</a:t>
            </a:r>
          </a:p>
          <a:p>
            <a:r>
              <a:rPr lang="en-US" altLang="ja-JP" sz="3200" dirty="0"/>
              <a:t>Cavity</a:t>
            </a:r>
            <a:r>
              <a:rPr lang="ja-JP" altLang="en-US" sz="3200" dirty="0"/>
              <a:t> </a:t>
            </a:r>
            <a:r>
              <a:rPr lang="en-US" altLang="ja-JP" sz="3200" dirty="0"/>
              <a:t>enhancement</a:t>
            </a:r>
            <a:r>
              <a:rPr lang="ja-JP" altLang="en-US" sz="3200" dirty="0"/>
              <a:t> </a:t>
            </a:r>
            <a:r>
              <a:rPr lang="en-US" altLang="ja-JP" sz="3200" dirty="0"/>
              <a:t>?</a:t>
            </a:r>
            <a:r>
              <a:rPr lang="ja-JP" altLang="en-US" sz="3200" dirty="0"/>
              <a:t>（</a:t>
            </a:r>
            <a:r>
              <a:rPr lang="en-US" altLang="ja-JP" sz="3200" dirty="0"/>
              <a:t>c.f. H. Shimizu, et al., NIMA </a:t>
            </a:r>
            <a:r>
              <a:rPr lang="en-US" altLang="ja-JP" sz="3200" b="1" dirty="0"/>
              <a:t>745</a:t>
            </a:r>
            <a:r>
              <a:rPr lang="en-US" altLang="ja-JP" sz="3200" dirty="0"/>
              <a:t> (2014) 63-72</a:t>
            </a:r>
            <a:r>
              <a:rPr lang="ja-JP" altLang="en-US" sz="3200" dirty="0"/>
              <a:t>）</a:t>
            </a:r>
            <a:endParaRPr lang="en-US" altLang="ja-JP" sz="32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149449D-AF78-481C-A920-654363776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232-CE5F-48A1-9E4F-FC0F41ACF300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7603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975BDA-C789-458E-904F-8A2599D8E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56370"/>
            <a:ext cx="9144000" cy="766396"/>
          </a:xfrm>
        </p:spPr>
        <p:txBody>
          <a:bodyPr/>
          <a:lstStyle/>
          <a:p>
            <a:r>
              <a:rPr kumimoji="1" lang="en-US" altLang="ja-JP" dirty="0"/>
              <a:t>Possible wa</a:t>
            </a:r>
            <a:r>
              <a:rPr lang="en-US" altLang="ja-JP" dirty="0"/>
              <a:t>y from ILC to muon collider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4B96EC-C7AB-4AC0-A65D-38DED40E7E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796317"/>
            <a:ext cx="8292609" cy="4710113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sz="4000" dirty="0"/>
              <a:t>Need efficient muon pair production</a:t>
            </a:r>
          </a:p>
          <a:p>
            <a:endParaRPr kumimoji="1" lang="en-US" altLang="ja-JP" sz="4000" dirty="0"/>
          </a:p>
          <a:p>
            <a:r>
              <a:rPr kumimoji="1" lang="en-US" altLang="ja-JP" sz="4000" dirty="0"/>
              <a:t>45GeV positron beam on fix target</a:t>
            </a:r>
          </a:p>
          <a:p>
            <a:endParaRPr lang="en-US" altLang="ja-JP" sz="4000" dirty="0"/>
          </a:p>
          <a:p>
            <a:r>
              <a:rPr lang="en-US" altLang="ja-JP" sz="4000" dirty="0"/>
              <a:t>Use Laser Compton gamma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FE375C7-328B-4067-A532-24F587647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232-CE5F-48A1-9E4F-FC0F41ACF30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8199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975BDA-C789-458E-904F-8A2599D8E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56370"/>
            <a:ext cx="9144000" cy="766396"/>
          </a:xfrm>
        </p:spPr>
        <p:txBody>
          <a:bodyPr/>
          <a:lstStyle/>
          <a:p>
            <a:r>
              <a:rPr kumimoji="1" lang="en-US" altLang="ja-JP" dirty="0"/>
              <a:t>Possible wa</a:t>
            </a:r>
            <a:r>
              <a:rPr lang="en-US" altLang="ja-JP" dirty="0"/>
              <a:t>y from ILC to muon collider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4B96EC-C7AB-4AC0-A65D-38DED40E7E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791" y="1796317"/>
            <a:ext cx="8902209" cy="47101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4000" dirty="0"/>
              <a:t>Need efficient muon pair production</a:t>
            </a:r>
          </a:p>
          <a:p>
            <a:endParaRPr kumimoji="1" lang="en-US" altLang="ja-JP" sz="4000" dirty="0"/>
          </a:p>
          <a:p>
            <a:r>
              <a:rPr kumimoji="1" lang="en-US" altLang="ja-JP" sz="4000" dirty="0"/>
              <a:t>45GeV positron beam on fix target</a:t>
            </a:r>
          </a:p>
          <a:p>
            <a:r>
              <a:rPr lang="en-US" altLang="ja-JP" sz="4000" dirty="0"/>
              <a:t> Although emittance is  good O(10</a:t>
            </a:r>
            <a:r>
              <a:rPr lang="en-US" altLang="ja-JP" sz="4000" baseline="30000" dirty="0"/>
              <a:t>-4</a:t>
            </a:r>
            <a:r>
              <a:rPr lang="en-US" altLang="ja-JP" sz="4000" dirty="0"/>
              <a:t>)</a:t>
            </a:r>
          </a:p>
          <a:p>
            <a:pPr marL="0" indent="0">
              <a:buNone/>
            </a:pPr>
            <a:r>
              <a:rPr lang="en-US" altLang="ja-JP" sz="4000" dirty="0"/>
              <a:t>   Intensity is not  so large 2×10</a:t>
            </a:r>
            <a:r>
              <a:rPr lang="en-US" altLang="ja-JP" sz="4000" baseline="30000" dirty="0"/>
              <a:t>7</a:t>
            </a:r>
            <a:r>
              <a:rPr lang="en-US" altLang="ja-JP" sz="4000" dirty="0"/>
              <a:t>/s</a:t>
            </a:r>
          </a:p>
          <a:p>
            <a:r>
              <a:rPr lang="en-US" altLang="ja-JP" sz="4000" dirty="0">
                <a:solidFill>
                  <a:srgbClr val="FF0000"/>
                </a:solidFill>
              </a:rPr>
              <a:t>Use Laser Compton gamma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FE375C7-328B-4067-A532-24F587647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232-CE5F-48A1-9E4F-FC0F41ACF30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0082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CF52E0-F8A5-49E8-AAA0-362CCD043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EEFD47-899E-427D-957D-01D957A6B9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75B202F-9D7F-4CE9-8DD6-D718F0522F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51" y="1484784"/>
            <a:ext cx="8984097" cy="577527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1D0886F3-C6E9-4151-88F7-A0AB54130A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7681"/>
            <a:ext cx="9144000" cy="1900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473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CD58B106-F025-4D3A-94C2-867A885A6CE4}"/>
              </a:ext>
            </a:extLst>
          </p:cNvPr>
          <p:cNvGrpSpPr/>
          <p:nvPr/>
        </p:nvGrpSpPr>
        <p:grpSpPr>
          <a:xfrm>
            <a:off x="603903" y="1266093"/>
            <a:ext cx="8171204" cy="2852413"/>
            <a:chOff x="575855" y="3349937"/>
            <a:chExt cx="8171204" cy="2852413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C634BD4C-4146-48DC-824B-5ADA6BA1B8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5855" y="3811658"/>
              <a:ext cx="8171204" cy="2390692"/>
            </a:xfrm>
            <a:prstGeom prst="rect">
              <a:avLst/>
            </a:prstGeom>
          </p:spPr>
        </p:pic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B303BDE6-181D-4BA9-85D3-4AAA7023BBE8}"/>
                </a:ext>
              </a:extLst>
            </p:cNvPr>
            <p:cNvSpPr/>
            <p:nvPr/>
          </p:nvSpPr>
          <p:spPr>
            <a:xfrm>
              <a:off x="954860" y="4944234"/>
              <a:ext cx="493614" cy="3965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2E5A354E-5B64-40BF-9630-4C12125E56B0}"/>
                </a:ext>
              </a:extLst>
            </p:cNvPr>
            <p:cNvSpPr/>
            <p:nvPr/>
          </p:nvSpPr>
          <p:spPr>
            <a:xfrm>
              <a:off x="2717574" y="4301888"/>
              <a:ext cx="1433639" cy="3965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77FC07CF-F65D-40EC-AAB7-B6E201409FB7}"/>
                </a:ext>
              </a:extLst>
            </p:cNvPr>
            <p:cNvSpPr txBox="1"/>
            <p:nvPr/>
          </p:nvSpPr>
          <p:spPr>
            <a:xfrm>
              <a:off x="679731" y="4082627"/>
              <a:ext cx="76874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400" dirty="0">
                  <a:solidFill>
                    <a:srgbClr val="FF0000"/>
                  </a:solidFill>
                </a:rPr>
                <a:t>e</a:t>
              </a:r>
              <a:r>
                <a:rPr kumimoji="1" lang="en-US" altLang="ja-JP" sz="4400" baseline="30000" dirty="0">
                  <a:solidFill>
                    <a:srgbClr val="FF0000"/>
                  </a:solidFill>
                </a:rPr>
                <a:t>-</a:t>
              </a:r>
              <a:endParaRPr kumimoji="1" lang="ja-JP" altLang="en-US" sz="4400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64A3E906-33F8-40BF-A98D-ED823FC68DE6}"/>
                </a:ext>
              </a:extLst>
            </p:cNvPr>
            <p:cNvSpPr/>
            <p:nvPr/>
          </p:nvSpPr>
          <p:spPr>
            <a:xfrm>
              <a:off x="2000754" y="4990372"/>
              <a:ext cx="2862559" cy="1038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64F5EB51-BB24-46ED-BCB4-4D2FA7920EFC}"/>
                </a:ext>
              </a:extLst>
            </p:cNvPr>
            <p:cNvSpPr/>
            <p:nvPr/>
          </p:nvSpPr>
          <p:spPr>
            <a:xfrm>
              <a:off x="6692786" y="4276014"/>
              <a:ext cx="1771483" cy="4407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EC78A438-1136-4A6F-A738-ACD86DA516CD}"/>
                </a:ext>
              </a:extLst>
            </p:cNvPr>
            <p:cNvSpPr txBox="1"/>
            <p:nvPr/>
          </p:nvSpPr>
          <p:spPr>
            <a:xfrm>
              <a:off x="2546018" y="4036193"/>
              <a:ext cx="188544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400" dirty="0">
                  <a:solidFill>
                    <a:srgbClr val="FF0000"/>
                  </a:solidFill>
                </a:rPr>
                <a:t>Laser</a:t>
              </a:r>
              <a:endParaRPr kumimoji="1" lang="ja-JP" altLang="en-US" sz="4400" dirty="0">
                <a:solidFill>
                  <a:srgbClr val="FF0000"/>
                </a:solidFill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11252C74-99A7-4321-860B-2BBED9315DFB}"/>
                </a:ext>
              </a:extLst>
            </p:cNvPr>
            <p:cNvSpPr txBox="1"/>
            <p:nvPr/>
          </p:nvSpPr>
          <p:spPr>
            <a:xfrm>
              <a:off x="2938418" y="4883135"/>
              <a:ext cx="102579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/>
                <a:t>γ</a:t>
              </a:r>
              <a:r>
                <a:rPr kumimoji="1" lang="ja-JP" altLang="en-US" sz="4000" dirty="0"/>
                <a:t>線</a:t>
              </a: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8EE3B98C-600F-4D3F-8189-A5051404A1E2}"/>
                </a:ext>
              </a:extLst>
            </p:cNvPr>
            <p:cNvSpPr txBox="1"/>
            <p:nvPr/>
          </p:nvSpPr>
          <p:spPr>
            <a:xfrm>
              <a:off x="7328989" y="4063476"/>
              <a:ext cx="85111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/>
                <a:t>μ</a:t>
              </a:r>
              <a:r>
                <a:rPr kumimoji="1" lang="en-US" altLang="ja-JP" sz="4000" baseline="30000" dirty="0"/>
                <a:t>±</a:t>
              </a:r>
              <a:endParaRPr kumimoji="1" lang="ja-JP" altLang="en-US" sz="4000" baseline="30000" dirty="0"/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5033FFA9-E115-4FB5-ABAB-F77F6180E40D}"/>
                </a:ext>
              </a:extLst>
            </p:cNvPr>
            <p:cNvSpPr txBox="1"/>
            <p:nvPr/>
          </p:nvSpPr>
          <p:spPr>
            <a:xfrm>
              <a:off x="5085330" y="3349937"/>
              <a:ext cx="188544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400" dirty="0">
                  <a:solidFill>
                    <a:srgbClr val="FF0000"/>
                  </a:solidFill>
                </a:rPr>
                <a:t>Target</a:t>
              </a:r>
              <a:endParaRPr kumimoji="1" lang="ja-JP" altLang="en-US" sz="4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373D0642-9F7C-4556-A9CC-6761B6887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Muon pair production 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DBCDDE3-DE8A-469A-A3AD-9E68B59FA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690" y="4300172"/>
            <a:ext cx="8651630" cy="2741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b="1" dirty="0"/>
              <a:t> Study Items</a:t>
            </a:r>
          </a:p>
          <a:p>
            <a:pPr marL="0" indent="0">
              <a:buNone/>
            </a:pPr>
            <a:r>
              <a:rPr lang="ja-JP" altLang="en-US" b="1" dirty="0"/>
              <a:t>   </a:t>
            </a:r>
            <a:r>
              <a:rPr lang="en-US" altLang="ja-JP" b="1" dirty="0"/>
              <a:t>Electron</a:t>
            </a:r>
            <a:r>
              <a:rPr lang="ja-JP" altLang="en-US" b="1" dirty="0"/>
              <a:t> </a:t>
            </a:r>
            <a:r>
              <a:rPr lang="en-US" altLang="ja-JP" b="1" dirty="0"/>
              <a:t>beam</a:t>
            </a:r>
            <a:r>
              <a:rPr lang="ja-JP" altLang="en-US" b="1" dirty="0"/>
              <a:t> </a:t>
            </a:r>
            <a:r>
              <a:rPr lang="en-US" altLang="ja-JP" b="1" dirty="0"/>
              <a:t>energy</a:t>
            </a:r>
            <a:r>
              <a:rPr lang="ja-JP" altLang="en-US" b="1" dirty="0"/>
              <a:t> </a:t>
            </a:r>
            <a:r>
              <a:rPr lang="en-US" altLang="ja-JP" b="1" dirty="0"/>
              <a:t>from</a:t>
            </a:r>
            <a:r>
              <a:rPr lang="ja-JP" altLang="en-US" b="1" dirty="0"/>
              <a:t> </a:t>
            </a:r>
            <a:r>
              <a:rPr lang="en-US" altLang="ja-JP" b="1" dirty="0"/>
              <a:t>ILC</a:t>
            </a:r>
            <a:r>
              <a:rPr lang="ja-JP" altLang="en-US" dirty="0"/>
              <a:t>     </a:t>
            </a:r>
            <a:r>
              <a:rPr lang="en-US" altLang="ja-JP" dirty="0"/>
              <a:t>5GeV</a:t>
            </a:r>
            <a:r>
              <a:rPr lang="ja-JP" altLang="en-US" dirty="0"/>
              <a:t> </a:t>
            </a:r>
            <a:r>
              <a:rPr lang="en-US" altLang="ja-JP" dirty="0"/>
              <a:t>and</a:t>
            </a:r>
            <a:r>
              <a:rPr lang="ja-JP" altLang="en-US" dirty="0"/>
              <a:t> </a:t>
            </a:r>
            <a:r>
              <a:rPr lang="en-US" altLang="ja-JP" dirty="0"/>
              <a:t>125GeV</a:t>
            </a:r>
          </a:p>
          <a:p>
            <a:pPr marL="0" indent="0">
              <a:buNone/>
            </a:pPr>
            <a:r>
              <a:rPr lang="ja-JP" altLang="en-US" b="1" dirty="0"/>
              <a:t>   </a:t>
            </a:r>
            <a:r>
              <a:rPr lang="en-US" altLang="ja-JP" b="1" dirty="0"/>
              <a:t>Laser</a:t>
            </a:r>
            <a:r>
              <a:rPr lang="ja-JP" altLang="en-US" b="1" dirty="0"/>
              <a:t> </a:t>
            </a:r>
            <a:r>
              <a:rPr lang="en-US" altLang="ja-JP" b="1" dirty="0"/>
              <a:t>choice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b="1" dirty="0"/>
              <a:t>   </a:t>
            </a:r>
            <a:r>
              <a:rPr lang="en-US" altLang="ja-JP" b="1" dirty="0"/>
              <a:t>Muon</a:t>
            </a:r>
            <a:r>
              <a:rPr lang="ja-JP" altLang="en-US" b="1" dirty="0"/>
              <a:t> </a:t>
            </a:r>
            <a:r>
              <a:rPr lang="en-US" altLang="ja-JP" b="1" dirty="0"/>
              <a:t>pair production target</a:t>
            </a:r>
            <a:endParaRPr kumimoji="1" lang="en-US" altLang="ja-JP" b="1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C5BD565-1BFE-4B7C-806D-A506527B3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232-CE5F-48A1-9E4F-FC0F41ACF30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501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6A9CD2-D785-4D59-B8E0-97EC2FB1A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Laser</a:t>
            </a:r>
            <a:r>
              <a:rPr lang="ja-JP" altLang="en-US" dirty="0"/>
              <a:t> </a:t>
            </a:r>
            <a:r>
              <a:rPr lang="en-US" altLang="ja-JP" dirty="0"/>
              <a:t>Compton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0A28F4-C29C-463D-ADAD-441B0BBB8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185" y="1266094"/>
            <a:ext cx="8651630" cy="5627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dirty="0" err="1"/>
              <a:t>E</a:t>
            </a:r>
            <a:r>
              <a:rPr lang="en-US" altLang="ja-JP" baseline="-25000" dirty="0" err="1"/>
              <a:t>γ</a:t>
            </a:r>
            <a:r>
              <a:rPr lang="ja-JP" altLang="en-US" dirty="0"/>
              <a:t> </a:t>
            </a:r>
            <a:r>
              <a:rPr lang="en-US" altLang="ja-JP" dirty="0"/>
              <a:t>[eV]</a:t>
            </a:r>
            <a:r>
              <a:rPr lang="ja-JP" altLang="en-US" dirty="0"/>
              <a:t> </a:t>
            </a:r>
            <a:r>
              <a:rPr lang="en-US" altLang="ja-JP" dirty="0"/>
              <a:t>γ </a:t>
            </a:r>
            <a:r>
              <a:rPr lang="en-US" altLang="ja-JP" dirty="0" err="1"/>
              <a:t>energey</a:t>
            </a:r>
            <a:r>
              <a:rPr lang="en-US" altLang="ja-JP" dirty="0"/>
              <a:t> </a:t>
            </a:r>
            <a:r>
              <a:rPr lang="ja-JP" altLang="en-US" dirty="0"/>
              <a:t> </a:t>
            </a:r>
            <a:r>
              <a:rPr lang="en-US" altLang="ja-JP" dirty="0" err="1"/>
              <a:t>F</a:t>
            </a:r>
            <a:r>
              <a:rPr lang="en-US" altLang="ja-JP" baseline="-25000" dirty="0" err="1"/>
              <a:t>γ</a:t>
            </a:r>
            <a:r>
              <a:rPr lang="en-US" altLang="ja-JP" dirty="0"/>
              <a:t> [/s] </a:t>
            </a:r>
            <a:r>
              <a:rPr lang="ja-JP" altLang="en-US" dirty="0"/>
              <a:t> </a:t>
            </a:r>
            <a:r>
              <a:rPr lang="en-US" altLang="ja-JP" dirty="0"/>
              <a:t>Flux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CB8C7F0-F521-4232-BE76-F7AB7B9C2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232-CE5F-48A1-9E4F-FC0F41ACF300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24" name="コンテンツ プレースホルダー 2">
            <a:extLst>
              <a:ext uri="{FF2B5EF4-FFF2-40B4-BE49-F238E27FC236}">
                <a16:creationId xmlns:a16="http://schemas.microsoft.com/office/drawing/2014/main" id="{F8DF674B-7F33-4F78-8503-EE2991B12895}"/>
              </a:ext>
            </a:extLst>
          </p:cNvPr>
          <p:cNvSpPr txBox="1">
            <a:spLocks/>
          </p:cNvSpPr>
          <p:nvPr/>
        </p:nvSpPr>
        <p:spPr>
          <a:xfrm>
            <a:off x="246185" y="4627698"/>
            <a:ext cx="8651630" cy="836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egoe UI" panose="020B0502040204020203" pitchFamily="34" charset="0"/>
              <a:buChar char="-"/>
              <a:defRPr kumimoji="1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egoe UI" panose="020B0502040204020203" pitchFamily="34" charset="0"/>
              <a:buChar char="-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Assume pulsed laser simultaneously excited ILC</a:t>
            </a:r>
            <a:r>
              <a:rPr lang="ja-JP" altLang="en-US" dirty="0"/>
              <a:t>に同期したパ</a:t>
            </a:r>
            <a:r>
              <a:rPr lang="en-US" altLang="ja-JP" dirty="0"/>
              <a:t>P</a:t>
            </a:r>
            <a:r>
              <a:rPr lang="ja-JP" altLang="en-US" dirty="0"/>
              <a:t> </a:t>
            </a:r>
            <a:r>
              <a:rPr lang="en-US" altLang="ja-JP" dirty="0"/>
              <a:t>[W],</a:t>
            </a:r>
            <a:r>
              <a:rPr lang="ja-JP" altLang="en-US" dirty="0"/>
              <a:t> </a:t>
            </a:r>
            <a:r>
              <a:rPr lang="en-US" altLang="ja-JP" dirty="0"/>
              <a:t>Laser</a:t>
            </a:r>
            <a:r>
              <a:rPr lang="ja-JP" altLang="en-US" dirty="0"/>
              <a:t> </a:t>
            </a:r>
            <a:r>
              <a:rPr lang="en-US" altLang="ja-JP" dirty="0"/>
              <a:t>power</a:t>
            </a:r>
            <a:r>
              <a:rPr lang="ja-JP" altLang="en-US" dirty="0"/>
              <a:t>  </a:t>
            </a:r>
            <a:r>
              <a:rPr lang="en-US" altLang="ja-JP" dirty="0"/>
              <a:t>λ</a:t>
            </a:r>
            <a:r>
              <a:rPr lang="ja-JP" altLang="en-US" dirty="0"/>
              <a:t> </a:t>
            </a:r>
            <a:r>
              <a:rPr lang="en-US" altLang="ja-JP" dirty="0"/>
              <a:t>[m],</a:t>
            </a:r>
            <a:r>
              <a:rPr lang="ja-JP" altLang="en-US" dirty="0"/>
              <a:t> </a:t>
            </a:r>
            <a:r>
              <a:rPr lang="en-US" altLang="ja-JP" dirty="0"/>
              <a:t>laser</a:t>
            </a:r>
            <a:r>
              <a:rPr lang="ja-JP" altLang="en-US" dirty="0"/>
              <a:t> </a:t>
            </a:r>
            <a:r>
              <a:rPr lang="en-US" altLang="ja-JP" dirty="0"/>
              <a:t>wave length</a:t>
            </a:r>
          </a:p>
          <a:p>
            <a:pPr marL="0" indent="0">
              <a:buNone/>
            </a:pPr>
            <a:endParaRPr lang="en-US" altLang="ja-JP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BEF89C8E-E4FA-49FF-A958-782D38FA2C8A}"/>
                  </a:ext>
                </a:extLst>
              </p:cNvPr>
              <p:cNvSpPr txBox="1"/>
              <p:nvPr/>
            </p:nvSpPr>
            <p:spPr>
              <a:xfrm>
                <a:off x="338511" y="3359757"/>
                <a:ext cx="2796791" cy="836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kumimoji="1" lang="ja-JP" altLang="en-US" sz="32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𝑓</m:t>
                      </m:r>
                      <m:f>
                        <m:fPr>
                          <m:ctrlPr>
                            <a:rPr kumimoji="1" lang="en-US" altLang="ja-JP" sz="3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num>
                        <m:den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sSub>
                        <m:sSubPr>
                          <m:ctrlPr>
                            <a:rPr kumimoji="1" lang="en-US" altLang="ja-JP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kumimoji="1" lang="en-US" altLang="ja-JP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kumimoji="1" lang="ja-JP" altLang="en-US" sz="3200" dirty="0"/>
              </a:p>
            </p:txBody>
          </p:sp>
        </mc:Choice>
        <mc:Fallback xmlns="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BEF89C8E-E4FA-49FF-A958-782D38FA2C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511" y="3359757"/>
                <a:ext cx="2796791" cy="8368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B7A3E192-46C2-475D-A2EA-3B747E79DB1B}"/>
                  </a:ext>
                </a:extLst>
              </p:cNvPr>
              <p:cNvSpPr txBox="1"/>
              <p:nvPr/>
            </p:nvSpPr>
            <p:spPr>
              <a:xfrm>
                <a:off x="246185" y="1771942"/>
                <a:ext cx="4916539" cy="10713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kumimoji="1" lang="ja-JP" altLang="en-US" sz="32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ja-JP" altLang="en-US" sz="32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kumimoji="1" lang="en-US" altLang="ja-JP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kumimoji="1" lang="ja-JP" altLang="en-US" sz="3200" b="0" i="1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kumimoji="1" lang="ja-JP" altLang="en-US" sz="32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d>
                            </m:e>
                            <m:sup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type m:val="lin"/>
                              <m:ctrlP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kumimoji="1" lang="ja-JP" altLang="en-US" sz="32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  <m:sSub>
                                <m:sSubPr>
                                  <m:ctrlPr>
                                    <a:rPr kumimoji="1" lang="en-US" altLang="ja-JP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32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kumimoji="1" lang="en-US" altLang="ja-JP" sz="32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kumimoji="1" lang="en-US" altLang="ja-JP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32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kumimoji="1" lang="en-US" altLang="ja-JP" sz="32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</m:oMath>
                  </m:oMathPara>
                </a14:m>
                <a:endParaRPr kumimoji="1" lang="ja-JP" altLang="en-US" sz="3200" dirty="0"/>
              </a:p>
            </p:txBody>
          </p:sp>
        </mc:Choice>
        <mc:Fallback xmlns="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B7A3E192-46C2-475D-A2EA-3B747E79DB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185" y="1771942"/>
                <a:ext cx="4916539" cy="10713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BDFE66A-7B7A-4B88-9FAB-E3BDEF1D17FF}"/>
              </a:ext>
            </a:extLst>
          </p:cNvPr>
          <p:cNvSpPr txBox="1"/>
          <p:nvPr/>
        </p:nvSpPr>
        <p:spPr>
          <a:xfrm>
            <a:off x="5347538" y="1771942"/>
            <a:ext cx="3821303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γ</a:t>
            </a:r>
            <a:r>
              <a:rPr kumimoji="1" lang="ja-JP" altLang="en-US" dirty="0"/>
              <a:t>：</a:t>
            </a:r>
            <a:r>
              <a:rPr kumimoji="1" lang="en-US" altLang="ja-JP" dirty="0"/>
              <a:t>electron</a:t>
            </a:r>
            <a:r>
              <a:rPr kumimoji="1" lang="ja-JP" altLang="en-US" dirty="0"/>
              <a:t> </a:t>
            </a:r>
            <a:r>
              <a:rPr kumimoji="1" lang="en-US" altLang="ja-JP" dirty="0"/>
              <a:t>γ factor</a:t>
            </a:r>
          </a:p>
          <a:p>
            <a:r>
              <a:rPr kumimoji="1" lang="en-US" altLang="ja-JP" dirty="0"/>
              <a:t>E</a:t>
            </a:r>
            <a:r>
              <a:rPr kumimoji="1" lang="en-US" altLang="ja-JP" baseline="-25000" dirty="0"/>
              <a:t>L</a:t>
            </a:r>
            <a:r>
              <a:rPr kumimoji="1" lang="ja-JP" altLang="en-US" baseline="-25000" dirty="0"/>
              <a:t> </a:t>
            </a:r>
            <a:r>
              <a:rPr kumimoji="1" lang="en-US" altLang="ja-JP" dirty="0"/>
              <a:t>[eV]</a:t>
            </a:r>
            <a:r>
              <a:rPr kumimoji="1" lang="ja-JP" altLang="en-US" dirty="0"/>
              <a:t>：</a:t>
            </a:r>
            <a:r>
              <a:rPr kumimoji="1" lang="en-US" altLang="ja-JP" dirty="0"/>
              <a:t>Laser</a:t>
            </a:r>
            <a:r>
              <a:rPr kumimoji="1" lang="ja-JP" altLang="en-US" dirty="0"/>
              <a:t> </a:t>
            </a:r>
            <a:r>
              <a:rPr kumimoji="1" lang="en-US" altLang="ja-JP" dirty="0"/>
              <a:t>photon</a:t>
            </a:r>
            <a:r>
              <a:rPr kumimoji="1" lang="ja-JP" altLang="en-US" dirty="0"/>
              <a:t> </a:t>
            </a:r>
            <a:r>
              <a:rPr kumimoji="1" lang="en-US" altLang="ja-JP" dirty="0"/>
              <a:t>energy</a:t>
            </a:r>
          </a:p>
          <a:p>
            <a:r>
              <a:rPr kumimoji="1" lang="en-US" altLang="ja-JP" dirty="0">
                <a:solidFill>
                  <a:srgbClr val="FF0000"/>
                </a:solidFill>
              </a:rPr>
              <a:t>θ [rad]</a:t>
            </a:r>
            <a:r>
              <a:rPr kumimoji="1" lang="ja-JP" altLang="en-US" dirty="0">
                <a:solidFill>
                  <a:srgbClr val="FF0000"/>
                </a:solidFill>
              </a:rPr>
              <a:t>：</a:t>
            </a:r>
            <a:r>
              <a:rPr kumimoji="1" lang="en-US" altLang="ja-JP" dirty="0">
                <a:solidFill>
                  <a:srgbClr val="FF0000"/>
                </a:solidFill>
              </a:rPr>
              <a:t>scattering</a:t>
            </a:r>
            <a:r>
              <a:rPr kumimoji="1" lang="ja-JP" altLang="en-US" dirty="0">
                <a:solidFill>
                  <a:srgbClr val="FF0000"/>
                </a:solidFill>
              </a:rPr>
              <a:t> </a:t>
            </a:r>
            <a:r>
              <a:rPr kumimoji="1" lang="en-US" altLang="ja-JP" dirty="0">
                <a:solidFill>
                  <a:srgbClr val="FF0000"/>
                </a:solidFill>
              </a:rPr>
              <a:t>angle</a:t>
            </a:r>
            <a:r>
              <a:rPr kumimoji="1" lang="ja-JP" altLang="en-US" dirty="0">
                <a:solidFill>
                  <a:srgbClr val="FF0000"/>
                </a:solidFill>
              </a:rPr>
              <a:t>（～</a:t>
            </a:r>
            <a:r>
              <a:rPr kumimoji="1" lang="en-US" altLang="ja-JP" b="1" dirty="0">
                <a:solidFill>
                  <a:srgbClr val="FF0000"/>
                </a:solidFill>
              </a:rPr>
              <a:t>1/γ</a:t>
            </a:r>
            <a:r>
              <a:rPr kumimoji="1" lang="ja-JP" altLang="en-US" dirty="0">
                <a:solidFill>
                  <a:srgbClr val="FF0000"/>
                </a:solidFill>
              </a:rPr>
              <a:t>）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r>
              <a:rPr kumimoji="1" lang="en-US" altLang="ja-JP" dirty="0"/>
              <a:t>m</a:t>
            </a:r>
            <a:r>
              <a:rPr kumimoji="1" lang="en-US" altLang="ja-JP" baseline="-25000" dirty="0"/>
              <a:t>e</a:t>
            </a:r>
            <a:r>
              <a:rPr kumimoji="1" lang="ja-JP" altLang="en-US" baseline="-25000" dirty="0"/>
              <a:t> </a:t>
            </a:r>
            <a:r>
              <a:rPr kumimoji="1" lang="en-US" altLang="ja-JP" dirty="0"/>
              <a:t>[eV]</a:t>
            </a:r>
            <a:r>
              <a:rPr kumimoji="1" lang="ja-JP" altLang="en-US" dirty="0"/>
              <a:t>：</a:t>
            </a:r>
            <a:r>
              <a:rPr kumimoji="1" lang="en-US" altLang="ja-JP" dirty="0"/>
              <a:t>electron</a:t>
            </a:r>
            <a:r>
              <a:rPr kumimoji="1" lang="ja-JP" altLang="en-US" dirty="0"/>
              <a:t> </a:t>
            </a:r>
            <a:r>
              <a:rPr kumimoji="1" lang="en-US" altLang="ja-JP" dirty="0"/>
              <a:t>mas</a:t>
            </a:r>
          </a:p>
          <a:p>
            <a:r>
              <a:rPr kumimoji="1" lang="en-US" altLang="ja-JP" dirty="0"/>
              <a:t>f [/s]</a:t>
            </a:r>
            <a:r>
              <a:rPr kumimoji="1" lang="ja-JP" altLang="en-US" dirty="0"/>
              <a:t>：</a:t>
            </a:r>
            <a:r>
              <a:rPr kumimoji="1" lang="en-US" altLang="ja-JP" dirty="0"/>
              <a:t>collision</a:t>
            </a:r>
            <a:r>
              <a:rPr kumimoji="1" lang="ja-JP" altLang="en-US" dirty="0"/>
              <a:t> </a:t>
            </a:r>
            <a:r>
              <a:rPr kumimoji="1" lang="en-US" altLang="ja-JP" dirty="0"/>
              <a:t>frequency</a:t>
            </a:r>
          </a:p>
          <a:p>
            <a:r>
              <a:rPr kumimoji="1" lang="en-US" altLang="ja-JP" dirty="0"/>
              <a:t>σ [m</a:t>
            </a:r>
            <a:r>
              <a:rPr kumimoji="1" lang="en-US" altLang="ja-JP" baseline="30000" dirty="0"/>
              <a:t>2</a:t>
            </a:r>
            <a:r>
              <a:rPr kumimoji="1" lang="en-US" altLang="ja-JP" dirty="0"/>
              <a:t>]</a:t>
            </a:r>
            <a:r>
              <a:rPr kumimoji="1" lang="ja-JP" altLang="en-US" dirty="0"/>
              <a:t>：</a:t>
            </a:r>
            <a:r>
              <a:rPr kumimoji="1" lang="en-US" altLang="ja-JP" dirty="0"/>
              <a:t>Thomas</a:t>
            </a:r>
            <a:r>
              <a:rPr kumimoji="1" lang="ja-JP" altLang="en-US" dirty="0"/>
              <a:t> </a:t>
            </a:r>
            <a:r>
              <a:rPr kumimoji="1" lang="en-US" altLang="ja-JP" dirty="0"/>
              <a:t>sc. Cross section</a:t>
            </a:r>
            <a:r>
              <a:rPr kumimoji="1" lang="ja-JP" altLang="en-US" dirty="0"/>
              <a:t> </a:t>
            </a:r>
            <a:endParaRPr kumimoji="1" lang="en-US" altLang="ja-JP" dirty="0"/>
          </a:p>
          <a:p>
            <a:r>
              <a:rPr kumimoji="1" lang="en-US" altLang="ja-JP" dirty="0"/>
              <a:t>A [m</a:t>
            </a:r>
            <a:r>
              <a:rPr kumimoji="1" lang="en-US" altLang="ja-JP" baseline="30000" dirty="0"/>
              <a:t>2</a:t>
            </a:r>
            <a:r>
              <a:rPr kumimoji="1" lang="en-US" altLang="ja-JP" dirty="0"/>
              <a:t>]</a:t>
            </a:r>
            <a:r>
              <a:rPr kumimoji="1" lang="ja-JP" altLang="en-US" dirty="0"/>
              <a:t>：</a:t>
            </a:r>
            <a:r>
              <a:rPr kumimoji="1" lang="en-US" altLang="ja-JP" dirty="0"/>
              <a:t>Area size of larger</a:t>
            </a:r>
            <a:r>
              <a:rPr kumimoji="1" lang="ja-JP" altLang="en-US" dirty="0"/>
              <a:t> </a:t>
            </a:r>
            <a:r>
              <a:rPr kumimoji="1" lang="en-US" altLang="ja-JP" dirty="0"/>
              <a:t>beam</a:t>
            </a:r>
            <a:r>
              <a:rPr kumimoji="1" lang="ja-JP" altLang="en-US" dirty="0"/>
              <a:t> </a:t>
            </a:r>
            <a:endParaRPr kumimoji="1" lang="en-US" altLang="ja-JP" dirty="0"/>
          </a:p>
          <a:p>
            <a:r>
              <a:rPr kumimoji="1" lang="ja-JP" altLang="en-US" sz="1400" dirty="0"/>
              <a:t>                  </a:t>
            </a:r>
            <a:r>
              <a:rPr kumimoji="1" lang="en-US" altLang="ja-JP" sz="1400" dirty="0"/>
              <a:t>※ normally</a:t>
            </a:r>
            <a:r>
              <a:rPr kumimoji="1" lang="ja-JP" altLang="en-US" sz="1400" dirty="0"/>
              <a:t> </a:t>
            </a:r>
            <a:r>
              <a:rPr kumimoji="1" lang="en-US" altLang="ja-JP" sz="1400" dirty="0"/>
              <a:t>laser size</a:t>
            </a:r>
          </a:p>
          <a:p>
            <a:r>
              <a:rPr kumimoji="1" lang="en-US" altLang="ja-JP" dirty="0"/>
              <a:t>N</a:t>
            </a:r>
            <a:r>
              <a:rPr kumimoji="1" lang="en-US" altLang="ja-JP" baseline="-25000" dirty="0"/>
              <a:t>e</a:t>
            </a:r>
            <a:r>
              <a:rPr kumimoji="1" lang="ja-JP" altLang="en-US" dirty="0"/>
              <a:t>：</a:t>
            </a:r>
            <a:r>
              <a:rPr kumimoji="1" lang="en-US" altLang="ja-JP" dirty="0"/>
              <a:t>number</a:t>
            </a:r>
            <a:r>
              <a:rPr kumimoji="1" lang="ja-JP" altLang="en-US" dirty="0"/>
              <a:t> </a:t>
            </a:r>
            <a:r>
              <a:rPr kumimoji="1" lang="en-US" altLang="ja-JP" dirty="0"/>
              <a:t>of</a:t>
            </a:r>
            <a:r>
              <a:rPr kumimoji="1" lang="ja-JP" altLang="en-US" dirty="0"/>
              <a:t> </a:t>
            </a:r>
            <a:r>
              <a:rPr kumimoji="1" lang="en-US" altLang="ja-JP" dirty="0"/>
              <a:t>electron</a:t>
            </a:r>
            <a:r>
              <a:rPr kumimoji="1" lang="ja-JP" altLang="en-US" dirty="0"/>
              <a:t> </a:t>
            </a:r>
            <a:r>
              <a:rPr kumimoji="1" lang="en-US" altLang="ja-JP" dirty="0"/>
              <a:t>per</a:t>
            </a:r>
            <a:r>
              <a:rPr kumimoji="1" lang="ja-JP" altLang="en-US" dirty="0"/>
              <a:t> </a:t>
            </a:r>
            <a:r>
              <a:rPr kumimoji="1" lang="en-US" altLang="ja-JP" dirty="0"/>
              <a:t>pulse</a:t>
            </a:r>
          </a:p>
          <a:p>
            <a:r>
              <a:rPr kumimoji="1" lang="en-US" altLang="ja-JP" dirty="0"/>
              <a:t>N</a:t>
            </a:r>
            <a:r>
              <a:rPr kumimoji="1" lang="en-US" altLang="ja-JP" baseline="-25000" dirty="0"/>
              <a:t>L</a:t>
            </a:r>
            <a:r>
              <a:rPr kumimoji="1" lang="ja-JP" altLang="en-US" dirty="0"/>
              <a:t>：</a:t>
            </a:r>
            <a:r>
              <a:rPr kumimoji="1" lang="en-US" altLang="ja-JP" dirty="0"/>
              <a:t>number of photon per pulse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12973526-4460-4530-A986-224AC336D340}"/>
                  </a:ext>
                </a:extLst>
              </p:cNvPr>
              <p:cNvSpPr txBox="1"/>
              <p:nvPr/>
            </p:nvSpPr>
            <p:spPr>
              <a:xfrm>
                <a:off x="935798" y="5454937"/>
                <a:ext cx="4281108" cy="4652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kumimoji="1" lang="ja-JP" altLang="en-US" sz="28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type m:val="lin"/>
                          <m:ctrlPr>
                            <a:rPr kumimoji="1" lang="en-US" altLang="ja-JP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800" i="1">
                              <a:latin typeface="Cambria Math" panose="02040503050406030204" pitchFamily="18" charset="0"/>
                            </a:rPr>
                            <m:t>𝑓</m:t>
                          </m:r>
                          <m:sSub>
                            <m:sSubPr>
                              <m:ctrlPr>
                                <a:rPr kumimoji="1" lang="en-US" altLang="ja-JP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1" lang="en-US" altLang="ja-JP" sz="28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type m:val="lin"/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  <m:r>
                            <a:rPr kumimoji="1" lang="ja-JP" alt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r>
                        <a:rPr kumimoji="1" lang="en-US" altLang="ja-JP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type m:val="lin"/>
                          <m:ctrlPr>
                            <a:rPr kumimoji="1" lang="en-US" altLang="ja-JP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kumimoji="1" lang="ja-JP" alt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den>
                      </m:f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12973526-4460-4530-A986-224AC336D3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798" y="5454937"/>
                <a:ext cx="4281108" cy="46525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125DCDC-B739-41B0-ADC2-F74D28FD3699}"/>
              </a:ext>
            </a:extLst>
          </p:cNvPr>
          <p:cNvSpPr txBox="1"/>
          <p:nvPr/>
        </p:nvSpPr>
        <p:spPr>
          <a:xfrm>
            <a:off x="477429" y="5980231"/>
            <a:ext cx="84203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srgbClr val="FF0000"/>
                </a:solidFill>
              </a:rPr>
              <a:t>→　</a:t>
            </a:r>
            <a:r>
              <a:rPr lang="en-US" altLang="ja-JP" sz="2400" dirty="0">
                <a:solidFill>
                  <a:srgbClr val="FF0000"/>
                </a:solidFill>
              </a:rPr>
              <a:t>High power, Shor wave length </a:t>
            </a:r>
            <a:endParaRPr kumimoji="1" lang="ja-JP" altLang="en-US" sz="2200" dirty="0"/>
          </a:p>
        </p:txBody>
      </p:sp>
    </p:spTree>
    <p:extLst>
      <p:ext uri="{BB962C8B-B14F-4D97-AF65-F5344CB8AC3E}">
        <p14:creationId xmlns:p14="http://schemas.microsoft.com/office/powerpoint/2010/main" val="3047997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6A9CD2-D785-4D59-B8E0-97EC2FB1A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About</a:t>
            </a:r>
            <a:r>
              <a:rPr lang="ja-JP" altLang="en-US" dirty="0"/>
              <a:t> </a:t>
            </a:r>
            <a:r>
              <a:rPr lang="en-US" altLang="ja-JP" dirty="0"/>
              <a:t>Laser</a:t>
            </a:r>
            <a:r>
              <a:rPr lang="ja-JP" altLang="en-US" dirty="0"/>
              <a:t> </a:t>
            </a:r>
            <a:r>
              <a:rPr lang="en-US" altLang="ja-JP" dirty="0" err="1"/>
              <a:t>Exmaple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CB8C7F0-F521-4232-BE76-F7AB7B9C2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232-CE5F-48A1-9E4F-FC0F41ACF300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4953749-4F30-40CB-8140-B68E1CAE458A}"/>
              </a:ext>
            </a:extLst>
          </p:cNvPr>
          <p:cNvSpPr txBox="1"/>
          <p:nvPr/>
        </p:nvSpPr>
        <p:spPr>
          <a:xfrm>
            <a:off x="246185" y="1277923"/>
            <a:ext cx="86604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200" dirty="0"/>
              <a:t>ILC 1 </a:t>
            </a:r>
            <a:r>
              <a:rPr kumimoji="1" lang="en-US" altLang="ja-JP" sz="2200" dirty="0" err="1"/>
              <a:t>pluse</a:t>
            </a:r>
            <a:r>
              <a:rPr kumimoji="1" lang="en-US" altLang="ja-JP" sz="2200" dirty="0"/>
              <a:t> structure 1312 bunch of 0.3mm length,</a:t>
            </a:r>
            <a:r>
              <a:rPr kumimoji="1" lang="ja-JP" altLang="en-US" sz="2200" dirty="0"/>
              <a:t> </a:t>
            </a:r>
            <a:r>
              <a:rPr kumimoji="1" lang="en-US" altLang="ja-JP" sz="2200" dirty="0"/>
              <a:t>554ns</a:t>
            </a:r>
            <a:r>
              <a:rPr kumimoji="1" lang="ja-JP" altLang="en-US" sz="2200" dirty="0"/>
              <a:t> </a:t>
            </a:r>
            <a:r>
              <a:rPr kumimoji="1" lang="en-US" altLang="ja-JP" sz="2200" dirty="0"/>
              <a:t>interval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200" dirty="0"/>
              <a:t>Repetition rate5Hz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86C7FDC-0D26-432F-826E-0F8E76644825}"/>
              </a:ext>
            </a:extLst>
          </p:cNvPr>
          <p:cNvSpPr txBox="1"/>
          <p:nvPr/>
        </p:nvSpPr>
        <p:spPr>
          <a:xfrm>
            <a:off x="241791" y="2414707"/>
            <a:ext cx="5748864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200" dirty="0"/>
              <a:t>Laser developed by AMPHOS Co.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kumimoji="1" lang="en-US" altLang="ja-JP" sz="2000" dirty="0"/>
              <a:t>1μm wavelength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kumimoji="1" lang="en-US" altLang="ja-JP" sz="2000" dirty="0"/>
              <a:t>200W power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kumimoji="1" lang="en-US" altLang="ja-JP" sz="2000" dirty="0"/>
              <a:t>20J</a:t>
            </a:r>
            <a:r>
              <a:rPr kumimoji="1" lang="ja-JP" altLang="en-US" sz="2000" dirty="0"/>
              <a:t> </a:t>
            </a:r>
            <a:r>
              <a:rPr kumimoji="1" lang="en-US" altLang="ja-JP" sz="2000" dirty="0"/>
              <a:t>macro</a:t>
            </a:r>
            <a:r>
              <a:rPr kumimoji="1" lang="ja-JP" altLang="en-US" sz="2000" dirty="0"/>
              <a:t> </a:t>
            </a:r>
            <a:r>
              <a:rPr kumimoji="1" lang="en-US" altLang="ja-JP" sz="2000" dirty="0"/>
              <a:t>pulse</a:t>
            </a:r>
            <a:r>
              <a:rPr kumimoji="1" lang="ja-JP" altLang="en-US" sz="2000" dirty="0"/>
              <a:t>（ </a:t>
            </a:r>
            <a:r>
              <a:rPr kumimoji="1" lang="en-US" altLang="ja-JP" sz="2000" dirty="0"/>
              <a:t>width 1ms</a:t>
            </a:r>
            <a:r>
              <a:rPr kumimoji="1" lang="ja-JP" altLang="en-US" sz="2000" dirty="0"/>
              <a:t>）</a:t>
            </a:r>
            <a:r>
              <a:rPr kumimoji="1" lang="en-US" altLang="ja-JP" sz="2000" dirty="0"/>
              <a:t>with10Hz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kumimoji="1" lang="en-US" altLang="ja-JP" sz="2000" dirty="0"/>
              <a:t>20mJ</a:t>
            </a:r>
            <a:r>
              <a:rPr kumimoji="1" lang="ja-JP" altLang="en-US" sz="2000" dirty="0"/>
              <a:t> </a:t>
            </a:r>
            <a:r>
              <a:rPr kumimoji="1" lang="en-US" altLang="ja-JP" sz="2000" dirty="0"/>
              <a:t>micro pulse</a:t>
            </a:r>
            <a:r>
              <a:rPr kumimoji="1" lang="ja-JP" altLang="en-US" sz="2000" dirty="0"/>
              <a:t> </a:t>
            </a:r>
            <a:r>
              <a:rPr kumimoji="1" lang="en-US" altLang="ja-JP" sz="2000" dirty="0"/>
              <a:t>~1MHz</a:t>
            </a:r>
            <a:r>
              <a:rPr kumimoji="1" lang="ja-JP" altLang="en-US" sz="2000" dirty="0"/>
              <a:t> </a:t>
            </a:r>
            <a:r>
              <a:rPr kumimoji="1" lang="en-US" altLang="ja-JP" sz="2000" dirty="0"/>
              <a:t>in</a:t>
            </a:r>
            <a:r>
              <a:rPr kumimoji="1" lang="ja-JP" altLang="en-US" sz="2000" dirty="0"/>
              <a:t> </a:t>
            </a:r>
            <a:r>
              <a:rPr kumimoji="1" lang="en-US" altLang="ja-JP" sz="2000" dirty="0"/>
              <a:t>macro</a:t>
            </a:r>
            <a:r>
              <a:rPr kumimoji="1" lang="ja-JP" altLang="en-US" sz="2000" dirty="0"/>
              <a:t> </a:t>
            </a:r>
            <a:r>
              <a:rPr kumimoji="1" lang="en-US" altLang="ja-JP" sz="2000" dirty="0"/>
              <a:t>pulse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kumimoji="1" lang="en-US" altLang="ja-JP" sz="2000" dirty="0"/>
              <a:t>Pulse</a:t>
            </a:r>
            <a:r>
              <a:rPr kumimoji="1" lang="ja-JP" altLang="en-US" sz="2000" dirty="0"/>
              <a:t> </a:t>
            </a:r>
            <a:r>
              <a:rPr kumimoji="1" lang="en-US" altLang="ja-JP" sz="2000" dirty="0"/>
              <a:t>width</a:t>
            </a:r>
            <a:r>
              <a:rPr kumimoji="1" lang="ja-JP" altLang="en-US" sz="2000" dirty="0"/>
              <a:t> </a:t>
            </a:r>
            <a:r>
              <a:rPr kumimoji="1" lang="en-US" altLang="ja-JP" sz="2000" dirty="0"/>
              <a:t>~500ps</a:t>
            </a:r>
          </a:p>
          <a:p>
            <a:pPr lvl="1"/>
            <a:r>
              <a:rPr kumimoji="1" lang="en-US" altLang="ja-JP" sz="2000" dirty="0"/>
              <a:t>    compression with grating </a:t>
            </a:r>
          </a:p>
          <a:p>
            <a:pPr lvl="1"/>
            <a:r>
              <a:rPr kumimoji="1" lang="en-US" altLang="ja-JP" sz="2000" dirty="0"/>
              <a:t>  </a:t>
            </a:r>
            <a:r>
              <a:rPr kumimoji="1" lang="ja-JP" altLang="en-US" sz="2000" dirty="0"/>
              <a:t>  →</a:t>
            </a:r>
            <a:r>
              <a:rPr kumimoji="1" lang="en-US" altLang="ja-JP" sz="2000" dirty="0"/>
              <a:t>1ps=0.3mm</a:t>
            </a:r>
            <a:r>
              <a:rPr kumimoji="1" lang="ja-JP" altLang="en-US" sz="2000" dirty="0"/>
              <a:t> </a:t>
            </a:r>
            <a:r>
              <a:rPr kumimoji="1" lang="en-US" altLang="ja-JP" sz="2000" dirty="0"/>
              <a:t>(94% efficiency)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kumimoji="1" lang="en-US" altLang="ja-JP" sz="2000" dirty="0"/>
              <a:t>M</a:t>
            </a:r>
            <a:r>
              <a:rPr kumimoji="1" lang="en-US" altLang="ja-JP" sz="2000" baseline="30000" dirty="0"/>
              <a:t>2</a:t>
            </a:r>
            <a:r>
              <a:rPr kumimoji="1" lang="en-US" altLang="ja-JP" sz="2000" dirty="0"/>
              <a:t>&lt;1.25</a:t>
            </a:r>
            <a:r>
              <a:rPr kumimoji="1" lang="ja-JP" altLang="en-US" sz="2000" dirty="0"/>
              <a:t>（</a:t>
            </a:r>
            <a:r>
              <a:rPr kumimoji="1" lang="en-US" altLang="ja-JP" sz="2000" dirty="0"/>
              <a:t>focusing factor</a:t>
            </a:r>
          </a:p>
          <a:p>
            <a:pPr lvl="1"/>
            <a:r>
              <a:rPr kumimoji="1" lang="en-US" altLang="ja-JP" sz="2000" dirty="0"/>
              <a:t>     focusing size ~1.25</a:t>
            </a:r>
            <a:r>
              <a:rPr kumimoji="1" lang="ja-JP" altLang="en-US" sz="2000" dirty="0"/>
              <a:t> </a:t>
            </a:r>
            <a:r>
              <a:rPr kumimoji="1" lang="en-US" altLang="ja-JP" sz="2000" dirty="0"/>
              <a:t>times</a:t>
            </a:r>
            <a:r>
              <a:rPr kumimoji="1" lang="ja-JP" altLang="en-US" sz="2000" dirty="0"/>
              <a:t> </a:t>
            </a:r>
            <a:r>
              <a:rPr kumimoji="1" lang="en-US" altLang="ja-JP" sz="2000" dirty="0"/>
              <a:t>of</a:t>
            </a:r>
            <a:r>
              <a:rPr kumimoji="1" lang="ja-JP" altLang="en-US" sz="2000" dirty="0"/>
              <a:t> </a:t>
            </a:r>
            <a:r>
              <a:rPr kumimoji="1" lang="en-US" altLang="ja-JP" sz="2000" dirty="0"/>
              <a:t>wavelength</a:t>
            </a:r>
            <a:r>
              <a:rPr kumimoji="1" lang="ja-JP" altLang="en-US" sz="2000" dirty="0"/>
              <a:t>）</a:t>
            </a:r>
            <a:endParaRPr kumimoji="1" lang="en-US" altLang="ja-JP" sz="2000" dirty="0"/>
          </a:p>
          <a:p>
            <a:pPr lvl="1"/>
            <a:endParaRPr kumimoji="1" lang="en-US" altLang="ja-JP" sz="2000" dirty="0"/>
          </a:p>
          <a:p>
            <a:pPr lvl="1"/>
            <a:r>
              <a:rPr kumimoji="1" lang="en-US" altLang="ja-JP" sz="2000" dirty="0"/>
              <a:t>Assume every laser pulse interacts with </a:t>
            </a:r>
          </a:p>
          <a:p>
            <a:pPr lvl="1"/>
            <a:r>
              <a:rPr kumimoji="1" lang="en-US" altLang="ja-JP" sz="2000" dirty="0"/>
              <a:t>electron beam. 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C8C2FC21-44DC-4AC0-85EC-4EA9786D18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371" y="1994695"/>
            <a:ext cx="3253170" cy="2449586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553450AD-71DB-452B-B165-919AA669A0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4143" y="4444280"/>
            <a:ext cx="3268665" cy="1889239"/>
          </a:xfrm>
          <a:prstGeom prst="rect">
            <a:avLst/>
          </a:prstGeom>
        </p:spPr>
      </p:pic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C00B9632-B731-4FA5-9D84-10353092BF9F}"/>
              </a:ext>
            </a:extLst>
          </p:cNvPr>
          <p:cNvCxnSpPr>
            <a:cxnSpLocks/>
          </p:cNvCxnSpPr>
          <p:nvPr/>
        </p:nvCxnSpPr>
        <p:spPr>
          <a:xfrm>
            <a:off x="6571967" y="4815111"/>
            <a:ext cx="1233182" cy="0"/>
          </a:xfrm>
          <a:prstGeom prst="straightConnector1">
            <a:avLst/>
          </a:prstGeom>
          <a:ln w="9525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874C1CC-AA93-4401-8C8A-AFF455CB17D5}"/>
              </a:ext>
            </a:extLst>
          </p:cNvPr>
          <p:cNvSpPr txBox="1"/>
          <p:nvPr/>
        </p:nvSpPr>
        <p:spPr>
          <a:xfrm>
            <a:off x="6838141" y="4380411"/>
            <a:ext cx="70083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>
                <a:solidFill>
                  <a:schemeClr val="bg1"/>
                </a:solidFill>
              </a:rPr>
              <a:t>1ms</a:t>
            </a:r>
            <a:endParaRPr kumimoji="1" lang="ja-JP" altLang="en-U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855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446047"/>
            <a:ext cx="7886700" cy="54927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Beam Dump Specification</a:t>
            </a:r>
            <a:endParaRPr kumimoji="1" lang="ja-JP" altLang="en-US" dirty="0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04494B15-D6E2-473B-BCFA-F94AABCFE1B5}"/>
              </a:ext>
            </a:extLst>
          </p:cNvPr>
          <p:cNvSpPr/>
          <p:nvPr/>
        </p:nvSpPr>
        <p:spPr>
          <a:xfrm>
            <a:off x="173492" y="2313167"/>
            <a:ext cx="8719646" cy="26703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26862AC9-428C-4129-ADC5-A3C535EBF88E}"/>
              </a:ext>
            </a:extLst>
          </p:cNvPr>
          <p:cNvSpPr/>
          <p:nvPr/>
        </p:nvSpPr>
        <p:spPr>
          <a:xfrm>
            <a:off x="165590" y="3314495"/>
            <a:ext cx="8719646" cy="26703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BEB7D04-14FE-463A-AC1F-54D1A510F939}"/>
              </a:ext>
            </a:extLst>
          </p:cNvPr>
          <p:cNvSpPr txBox="1"/>
          <p:nvPr/>
        </p:nvSpPr>
        <p:spPr>
          <a:xfrm>
            <a:off x="105195" y="22925"/>
            <a:ext cx="1487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u="sng" dirty="0"/>
              <a:t>From</a:t>
            </a:r>
            <a:r>
              <a:rPr kumimoji="1" lang="ja-JP" altLang="en-US" u="sng" dirty="0"/>
              <a:t> </a:t>
            </a:r>
            <a:r>
              <a:rPr kumimoji="1" lang="en-US" altLang="ja-JP" u="sng" dirty="0" err="1"/>
              <a:t>Yokoya</a:t>
            </a:r>
            <a:endParaRPr kumimoji="1" lang="ja-JP" altLang="en-US" u="sng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6D3E724-242C-4473-B1EF-4E93F1C7B6BD}"/>
              </a:ext>
            </a:extLst>
          </p:cNvPr>
          <p:cNvSpPr/>
          <p:nvPr/>
        </p:nvSpPr>
        <p:spPr>
          <a:xfrm>
            <a:off x="105195" y="380324"/>
            <a:ext cx="8856241" cy="611757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0" name="オブジェクト 9">
            <a:extLst>
              <a:ext uri="{FF2B5EF4-FFF2-40B4-BE49-F238E27FC236}">
                <a16:creationId xmlns:a16="http://schemas.microsoft.com/office/drawing/2014/main" id="{019E1E24-1C1A-4190-AAAF-963539C9E4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7250863"/>
              </p:ext>
            </p:extLst>
          </p:nvPr>
        </p:nvGraphicFramePr>
        <p:xfrm>
          <a:off x="1105100" y="1751321"/>
          <a:ext cx="6933799" cy="4605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" name="Worksheet" r:id="rId3" imgW="5158879" imgH="3025232" progId="Excel.Sheet.12">
                  <p:embed/>
                </p:oleObj>
              </mc:Choice>
              <mc:Fallback>
                <p:oleObj name="Worksheet" r:id="rId3" imgW="5158879" imgH="3025232" progId="Excel.Sheet.12">
                  <p:embed/>
                  <p:pic>
                    <p:nvPicPr>
                      <p:cNvPr id="5" name="オブジェクト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05100" y="1751321"/>
                        <a:ext cx="6933799" cy="46050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04365CD-8E21-4E80-87D9-5F225ADCB2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52216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41606-3522-4205-8A27-EA0E39CAC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Case1 5GeV</a:t>
            </a:r>
            <a:r>
              <a:rPr lang="ja-JP" altLang="en-US" dirty="0"/>
              <a:t> </a:t>
            </a:r>
            <a:r>
              <a:rPr lang="en-US" altLang="ja-JP" dirty="0"/>
              <a:t>Dump</a:t>
            </a:r>
            <a:r>
              <a:rPr lang="ja-JP" altLang="en-US" dirty="0"/>
              <a:t>（</a:t>
            </a:r>
            <a:r>
              <a:rPr lang="en-US" altLang="ja-JP" dirty="0"/>
              <a:t>E-1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62B6AA8-9DBC-4320-B4F0-DE9E0112C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185" y="1105294"/>
            <a:ext cx="8651630" cy="5591906"/>
          </a:xfrm>
        </p:spPr>
        <p:txBody>
          <a:bodyPr/>
          <a:lstStyle/>
          <a:p>
            <a:r>
              <a:rPr lang="en-US" altLang="ja-JP" sz="2200" dirty="0"/>
              <a:t>Beam Power at Dump max=100kW</a:t>
            </a:r>
            <a:endParaRPr kumimoji="1" lang="en-US" altLang="ja-JP" sz="2200" dirty="0"/>
          </a:p>
          <a:p>
            <a:r>
              <a:rPr lang="en-US" altLang="ja-JP" sz="2200" dirty="0"/>
              <a:t>Dump</a:t>
            </a:r>
            <a:r>
              <a:rPr lang="ja-JP" altLang="en-US" sz="2200" dirty="0"/>
              <a:t>  </a:t>
            </a:r>
            <a:r>
              <a:rPr lang="en-US" altLang="ja-JP" sz="2200" dirty="0"/>
              <a:t>W=6</a:t>
            </a:r>
            <a:r>
              <a:rPr kumimoji="1" lang="en-US" altLang="ja-JP" sz="2200" dirty="0"/>
              <a:t>0kW</a:t>
            </a:r>
          </a:p>
          <a:p>
            <a:pPr marL="0" indent="0">
              <a:buNone/>
            </a:pPr>
            <a:r>
              <a:rPr lang="ja-JP" altLang="en-US" sz="2200" dirty="0"/>
              <a:t>   </a:t>
            </a:r>
            <a:r>
              <a:rPr lang="ja-JP" altLang="en-US" sz="2000" dirty="0"/>
              <a:t>→ </a:t>
            </a:r>
            <a:r>
              <a:rPr lang="en-US" altLang="ja-JP" sz="2000" dirty="0"/>
              <a:t>Assume 50kW</a:t>
            </a:r>
            <a:r>
              <a:rPr lang="ja-JP" altLang="en-US" sz="2000" dirty="0"/>
              <a:t>（</a:t>
            </a:r>
            <a:r>
              <a:rPr lang="en-US" altLang="ja-JP" sz="2000" dirty="0"/>
              <a:t>10μA</a:t>
            </a:r>
            <a:r>
              <a:rPr lang="ja-JP" altLang="en-US" sz="2000" dirty="0"/>
              <a:t>）→</a:t>
            </a:r>
            <a:r>
              <a:rPr lang="en-US" altLang="ja-JP" sz="2000" dirty="0"/>
              <a:t>1.25×10</a:t>
            </a:r>
            <a:r>
              <a:rPr lang="en-US" altLang="ja-JP" sz="2000" baseline="30000" dirty="0"/>
              <a:t>13</a:t>
            </a:r>
            <a:r>
              <a:rPr lang="en-US" altLang="ja-JP" sz="2000" dirty="0"/>
              <a:t> e</a:t>
            </a:r>
            <a:r>
              <a:rPr lang="en-US" altLang="ja-JP" sz="2000" baseline="30000" dirty="0"/>
              <a:t>-</a:t>
            </a:r>
            <a:r>
              <a:rPr lang="en-US" altLang="ja-JP" sz="2000" dirty="0"/>
              <a:t>/pulse</a:t>
            </a:r>
            <a:r>
              <a:rPr lang="ja-JP" altLang="en-US" sz="2000" dirty="0"/>
              <a:t>（</a:t>
            </a:r>
            <a:r>
              <a:rPr lang="en-US" altLang="ja-JP" sz="2000" dirty="0"/>
              <a:t>10</a:t>
            </a:r>
            <a:r>
              <a:rPr lang="en-US" altLang="ja-JP" sz="2000" baseline="30000" dirty="0"/>
              <a:t>10</a:t>
            </a:r>
            <a:r>
              <a:rPr lang="en-US" altLang="ja-JP" sz="2000" dirty="0"/>
              <a:t> e</a:t>
            </a:r>
            <a:r>
              <a:rPr lang="en-US" altLang="ja-JP" sz="2000" baseline="30000" dirty="0"/>
              <a:t>-</a:t>
            </a:r>
            <a:r>
              <a:rPr lang="en-US" altLang="ja-JP" sz="2000" dirty="0"/>
              <a:t>/bunch</a:t>
            </a:r>
            <a:r>
              <a:rPr lang="ja-JP" altLang="en-US" sz="2000" dirty="0"/>
              <a:t>）</a:t>
            </a:r>
            <a:endParaRPr lang="en-US" altLang="ja-JP" sz="2200" dirty="0"/>
          </a:p>
          <a:p>
            <a:r>
              <a:rPr lang="ja-JP" altLang="en-US" sz="2200" dirty="0"/>
              <a:t>　　</a:t>
            </a:r>
            <a:r>
              <a:rPr lang="en-US" altLang="ja-JP" sz="2200" dirty="0"/>
              <a:t>M</a:t>
            </a:r>
            <a:r>
              <a:rPr lang="en-US" altLang="ja-JP" sz="2200" baseline="30000" dirty="0"/>
              <a:t>2</a:t>
            </a:r>
            <a:r>
              <a:rPr lang="en-US" altLang="ja-JP" sz="2200" dirty="0"/>
              <a:t>&lt;1.25</a:t>
            </a:r>
            <a:r>
              <a:rPr lang="ja-JP" altLang="en-US" sz="2200" dirty="0"/>
              <a:t> </a:t>
            </a:r>
            <a:r>
              <a:rPr lang="en-US" altLang="ja-JP" sz="2200" dirty="0" err="1"/>
              <a:t>hoever</a:t>
            </a:r>
            <a:r>
              <a:rPr lang="en-US" altLang="ja-JP" sz="2200" dirty="0"/>
              <a:t> we assume w</a:t>
            </a:r>
            <a:r>
              <a:rPr lang="en-US" altLang="ja-JP" sz="2200" baseline="-25000" dirty="0"/>
              <a:t>0</a:t>
            </a:r>
            <a:r>
              <a:rPr lang="en-US" altLang="ja-JP" sz="2200" dirty="0"/>
              <a:t>=10μm.</a:t>
            </a:r>
          </a:p>
          <a:p>
            <a:pPr lvl="1"/>
            <a:r>
              <a:rPr lang="en-US" altLang="ja-JP" sz="2000" dirty="0"/>
              <a:t>Because </a:t>
            </a:r>
            <a:r>
              <a:rPr lang="ja-JP" altLang="en-US" sz="2000" dirty="0"/>
              <a:t> </a:t>
            </a:r>
            <a:r>
              <a:rPr lang="en-US" altLang="ja-JP" sz="2000" dirty="0"/>
              <a:t>electron</a:t>
            </a:r>
            <a:r>
              <a:rPr lang="ja-JP" altLang="en-US" sz="2000" dirty="0"/>
              <a:t> </a:t>
            </a:r>
            <a:r>
              <a:rPr lang="en-US" altLang="ja-JP" sz="2000" dirty="0"/>
              <a:t>beam</a:t>
            </a:r>
            <a:r>
              <a:rPr lang="ja-JP" altLang="en-US" sz="2000" dirty="0"/>
              <a:t> </a:t>
            </a:r>
            <a:r>
              <a:rPr lang="en-US" altLang="ja-JP" sz="2000" dirty="0"/>
              <a:t>bunch</a:t>
            </a:r>
            <a:r>
              <a:rPr lang="ja-JP" altLang="en-US" sz="2000" dirty="0"/>
              <a:t> </a:t>
            </a:r>
            <a:r>
              <a:rPr lang="en-US" altLang="ja-JP" sz="2000" dirty="0"/>
              <a:t>length</a:t>
            </a:r>
            <a:r>
              <a:rPr lang="ja-JP" altLang="en-US" sz="2000" dirty="0"/>
              <a:t> </a:t>
            </a:r>
            <a:r>
              <a:rPr lang="en-US" altLang="ja-JP" sz="2000" dirty="0"/>
              <a:t>0.3mm</a:t>
            </a:r>
          </a:p>
          <a:p>
            <a:pPr lvl="1"/>
            <a:r>
              <a:rPr lang="en-US" altLang="ja-JP" sz="2000" dirty="0"/>
              <a:t>λ=1μm</a:t>
            </a:r>
            <a:r>
              <a:rPr lang="ja-JP" altLang="en-US" sz="2000" dirty="0"/>
              <a:t>  </a:t>
            </a:r>
            <a:endParaRPr lang="en-US" altLang="ja-JP" sz="2000" dirty="0"/>
          </a:p>
          <a:p>
            <a:pPr lvl="1"/>
            <a:r>
              <a:rPr lang="en-US" altLang="ja-JP" sz="2000" dirty="0"/>
              <a:t>w</a:t>
            </a:r>
            <a:r>
              <a:rPr lang="en-US" altLang="ja-JP" sz="2000" baseline="-25000" dirty="0"/>
              <a:t>0</a:t>
            </a:r>
            <a:r>
              <a:rPr lang="en-US" altLang="ja-JP" sz="2000" dirty="0"/>
              <a:t>=10μm </a:t>
            </a:r>
            <a:r>
              <a:rPr lang="en-US" altLang="ja-JP" sz="2000" dirty="0" err="1"/>
              <a:t>Layleigh</a:t>
            </a:r>
            <a:r>
              <a:rPr lang="en-US" altLang="ja-JP" sz="2000" dirty="0"/>
              <a:t> length </a:t>
            </a:r>
            <a:r>
              <a:rPr lang="en-US" altLang="ja-JP" sz="2000" dirty="0" err="1"/>
              <a:t>z</a:t>
            </a:r>
            <a:r>
              <a:rPr lang="en-US" altLang="ja-JP" sz="2000" baseline="-25000" dirty="0" err="1"/>
              <a:t>R</a:t>
            </a:r>
            <a:r>
              <a:rPr lang="en-US" altLang="ja-JP" sz="2000" dirty="0"/>
              <a:t>=πw</a:t>
            </a:r>
            <a:r>
              <a:rPr lang="en-US" altLang="ja-JP" sz="2000" baseline="-25000" dirty="0"/>
              <a:t>0</a:t>
            </a:r>
            <a:r>
              <a:rPr lang="en-US" altLang="ja-JP" sz="2000" baseline="30000" dirty="0"/>
              <a:t>2</a:t>
            </a:r>
            <a:r>
              <a:rPr lang="en-US" altLang="ja-JP" sz="2000" dirty="0"/>
              <a:t>/λ=0.3mm</a:t>
            </a:r>
          </a:p>
          <a:p>
            <a:pPr lvl="1"/>
            <a:endParaRPr lang="en-US" altLang="ja-JP" sz="2200" dirty="0"/>
          </a:p>
          <a:p>
            <a:r>
              <a:rPr lang="en-US" altLang="ja-JP" sz="2200" dirty="0"/>
              <a:t>Use P. 3 formula</a:t>
            </a:r>
          </a:p>
          <a:p>
            <a:pPr lvl="1"/>
            <a:r>
              <a:rPr lang="en-US" altLang="ja-JP" dirty="0" err="1">
                <a:solidFill>
                  <a:srgbClr val="FF0000"/>
                </a:solidFill>
              </a:rPr>
              <a:t>E</a:t>
            </a:r>
            <a:r>
              <a:rPr lang="en-US" altLang="ja-JP" baseline="-25000" dirty="0" err="1">
                <a:solidFill>
                  <a:srgbClr val="FF0000"/>
                </a:solidFill>
              </a:rPr>
              <a:t>γ</a:t>
            </a:r>
            <a:r>
              <a:rPr lang="en-US" altLang="ja-JP" dirty="0">
                <a:solidFill>
                  <a:srgbClr val="FF0000"/>
                </a:solidFill>
              </a:rPr>
              <a:t> = 450MeV (max)</a:t>
            </a:r>
          </a:p>
          <a:p>
            <a:pPr lvl="1"/>
            <a:r>
              <a:rPr lang="en-US" altLang="ja-JP" dirty="0">
                <a:solidFill>
                  <a:srgbClr val="FF0000"/>
                </a:solidFill>
              </a:rPr>
              <a:t>F = 8.4×10</a:t>
            </a:r>
            <a:r>
              <a:rPr lang="en-US" altLang="ja-JP" baseline="30000" dirty="0">
                <a:solidFill>
                  <a:srgbClr val="FF0000"/>
                </a:solidFill>
              </a:rPr>
              <a:t>12</a:t>
            </a:r>
            <a:r>
              <a:rPr lang="en-US" altLang="ja-JP" dirty="0">
                <a:solidFill>
                  <a:srgbClr val="FF0000"/>
                </a:solidFill>
              </a:rPr>
              <a:t> photons/s</a:t>
            </a:r>
          </a:p>
          <a:p>
            <a:pPr lvl="1"/>
            <a:r>
              <a:rPr lang="en-US" altLang="ja-JP" dirty="0">
                <a:solidFill>
                  <a:srgbClr val="FF0000"/>
                </a:solidFill>
              </a:rPr>
              <a:t>Divergence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0.1mrad</a:t>
            </a:r>
            <a:endParaRPr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C639AA1-C065-43C0-ADF0-C39DF394B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232-CE5F-48A1-9E4F-FC0F41ACF300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DC704B9-6D8C-4C21-AF85-20A5836AF7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00" r="18195" b="4070"/>
          <a:stretch/>
        </p:blipFill>
        <p:spPr>
          <a:xfrm>
            <a:off x="4572000" y="3976426"/>
            <a:ext cx="3979579" cy="2881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46751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Segoe UI"/>
        <a:ea typeface="游ゴシック"/>
        <a:cs typeface=""/>
      </a:majorFont>
      <a:minorFont>
        <a:latin typeface="Segoe UI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kumimoji="1" sz="2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プレゼンテーション1" id="{AE190E0D-3611-4750-A5D8-C0097518C107}" vid="{7CE95F5A-16BB-4005-8232-77D262207C93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2753</TotalTime>
  <Words>743</Words>
  <Application>Microsoft Office PowerPoint</Application>
  <PresentationFormat>画面に合わせる (4:3)</PresentationFormat>
  <Paragraphs>163</Paragraphs>
  <Slides>14</Slides>
  <Notes>2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2" baseType="lpstr">
      <vt:lpstr>Arial Unicode MS</vt:lpstr>
      <vt:lpstr>游ゴシック</vt:lpstr>
      <vt:lpstr>Arial</vt:lpstr>
      <vt:lpstr>Cambria Math</vt:lpstr>
      <vt:lpstr>Segoe UI</vt:lpstr>
      <vt:lpstr>Wingdings</vt:lpstr>
      <vt:lpstr>Default Theme</vt:lpstr>
      <vt:lpstr>Worksheet</vt:lpstr>
      <vt:lpstr>Muon Pair Production</vt:lpstr>
      <vt:lpstr>Possible way from ILC to muon collider</vt:lpstr>
      <vt:lpstr>Possible way from ILC to muon collider</vt:lpstr>
      <vt:lpstr>PowerPoint プレゼンテーション</vt:lpstr>
      <vt:lpstr>Muon pair production </vt:lpstr>
      <vt:lpstr>Laser Compton</vt:lpstr>
      <vt:lpstr>About Laser Exmaple</vt:lpstr>
      <vt:lpstr>Beam Dump Specification</vt:lpstr>
      <vt:lpstr>Case1 5GeV Dump（E-1）</vt:lpstr>
      <vt:lpstr>Case2 125GeV Dump（E-5)</vt:lpstr>
      <vt:lpstr> muon pair production via. γA→μ+μ-A</vt:lpstr>
      <vt:lpstr>Muon Beam Intensity</vt:lpstr>
      <vt:lpstr>Comparison </vt:lpstr>
      <vt:lpstr>Improvement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レーザーコンプトン</dc:title>
  <dc:creator>山崎 高幸</dc:creator>
  <cp:lastModifiedBy>Owner</cp:lastModifiedBy>
  <cp:revision>173</cp:revision>
  <dcterms:created xsi:type="dcterms:W3CDTF">2018-09-18T07:38:34Z</dcterms:created>
  <dcterms:modified xsi:type="dcterms:W3CDTF">2019-10-29T04:56:00Z</dcterms:modified>
</cp:coreProperties>
</file>