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7" name="Shape 17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7" name="Shape 25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3600">
                <a:latin typeface="游ゴシック"/>
                <a:ea typeface="游ゴシック"/>
                <a:cs typeface="游ゴシック"/>
                <a:sym typeface="游ゴシック"/>
              </a:defRPr>
            </a:lvl1pPr>
          </a:lstStyle>
          <a:p>
            <a:pPr/>
            <a:r>
              <a:t>Introduced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LCWS2019 Sendai, 2019.10.30"/>
          <p:cNvSpPr/>
          <p:nvPr/>
        </p:nvSpPr>
        <p:spPr>
          <a:xfrm>
            <a:off x="9861213" y="9436100"/>
            <a:ext cx="272082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lnSpc>
                <a:spcPts val="1600"/>
              </a:lnSpc>
              <a:tabLst>
                <a:tab pos="8382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LCWS2019 Sendai, 2019.10.30</a:t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5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267200"/>
            <a:ext cx="10464800" cy="609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イメージ"/>
          <p:cNvSpPr/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サブタイトルのコピ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タイトルテキスト"/>
          <p:cNvSpPr txBox="1"/>
          <p:nvPr>
            <p:ph type="title"/>
          </p:nvPr>
        </p:nvSpPr>
        <p:spPr>
          <a:xfrm>
            <a:off x="1270000" y="457200"/>
            <a:ext cx="10464800" cy="1099047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/>
            <a:r>
              <a:t>タイトルテキスト</a:t>
            </a:r>
          </a:p>
        </p:txBody>
      </p:sp>
      <p:grpSp>
        <p:nvGrpSpPr>
          <p:cNvPr id="122" name="グループ"/>
          <p:cNvGrpSpPr/>
          <p:nvPr/>
        </p:nvGrpSpPr>
        <p:grpSpPr>
          <a:xfrm>
            <a:off x="228600" y="355599"/>
            <a:ext cx="12547600" cy="9091278"/>
            <a:chOff x="0" y="0"/>
            <a:chExt cx="12547600" cy="9091276"/>
          </a:xfrm>
        </p:grpSpPr>
        <p:pic>
          <p:nvPicPr>
            <p:cNvPr id="119" name="pasted.pdf" descr="pasted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514839" cy="90421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0" name="pasted1.pdf" descr="pasted1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417333" y="8255861"/>
              <a:ext cx="1105697" cy="8292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1" name="pasted2.pdf" descr="pasted2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515617" y="8337765"/>
              <a:ext cx="1031983" cy="7535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3" name="LCWS2019 Sendai, 2019.10.29"/>
          <p:cNvSpPr/>
          <p:nvPr/>
        </p:nvSpPr>
        <p:spPr>
          <a:xfrm>
            <a:off x="9861213" y="9436100"/>
            <a:ext cx="272082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lnSpc>
                <a:spcPts val="1600"/>
              </a:lnSpc>
              <a:tabLst>
                <a:tab pos="8382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LCWS2019 Sendai, 2019.10.29</a:t>
            </a:r>
          </a:p>
        </p:txBody>
      </p:sp>
      <p:sp>
        <p:nvSpPr>
          <p:cNvPr id="12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タイトルテキスト"/>
          <p:cNvSpPr txBox="1"/>
          <p:nvPr>
            <p:ph type="title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lnSpc>
                <a:spcPct val="90000"/>
              </a:lnSpc>
              <a:defRPr sz="6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32" name="本文レベル1…"/>
          <p:cNvSpPr txBox="1"/>
          <p:nvPr>
            <p:ph type="body" idx="1"/>
          </p:nvPr>
        </p:nvSpPr>
        <p:spPr>
          <a:xfrm>
            <a:off x="894079" y="2596444"/>
            <a:ext cx="11216641" cy="6188570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3" name="スライド番号"/>
          <p:cNvSpPr txBox="1"/>
          <p:nvPr>
            <p:ph type="sldNum" sz="quarter" idx="2"/>
          </p:nvPr>
        </p:nvSpPr>
        <p:spPr>
          <a:xfrm>
            <a:off x="11761994" y="9114114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タイトルテキスト"/>
          <p:cNvSpPr txBox="1"/>
          <p:nvPr>
            <p:ph type="title"/>
          </p:nvPr>
        </p:nvSpPr>
        <p:spPr>
          <a:xfrm>
            <a:off x="975359" y="1596249"/>
            <a:ext cx="11054082" cy="3395699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1300480">
              <a:lnSpc>
                <a:spcPct val="90000"/>
              </a:lnSpc>
              <a:defRPr sz="8400"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41" name="本文レベル1…"/>
          <p:cNvSpPr txBox="1"/>
          <p:nvPr>
            <p:ph type="body" sz="quarter" idx="1"/>
          </p:nvPr>
        </p:nvSpPr>
        <p:spPr>
          <a:xfrm>
            <a:off x="1625599" y="5122898"/>
            <a:ext cx="9753601" cy="2354862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Segoe UI"/>
                <a:ea typeface="Segoe UI"/>
                <a:cs typeface="Segoe UI"/>
                <a:sym typeface="Segoe UI"/>
              </a:defRPr>
            </a:lvl1pPr>
            <a:lvl2pPr marL="0" indent="4572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Segoe UI"/>
                <a:ea typeface="Segoe UI"/>
                <a:cs typeface="Segoe UI"/>
                <a:sym typeface="Segoe UI"/>
              </a:defRPr>
            </a:lvl2pPr>
            <a:lvl3pPr marL="0" indent="9144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Segoe UI"/>
                <a:ea typeface="Segoe UI"/>
                <a:cs typeface="Segoe UI"/>
                <a:sym typeface="Segoe UI"/>
              </a:defRPr>
            </a:lvl3pPr>
            <a:lvl4pPr marL="0" indent="13716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Segoe UI"/>
                <a:ea typeface="Segoe UI"/>
                <a:cs typeface="Segoe UI"/>
                <a:sym typeface="Segoe UI"/>
              </a:defRPr>
            </a:lvl4pPr>
            <a:lvl5pPr marL="0" indent="18288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Segoe UI"/>
                <a:ea typeface="Segoe UI"/>
                <a:cs typeface="Segoe UI"/>
                <a:sym typeface="Segoe U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42" name="スライド番号"/>
          <p:cNvSpPr txBox="1"/>
          <p:nvPr>
            <p:ph type="sldNum" sz="quarter" idx="2"/>
          </p:nvPr>
        </p:nvSpPr>
        <p:spPr>
          <a:xfrm>
            <a:off x="11709606" y="9114114"/>
            <a:ext cx="401115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888888"/>
                </a:solidFill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タイトルテキスト"/>
          <p:cNvSpPr txBox="1"/>
          <p:nvPr>
            <p:ph type="title"/>
          </p:nvPr>
        </p:nvSpPr>
        <p:spPr>
          <a:xfrm>
            <a:off x="350129" y="1"/>
            <a:ext cx="12304542" cy="1800665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lnSpc>
                <a:spcPct val="90000"/>
              </a:lnSpc>
              <a:defRPr sz="5600"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50" name="本文レベル1…"/>
          <p:cNvSpPr txBox="1"/>
          <p:nvPr>
            <p:ph type="body" idx="1"/>
          </p:nvPr>
        </p:nvSpPr>
        <p:spPr>
          <a:xfrm>
            <a:off x="350129" y="1950719"/>
            <a:ext cx="12304542" cy="6834295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23850" indent="-3238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400">
                <a:latin typeface="Segoe UI"/>
                <a:ea typeface="Segoe UI"/>
                <a:cs typeface="Segoe UI"/>
                <a:sym typeface="Segoe UI"/>
              </a:defRPr>
            </a:lvl1pPr>
            <a:lvl2pPr marL="987136" indent="-529936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buChar char="-"/>
              <a:defRPr sz="3400">
                <a:latin typeface="Segoe UI"/>
                <a:ea typeface="Segoe UI"/>
                <a:cs typeface="Segoe UI"/>
                <a:sym typeface="Segoe UI"/>
              </a:defRPr>
            </a:lvl2pPr>
            <a:lvl3pPr marL="1497330" indent="-58293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buChar char="✓"/>
              <a:defRPr sz="3400">
                <a:latin typeface="Segoe UI"/>
                <a:ea typeface="Segoe UI"/>
                <a:cs typeface="Segoe UI"/>
                <a:sym typeface="Segoe UI"/>
              </a:defRPr>
            </a:lvl3pPr>
            <a:lvl4pPr marL="1911350" indent="-5397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buChar char="-"/>
              <a:defRPr sz="3400">
                <a:latin typeface="Segoe UI"/>
                <a:ea typeface="Segoe UI"/>
                <a:cs typeface="Segoe UI"/>
                <a:sym typeface="Segoe UI"/>
              </a:defRPr>
            </a:lvl4pPr>
            <a:lvl5pPr marL="2368550" indent="-5397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buChar char="✓"/>
              <a:defRPr sz="3400">
                <a:latin typeface="Segoe UI"/>
                <a:ea typeface="Segoe UI"/>
                <a:cs typeface="Segoe UI"/>
                <a:sym typeface="Segoe U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51" name="スライド番号"/>
          <p:cNvSpPr txBox="1"/>
          <p:nvPr>
            <p:ph type="sldNum" sz="quarter" idx="2"/>
          </p:nvPr>
        </p:nvSpPr>
        <p:spPr>
          <a:xfrm>
            <a:off x="12259806" y="9114114"/>
            <a:ext cx="401115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888888"/>
                </a:solidFill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age 1" descr="Imag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8821332"/>
            <a:ext cx="13017796" cy="958256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タイトルテキスト"/>
          <p:cNvSpPr txBox="1"/>
          <p:nvPr>
            <p:ph type="title"/>
          </p:nvPr>
        </p:nvSpPr>
        <p:spPr>
          <a:xfrm>
            <a:off x="650239" y="3477069"/>
            <a:ext cx="11700416" cy="1337520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4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60" name="スライド番号"/>
          <p:cNvSpPr txBox="1"/>
          <p:nvPr>
            <p:ph type="sldNum" sz="quarter" idx="2"/>
          </p:nvPr>
        </p:nvSpPr>
        <p:spPr>
          <a:xfrm>
            <a:off x="11985791" y="9123788"/>
            <a:ext cx="368769" cy="352002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EA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1" name="本文レベル1…"/>
          <p:cNvSpPr txBox="1"/>
          <p:nvPr>
            <p:ph type="body" sz="quarter" idx="1"/>
          </p:nvPr>
        </p:nvSpPr>
        <p:spPr>
          <a:xfrm>
            <a:off x="650239" y="4822931"/>
            <a:ext cx="3901442" cy="596841"/>
          </a:xfrm>
          <a:prstGeom prst="rect">
            <a:avLst/>
          </a:prstGeom>
        </p:spPr>
        <p:txBody>
          <a:bodyPr lIns="0" tIns="0" rIns="0" bIns="0" anchor="b"/>
          <a:lstStyle>
            <a:lvl1pPr marL="0" indent="0" defTabSz="1300480">
              <a:spcBef>
                <a:spcPts val="400"/>
              </a:spcBef>
              <a:buSzTx/>
              <a:buNone/>
              <a:defRPr sz="18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448055" defTabSz="1300480">
              <a:spcBef>
                <a:spcPts val="400"/>
              </a:spcBef>
              <a:buSzTx/>
              <a:buNone/>
              <a:defRPr sz="18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749808" defTabSz="1300480">
              <a:spcBef>
                <a:spcPts val="400"/>
              </a:spcBef>
              <a:buSzTx/>
              <a:buNone/>
              <a:defRPr sz="18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1042416" defTabSz="1300480">
              <a:spcBef>
                <a:spcPts val="400"/>
              </a:spcBef>
              <a:buSzTx/>
              <a:buNone/>
              <a:defRPr sz="18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1307592" defTabSz="1300480">
              <a:spcBef>
                <a:spcPts val="400"/>
              </a:spcBef>
              <a:buSzTx/>
              <a:buNone/>
              <a:defRPr sz="1800">
                <a:solidFill>
                  <a:srgbClr val="0C377B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タイトルテキスト"/>
          <p:cNvSpPr txBox="1"/>
          <p:nvPr>
            <p:ph type="title"/>
          </p:nvPr>
        </p:nvSpPr>
        <p:spPr>
          <a:xfrm>
            <a:off x="975359" y="1596249"/>
            <a:ext cx="11054082" cy="3395699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1300480">
              <a:lnSpc>
                <a:spcPct val="90000"/>
              </a:lnSpc>
              <a:defRPr sz="8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69" name="本文レベル1…"/>
          <p:cNvSpPr txBox="1"/>
          <p:nvPr>
            <p:ph type="body" sz="quarter" idx="1"/>
          </p:nvPr>
        </p:nvSpPr>
        <p:spPr>
          <a:xfrm>
            <a:off x="1625599" y="5122898"/>
            <a:ext cx="9753601" cy="2354862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70" name="スライド番号"/>
          <p:cNvSpPr txBox="1"/>
          <p:nvPr>
            <p:ph type="sldNum" sz="quarter" idx="2"/>
          </p:nvPr>
        </p:nvSpPr>
        <p:spPr>
          <a:xfrm>
            <a:off x="11761994" y="9114114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2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23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イメージ"/>
          <p:cNvSpPr/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0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1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8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イメージ"/>
          <p:cNvSpPr/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7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8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9" name="スライド番号"/>
          <p:cNvSpPr txBox="1"/>
          <p:nvPr>
            <p:ph type="sldNum" sz="quarter" idx="2"/>
          </p:nvPr>
        </p:nvSpPr>
        <p:spPr>
          <a:xfrm>
            <a:off x="6308360" y="9296400"/>
            <a:ext cx="381306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イメージ"/>
          <p:cNvSpPr/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イメージ"/>
          <p:cNvSpPr/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2.png"/><Relationship Id="rId6" Type="http://schemas.openxmlformats.org/officeDocument/2006/relationships/image" Target="../media/image3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tif"/><Relationship Id="rId3" Type="http://schemas.openxmlformats.org/officeDocument/2006/relationships/image" Target="../media/image4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.tif"/><Relationship Id="rId3" Type="http://schemas.openxmlformats.org/officeDocument/2006/relationships/image" Target="../media/image52.png"/><Relationship Id="rId4" Type="http://schemas.openxmlformats.org/officeDocument/2006/relationships/image" Target="../media/image6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8.tif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.tif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0.tif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tif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tif"/><Relationship Id="rId3" Type="http://schemas.openxmlformats.org/officeDocument/2006/relationships/image" Target="../media/image13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conference-indico.kek.jp/indico/event/52" TargetMode="External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21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Y. Iwashita, Kyoto University"/>
          <p:cNvSpPr txBox="1"/>
          <p:nvPr>
            <p:ph type="subTitle" sz="quarter" idx="1"/>
          </p:nvPr>
        </p:nvSpPr>
        <p:spPr>
          <a:xfrm>
            <a:off x="1270000" y="6867326"/>
            <a:ext cx="10464800" cy="7272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Y. Iwashita, Kyoto University</a:t>
            </a:r>
          </a:p>
        </p:txBody>
      </p:sp>
      <p:pic>
        <p:nvPicPr>
          <p:cNvPr id="180" name="title2.png" descr="title2.png"/>
          <p:cNvPicPr>
            <a:picLocks noChangeAspect="1"/>
          </p:cNvPicPr>
          <p:nvPr/>
        </p:nvPicPr>
        <p:blipFill>
          <a:blip r:embed="rId2">
            <a:extLst/>
          </a:blip>
          <a:srcRect l="71" t="79" r="1014" b="31091"/>
          <a:stretch>
            <a:fillRect/>
          </a:stretch>
        </p:blipFill>
        <p:spPr>
          <a:xfrm>
            <a:off x="112910" y="80107"/>
            <a:ext cx="12883903" cy="2295797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Applications of LC beams"/>
          <p:cNvSpPr txBox="1"/>
          <p:nvPr>
            <p:ph type="ctrTitle"/>
          </p:nvPr>
        </p:nvSpPr>
        <p:spPr>
          <a:xfrm>
            <a:off x="2520032" y="2755900"/>
            <a:ext cx="7964736" cy="330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Applications of LC beams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タイトル 1"/>
          <p:cNvSpPr txBox="1"/>
          <p:nvPr>
            <p:ph type="title"/>
          </p:nvPr>
        </p:nvSpPr>
        <p:spPr>
          <a:xfrm>
            <a:off x="350129" y="1"/>
            <a:ext cx="12304542" cy="180066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3" name="コンテンツ プレースホルダー 2"/>
          <p:cNvSpPr txBox="1"/>
          <p:nvPr>
            <p:ph type="body" idx="1"/>
          </p:nvPr>
        </p:nvSpPr>
        <p:spPr>
          <a:xfrm>
            <a:off x="350129" y="1950720"/>
            <a:ext cx="12304542" cy="6834294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254" name="図 3" descr="図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707" y="2111692"/>
            <a:ext cx="12777384" cy="8213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図 4" descr="図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10479"/>
            <a:ext cx="13004801" cy="2702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イメージ"/>
          <p:cNvGrpSpPr/>
          <p:nvPr/>
        </p:nvGrpSpPr>
        <p:grpSpPr>
          <a:xfrm>
            <a:off x="6426200" y="1078973"/>
            <a:ext cx="5822714" cy="4336060"/>
            <a:chOff x="0" y="0"/>
            <a:chExt cx="5822713" cy="4336058"/>
          </a:xfrm>
        </p:grpSpPr>
        <p:pic>
          <p:nvPicPr>
            <p:cNvPr id="260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800" y="50800"/>
              <a:ext cx="5721114" cy="42344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9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822714" cy="4336059"/>
            </a:xfrm>
            <a:prstGeom prst="rect">
              <a:avLst/>
            </a:prstGeom>
            <a:effectLst/>
          </p:spPr>
        </p:pic>
      </p:grpSp>
      <p:sp>
        <p:nvSpPr>
          <p:cNvPr id="262" name="Muon Pair Production"/>
          <p:cNvSpPr txBox="1"/>
          <p:nvPr>
            <p:ph type="title"/>
          </p:nvPr>
        </p:nvSpPr>
        <p:spPr>
          <a:xfrm>
            <a:off x="850900" y="-101600"/>
            <a:ext cx="11099800" cy="1403301"/>
          </a:xfrm>
          <a:prstGeom prst="rect">
            <a:avLst/>
          </a:prstGeom>
        </p:spPr>
        <p:txBody>
          <a:bodyPr>
            <a:noAutofit/>
          </a:bodyPr>
          <a:lstStyle>
            <a:lvl1pPr defTabSz="1300480">
              <a:lnSpc>
                <a:spcPct val="90000"/>
              </a:lnSpc>
              <a:defRPr sz="64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Muon Pair Production</a:t>
            </a:r>
          </a:p>
        </p:txBody>
      </p:sp>
      <p:grpSp>
        <p:nvGrpSpPr>
          <p:cNvPr id="265" name="イメージ"/>
          <p:cNvGrpSpPr/>
          <p:nvPr/>
        </p:nvGrpSpPr>
        <p:grpSpPr>
          <a:xfrm>
            <a:off x="368300" y="1078973"/>
            <a:ext cx="5822714" cy="4336060"/>
            <a:chOff x="0" y="0"/>
            <a:chExt cx="5822713" cy="4336058"/>
          </a:xfrm>
        </p:grpSpPr>
        <p:pic>
          <p:nvPicPr>
            <p:cNvPr id="264" name="イメージ" descr="イメージ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800" y="50800"/>
              <a:ext cx="5721114" cy="42344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3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822714" cy="4336059"/>
            </a:xfrm>
            <a:prstGeom prst="rect">
              <a:avLst/>
            </a:prstGeom>
            <a:effectLst/>
          </p:spPr>
        </p:pic>
      </p:grpSp>
      <p:grpSp>
        <p:nvGrpSpPr>
          <p:cNvPr id="268" name="イメージ"/>
          <p:cNvGrpSpPr/>
          <p:nvPr/>
        </p:nvGrpSpPr>
        <p:grpSpPr>
          <a:xfrm>
            <a:off x="602930" y="5313229"/>
            <a:ext cx="5759854" cy="4289534"/>
            <a:chOff x="0" y="0"/>
            <a:chExt cx="5759853" cy="4289533"/>
          </a:xfrm>
        </p:grpSpPr>
        <p:pic>
          <p:nvPicPr>
            <p:cNvPr id="267" name="イメージ" descr="イメージ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0800" y="50800"/>
              <a:ext cx="5658254" cy="418793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6" name="イメージ" descr="イメージ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759854" cy="4289534"/>
            </a:xfrm>
            <a:prstGeom prst="rect">
              <a:avLst/>
            </a:prstGeom>
            <a:effectLst/>
          </p:spPr>
        </p:pic>
      </p:grpSp>
      <p:grpSp>
        <p:nvGrpSpPr>
          <p:cNvPr id="271" name="イメージ"/>
          <p:cNvGrpSpPr/>
          <p:nvPr/>
        </p:nvGrpSpPr>
        <p:grpSpPr>
          <a:xfrm>
            <a:off x="6665746" y="5226466"/>
            <a:ext cx="5724621" cy="4263456"/>
            <a:chOff x="0" y="0"/>
            <a:chExt cx="5724619" cy="4263455"/>
          </a:xfrm>
        </p:grpSpPr>
        <p:pic>
          <p:nvPicPr>
            <p:cNvPr id="270" name="イメージ" descr="イメージ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50800" y="50800"/>
              <a:ext cx="5623020" cy="416185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9" name="イメージ" descr="イメージ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5724620" cy="426345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イメージ"/>
          <p:cNvGrpSpPr/>
          <p:nvPr/>
        </p:nvGrpSpPr>
        <p:grpSpPr>
          <a:xfrm>
            <a:off x="355600" y="986275"/>
            <a:ext cx="5945101" cy="4472845"/>
            <a:chOff x="0" y="0"/>
            <a:chExt cx="5945100" cy="4472844"/>
          </a:xfrm>
        </p:grpSpPr>
        <p:pic>
          <p:nvPicPr>
            <p:cNvPr id="274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5665701" cy="41934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3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45101" cy="4472845"/>
            </a:xfrm>
            <a:prstGeom prst="rect">
              <a:avLst/>
            </a:prstGeom>
            <a:effectLst/>
          </p:spPr>
        </p:pic>
      </p:grpSp>
      <p:grpSp>
        <p:nvGrpSpPr>
          <p:cNvPr id="278" name="イメージ"/>
          <p:cNvGrpSpPr/>
          <p:nvPr/>
        </p:nvGrpSpPr>
        <p:grpSpPr>
          <a:xfrm>
            <a:off x="6520543" y="986275"/>
            <a:ext cx="5945100" cy="4472845"/>
            <a:chOff x="0" y="0"/>
            <a:chExt cx="5945099" cy="4472844"/>
          </a:xfrm>
        </p:grpSpPr>
        <p:pic>
          <p:nvPicPr>
            <p:cNvPr id="277" name="イメージ" descr="イメージ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9700" y="139700"/>
              <a:ext cx="5665700" cy="41934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6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45100" cy="4472845"/>
            </a:xfrm>
            <a:prstGeom prst="rect">
              <a:avLst/>
            </a:prstGeom>
            <a:effectLst/>
          </p:spPr>
        </p:pic>
      </p:grpSp>
      <p:grpSp>
        <p:nvGrpSpPr>
          <p:cNvPr id="281" name="イメージ"/>
          <p:cNvGrpSpPr/>
          <p:nvPr/>
        </p:nvGrpSpPr>
        <p:grpSpPr>
          <a:xfrm>
            <a:off x="680357" y="5390200"/>
            <a:ext cx="5945100" cy="4472845"/>
            <a:chOff x="0" y="0"/>
            <a:chExt cx="5945099" cy="4472844"/>
          </a:xfrm>
        </p:grpSpPr>
        <p:pic>
          <p:nvPicPr>
            <p:cNvPr id="280" name="イメージ" descr="イメージ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9700" y="139700"/>
              <a:ext cx="5665700" cy="41934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9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45100" cy="4472845"/>
            </a:xfrm>
            <a:prstGeom prst="rect">
              <a:avLst/>
            </a:prstGeom>
            <a:effectLst/>
          </p:spPr>
        </p:pic>
      </p:grpSp>
      <p:grpSp>
        <p:nvGrpSpPr>
          <p:cNvPr id="284" name="イメージ"/>
          <p:cNvGrpSpPr/>
          <p:nvPr/>
        </p:nvGrpSpPr>
        <p:grpSpPr>
          <a:xfrm>
            <a:off x="6814552" y="5390200"/>
            <a:ext cx="5945100" cy="4472845"/>
            <a:chOff x="0" y="0"/>
            <a:chExt cx="5945099" cy="4472844"/>
          </a:xfrm>
        </p:grpSpPr>
        <p:pic>
          <p:nvPicPr>
            <p:cNvPr id="283" name="イメージ" descr="イメージ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9700" y="139700"/>
              <a:ext cx="5665700" cy="41934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2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45100" cy="4472845"/>
            </a:xfrm>
            <a:prstGeom prst="rect">
              <a:avLst/>
            </a:prstGeom>
            <a:effectLst/>
          </p:spPr>
        </p:pic>
      </p:grpSp>
      <p:sp>
        <p:nvSpPr>
          <p:cNvPr id="285" name="Muon Pair Production"/>
          <p:cNvSpPr txBox="1"/>
          <p:nvPr>
            <p:ph type="title"/>
          </p:nvPr>
        </p:nvSpPr>
        <p:spPr>
          <a:xfrm>
            <a:off x="850900" y="-217715"/>
            <a:ext cx="11099800" cy="10363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4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Muon Pair Production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角丸四角形"/>
          <p:cNvSpPr/>
          <p:nvPr/>
        </p:nvSpPr>
        <p:spPr>
          <a:xfrm>
            <a:off x="192314" y="5755874"/>
            <a:ext cx="12620172" cy="3958546"/>
          </a:xfrm>
          <a:prstGeom prst="roundRect">
            <a:avLst>
              <a:gd name="adj" fmla="val 16315"/>
            </a:avLst>
          </a:prstGeom>
          <a:solidFill>
            <a:srgbClr val="C6FFE8"/>
          </a:solidFill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aphicFrame>
        <p:nvGraphicFramePr>
          <p:cNvPr id="288" name="表 5"/>
          <p:cNvGraphicFramePr/>
          <p:nvPr/>
        </p:nvGraphicFramePr>
        <p:xfrm>
          <a:off x="203186" y="986790"/>
          <a:ext cx="12611128" cy="3779747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4443429"/>
                <a:gridCol w="2038749"/>
                <a:gridCol w="2038749"/>
                <a:gridCol w="2038749"/>
                <a:gridCol w="2038749"/>
              </a:tblGrid>
              <a:tr h="986789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Production</a:t>
                      </a:r>
                      <a:r>
                        <a:t> </a:t>
                      </a:r>
                      <a:r>
                        <a:t>method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5080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30048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~1GeV p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5080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45GeV e</a:t>
                      </a:r>
                      <a:r>
                        <a:rPr baseline="30571"/>
                        <a:t>+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5080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5GeV e</a:t>
                      </a:r>
                      <a:r>
                        <a:rPr baseline="30571"/>
                        <a:t>-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5080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125GeV e</a:t>
                      </a:r>
                      <a:r>
                        <a:rPr baseline="30571"/>
                        <a:t>-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5080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636498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K.E</a:t>
                      </a:r>
                      <a:r>
                        <a:t> </a:t>
                      </a:r>
                      <a:r>
                        <a:t>(GeV)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508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10</a:t>
                      </a:r>
                      <a:r>
                        <a:rPr baseline="30571"/>
                        <a:t>-3</a:t>
                      </a:r>
                      <a:r>
                        <a:rPr>
                          <a:latin typeface="游ゴシック"/>
                          <a:ea typeface="游ゴシック"/>
                          <a:cs typeface="游ゴシック"/>
                          <a:sym typeface="游ゴシック"/>
                        </a:rPr>
                        <a:t>～</a:t>
                      </a:r>
                      <a:r>
                        <a:t>10</a:t>
                      </a:r>
                      <a:r>
                        <a:rPr baseline="30571"/>
                        <a:t>-2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508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sz="2800">
                          <a:solidFill>
                            <a:srgbClr val="FF0000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22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508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b="1" sz="2800"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0.1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508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b="1" sz="2800">
                          <a:solidFill>
                            <a:srgbClr val="FF0000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45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508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  <a:tr h="535940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Energy</a:t>
                      </a:r>
                      <a:r>
                        <a:t> </a:t>
                      </a:r>
                      <a:r>
                        <a:t>width</a:t>
                      </a:r>
                      <a:r>
                        <a:t> </a:t>
                      </a:r>
                      <a:r>
                        <a:t>(%)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sz="2800"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10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sz="2800"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20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b="1" sz="2800"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20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b="1" sz="2800"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10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535940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emittance</a:t>
                      </a:r>
                      <a:r>
                        <a:t> </a:t>
                      </a:r>
                      <a:r>
                        <a:t>(mm*mrad)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O(10</a:t>
                      </a:r>
                      <a:r>
                        <a:rPr baseline="30571"/>
                        <a:t>3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solidFill>
                            <a:srgbClr val="FF0000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O(10</a:t>
                      </a:r>
                      <a:r>
                        <a:rPr baseline="30571"/>
                        <a:t>-4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="1"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O(10</a:t>
                      </a:r>
                      <a:r>
                        <a:rPr baseline="30571"/>
                        <a:t>3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1800"/>
                      </a:pPr>
                      <a:r>
                        <a:rPr b="1" sz="2800">
                          <a:solidFill>
                            <a:srgbClr val="FF0000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rPr>
                        <a:t>O(0.1)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  <a:tr h="535940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Instensity</a:t>
                      </a:r>
                      <a:r>
                        <a:t> </a:t>
                      </a:r>
                      <a:r>
                        <a:t>(/s)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O(10</a:t>
                      </a:r>
                      <a:r>
                        <a:rPr baseline="30571"/>
                        <a:t>8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2×10</a:t>
                      </a:r>
                      <a:r>
                        <a:rPr baseline="30571"/>
                        <a:t>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="1"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4×10</a:t>
                      </a:r>
                      <a:r>
                        <a:rPr baseline="30571"/>
                        <a:t>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="1" sz="2800">
                          <a:solidFill>
                            <a:srgbClr val="FF0000"/>
                          </a:solidFill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6×10</a:t>
                      </a:r>
                      <a:r>
                        <a:rPr baseline="30571"/>
                        <a:t>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  <a:tr h="535940">
                <a:tc>
                  <a:txBody>
                    <a:bodyPr/>
                    <a:lstStyle/>
                    <a:p>
                      <a:pPr algn="l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aseline="30571"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μ</a:t>
                      </a:r>
                      <a:r>
                        <a:rPr baseline="30571"/>
                        <a:t>+</a:t>
                      </a:r>
                      <a:r>
                        <a:t>μ</a:t>
                      </a:r>
                      <a:r>
                        <a:rPr baseline="30571"/>
                        <a:t>-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="1"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μ</a:t>
                      </a:r>
                      <a:r>
                        <a:rPr baseline="30571"/>
                        <a:t>+</a:t>
                      </a:r>
                      <a:r>
                        <a:t>μ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algn="r" defTabSz="1300480">
                        <a:defRPr b="1" sz="2800">
                          <a:latin typeface="Segoe UI"/>
                          <a:ea typeface="Segoe UI"/>
                          <a:cs typeface="Segoe UI"/>
                          <a:sym typeface="Segoe UI"/>
                        </a:defRPr>
                      </a:pPr>
                      <a:r>
                        <a:t>μ</a:t>
                      </a:r>
                      <a:r>
                        <a:rPr baseline="30571"/>
                        <a:t>+</a:t>
                      </a:r>
                      <a:r>
                        <a:t>μ</a:t>
                      </a:r>
                      <a:r>
                        <a:rPr baseline="30571"/>
                        <a:t>-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</a:tbl>
          </a:graphicData>
        </a:graphic>
      </p:graphicFrame>
      <p:sp>
        <p:nvSpPr>
          <p:cNvPr id="289" name="スライド番号プレースホルダー 3"/>
          <p:cNvSpPr txBox="1"/>
          <p:nvPr>
            <p:ph type="sldNum" sz="quarter" idx="2"/>
          </p:nvPr>
        </p:nvSpPr>
        <p:spPr>
          <a:xfrm>
            <a:off x="12259806" y="9114114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0" name="コンテンツ プレースホルダー 2"/>
          <p:cNvSpPr txBox="1"/>
          <p:nvPr/>
        </p:nvSpPr>
        <p:spPr>
          <a:xfrm>
            <a:off x="1867880" y="4603519"/>
            <a:ext cx="12304542" cy="129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marL="322118" indent="-322118" algn="l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buChar char="•"/>
              <a:defRPr sz="4600">
                <a:solidFill>
                  <a:srgbClr val="FF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Suitable for muon collider !</a:t>
            </a:r>
          </a:p>
        </p:txBody>
      </p:sp>
      <p:sp>
        <p:nvSpPr>
          <p:cNvPr id="291" name="Rectangle 1"/>
          <p:cNvSpPr txBox="1"/>
          <p:nvPr>
            <p:ph type="title"/>
          </p:nvPr>
        </p:nvSpPr>
        <p:spPr>
          <a:xfrm>
            <a:off x="4132555" y="-123631"/>
            <a:ext cx="5093663" cy="1013320"/>
          </a:xfrm>
          <a:prstGeom prst="rect">
            <a:avLst/>
          </a:prstGeom>
          <a:solidFill>
            <a:srgbClr val="F8F9FA"/>
          </a:solidFill>
        </p:spPr>
        <p:txBody>
          <a:bodyPr lIns="0" tIns="0" rIns="0" bIns="0">
            <a:noAutofit/>
          </a:bodyPr>
          <a:lstStyle/>
          <a:p>
            <a:pPr algn="l">
              <a:lnSpc>
                <a:spcPct val="100000"/>
              </a:lnSpc>
              <a:defRPr>
                <a:solidFill>
                  <a:srgbClr val="222222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Comparison</a:t>
            </a:r>
            <a:r>
              <a:rPr>
                <a:solidFill>
                  <a:srgbClr val="000000"/>
                </a:solidFill>
                <a:latin typeface="Segoe UI"/>
                <a:ea typeface="Segoe UI"/>
                <a:cs typeface="Segoe UI"/>
                <a:sym typeface="Segoe UI"/>
              </a:rPr>
              <a:t> </a:t>
            </a:r>
          </a:p>
        </p:txBody>
      </p:sp>
      <p:sp>
        <p:nvSpPr>
          <p:cNvPr id="292" name="How about 500GeV, 1TeV case ?…"/>
          <p:cNvSpPr txBox="1"/>
          <p:nvPr>
            <p:ph type="body" sz="half" idx="1"/>
          </p:nvPr>
        </p:nvSpPr>
        <p:spPr>
          <a:xfrm>
            <a:off x="1532452" y="6480071"/>
            <a:ext cx="10293869" cy="467750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228600" indent="-228600" defTabSz="914400">
              <a:spcBef>
                <a:spcPts val="1000"/>
              </a:spcBef>
              <a:defRPr sz="3200"/>
            </a:pPr>
            <a:r>
              <a:t>How about 500GeV, 1TeV case ?</a:t>
            </a:r>
          </a:p>
          <a:p>
            <a:pPr marL="228600" indent="-228600" defTabSz="914400">
              <a:spcBef>
                <a:spcPts val="1000"/>
              </a:spcBef>
              <a:defRPr sz="3200"/>
            </a:pPr>
            <a:r>
              <a:t>Other particle pair production</a:t>
            </a:r>
            <a:r>
              <a:rPr>
                <a:latin typeface="游ゴシック"/>
                <a:ea typeface="游ゴシック"/>
                <a:cs typeface="游ゴシック"/>
                <a:sym typeface="游ゴシック"/>
              </a:rPr>
              <a:t>（</a:t>
            </a:r>
            <a:r>
              <a:t>π, K, B, τ</a:t>
            </a:r>
            <a:r>
              <a:t> </a:t>
            </a:r>
            <a:r>
              <a:t>etc.</a:t>
            </a:r>
            <a:r>
              <a:rPr>
                <a:latin typeface="游ゴシック"/>
                <a:ea typeface="游ゴシック"/>
                <a:cs typeface="游ゴシック"/>
                <a:sym typeface="游ゴシック"/>
              </a:rPr>
              <a:t>）</a:t>
            </a:r>
          </a:p>
          <a:p>
            <a:pPr marL="228600" indent="-228600" defTabSz="914400">
              <a:spcBef>
                <a:spcPts val="1000"/>
              </a:spcBef>
              <a:defRPr sz="3200"/>
            </a:pPr>
            <a:r>
              <a:t>Any</a:t>
            </a:r>
            <a:r>
              <a:t> </a:t>
            </a:r>
            <a:r>
              <a:t>other</a:t>
            </a:r>
            <a:r>
              <a:t> </a:t>
            </a:r>
            <a:r>
              <a:t>photon</a:t>
            </a:r>
            <a:r>
              <a:t> </a:t>
            </a:r>
            <a:r>
              <a:t>source</a:t>
            </a:r>
            <a:r>
              <a:t> </a:t>
            </a:r>
            <a:r>
              <a:t>?</a:t>
            </a:r>
          </a:p>
          <a:p>
            <a:pPr marL="228600" indent="-228600" defTabSz="914400">
              <a:spcBef>
                <a:spcPts val="1000"/>
              </a:spcBef>
              <a:defRPr sz="3200"/>
            </a:pPr>
            <a:r>
              <a:t>Cavity</a:t>
            </a:r>
            <a:r>
              <a:t> </a:t>
            </a:r>
            <a:r>
              <a:t>enhancement</a:t>
            </a:r>
            <a:r>
              <a:t> </a:t>
            </a:r>
            <a:r>
              <a:t>?</a:t>
            </a:r>
            <a:r>
              <a:rPr>
                <a:latin typeface="游ゴシック"/>
                <a:ea typeface="游ゴシック"/>
                <a:cs typeface="游ゴシック"/>
                <a:sym typeface="游ゴシック"/>
              </a:rPr>
              <a:t>（</a:t>
            </a:r>
            <a:r>
              <a:t>c.f. H. Shimizu, et al., NIMA </a:t>
            </a:r>
            <a:r>
              <a:rPr b="1"/>
              <a:t>745</a:t>
            </a:r>
            <a:r>
              <a:t> (2014) 63-72</a:t>
            </a:r>
            <a:r>
              <a:rPr>
                <a:latin typeface="游ゴシック"/>
                <a:ea typeface="游ゴシック"/>
                <a:cs typeface="游ゴシック"/>
                <a:sym typeface="游ゴシック"/>
              </a:rPr>
              <a:t>）</a:t>
            </a:r>
          </a:p>
        </p:txBody>
      </p:sp>
      <p:sp>
        <p:nvSpPr>
          <p:cNvPr id="293" name="Improvement:"/>
          <p:cNvSpPr txBox="1"/>
          <p:nvPr/>
        </p:nvSpPr>
        <p:spPr>
          <a:xfrm>
            <a:off x="501759" y="5788123"/>
            <a:ext cx="3807967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lnSpc>
                <a:spcPct val="90000"/>
              </a:lnSpc>
              <a:defRPr sz="4000"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r>
              <a:t>Improvement: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4074"/>
            <a:ext cx="13004800" cy="9625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4074"/>
            <a:ext cx="6868560" cy="5083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97171" y="170773"/>
            <a:ext cx="6614561" cy="4895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351" y="4618537"/>
            <a:ext cx="6747602" cy="4994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07978" y="5061959"/>
            <a:ext cx="6423822" cy="47545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イメージ"/>
          <p:cNvGrpSpPr/>
          <p:nvPr/>
        </p:nvGrpSpPr>
        <p:grpSpPr>
          <a:xfrm>
            <a:off x="-139448" y="-16300"/>
            <a:ext cx="6894665" cy="5175663"/>
            <a:chOff x="0" y="0"/>
            <a:chExt cx="6894664" cy="5175661"/>
          </a:xfrm>
        </p:grpSpPr>
        <p:pic>
          <p:nvPicPr>
            <p:cNvPr id="303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6615265" cy="489626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2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894665" cy="5175662"/>
            </a:xfrm>
            <a:prstGeom prst="rect">
              <a:avLst/>
            </a:prstGeom>
            <a:effectLst/>
          </p:spPr>
        </p:pic>
      </p:grpSp>
      <p:grpSp>
        <p:nvGrpSpPr>
          <p:cNvPr id="307" name="イメージ"/>
          <p:cNvGrpSpPr/>
          <p:nvPr/>
        </p:nvGrpSpPr>
        <p:grpSpPr>
          <a:xfrm>
            <a:off x="3135080" y="4761840"/>
            <a:ext cx="6734640" cy="5057220"/>
            <a:chOff x="0" y="0"/>
            <a:chExt cx="6734638" cy="5057219"/>
          </a:xfrm>
        </p:grpSpPr>
        <p:pic>
          <p:nvPicPr>
            <p:cNvPr id="306" name="イメージ" descr="イメージ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9700" y="139700"/>
              <a:ext cx="6455239" cy="477782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5" name="イメージ" descr="イメージ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6734639" cy="5057220"/>
            </a:xfrm>
            <a:prstGeom prst="rect">
              <a:avLst/>
            </a:prstGeom>
            <a:effectLst/>
          </p:spPr>
        </p:pic>
      </p:grpSp>
      <p:grpSp>
        <p:nvGrpSpPr>
          <p:cNvPr id="310" name="イメージ"/>
          <p:cNvGrpSpPr/>
          <p:nvPr/>
        </p:nvGrpSpPr>
        <p:grpSpPr>
          <a:xfrm>
            <a:off x="6269742" y="-177825"/>
            <a:ext cx="6894667" cy="5175662"/>
            <a:chOff x="0" y="0"/>
            <a:chExt cx="6894665" cy="5175661"/>
          </a:xfrm>
        </p:grpSpPr>
        <p:pic>
          <p:nvPicPr>
            <p:cNvPr id="309" name="イメージ" descr="イメージ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9700" y="139700"/>
              <a:ext cx="6615266" cy="489626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8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894666" cy="517566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イメージ"/>
          <p:cNvGrpSpPr/>
          <p:nvPr/>
        </p:nvGrpSpPr>
        <p:grpSpPr>
          <a:xfrm>
            <a:off x="65661" y="76372"/>
            <a:ext cx="12873478" cy="9600856"/>
            <a:chOff x="0" y="0"/>
            <a:chExt cx="12873477" cy="9600855"/>
          </a:xfrm>
        </p:grpSpPr>
        <p:pic>
          <p:nvPicPr>
            <p:cNvPr id="313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12594078" cy="932145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12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873478" cy="960085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4074"/>
            <a:ext cx="13004800" cy="9625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541340"/>
            <a:ext cx="13004801" cy="9617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8168" y="5769149"/>
            <a:ext cx="5128950" cy="3796127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Introduction"/>
          <p:cNvSpPr txBox="1"/>
          <p:nvPr>
            <p:ph type="title"/>
          </p:nvPr>
        </p:nvSpPr>
        <p:spPr>
          <a:xfrm>
            <a:off x="463624" y="-228600"/>
            <a:ext cx="11099801" cy="106301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4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Introduction</a:t>
            </a:r>
          </a:p>
        </p:txBody>
      </p:sp>
      <p:pic>
        <p:nvPicPr>
          <p:cNvPr id="185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39334" y="2357389"/>
            <a:ext cx="5992022" cy="4434918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In order to seek new schemes for direct generation of usable energy neutron, intense MeV gamma source at positron source was picked up."/>
          <p:cNvSpPr txBox="1"/>
          <p:nvPr/>
        </p:nvSpPr>
        <p:spPr>
          <a:xfrm>
            <a:off x="1658986" y="790216"/>
            <a:ext cx="9686828" cy="1384536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In order to seek new schemes for direct generation of usable energy neutron, intense MeV gamma source at positron source was picked up.</a:t>
            </a:r>
          </a:p>
        </p:txBody>
      </p:sp>
      <p:sp>
        <p:nvSpPr>
          <p:cNvPr id="187" name="Then, spread to other hidden users to share this unique facility.…"/>
          <p:cNvSpPr txBox="1"/>
          <p:nvPr/>
        </p:nvSpPr>
        <p:spPr>
          <a:xfrm>
            <a:off x="4888408" y="6974944"/>
            <a:ext cx="7929564" cy="240386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defRPr i="1" sz="2200">
                <a:latin typeface="Arial"/>
                <a:ea typeface="Arial"/>
                <a:cs typeface="Arial"/>
                <a:sym typeface="Arial"/>
              </a:defRPr>
            </a:pPr>
            <a:r>
              <a:t>Then, spread to other hidden users to share this unique facility. </a:t>
            </a:r>
          </a:p>
          <a:p>
            <a:pPr algn="just">
              <a:defRPr i="1" sz="2200">
                <a:latin typeface="Arial"/>
                <a:ea typeface="Arial"/>
                <a:cs typeface="Arial"/>
                <a:sym typeface="Arial"/>
              </a:defRPr>
            </a:pPr>
            <a:r>
              <a:t>The precious facility could Contribution to widely spread science fields. Diversity of the usage enhances efficiencies to share knowledge and merits. </a:t>
            </a:r>
          </a:p>
          <a:p>
            <a:pPr algn="just">
              <a:defRPr i="1" sz="2200">
                <a:latin typeface="Arial"/>
                <a:ea typeface="Arial"/>
                <a:cs typeface="Arial"/>
                <a:sym typeface="Arial"/>
              </a:defRPr>
            </a:pPr>
            <a:r>
              <a:t>  Tunnels or extra spaces have to be incorporated from the beginning. Raise the attention of researchers who are not interested, and dig up discussions to sublimate attractively.</a:t>
            </a:r>
          </a:p>
        </p:txBody>
      </p:sp>
      <p:grpSp>
        <p:nvGrpSpPr>
          <p:cNvPr id="202" name="グループ"/>
          <p:cNvGrpSpPr/>
          <p:nvPr/>
        </p:nvGrpSpPr>
        <p:grpSpPr>
          <a:xfrm>
            <a:off x="887176" y="2195242"/>
            <a:ext cx="5128949" cy="2213078"/>
            <a:chOff x="0" y="0"/>
            <a:chExt cx="5128948" cy="2213076"/>
          </a:xfrm>
        </p:grpSpPr>
        <p:pic>
          <p:nvPicPr>
            <p:cNvPr id="188" name="pasted5.pdf" descr="pasted5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449322" y="347231"/>
              <a:ext cx="385756" cy="372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9" name="pasted6.pdf" descr="pasted6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02537" y="348661"/>
              <a:ext cx="372680" cy="372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0" name="pasted7.pdf" descr="pasted7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06215" y="1497550"/>
              <a:ext cx="372680" cy="372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" name="pasted13.pdf" descr="pasted13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456473" y="1496119"/>
              <a:ext cx="372679" cy="372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2" name="pasted111.pdf" descr="pasted111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933424" y="1201491"/>
              <a:ext cx="1189209" cy="9676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3" name="pasted211.pdf" descr="pasted211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925341" y="44408"/>
              <a:ext cx="1203608" cy="9756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4" name="pasted3.pdf" descr="pasted3.pdf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5001" y="1160422"/>
              <a:ext cx="1293667" cy="1052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5" name="pasted41.pdf" descr="pasted41.pdf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0" y="0"/>
              <a:ext cx="1302537" cy="10650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01" name="グループ"/>
            <p:cNvGrpSpPr/>
            <p:nvPr/>
          </p:nvGrpSpPr>
          <p:grpSpPr>
            <a:xfrm>
              <a:off x="1637825" y="175398"/>
              <a:ext cx="1850318" cy="1850318"/>
              <a:chOff x="0" y="0"/>
              <a:chExt cx="1850317" cy="1850317"/>
            </a:xfrm>
          </p:grpSpPr>
          <p:pic>
            <p:nvPicPr>
              <p:cNvPr id="196" name="pasted1511.pdf" descr="pasted1511.pdf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1305464" y="359942"/>
                <a:ext cx="369819" cy="36981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7" name="pasted1711.pdf" descr="pasted1711.pdf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726082" y="1444742"/>
                <a:ext cx="369819" cy="36981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8" name="pasted1511.pdf" descr="pasted1511.pdf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159028" y="359942"/>
                <a:ext cx="369820" cy="36981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9" name="pasted12.pdf" descr="pasted12.pdf"/>
              <p:cNvPicPr>
                <a:picLocks noChangeAspect="0"/>
              </p:cNvPicPr>
              <p:nvPr/>
            </p:nvPicPr>
            <p:blipFill>
              <a:blip r:embed="rId14">
                <a:alphaModFix amt="80000"/>
                <a:extLst/>
              </a:blip>
              <a:stretch>
                <a:fillRect/>
              </a:stretch>
            </p:blipFill>
            <p:spPr>
              <a:xfrm>
                <a:off x="0" y="0"/>
                <a:ext cx="1850318" cy="185031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0" name="pasted22.pdf" descr="pasted22.pdf"/>
              <p:cNvPicPr>
                <a:picLocks noChangeAspect="1"/>
              </p:cNvPicPr>
              <p:nvPr/>
            </p:nvPicPr>
            <p:blipFill>
              <a:blip r:embed="rId15">
                <a:extLst/>
              </a:blip>
              <a:stretch>
                <a:fillRect/>
              </a:stretch>
            </p:blipFill>
            <p:spPr>
              <a:xfrm>
                <a:off x="0" y="101069"/>
                <a:ext cx="1850318" cy="165554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203" name="イメージ" descr="イメージ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535807" y="4396876"/>
            <a:ext cx="5831687" cy="14884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6672945" cy="4934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02328" y="195260"/>
            <a:ext cx="6329472" cy="4680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5004681"/>
            <a:ext cx="6329472" cy="4680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26409" y="5199864"/>
            <a:ext cx="6081312" cy="44971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イメージ"/>
          <p:cNvGrpSpPr/>
          <p:nvPr/>
        </p:nvGrpSpPr>
        <p:grpSpPr>
          <a:xfrm>
            <a:off x="524402" y="-280632"/>
            <a:ext cx="10011082" cy="7476001"/>
            <a:chOff x="0" y="0"/>
            <a:chExt cx="10011080" cy="7476000"/>
          </a:xfrm>
        </p:grpSpPr>
        <p:pic>
          <p:nvPicPr>
            <p:cNvPr id="326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9731681" cy="71966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25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011081" cy="7476001"/>
            </a:xfrm>
            <a:prstGeom prst="rect">
              <a:avLst/>
            </a:prstGeom>
            <a:effectLst/>
          </p:spPr>
        </p:pic>
      </p:grpSp>
      <p:grpSp>
        <p:nvGrpSpPr>
          <p:cNvPr id="330" name="イメージ"/>
          <p:cNvGrpSpPr/>
          <p:nvPr/>
        </p:nvGrpSpPr>
        <p:grpSpPr>
          <a:xfrm>
            <a:off x="3855505" y="4464496"/>
            <a:ext cx="10011081" cy="7476002"/>
            <a:chOff x="0" y="0"/>
            <a:chExt cx="10011080" cy="7476000"/>
          </a:xfrm>
        </p:grpSpPr>
        <p:pic>
          <p:nvPicPr>
            <p:cNvPr id="329" name="イメージ" descr="イメージ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9700" y="139700"/>
              <a:ext cx="9731681" cy="71966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28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011081" cy="74760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13004800" cy="9617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0874"/>
            <a:ext cx="13004800" cy="9617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13004800" cy="9617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13004800" cy="9617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6420670" cy="474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84130" y="68260"/>
            <a:ext cx="6420671" cy="474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4977154"/>
            <a:ext cx="6420670" cy="474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98850" y="4988039"/>
            <a:ext cx="6391230" cy="47263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6388180" cy="4724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16621" y="68260"/>
            <a:ext cx="6388180" cy="4724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5030210"/>
            <a:ext cx="6388179" cy="4724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07548" y="5002995"/>
            <a:ext cx="6388181" cy="47240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8260"/>
            <a:ext cx="13004800" cy="9617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8857" y="25694"/>
            <a:ext cx="11171086" cy="6201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281" y="5112145"/>
            <a:ext cx="11361615" cy="63074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1) First kick off meeting: 2017/11/29-30      @ KEK 2Bldg.1F— Report in Japanese…"/>
          <p:cNvSpPr txBox="1"/>
          <p:nvPr>
            <p:ph type="body" idx="4294967295"/>
          </p:nvPr>
        </p:nvSpPr>
        <p:spPr>
          <a:xfrm>
            <a:off x="478632" y="2780888"/>
            <a:ext cx="12047536" cy="6615374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/>
          <a:p>
            <a:pPr lvl="1"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1) </a:t>
            </a:r>
            <a:r>
              <a:rPr>
                <a:latin typeface="Arial Black"/>
                <a:ea typeface="Arial Black"/>
                <a:cs typeface="Arial Black"/>
                <a:sym typeface="Arial Black"/>
              </a:rPr>
              <a:t>First kick off meeting</a:t>
            </a:r>
            <a:r>
              <a:t>: 2017/11/29-30 </a:t>
            </a:r>
            <a:br/>
            <a:r>
              <a:t>    @ KEK 2Bldg.1F— Report in Japanese</a:t>
            </a:r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2) IPAC’18 @Vancouver: </a:t>
            </a:r>
            <a:br/>
            <a:r>
              <a:t>     </a:t>
            </a:r>
            <a:r>
              <a:rPr sz="2000"/>
              <a:t>http://accelconf.web.cern.ch/AccelConf/</a:t>
            </a:r>
            <a:br>
              <a:rPr sz="2000"/>
            </a:br>
            <a:r>
              <a:rPr sz="2000"/>
              <a:t>      ipac2018/papers/mopml047.pdf</a:t>
            </a:r>
            <a:endParaRPr sz="2000"/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3) </a:t>
            </a:r>
            <a:r>
              <a:rPr>
                <a:latin typeface="Arial Black"/>
                <a:ea typeface="Arial Black"/>
                <a:cs typeface="Arial Black"/>
                <a:sym typeface="Arial Black"/>
              </a:rPr>
              <a:t>2nd meeting</a:t>
            </a:r>
            <a:r>
              <a:t>: 2018/7/5-6 </a:t>
            </a:r>
            <a:br/>
            <a:r>
              <a:t>    @ Uji Campus, Kyoto University</a:t>
            </a:r>
            <a:br>
              <a:rPr sz="2000"/>
            </a:br>
            <a:r>
              <a:rPr sz="2000"/>
              <a:t>     </a:t>
            </a:r>
            <a:r>
              <a:rPr sz="2000" u="sng">
                <a:hlinkClick r:id="rId2" invalidUrl="" action="" tgtFrame="" tooltip="" history="1" highlightClick="0" endSnd="0"/>
              </a:rPr>
              <a:t>https://conference-indico.kek.jp/indico/event/52</a:t>
            </a:r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4) 3rd workshop of Concepts of neutron sources (CoNS-Ⅲ)</a:t>
            </a:r>
            <a:br/>
            <a:r>
              <a:t>    2018/8/21@KEK Tokai 1-gokan Rm324</a:t>
            </a:r>
          </a:p>
          <a:p>
            <a:pPr marL="0" indent="0" algn="just" defTabSz="866986">
              <a:spcBef>
                <a:spcPts val="0"/>
              </a:spcBef>
              <a:buSzTx/>
              <a:buNone/>
              <a:defRPr sz="1600"/>
            </a:pPr>
            <a:r>
              <a:t>    </a:t>
            </a:r>
            <a:r>
              <a:rPr sz="1700"/>
              <a:t>http://www2.kek.jp/imss/kens/topics/2018/07/191648.html</a:t>
            </a:r>
            <a:endParaRPr sz="1700"/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5) </a:t>
            </a:r>
            <a:r>
              <a:rPr>
                <a:latin typeface="Arial Black"/>
                <a:ea typeface="Arial Black"/>
                <a:cs typeface="Arial Black"/>
                <a:sym typeface="Arial Black"/>
              </a:rPr>
              <a:t>3rd meeting</a:t>
            </a:r>
            <a:r>
              <a:t>: 2018/11/13-14 </a:t>
            </a:r>
            <a:br/>
            <a:r>
              <a:t>     @ KEK 3Bldg.1F — Report in Japanese</a:t>
            </a:r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6) </a:t>
            </a:r>
            <a:r>
              <a:rPr sz="2100"/>
              <a:t>JAPAN-SPAIN WORKSHOP ON OPPORTUNITIES ON ACCELERATORS: 2018/12/10 Madrid</a:t>
            </a:r>
          </a:p>
          <a:p>
            <a:pPr marL="0" indent="0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7) </a:t>
            </a:r>
            <a:r>
              <a:rPr>
                <a:latin typeface="Arial Black"/>
                <a:ea typeface="Arial Black"/>
                <a:cs typeface="Arial Black"/>
                <a:sym typeface="Arial Black"/>
              </a:rPr>
              <a:t>Symposium at JPS meeting</a:t>
            </a:r>
            <a:r>
              <a:t>: 2019/3/15 15pF303</a:t>
            </a:r>
          </a:p>
        </p:txBody>
      </p:sp>
      <p:pic>
        <p:nvPicPr>
          <p:cNvPr id="206" name="図 3" descr="図 3"/>
          <p:cNvPicPr>
            <a:picLocks noChangeAspect="1"/>
          </p:cNvPicPr>
          <p:nvPr/>
        </p:nvPicPr>
        <p:blipFill>
          <a:blip r:embed="rId3">
            <a:extLst/>
          </a:blip>
          <a:srcRect l="0" t="21508" r="0" b="28817"/>
          <a:stretch>
            <a:fillRect/>
          </a:stretch>
        </p:blipFill>
        <p:spPr>
          <a:xfrm>
            <a:off x="6969553" y="4701787"/>
            <a:ext cx="5695893" cy="1290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図 6" descr="図 6"/>
          <p:cNvPicPr>
            <a:picLocks noChangeAspect="1"/>
          </p:cNvPicPr>
          <p:nvPr/>
        </p:nvPicPr>
        <p:blipFill>
          <a:blip r:embed="rId4">
            <a:extLst/>
          </a:blip>
          <a:srcRect l="0" t="10375" r="0" b="23777"/>
          <a:stretch>
            <a:fillRect/>
          </a:stretch>
        </p:blipFill>
        <p:spPr>
          <a:xfrm>
            <a:off x="6886182" y="2695695"/>
            <a:ext cx="5371045" cy="1911826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WG6: divILC activities so far"/>
          <p:cNvSpPr txBox="1"/>
          <p:nvPr>
            <p:ph type="title"/>
          </p:nvPr>
        </p:nvSpPr>
        <p:spPr>
          <a:xfrm>
            <a:off x="2565972" y="272547"/>
            <a:ext cx="8916534" cy="908573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marR="471423" algn="just" defTabSz="866986">
              <a:defRPr sz="42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WG6: divILC activities so far</a:t>
            </a:r>
          </a:p>
        </p:txBody>
      </p:sp>
      <p:pic>
        <p:nvPicPr>
          <p:cNvPr id="209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rcRect l="0" t="0" r="0" b="48665"/>
          <a:stretch>
            <a:fillRect/>
          </a:stretch>
        </p:blipFill>
        <p:spPr>
          <a:xfrm>
            <a:off x="7532123" y="6434423"/>
            <a:ext cx="4926225" cy="1353384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In order to explore possibilities of this unique facility, events were held  to discuss diversified applications on ILC and/or its facilities and  to gather as many personnel who have not been interested in ILC so far."/>
          <p:cNvSpPr txBox="1"/>
          <p:nvPr/>
        </p:nvSpPr>
        <p:spPr>
          <a:xfrm>
            <a:off x="319386" y="1283824"/>
            <a:ext cx="12366028" cy="1309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In order to explore possibilities of this unique facility, events were held  to discuss diversified applications on ILC and/or its facilities and </a:t>
            </a:r>
            <a:br/>
            <a:r>
              <a:t>to gather as many personnel who have not been interested in ILC so far.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044" y="30305"/>
            <a:ext cx="9100579" cy="50522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818" y="1137943"/>
            <a:ext cx="9100580" cy="50522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886" y="4647338"/>
            <a:ext cx="9100579" cy="50522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25180" y="5856441"/>
            <a:ext cx="6711697" cy="39044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2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8" grpId="3"/>
      <p:bldP build="whole" bldLvl="1" animBg="1" rev="0" advAuto="0" spid="356" grpId="1"/>
      <p:bldP build="whole" bldLvl="1" animBg="1" rev="0" advAuto="0" spid="357" grpId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028" y="93603"/>
            <a:ext cx="9427057" cy="5233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8039" y="1285365"/>
            <a:ext cx="9427056" cy="5233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2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91103" y="2303587"/>
            <a:ext cx="9270200" cy="5146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イメージ" descr="イメージ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85209" y="3494151"/>
            <a:ext cx="9270201" cy="5146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イメージ" descr="イメージ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86628" y="4663283"/>
            <a:ext cx="9160620" cy="50855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2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2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2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61" grpId="1"/>
      <p:bldP build="whole" bldLvl="1" animBg="1" rev="0" advAuto="0" spid="363" grpId="3"/>
      <p:bldP build="whole" bldLvl="1" animBg="1" rev="0" advAuto="0" spid="364" grpId="4"/>
      <p:bldP build="whole" bldLvl="1" animBg="1" rev="0" advAuto="0" spid="362" grpId="2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84" y="76459"/>
            <a:ext cx="9188274" cy="5100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7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04406" y="4644985"/>
            <a:ext cx="9267372" cy="5144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49" y="-10317"/>
            <a:ext cx="9188274" cy="5100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65810" y="4558142"/>
            <a:ext cx="9867590" cy="54780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イメージ"/>
          <p:cNvGrpSpPr/>
          <p:nvPr/>
        </p:nvGrpSpPr>
        <p:grpSpPr>
          <a:xfrm>
            <a:off x="-152313" y="-192434"/>
            <a:ext cx="9390569" cy="5337538"/>
            <a:chOff x="0" y="0"/>
            <a:chExt cx="9390567" cy="5337537"/>
          </a:xfrm>
        </p:grpSpPr>
        <p:pic>
          <p:nvPicPr>
            <p:cNvPr id="373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9111168" cy="505813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2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390568" cy="5337538"/>
            </a:xfrm>
            <a:prstGeom prst="rect">
              <a:avLst/>
            </a:prstGeom>
            <a:effectLst/>
          </p:spPr>
        </p:pic>
      </p:grpSp>
      <p:grpSp>
        <p:nvGrpSpPr>
          <p:cNvPr id="377" name="イメージ"/>
          <p:cNvGrpSpPr/>
          <p:nvPr/>
        </p:nvGrpSpPr>
        <p:grpSpPr>
          <a:xfrm>
            <a:off x="3590471" y="4726783"/>
            <a:ext cx="9390568" cy="5337538"/>
            <a:chOff x="0" y="0"/>
            <a:chExt cx="9390567" cy="5337537"/>
          </a:xfrm>
        </p:grpSpPr>
        <p:pic>
          <p:nvPicPr>
            <p:cNvPr id="376" name="イメージ" descr="イメージ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9700" y="139700"/>
              <a:ext cx="9111168" cy="505813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5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390568" cy="533753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タイトル 1"/>
          <p:cNvSpPr txBox="1"/>
          <p:nvPr>
            <p:ph type="title"/>
          </p:nvPr>
        </p:nvSpPr>
        <p:spPr>
          <a:xfrm>
            <a:off x="894079" y="1163763"/>
            <a:ext cx="11399309" cy="1727876"/>
          </a:xfrm>
          <a:prstGeom prst="rect">
            <a:avLst/>
          </a:prstGeom>
          <a:solidFill>
            <a:srgbClr val="DAE3F3"/>
          </a:solidFill>
        </p:spPr>
        <p:txBody>
          <a:bodyPr anchor="ctr"/>
          <a:lstStyle>
            <a:lvl1pPr>
              <a:defRPr sz="6800"/>
            </a:lvl1pPr>
          </a:lstStyle>
          <a:p>
            <a:pPr/>
            <a:r>
              <a:t>Possible Beam Conditions in ILC</a:t>
            </a:r>
          </a:p>
        </p:txBody>
      </p:sp>
      <p:sp>
        <p:nvSpPr>
          <p:cNvPr id="213" name="サブタイトル 2"/>
          <p:cNvSpPr txBox="1"/>
          <p:nvPr>
            <p:ph type="body" sz="quarter" idx="1"/>
          </p:nvPr>
        </p:nvSpPr>
        <p:spPr>
          <a:xfrm>
            <a:off x="1625599" y="7020338"/>
            <a:ext cx="9753601" cy="1600267"/>
          </a:xfrm>
          <a:prstGeom prst="rect">
            <a:avLst/>
          </a:prstGeom>
        </p:spPr>
        <p:txBody>
          <a:bodyPr anchor="ctr"/>
          <a:lstStyle/>
          <a:p>
            <a:pPr/>
            <a:r>
              <a:t>Kaoru</a:t>
            </a:r>
            <a:r>
              <a:t> </a:t>
            </a:r>
            <a:r>
              <a:t>Yokoya,</a:t>
            </a:r>
            <a:r>
              <a:t> </a:t>
            </a:r>
            <a:r>
              <a:t>KEK</a:t>
            </a:r>
          </a:p>
          <a:p>
            <a:pPr/>
            <a:r>
              <a:t>2019.10.29 LCWS2019</a:t>
            </a:r>
            <a:r>
              <a:t> </a:t>
            </a:r>
            <a:r>
              <a:t>Sendai</a:t>
            </a:r>
          </a:p>
        </p:txBody>
      </p:sp>
      <p:sp>
        <p:nvSpPr>
          <p:cNvPr id="214" name="スライド番号プレースホルダー 3"/>
          <p:cNvSpPr txBox="1"/>
          <p:nvPr>
            <p:ph type="sldNum" sz="quarter" idx="2"/>
          </p:nvPr>
        </p:nvSpPr>
        <p:spPr>
          <a:xfrm>
            <a:off x="11864983" y="9114114"/>
            <a:ext cx="245738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5" name="日付プレースホルダー 4"/>
          <p:cNvSpPr txBox="1"/>
          <p:nvPr/>
        </p:nvSpPr>
        <p:spPr>
          <a:xfrm>
            <a:off x="894079" y="9114114"/>
            <a:ext cx="2926081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2019/10/29 LCWS19 Yokoya</a:t>
            </a:r>
          </a:p>
        </p:txBody>
      </p:sp>
      <p:sp>
        <p:nvSpPr>
          <p:cNvPr id="216" name="テキスト ボックス 5"/>
          <p:cNvSpPr txBox="1"/>
          <p:nvPr/>
        </p:nvSpPr>
        <p:spPr>
          <a:xfrm>
            <a:off x="2145122" y="3965344"/>
            <a:ext cx="9451942" cy="2771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620485" indent="-620485" algn="l" defTabSz="1300480">
              <a:buSzPct val="100000"/>
              <a:buFont typeface="Arial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Overview of ILC Accelerator</a:t>
            </a:r>
          </a:p>
          <a:p>
            <a:pPr lvl="1" indent="457200" algn="l" defTabSz="130048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t>(May be omitted if the audience is familiar with ILC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then, jump to page 16)</a:t>
            </a:r>
          </a:p>
          <a:p>
            <a:pPr marL="620485" indent="-620485" algn="l" defTabSz="1300480">
              <a:buSzPct val="100000"/>
              <a:buFont typeface="Arial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Diversified application of ILC beam to other purpose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タイトル 1"/>
          <p:cNvSpPr txBox="1"/>
          <p:nvPr>
            <p:ph type="title"/>
          </p:nvPr>
        </p:nvSpPr>
        <p:spPr>
          <a:xfrm>
            <a:off x="894079" y="519290"/>
            <a:ext cx="11216641" cy="1102088"/>
          </a:xfrm>
          <a:prstGeom prst="rect">
            <a:avLst/>
          </a:prstGeom>
          <a:solidFill>
            <a:srgbClr val="DAE3F3"/>
          </a:solidFill>
        </p:spPr>
        <p:txBody>
          <a:bodyPr/>
          <a:lstStyle/>
          <a:p>
            <a:pPr/>
            <a:r>
              <a:t>Diversified Use of the ILC Beam</a:t>
            </a:r>
          </a:p>
        </p:txBody>
      </p:sp>
      <p:sp>
        <p:nvSpPr>
          <p:cNvPr id="219" name="コンテンツ プレースホルダー 2"/>
          <p:cNvSpPr txBox="1"/>
          <p:nvPr>
            <p:ph type="body" idx="1"/>
          </p:nvPr>
        </p:nvSpPr>
        <p:spPr>
          <a:xfrm>
            <a:off x="894079" y="1964053"/>
            <a:ext cx="11216641" cy="72962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t>ILC beam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Very high energy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Low</a:t>
            </a:r>
            <a:r>
              <a:t> </a:t>
            </a:r>
            <a:r>
              <a:t>emittance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High</a:t>
            </a:r>
            <a:r>
              <a:t> </a:t>
            </a:r>
            <a:r>
              <a:t>intensity</a:t>
            </a:r>
            <a:r>
              <a:t> </a:t>
            </a:r>
            <a:r>
              <a:t>(beam</a:t>
            </a:r>
            <a:r>
              <a:t> </a:t>
            </a:r>
            <a:r>
              <a:t>thrown</a:t>
            </a:r>
            <a:r>
              <a:t> </a:t>
            </a:r>
            <a:r>
              <a:t>away)</a:t>
            </a:r>
          </a:p>
          <a:p>
            <a:pPr>
              <a:lnSpc>
                <a:spcPct val="81000"/>
              </a:lnSpc>
            </a:pPr>
            <a:r>
              <a:t>Once ILC is built, people will certainly think of the possibility of using the beam for other purposes</a:t>
            </a:r>
          </a:p>
          <a:p>
            <a:pPr>
              <a:lnSpc>
                <a:spcPct val="81000"/>
              </a:lnSpc>
            </a:pPr>
            <a:r>
              <a:t>Expect a long life of ILC system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Luminosity-energy upgrade in the future desirable</a:t>
            </a:r>
          </a:p>
          <a:p>
            <a:pPr>
              <a:lnSpc>
                <a:spcPct val="81000"/>
              </a:lnSpc>
            </a:pPr>
            <a:r>
              <a:t>First consider parasitic usage under high-energy experiment of ILC250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Center-of-mass energy 250GeV</a:t>
            </a:r>
          </a:p>
          <a:p>
            <a:pPr lvl="1" marL="781050" indent="-323850">
              <a:lnSpc>
                <a:spcPct val="81000"/>
              </a:lnSpc>
              <a:spcBef>
                <a:spcPts val="700"/>
              </a:spcBef>
              <a:defRPr sz="3400"/>
            </a:pPr>
            <a:r>
              <a:t>Beam energy maximum 125GeV</a:t>
            </a:r>
          </a:p>
        </p:txBody>
      </p:sp>
      <p:sp>
        <p:nvSpPr>
          <p:cNvPr id="220" name="日付プレースホルダー 3"/>
          <p:cNvSpPr txBox="1"/>
          <p:nvPr/>
        </p:nvSpPr>
        <p:spPr>
          <a:xfrm>
            <a:off x="894079" y="9114114"/>
            <a:ext cx="2926081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2019/10/29 LCWS19 Yokoya</a:t>
            </a:r>
          </a:p>
        </p:txBody>
      </p:sp>
      <p:sp>
        <p:nvSpPr>
          <p:cNvPr id="221" name="スライド番号プレースホルダー 4"/>
          <p:cNvSpPr txBox="1"/>
          <p:nvPr>
            <p:ph type="sldNum" sz="quarter" idx="2"/>
          </p:nvPr>
        </p:nvSpPr>
        <p:spPr>
          <a:xfrm>
            <a:off x="11864983" y="9114114"/>
            <a:ext cx="245738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タイトル 1"/>
          <p:cNvSpPr txBox="1"/>
          <p:nvPr>
            <p:ph type="title"/>
          </p:nvPr>
        </p:nvSpPr>
        <p:spPr>
          <a:xfrm>
            <a:off x="894079" y="287176"/>
            <a:ext cx="11216641" cy="960847"/>
          </a:xfrm>
          <a:prstGeom prst="rect">
            <a:avLst/>
          </a:prstGeom>
          <a:solidFill>
            <a:srgbClr val="DAE3F3"/>
          </a:solidFill>
        </p:spPr>
        <p:txBody>
          <a:bodyPr/>
          <a:lstStyle/>
          <a:p>
            <a:pPr>
              <a:defRPr sz="5400"/>
            </a:pPr>
            <a:r>
              <a:t>Parasitic</a:t>
            </a:r>
            <a:r>
              <a:t> </a:t>
            </a:r>
            <a:r>
              <a:t>Use</a:t>
            </a:r>
            <a:r>
              <a:t> </a:t>
            </a:r>
            <a:r>
              <a:t>of</a:t>
            </a:r>
            <a:r>
              <a:t> </a:t>
            </a:r>
            <a:r>
              <a:t>the</a:t>
            </a:r>
            <a:r>
              <a:t> </a:t>
            </a:r>
            <a:r>
              <a:t>Beam</a:t>
            </a:r>
          </a:p>
        </p:txBody>
      </p:sp>
      <p:sp>
        <p:nvSpPr>
          <p:cNvPr id="224" name="コンテンツ プレースホルダー 2"/>
          <p:cNvSpPr txBox="1"/>
          <p:nvPr>
            <p:ph type="body" idx="1"/>
          </p:nvPr>
        </p:nvSpPr>
        <p:spPr>
          <a:xfrm>
            <a:off x="894079" y="1368041"/>
            <a:ext cx="11216641" cy="7785992"/>
          </a:xfrm>
          <a:prstGeom prst="rect">
            <a:avLst/>
          </a:prstGeom>
        </p:spPr>
        <p:txBody>
          <a:bodyPr/>
          <a:lstStyle/>
          <a:p>
            <a:pPr marL="312821" indent="-312821">
              <a:lnSpc>
                <a:spcPct val="96000"/>
              </a:lnSpc>
              <a:defRPr sz="2600"/>
            </a:pPr>
            <a:r>
              <a:t>Destructive use of a part of the beam (extraction)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Take out the head (or tail) of the 1312</a:t>
            </a:r>
            <a:r>
              <a:t> </a:t>
            </a:r>
            <a:r>
              <a:t>bunches</a:t>
            </a:r>
          </a:p>
          <a:p>
            <a:pPr lvl="2" marL="1208314" indent="-293914">
              <a:lnSpc>
                <a:spcPct val="96000"/>
              </a:lnSpc>
              <a:spcBef>
                <a:spcPts val="700"/>
              </a:spcBef>
              <a:defRPr sz="1800"/>
            </a:pPr>
            <a:r>
              <a:t>Fast kicker needed (rise/fall</a:t>
            </a:r>
            <a:r>
              <a:t> </a:t>
            </a:r>
            <a:r>
              <a:t>time</a:t>
            </a:r>
            <a:r>
              <a:t> </a:t>
            </a:r>
            <a:r>
              <a:t>&lt;</a:t>
            </a:r>
            <a:r>
              <a:t> </a:t>
            </a:r>
            <a:r>
              <a:t>0.5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s)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Take out a part of (rise/fall time &lt; 200ms)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Might be possible to use the beam for a few hours/days (shutdown,</a:t>
            </a:r>
            <a:r>
              <a:t> </a:t>
            </a:r>
            <a:r>
              <a:t>summer</a:t>
            </a:r>
            <a:r>
              <a:t> </a:t>
            </a:r>
            <a:r>
              <a:t>time)</a:t>
            </a:r>
          </a:p>
          <a:p>
            <a:pPr marL="312821" indent="-312821">
              <a:lnSpc>
                <a:spcPct val="96000"/>
              </a:lnSpc>
              <a:defRPr sz="2600"/>
            </a:pPr>
            <a:r>
              <a:t>Non-destructive use</a:t>
            </a:r>
            <a:r>
              <a:t> </a:t>
            </a:r>
            <a:r>
              <a:t>of the whole (or part) of the beam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For example, insert an undulator in the main beamline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In such a case a chicane is needed to separate the electrons and photons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Must not degrade the main beam emittance</a:t>
            </a:r>
            <a:endParaRPr b="1"/>
          </a:p>
          <a:p>
            <a:pPr marL="312821" indent="-312821">
              <a:lnSpc>
                <a:spcPct val="96000"/>
              </a:lnSpc>
              <a:defRPr b="1" sz="2600"/>
            </a:pPr>
            <a:r>
              <a:t>Other possibilities not affecting the collision experiment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Use</a:t>
            </a:r>
            <a:r>
              <a:t> </a:t>
            </a:r>
            <a:r>
              <a:t>of the beam after collision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Use of photons for producing the positron</a:t>
            </a:r>
          </a:p>
          <a:p>
            <a:pPr lvl="1" marL="771525" indent="-314325">
              <a:lnSpc>
                <a:spcPct val="96000"/>
              </a:lnSpc>
              <a:spcBef>
                <a:spcPts val="700"/>
              </a:spcBef>
              <a:defRPr sz="2200"/>
            </a:pPr>
            <a:r>
              <a:t>Operate the electron injector (5GeV) at 10Hz, 5Hz for high energy experiment and 5Hz for parasitic use</a:t>
            </a:r>
          </a:p>
        </p:txBody>
      </p:sp>
      <p:sp>
        <p:nvSpPr>
          <p:cNvPr id="225" name="スライド番号プレースホルダー 3"/>
          <p:cNvSpPr txBox="1"/>
          <p:nvPr>
            <p:ph type="sldNum" sz="quarter" idx="2"/>
          </p:nvPr>
        </p:nvSpPr>
        <p:spPr>
          <a:xfrm>
            <a:off x="11864983" y="9114114"/>
            <a:ext cx="245738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6" name="日付プレースホルダー 4"/>
          <p:cNvSpPr txBox="1"/>
          <p:nvPr/>
        </p:nvSpPr>
        <p:spPr>
          <a:xfrm>
            <a:off x="894079" y="9114114"/>
            <a:ext cx="2926081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2019/10/29 LCWS19 Yokoya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グループ化 9"/>
          <p:cNvGrpSpPr/>
          <p:nvPr/>
        </p:nvGrpSpPr>
        <p:grpSpPr>
          <a:xfrm>
            <a:off x="116821" y="6604903"/>
            <a:ext cx="12887980" cy="2720795"/>
            <a:chOff x="0" y="0"/>
            <a:chExt cx="12887979" cy="2720793"/>
          </a:xfrm>
        </p:grpSpPr>
        <p:pic>
          <p:nvPicPr>
            <p:cNvPr id="228" name="コンテンツ プレースホルダー 3" descr="コンテンツ プレースホルダー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887980" cy="27207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31" name="グループ化 8"/>
            <p:cNvGrpSpPr/>
            <p:nvPr/>
          </p:nvGrpSpPr>
          <p:grpSpPr>
            <a:xfrm>
              <a:off x="371458" y="320900"/>
              <a:ext cx="1573421" cy="1260030"/>
              <a:chOff x="0" y="0"/>
              <a:chExt cx="1573420" cy="1260029"/>
            </a:xfrm>
          </p:grpSpPr>
          <p:sp>
            <p:nvSpPr>
              <p:cNvPr id="229" name="下矢印 6"/>
              <p:cNvSpPr/>
              <p:nvPr/>
            </p:nvSpPr>
            <p:spPr>
              <a:xfrm>
                <a:off x="583510" y="649928"/>
                <a:ext cx="406401" cy="610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4406"/>
                    </a:moveTo>
                    <a:lnTo>
                      <a:pt x="5400" y="14406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4406"/>
                    </a:lnTo>
                    <a:lnTo>
                      <a:pt x="21600" y="14406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solidFill>
                  <a:srgbClr val="42719B"/>
                </a:solidFill>
                <a:prstDash val="solid"/>
                <a:miter lim="8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0" name="テキスト ボックス 7"/>
              <p:cNvSpPr txBox="1"/>
              <p:nvPr/>
            </p:nvSpPr>
            <p:spPr>
              <a:xfrm>
                <a:off x="-1" y="0"/>
                <a:ext cx="1573422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spAutoFit/>
              </a:bodyPr>
              <a:lstStyle>
                <a:lvl1pPr algn="l" defTabSz="1300480">
                  <a:defRPr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Bunch Compression</a:t>
                </a:r>
              </a:p>
            </p:txBody>
          </p:sp>
        </p:grpSp>
        <p:grpSp>
          <p:nvGrpSpPr>
            <p:cNvPr id="234" name="グループ化 12"/>
            <p:cNvGrpSpPr/>
            <p:nvPr/>
          </p:nvGrpSpPr>
          <p:grpSpPr>
            <a:xfrm>
              <a:off x="11361328" y="441314"/>
              <a:ext cx="1526652" cy="1260030"/>
              <a:chOff x="0" y="0"/>
              <a:chExt cx="1526650" cy="1260029"/>
            </a:xfrm>
          </p:grpSpPr>
          <p:sp>
            <p:nvSpPr>
              <p:cNvPr id="232" name="下矢印 10"/>
              <p:cNvSpPr/>
              <p:nvPr/>
            </p:nvSpPr>
            <p:spPr>
              <a:xfrm>
                <a:off x="214235" y="649928"/>
                <a:ext cx="406401" cy="610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4406"/>
                    </a:moveTo>
                    <a:lnTo>
                      <a:pt x="5400" y="14406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4406"/>
                    </a:lnTo>
                    <a:lnTo>
                      <a:pt x="21600" y="14406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solidFill>
                  <a:srgbClr val="42719B"/>
                </a:solidFill>
                <a:prstDash val="solid"/>
                <a:miter lim="8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3" name="テキスト ボックス 11"/>
              <p:cNvSpPr txBox="1"/>
              <p:nvPr/>
            </p:nvSpPr>
            <p:spPr>
              <a:xfrm>
                <a:off x="-1" y="0"/>
                <a:ext cx="1526652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spAutoFit/>
              </a:bodyPr>
              <a:lstStyle>
                <a:lvl1pPr algn="l" defTabSz="1300480">
                  <a:defRPr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Bunch Compression</a:t>
                </a:r>
              </a:p>
            </p:txBody>
          </p:sp>
        </p:grpSp>
      </p:grpSp>
      <p:sp>
        <p:nvSpPr>
          <p:cNvPr id="236" name="タイトル 1"/>
          <p:cNvSpPr txBox="1"/>
          <p:nvPr>
            <p:ph type="title"/>
          </p:nvPr>
        </p:nvSpPr>
        <p:spPr>
          <a:xfrm>
            <a:off x="882144" y="177797"/>
            <a:ext cx="11216641" cy="983863"/>
          </a:xfrm>
          <a:prstGeom prst="rect">
            <a:avLst/>
          </a:prstGeom>
          <a:solidFill>
            <a:srgbClr val="DAE3F3"/>
          </a:solidFill>
        </p:spPr>
        <p:txBody>
          <a:bodyPr/>
          <a:lstStyle>
            <a:lvl1pPr>
              <a:defRPr sz="5400"/>
            </a:lvl1pPr>
          </a:lstStyle>
          <a:p>
            <a:pPr/>
            <a:r>
              <a:t>Distribution of the Beam Dumps</a:t>
            </a:r>
          </a:p>
        </p:txBody>
      </p:sp>
      <p:sp>
        <p:nvSpPr>
          <p:cNvPr id="237" name="コンテンツ プレースホルダー 2"/>
          <p:cNvSpPr txBox="1"/>
          <p:nvPr>
            <p:ph type="body" idx="1"/>
          </p:nvPr>
        </p:nvSpPr>
        <p:spPr>
          <a:xfrm>
            <a:off x="882144" y="1214089"/>
            <a:ext cx="11216641" cy="5662319"/>
          </a:xfrm>
          <a:prstGeom prst="rect">
            <a:avLst/>
          </a:prstGeom>
        </p:spPr>
        <p:txBody>
          <a:bodyPr/>
          <a:lstStyle/>
          <a:p>
            <a:pPr marL="322729" indent="-322729">
              <a:lnSpc>
                <a:spcPct val="96000"/>
              </a:lnSpc>
              <a:defRPr sz="2400"/>
            </a:pPr>
            <a:r>
              <a:t>Extraction use will be most practical at the location of beam dumps</a:t>
            </a:r>
          </a:p>
          <a:p>
            <a:pPr marL="322729" indent="-322729">
              <a:lnSpc>
                <a:spcPct val="96000"/>
              </a:lnSpc>
              <a:defRPr sz="2400"/>
            </a:pPr>
            <a:r>
              <a:t>Show below the schematic layout of the beam dumps</a:t>
            </a:r>
          </a:p>
          <a:p>
            <a:pPr marL="322729" indent="-322729">
              <a:lnSpc>
                <a:spcPct val="96000"/>
              </a:lnSpc>
              <a:defRPr sz="2400"/>
            </a:pPr>
            <a:r>
              <a:t>Blue: electron, red : positron,. Yellow arrow : bunch compressor (bunch length 6mm at its upstream, 0.3mm downstream)</a:t>
            </a:r>
          </a:p>
          <a:p>
            <a:pPr marL="322729" indent="-322729">
              <a:lnSpc>
                <a:spcPct val="96000"/>
              </a:lnSpc>
              <a:defRPr sz="2400"/>
            </a:pPr>
            <a:r>
              <a:t>The power number is the design upper limit of each dump (including 20% margin)</a:t>
            </a:r>
          </a:p>
          <a:p>
            <a:pPr lvl="1" marL="762000" indent="-304800">
              <a:lnSpc>
                <a:spcPct val="96000"/>
              </a:lnSpc>
              <a:spcBef>
                <a:spcPts val="700"/>
              </a:spcBef>
              <a:defRPr sz="2000"/>
            </a:pPr>
            <a:r>
              <a:t>For commissioning or for emergency, except E-5, E+5, E+7, E-8</a:t>
            </a:r>
          </a:p>
          <a:p>
            <a:pPr lvl="1" marL="762000" indent="-304800">
              <a:lnSpc>
                <a:spcPct val="96000"/>
              </a:lnSpc>
              <a:spcBef>
                <a:spcPts val="700"/>
              </a:spcBef>
              <a:defRPr sz="2000"/>
            </a:pPr>
            <a:r>
              <a:t>Therefore, the power of the full beam passing nearby exceeds the dump design</a:t>
            </a:r>
            <a:r>
              <a:t> </a:t>
            </a:r>
            <a:r>
              <a:t>(see next page)</a:t>
            </a:r>
          </a:p>
          <a:p>
            <a:pPr lvl="1" marL="762000" indent="-304800">
              <a:lnSpc>
                <a:spcPct val="96000"/>
              </a:lnSpc>
              <a:spcBef>
                <a:spcPts val="700"/>
              </a:spcBef>
              <a:defRPr sz="2000"/>
            </a:pPr>
            <a:r>
              <a:t>Only</a:t>
            </a:r>
            <a:r>
              <a:t> </a:t>
            </a:r>
            <a:r>
              <a:t>E-5, E+5, E+7  can dump the full beam. (The</a:t>
            </a:r>
            <a:r>
              <a:t> </a:t>
            </a:r>
            <a:r>
              <a:t>design upper limit exceeds the full beam intensity because future upgrade is taken into account)</a:t>
            </a:r>
          </a:p>
          <a:p>
            <a:pPr marL="322729" indent="-322729">
              <a:lnSpc>
                <a:spcPct val="96000"/>
              </a:lnSpc>
              <a:defRPr sz="2400"/>
            </a:pPr>
            <a:r>
              <a:t>It is not decided yet whether E-8 is to be constructed in ILC250GeV (Z-pole !!)</a:t>
            </a:r>
          </a:p>
        </p:txBody>
      </p:sp>
      <p:sp>
        <p:nvSpPr>
          <p:cNvPr id="238" name="スライド番号プレースホルダー 4"/>
          <p:cNvSpPr txBox="1"/>
          <p:nvPr>
            <p:ph type="sldNum" sz="quarter" idx="2"/>
          </p:nvPr>
        </p:nvSpPr>
        <p:spPr>
          <a:xfrm>
            <a:off x="11864983" y="9114114"/>
            <a:ext cx="245738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9" name="日付プレースホルダー 5"/>
          <p:cNvSpPr txBox="1"/>
          <p:nvPr/>
        </p:nvSpPr>
        <p:spPr>
          <a:xfrm>
            <a:off x="894079" y="9114114"/>
            <a:ext cx="2926081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2019/10/29 LCWS19 Yokoya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タイトル 1"/>
          <p:cNvSpPr txBox="1"/>
          <p:nvPr>
            <p:ph type="title"/>
          </p:nvPr>
        </p:nvSpPr>
        <p:spPr>
          <a:xfrm>
            <a:off x="894079" y="519291"/>
            <a:ext cx="11216641" cy="1169645"/>
          </a:xfrm>
          <a:prstGeom prst="rect">
            <a:avLst/>
          </a:prstGeom>
          <a:solidFill>
            <a:srgbClr val="DAE3F3"/>
          </a:solidFill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242" name="コンテンツ プレースホルダー 2"/>
          <p:cNvSpPr txBox="1"/>
          <p:nvPr>
            <p:ph type="body" idx="1"/>
          </p:nvPr>
        </p:nvSpPr>
        <p:spPr>
          <a:xfrm>
            <a:off x="894079" y="1996885"/>
            <a:ext cx="11216641" cy="6386727"/>
          </a:xfrm>
          <a:prstGeom prst="rect">
            <a:avLst/>
          </a:prstGeom>
        </p:spPr>
        <p:txBody>
          <a:bodyPr/>
          <a:lstStyle/>
          <a:p>
            <a:pPr marL="310896" indent="-310896">
              <a:lnSpc>
                <a:spcPct val="72000"/>
              </a:lnSpc>
              <a:defRPr sz="3400"/>
            </a:pPr>
            <a:r>
              <a:t>There are a few places when the beam line may be used as light sources. 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5GeV electron injector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Right after 15GeV bunch compressor 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Others</a:t>
            </a:r>
          </a:p>
          <a:p>
            <a:pPr marL="310896" indent="-310896">
              <a:lnSpc>
                <a:spcPct val="72000"/>
              </a:lnSpc>
              <a:defRPr sz="3400"/>
            </a:pPr>
            <a:r>
              <a:t>The best parasitic mode parallel to Higgs experiment is the 5Hz+5Hz operation</a:t>
            </a:r>
          </a:p>
          <a:p>
            <a:pPr marL="310896" indent="-310896">
              <a:lnSpc>
                <a:spcPct val="72000"/>
              </a:lnSpc>
              <a:defRPr sz="3400"/>
            </a:pPr>
            <a:r>
              <a:t>In any case possible changes of the machine design must carefully be examined </a:t>
            </a:r>
          </a:p>
          <a:p>
            <a:pPr marL="310896" indent="-310896">
              <a:lnSpc>
                <a:spcPct val="72000"/>
              </a:lnSpc>
              <a:defRPr sz="3400"/>
            </a:pPr>
            <a:r>
              <a:t>Caution: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Safety in intercepting the beam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Tunnel access during beam operation</a:t>
            </a:r>
          </a:p>
          <a:p>
            <a:pPr lvl="1" marL="768927" indent="-311727">
              <a:lnSpc>
                <a:spcPct val="72000"/>
              </a:lnSpc>
              <a:spcBef>
                <a:spcPts val="700"/>
              </a:spcBef>
              <a:defRPr sz="3000"/>
            </a:pPr>
            <a:r>
              <a:t>Construction at a later time  </a:t>
            </a:r>
          </a:p>
        </p:txBody>
      </p:sp>
      <p:sp>
        <p:nvSpPr>
          <p:cNvPr id="243" name="日付プレースホルダー 3"/>
          <p:cNvSpPr txBox="1"/>
          <p:nvPr/>
        </p:nvSpPr>
        <p:spPr>
          <a:xfrm>
            <a:off x="894079" y="9114114"/>
            <a:ext cx="2926081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2019/10/29 LCWS19 Yokoya</a:t>
            </a:r>
          </a:p>
        </p:txBody>
      </p:sp>
      <p:sp>
        <p:nvSpPr>
          <p:cNvPr id="244" name="スライド番号プレースホルダー 4"/>
          <p:cNvSpPr txBox="1"/>
          <p:nvPr>
            <p:ph type="sldNum" sz="quarter" idx="2"/>
          </p:nvPr>
        </p:nvSpPr>
        <p:spPr>
          <a:xfrm>
            <a:off x="11864983" y="9114114"/>
            <a:ext cx="245738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タイトル 1"/>
          <p:cNvSpPr txBox="1"/>
          <p:nvPr>
            <p:ph type="title"/>
          </p:nvPr>
        </p:nvSpPr>
        <p:spPr>
          <a:xfrm>
            <a:off x="975359" y="-397651"/>
            <a:ext cx="11054082" cy="1763325"/>
          </a:xfrm>
          <a:prstGeom prst="rect">
            <a:avLst/>
          </a:prstGeom>
        </p:spPr>
        <p:txBody>
          <a:bodyPr/>
          <a:lstStyle>
            <a:lvl1pPr defTabSz="1248460">
              <a:defRPr sz="8064"/>
            </a:lvl1pPr>
          </a:lstStyle>
          <a:p>
            <a:pPr/>
            <a:r>
              <a:t>Muon Pair Production</a:t>
            </a:r>
          </a:p>
        </p:txBody>
      </p:sp>
      <p:sp>
        <p:nvSpPr>
          <p:cNvPr id="247" name="サブタイトル 2"/>
          <p:cNvSpPr txBox="1"/>
          <p:nvPr>
            <p:ph type="body" idx="1"/>
          </p:nvPr>
        </p:nvSpPr>
        <p:spPr>
          <a:xfrm>
            <a:off x="-1041401" y="1553527"/>
            <a:ext cx="9753601" cy="5312201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defTabSz="962355">
              <a:lnSpc>
                <a:spcPct val="72000"/>
              </a:lnSpc>
              <a:spcBef>
                <a:spcPts val="1000"/>
              </a:spcBef>
              <a:defRPr sz="1480"/>
            </a:pPr>
          </a:p>
          <a:p>
            <a:pPr defTabSz="962355">
              <a:lnSpc>
                <a:spcPct val="72000"/>
              </a:lnSpc>
              <a:spcBef>
                <a:spcPts val="1000"/>
              </a:spcBef>
              <a:defRPr sz="2812"/>
            </a:pPr>
            <a:r>
              <a:t>Koichiro</a:t>
            </a:r>
            <a:r>
              <a:t> </a:t>
            </a:r>
            <a:r>
              <a:t>Shimomura (KEK IMSS)</a:t>
            </a:r>
            <a:r>
              <a:rPr baseline="30008"/>
              <a:t>*</a:t>
            </a:r>
            <a:endParaRPr sz="1480"/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29" sz="3552"/>
            </a:pPr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  <a:r>
              <a:t>T. Yamazaki (KEK IMSS)</a:t>
            </a:r>
            <a:endParaRPr baseline="27135" sz="1480"/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  <a:r>
              <a:t>N. Kawamura (KEK IMSS)</a:t>
            </a:r>
            <a:endParaRPr baseline="27135" sz="1480"/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  <a:r>
              <a:t>D. Nomura (KEK IPNS)</a:t>
            </a:r>
            <a:endParaRPr baseline="27135" sz="1480"/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  <a:r>
              <a:t>Y. Kawashima (RCNP)</a:t>
            </a:r>
            <a:endParaRPr baseline="27135" sz="1480"/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30054" sz="3700"/>
            </a:pPr>
          </a:p>
          <a:p>
            <a:pPr defTabSz="962355">
              <a:lnSpc>
                <a:spcPct val="72000"/>
              </a:lnSpc>
              <a:spcBef>
                <a:spcPts val="1000"/>
              </a:spcBef>
              <a:defRPr sz="2072"/>
            </a:pPr>
          </a:p>
          <a:p>
            <a:pPr defTabSz="962355">
              <a:lnSpc>
                <a:spcPct val="72000"/>
              </a:lnSpc>
              <a:spcBef>
                <a:spcPts val="1000"/>
              </a:spcBef>
              <a:defRPr baseline="29876" sz="1036">
                <a:solidFill>
                  <a:srgbClr val="808080"/>
                </a:solidFill>
              </a:defRPr>
            </a:pPr>
            <a:r>
              <a:t>*</a:t>
            </a:r>
            <a:r>
              <a:t> </a:t>
            </a:r>
            <a:r>
              <a:t>Koichiro.shimomura@kek.jp</a:t>
            </a:r>
          </a:p>
        </p:txBody>
      </p:sp>
      <p:grpSp>
        <p:nvGrpSpPr>
          <p:cNvPr id="250" name="イメージ"/>
          <p:cNvGrpSpPr/>
          <p:nvPr/>
        </p:nvGrpSpPr>
        <p:grpSpPr>
          <a:xfrm>
            <a:off x="6057466" y="4797248"/>
            <a:ext cx="6967725" cy="5229678"/>
            <a:chOff x="0" y="0"/>
            <a:chExt cx="6967723" cy="5229676"/>
          </a:xfrm>
        </p:grpSpPr>
        <p:pic>
          <p:nvPicPr>
            <p:cNvPr id="249" name="イメージ" descr="イメージ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139700"/>
              <a:ext cx="6688324" cy="495027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8" name="イメージ" descr="イメージ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967724" cy="522967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