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8" r:id="rId2"/>
    <p:sldId id="261" r:id="rId3"/>
    <p:sldId id="262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2" r:id="rId12"/>
    <p:sldId id="289" r:id="rId13"/>
    <p:sldId id="290" r:id="rId14"/>
    <p:sldId id="273" r:id="rId15"/>
    <p:sldId id="276" r:id="rId16"/>
    <p:sldId id="280" r:id="rId17"/>
    <p:sldId id="288" r:id="rId18"/>
    <p:sldId id="281" r:id="rId19"/>
    <p:sldId id="282" r:id="rId20"/>
    <p:sldId id="283" r:id="rId21"/>
    <p:sldId id="284" r:id="rId22"/>
    <p:sldId id="285" r:id="rId23"/>
    <p:sldId id="286" r:id="rId24"/>
    <p:sldId id="287" r:id="rId25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1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7" autoAdjust="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192" y="56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C5B56-155A-8A4F-A200-15510EAC000D}" type="datetime1">
              <a:rPr lang="en-US" smtClean="0"/>
              <a:t>10/24/19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DA938-9C0B-3841-966A-9297D5C04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0931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232FE-02A3-6D41-B422-B15757ACBFED}" type="datetime1">
              <a:rPr lang="en-US" smtClean="0"/>
              <a:t>10/24/19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Los Alamos National Laboratory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268CE-33B7-7549-BEF6-7F438D74A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3916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alk-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-1371600" y="0"/>
            <a:ext cx="1371600" cy="2677650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NOTE</a:t>
            </a:r>
            <a:r>
              <a:rPr lang="en-US" sz="1200" b="0" dirty="0">
                <a:solidFill>
                  <a:srgbClr val="000000"/>
                </a:solidFill>
              </a:rPr>
              <a:t>: THIS IS YOUR WALK-IN SLIDE OPTION #1.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Instead of the Title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Slide, display this slide on the venue screen while your audience is arriving.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</a:t>
            </a:r>
            <a:r>
              <a:rPr lang="en-US" sz="1200" b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title slide.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5258058"/>
            <a:ext cx="9144000" cy="466313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D0C2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4572000" y="5539707"/>
            <a:ext cx="45720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Managed by Triad National Security, LLC for the U.S. Department of Energy’s NNSA</a:t>
            </a:r>
          </a:p>
        </p:txBody>
      </p:sp>
      <p:pic>
        <p:nvPicPr>
          <p:cNvPr id="9" name="Picture 8" descr="LANL_allWHITE.ai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21" t="26248" r="27098" b="30198"/>
          <a:stretch/>
        </p:blipFill>
        <p:spPr>
          <a:xfrm>
            <a:off x="545314" y="321028"/>
            <a:ext cx="7542237" cy="3763219"/>
          </a:xfrm>
          <a:prstGeom prst="rect">
            <a:avLst/>
          </a:prstGeom>
        </p:spPr>
      </p:pic>
      <p:pic>
        <p:nvPicPr>
          <p:cNvPr id="13" name="Picture 12" descr="NNSA_80%.ai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116" t="44234" r="25200" b="40485"/>
          <a:stretch/>
        </p:blipFill>
        <p:spPr>
          <a:xfrm>
            <a:off x="8104485" y="5291926"/>
            <a:ext cx="961301" cy="32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91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alk-in slide - Photo 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258058"/>
            <a:ext cx="9144000" cy="466313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D0C2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4572000" y="5539707"/>
            <a:ext cx="45720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Managed by Triad National Security, LLC for the U.S. Department of Energy’s NNSA</a:t>
            </a:r>
          </a:p>
        </p:txBody>
      </p:sp>
      <p:pic>
        <p:nvPicPr>
          <p:cNvPr id="12" name="Picture 11" descr="NNSA_80%.ai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116" t="44234" r="25200" b="40485"/>
          <a:stretch/>
        </p:blipFill>
        <p:spPr>
          <a:xfrm>
            <a:off x="8087553" y="5271918"/>
            <a:ext cx="961301" cy="321552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8467"/>
            <a:ext cx="5334000" cy="526626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8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icon to insert photo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ight Triangle 4"/>
          <p:cNvSpPr/>
          <p:nvPr userDrawn="1"/>
        </p:nvSpPr>
        <p:spPr>
          <a:xfrm>
            <a:off x="5334000" y="-8467"/>
            <a:ext cx="3810000" cy="5257800"/>
          </a:xfrm>
          <a:custGeom>
            <a:avLst/>
            <a:gdLst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3810000 w 3810000"/>
              <a:gd name="connsiteY2" fmla="*/ 5257800 h 5257800"/>
              <a:gd name="connsiteX3" fmla="*/ 0 w 3810000"/>
              <a:gd name="connsiteY3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337733 w 3810000"/>
              <a:gd name="connsiteY2" fmla="*/ 3302000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337733 w 3810000"/>
              <a:gd name="connsiteY2" fmla="*/ 3302000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337733 w 3810000"/>
              <a:gd name="connsiteY2" fmla="*/ 3302000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193800 w 3810000"/>
              <a:gd name="connsiteY2" fmla="*/ 3970867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193800 w 3810000"/>
              <a:gd name="connsiteY2" fmla="*/ 3970867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193800 w 3810000"/>
              <a:gd name="connsiteY2" fmla="*/ 3970867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193800 w 3810000"/>
              <a:gd name="connsiteY2" fmla="*/ 3970867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193800 w 3810000"/>
              <a:gd name="connsiteY2" fmla="*/ 3970867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193800 w 3810000"/>
              <a:gd name="connsiteY2" fmla="*/ 3970867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346200 w 3810000"/>
              <a:gd name="connsiteY2" fmla="*/ 3852333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346200 w 3810000"/>
              <a:gd name="connsiteY2" fmla="*/ 3852333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049867 w 3810000"/>
              <a:gd name="connsiteY2" fmla="*/ 3869266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049867 w 3810000"/>
              <a:gd name="connsiteY2" fmla="*/ 3869266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049867 w 3810000"/>
              <a:gd name="connsiteY2" fmla="*/ 3869266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049867 w 3810000"/>
              <a:gd name="connsiteY2" fmla="*/ 3869266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049867 w 3810000"/>
              <a:gd name="connsiteY2" fmla="*/ 3869266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193801 w 3810000"/>
              <a:gd name="connsiteY2" fmla="*/ 3911599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193801 w 3810000"/>
              <a:gd name="connsiteY2" fmla="*/ 3911599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193801 w 3810000"/>
              <a:gd name="connsiteY2" fmla="*/ 3911599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  <a:gd name="connsiteX0" fmla="*/ 0 w 3810000"/>
              <a:gd name="connsiteY0" fmla="*/ 5257800 h 5257800"/>
              <a:gd name="connsiteX1" fmla="*/ 0 w 3810000"/>
              <a:gd name="connsiteY1" fmla="*/ 0 h 5257800"/>
              <a:gd name="connsiteX2" fmla="*/ 1193801 w 3810000"/>
              <a:gd name="connsiteY2" fmla="*/ 3911599 h 5257800"/>
              <a:gd name="connsiteX3" fmla="*/ 3810000 w 3810000"/>
              <a:gd name="connsiteY3" fmla="*/ 5257800 h 5257800"/>
              <a:gd name="connsiteX4" fmla="*/ 0 w 3810000"/>
              <a:gd name="connsiteY4" fmla="*/ 525780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0" h="5257800">
                <a:moveTo>
                  <a:pt x="0" y="5257800"/>
                </a:moveTo>
                <a:lnTo>
                  <a:pt x="0" y="0"/>
                </a:lnTo>
                <a:cubicBezTo>
                  <a:pt x="16933" y="708378"/>
                  <a:pt x="59269" y="2737554"/>
                  <a:pt x="1193801" y="3911599"/>
                </a:cubicBezTo>
                <a:cubicBezTo>
                  <a:pt x="1899356" y="4580464"/>
                  <a:pt x="2791178" y="5012267"/>
                  <a:pt x="3810000" y="5257800"/>
                </a:cubicBezTo>
                <a:lnTo>
                  <a:pt x="0" y="5257800"/>
                </a:lnTo>
                <a:close/>
              </a:path>
            </a:pathLst>
          </a:custGeom>
          <a:solidFill>
            <a:srgbClr val="080419">
              <a:alpha val="3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884335" y="2743202"/>
            <a:ext cx="29717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1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rgbClr val="FFFFFF">
                    <a:alpha val="75000"/>
                  </a:srgbClr>
                </a:solidFill>
                <a:latin typeface="Arial"/>
                <a:cs typeface="Arial"/>
              </a:rPr>
              <a:t>Delivering science and technology</a:t>
            </a:r>
            <a:br>
              <a:rPr lang="en-US" sz="1400" b="0" i="0" baseline="0" dirty="0">
                <a:solidFill>
                  <a:srgbClr val="FFFFFF">
                    <a:alpha val="75000"/>
                  </a:srgbClr>
                </a:solidFill>
                <a:latin typeface="Arial"/>
                <a:cs typeface="Arial"/>
              </a:rPr>
            </a:br>
            <a:r>
              <a:rPr lang="en-US" sz="1400" b="0" i="0" baseline="0" dirty="0">
                <a:solidFill>
                  <a:srgbClr val="FFFFFF">
                    <a:alpha val="75000"/>
                  </a:srgbClr>
                </a:solidFill>
                <a:latin typeface="Arial"/>
                <a:cs typeface="Arial"/>
              </a:rPr>
              <a:t>to protect our nation</a:t>
            </a:r>
            <a:br>
              <a:rPr lang="en-US" sz="1400" b="0" i="0" baseline="0" dirty="0">
                <a:solidFill>
                  <a:srgbClr val="FFFFFF">
                    <a:alpha val="75000"/>
                  </a:srgbClr>
                </a:solidFill>
                <a:latin typeface="Arial"/>
                <a:cs typeface="Arial"/>
              </a:rPr>
            </a:br>
            <a:r>
              <a:rPr lang="en-US" sz="1400" b="0" i="0" baseline="0" dirty="0">
                <a:solidFill>
                  <a:srgbClr val="FFFFFF">
                    <a:alpha val="75000"/>
                  </a:srgbClr>
                </a:solidFill>
                <a:latin typeface="Arial"/>
                <a:cs typeface="Arial"/>
              </a:rPr>
              <a:t>and promote world stability</a:t>
            </a:r>
          </a:p>
          <a:p>
            <a:pPr algn="ctr"/>
            <a:endParaRPr lang="en-US" sz="1400" dirty="0">
              <a:solidFill>
                <a:srgbClr val="FFFFFF">
                  <a:alpha val="75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439333" y="2"/>
            <a:ext cx="1439333" cy="3231647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NOTE</a:t>
            </a:r>
            <a:r>
              <a:rPr lang="en-US" sz="1200" b="0" dirty="0">
                <a:solidFill>
                  <a:srgbClr val="000000"/>
                </a:solidFill>
              </a:rPr>
              <a:t>: THIS IS YOUR WALK</a:t>
            </a:r>
            <a:r>
              <a:rPr lang="en-US" sz="1200" b="0" baseline="0" dirty="0">
                <a:solidFill>
                  <a:srgbClr val="000000"/>
                </a:solidFill>
              </a:rPr>
              <a:t>-IN </a:t>
            </a:r>
            <a:r>
              <a:rPr lang="en-US" sz="1200" b="0" dirty="0">
                <a:solidFill>
                  <a:srgbClr val="000000"/>
                </a:solidFill>
              </a:rPr>
              <a:t>SLIDE OPTION #2.</a:t>
            </a:r>
            <a:r>
              <a:rPr lang="en-US" sz="1200" b="0" baseline="0" dirty="0">
                <a:solidFill>
                  <a:srgbClr val="000000"/>
                </a:solidFill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Instead of the Title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Slide, display this slide on the venue screen while your audience is arriving.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</a:t>
            </a:r>
            <a:r>
              <a:rPr lang="en-US" sz="1200" b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title slide.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en-US" sz="1200" dirty="0">
                <a:effectLst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only a high-resolution photograph.</a:t>
            </a: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15" name="Picture 14" descr="LANL_allWHITE.ai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21" t="26248" r="27098" b="30198"/>
          <a:stretch/>
        </p:blipFill>
        <p:spPr>
          <a:xfrm>
            <a:off x="5582838" y="600428"/>
            <a:ext cx="3055811" cy="1524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1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360360"/>
            <a:ext cx="9144000" cy="408124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"/>
            <a:ext cx="7772400" cy="1361134"/>
          </a:xfrm>
          <a:prstGeom prst="rect">
            <a:avLst/>
          </a:prstGeom>
        </p:spPr>
        <p:txBody>
          <a:bodyPr lIns="91433" tIns="45717" rIns="91433" bIns="45717" anchor="b"/>
          <a:lstStyle>
            <a:lvl1pPr algn="r">
              <a:defRPr sz="3200" b="0" i="0">
                <a:solidFill>
                  <a:srgbClr val="FFFFFF"/>
                </a:solidFill>
                <a:latin typeface="+mj-lt"/>
              </a:defRPr>
            </a:lvl1pPr>
          </a:lstStyle>
          <a:p>
            <a:pPr algn="r"/>
            <a:r>
              <a:rPr lang="en-US" b="1" dirty="0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143500" y="3165407"/>
            <a:ext cx="3543300" cy="606908"/>
          </a:xfrm>
          <a:prstGeom prst="rect">
            <a:avLst/>
          </a:prstGeom>
        </p:spPr>
        <p:txBody>
          <a:bodyPr vert="horz" lIns="91433" tIns="45717" rIns="91433" bIns="45717" anchor="b"/>
          <a:lstStyle>
            <a:lvl1pPr marL="0" indent="0" algn="r">
              <a:buNone/>
              <a:defRPr sz="2000" b="1">
                <a:solidFill>
                  <a:schemeClr val="tx1"/>
                </a:solidFill>
              </a:defRPr>
            </a:lvl1pPr>
            <a:lvl2pPr marL="457164" indent="0">
              <a:buNone/>
              <a:defRPr sz="2400" b="1">
                <a:solidFill>
                  <a:schemeClr val="tx1"/>
                </a:solidFill>
              </a:defRPr>
            </a:lvl2pPr>
            <a:lvl3pPr marL="914327" indent="0">
              <a:buNone/>
              <a:defRPr sz="2400" b="1">
                <a:solidFill>
                  <a:schemeClr val="tx1"/>
                </a:solidFill>
              </a:defRPr>
            </a:lvl3pPr>
            <a:lvl4pPr marL="1371491" indent="0">
              <a:buNone/>
              <a:defRPr sz="2400" b="1">
                <a:solidFill>
                  <a:schemeClr val="tx1"/>
                </a:solidFill>
              </a:defRPr>
            </a:lvl4pPr>
            <a:lvl5pPr marL="1828654" indent="0">
              <a:buNone/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presenter(s)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143500" y="3772967"/>
            <a:ext cx="3543300" cy="627160"/>
          </a:xfrm>
          <a:prstGeom prst="rect">
            <a:avLst/>
          </a:prstGeom>
        </p:spPr>
        <p:txBody>
          <a:bodyPr vert="horz" lIns="91433" tIns="45717" rIns="91433" bIns="45717"/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1360361"/>
            <a:ext cx="7772400" cy="907423"/>
          </a:xfrm>
          <a:prstGeom prst="rect">
            <a:avLst/>
          </a:prstGeom>
        </p:spPr>
        <p:txBody>
          <a:bodyPr vert="horz" lIns="91433" tIns="45717" rIns="91433" bIns="45717"/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164" indent="0" algn="r">
              <a:buNone/>
              <a:defRPr sz="3600"/>
            </a:lvl2pPr>
            <a:lvl3pPr marL="914327" indent="0" algn="r">
              <a:buNone/>
              <a:defRPr sz="3600"/>
            </a:lvl3pPr>
            <a:lvl4pPr marL="1371491" indent="0" algn="r">
              <a:buNone/>
              <a:defRPr sz="3600"/>
            </a:lvl4pPr>
            <a:lvl5pPr marL="1828654" indent="0" algn="r">
              <a:buNone/>
              <a:defRPr sz="36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196668" y="5441602"/>
            <a:ext cx="1947333" cy="263409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sz="8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add LA-UR# 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4572000" y="4989149"/>
            <a:ext cx="4572000" cy="452454"/>
            <a:chOff x="4572000" y="5026384"/>
            <a:chExt cx="4572000" cy="452454"/>
          </a:xfrm>
        </p:grpSpPr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572000" y="5294172"/>
              <a:ext cx="4572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</a:rPr>
                <a:t>Managed by Triad National Security, LLC for the U.S. Department of Energy’s NNSA</a:t>
              </a:r>
            </a:p>
          </p:txBody>
        </p:sp>
        <p:pic>
          <p:nvPicPr>
            <p:cNvPr id="21" name="Picture 20" descr="NNSA_80%.ai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116" t="44234" r="25200" b="40485"/>
            <a:stretch/>
          </p:blipFill>
          <p:spPr>
            <a:xfrm>
              <a:off x="8087551" y="5026384"/>
              <a:ext cx="961301" cy="321552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1" y="2907926"/>
            <a:ext cx="4663440" cy="248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91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820911"/>
            <a:ext cx="9144000" cy="458981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"/>
            <a:ext cx="8229600" cy="820911"/>
          </a:xfrm>
          <a:prstGeom prst="rect">
            <a:avLst/>
          </a:prstGeom>
        </p:spPr>
        <p:txBody>
          <a:bodyPr anchor="ctr"/>
          <a:lstStyle/>
          <a:p>
            <a:r>
              <a:rPr lang="en-US" dirty="0"/>
              <a:t>Click to edit agenda title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695E-3847-284B-804A-F0C0441E204C}" type="datetime1">
              <a:rPr lang="en-US" smtClean="0"/>
              <a:t>10/24/19</a:t>
            </a:fld>
            <a:r>
              <a:rPr lang="en-US" dirty="0"/>
              <a:t>   |   </a:t>
            </a:r>
            <a:fld id="{5D01E7E5-6465-7A46-A26D-BAABC2D34D3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631268" y="943030"/>
            <a:ext cx="0" cy="43284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895601" y="943031"/>
            <a:ext cx="1617663" cy="317562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 b="0"/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895601" y="1568548"/>
            <a:ext cx="1617663" cy="317562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 b="0"/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location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00600" y="943030"/>
            <a:ext cx="3886200" cy="4328440"/>
          </a:xfrm>
          <a:prstGeom prst="rect">
            <a:avLst/>
          </a:prstGeom>
        </p:spPr>
        <p:txBody>
          <a:bodyPr/>
          <a:lstStyle>
            <a:lvl1pPr>
              <a:defRPr sz="2000" b="0"/>
            </a:lvl1pPr>
            <a:lvl2pPr marL="346075" indent="-171450">
              <a:defRPr sz="1800"/>
            </a:lvl2pPr>
            <a:lvl3pPr marL="515938" indent="-173038">
              <a:defRPr sz="1600"/>
            </a:lvl3pPr>
            <a:lvl4pPr marL="685800" indent="-173038">
              <a:defRPr sz="1400"/>
            </a:lvl4pPr>
            <a:lvl5pPr marL="855663" indent="-174625">
              <a:defRPr/>
            </a:lvl5pPr>
          </a:lstStyle>
          <a:p>
            <a:pPr lvl="0"/>
            <a:r>
              <a:rPr lang="en-US" dirty="0"/>
              <a:t>Click to edit agenda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1" y="2907926"/>
            <a:ext cx="4663440" cy="248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52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220149"/>
            <a:ext cx="8229600" cy="820911"/>
          </a:xfrm>
          <a:prstGeom prst="rect">
            <a:avLst/>
          </a:prstGeom>
        </p:spPr>
        <p:txBody>
          <a:bodyPr anchor="ctr"/>
          <a:lstStyle>
            <a:lvl1pPr algn="ctr">
              <a:defRPr b="0"/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A6442-326F-BF43-9512-C754596C1A34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628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820911"/>
            <a:ext cx="9144000" cy="458981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"/>
            <a:ext cx="8229600" cy="820911"/>
          </a:xfrm>
          <a:prstGeom prst="rect">
            <a:avLst/>
          </a:prstGeom>
        </p:spPr>
        <p:txBody>
          <a:bodyPr anchor="ctr"/>
          <a:lstStyle/>
          <a:p>
            <a:r>
              <a:rPr lang="en-US" dirty="0"/>
              <a:t>Click to edit title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 dirty="0"/>
              <a:t>   |   </a:t>
            </a:r>
            <a:fld id="{5D01E7E5-6465-7A46-A26D-BAABC2D34D3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43030"/>
            <a:ext cx="8229600" cy="4328440"/>
          </a:xfrm>
          <a:prstGeom prst="rect">
            <a:avLst/>
          </a:prstGeom>
        </p:spPr>
        <p:txBody>
          <a:bodyPr/>
          <a:lstStyle>
            <a:lvl1pPr>
              <a:defRPr sz="2000" b="0"/>
            </a:lvl1pPr>
            <a:lvl2pPr marL="346075" indent="-171450">
              <a:defRPr sz="1800"/>
            </a:lvl2pPr>
            <a:lvl3pPr marL="515938" indent="-173038">
              <a:defRPr sz="1600"/>
            </a:lvl3pPr>
            <a:lvl4pPr marL="685800" indent="-173038">
              <a:defRPr sz="1400"/>
            </a:lvl4pPr>
            <a:lvl5pPr marL="855663" indent="-174625">
              <a:defRPr/>
            </a:lvl5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8289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-9470"/>
            <a:ext cx="8229600" cy="952500"/>
          </a:xfrm>
          <a:prstGeom prst="rect">
            <a:avLst/>
          </a:prstGeom>
        </p:spPr>
        <p:txBody>
          <a:bodyPr vert="horz" anchor="ctr"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497D45A-E2C2-5444-8727-94AA467EBF1A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43030"/>
            <a:ext cx="8229600" cy="4328440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rgbClr val="FFFFFF"/>
                </a:solidFill>
              </a:defRPr>
            </a:lvl1pPr>
            <a:lvl2pPr marL="346075" indent="-171450">
              <a:defRPr sz="1800">
                <a:solidFill>
                  <a:srgbClr val="FFFFFF"/>
                </a:solidFill>
              </a:defRPr>
            </a:lvl2pPr>
            <a:lvl3pPr marL="515938" indent="-173038">
              <a:defRPr sz="1600">
                <a:solidFill>
                  <a:srgbClr val="FFFFFF"/>
                </a:solidFill>
              </a:defRPr>
            </a:lvl3pPr>
            <a:lvl4pPr marL="685800" indent="-173038">
              <a:defRPr sz="1400">
                <a:solidFill>
                  <a:srgbClr val="FFFFFF"/>
                </a:solidFill>
              </a:defRPr>
            </a:lvl4pPr>
            <a:lvl5pPr marL="855663" indent="-174625"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082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19853"/>
            <a:ext cx="9144000" cy="50908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D5A60-AEBD-CD41-AE13-C139EF5F076B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319852"/>
            <a:ext cx="8229600" cy="50106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43030"/>
            <a:ext cx="8229600" cy="4328440"/>
          </a:xfrm>
          <a:prstGeom prst="rect">
            <a:avLst/>
          </a:prstGeom>
        </p:spPr>
        <p:txBody>
          <a:bodyPr/>
          <a:lstStyle>
            <a:lvl1pPr>
              <a:defRPr sz="2000" b="0"/>
            </a:lvl1pPr>
            <a:lvl2pPr marL="346075" indent="-171450">
              <a:defRPr sz="1800"/>
            </a:lvl2pPr>
            <a:lvl3pPr marL="515938" indent="-173038">
              <a:defRPr sz="1600"/>
            </a:lvl3pPr>
            <a:lvl4pPr marL="685800" indent="-173038">
              <a:defRPr sz="1400"/>
            </a:lvl4pPr>
            <a:lvl5pPr marL="855663" indent="-174625">
              <a:defRPr/>
            </a:lvl5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41998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229309"/>
            <a:ext cx="9144000" cy="5256829"/>
          </a:xfrm>
          <a:prstGeom prst="rect">
            <a:avLst/>
          </a:prstGeom>
        </p:spPr>
        <p:txBody>
          <a:bodyPr vert="horz" lIns="91433" tIns="45717" rIns="91433" bIns="45717" anchor="ctr"/>
          <a:lstStyle>
            <a:lvl1pPr marL="0" marR="0" indent="0" algn="ctr" defTabSz="45716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lang="en-US" sz="1500" smtClean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icon to insert photo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875329" y="3046995"/>
            <a:ext cx="5393342" cy="461659"/>
          </a:xfrm>
          <a:prstGeom prst="rect">
            <a:avLst/>
          </a:prstGeom>
          <a:noFill/>
        </p:spPr>
        <p:txBody>
          <a:bodyPr vert="horz" wrap="square" lIns="91433" tIns="45717" rIns="91433" bIns="45717">
            <a:spAutoFit/>
          </a:bodyPr>
          <a:lstStyle>
            <a:lvl1pPr algn="ctr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statement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-117070" y="1114871"/>
            <a:ext cx="101168" cy="335921"/>
          </a:xfrm>
          <a:prstGeom prst="rect">
            <a:avLst/>
          </a:prstGeom>
          <a:solidFill>
            <a:srgbClr val="2682C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-117070" y="1450791"/>
            <a:ext cx="101168" cy="335921"/>
          </a:xfrm>
          <a:prstGeom prst="rect">
            <a:avLst/>
          </a:prstGeom>
          <a:solidFill>
            <a:srgbClr val="EA77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 userDrawn="1"/>
        </p:nvSpPr>
        <p:spPr>
          <a:xfrm>
            <a:off x="-117070" y="1786711"/>
            <a:ext cx="101168" cy="335921"/>
          </a:xfrm>
          <a:prstGeom prst="rect">
            <a:avLst/>
          </a:prstGeom>
          <a:solidFill>
            <a:srgbClr val="F4482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-117070" y="2122632"/>
            <a:ext cx="101168" cy="335921"/>
          </a:xfrm>
          <a:prstGeom prst="rect">
            <a:avLst/>
          </a:prstGeom>
          <a:solidFill>
            <a:srgbClr val="22935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-117070" y="1"/>
            <a:ext cx="101168" cy="335921"/>
          </a:xfrm>
          <a:prstGeom prst="rect">
            <a:avLst/>
          </a:prstGeom>
          <a:solidFill>
            <a:srgbClr val="0D0E2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-117070" y="335921"/>
            <a:ext cx="101168" cy="335921"/>
          </a:xfrm>
          <a:prstGeom prst="rect">
            <a:avLst/>
          </a:prstGeom>
          <a:solidFill>
            <a:srgbClr val="F8B61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 userDrawn="1"/>
        </p:nvSpPr>
        <p:spPr>
          <a:xfrm>
            <a:off x="-117070" y="727310"/>
            <a:ext cx="101168" cy="33592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58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51D7D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-1" y="5409848"/>
            <a:ext cx="3310467" cy="3051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004050" y="5409848"/>
            <a:ext cx="2133600" cy="3051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33415E80-817E-41B3-A1DB-15C0B125CF72}" type="datetime1">
              <a:rPr lang="en-US" smtClean="0"/>
              <a:pPr/>
              <a:t>10/24/19</a:t>
            </a:fld>
            <a:r>
              <a:rPr lang="en-US" dirty="0"/>
              <a:t>   |   </a:t>
            </a:r>
            <a:fld id="{5D01E7E5-6465-7A46-A26D-BAABC2D34D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-117070" y="1238744"/>
            <a:ext cx="101168" cy="373246"/>
          </a:xfrm>
          <a:prstGeom prst="rect">
            <a:avLst/>
          </a:prstGeom>
          <a:solidFill>
            <a:srgbClr val="2682C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-117070" y="1611989"/>
            <a:ext cx="101168" cy="373246"/>
          </a:xfrm>
          <a:prstGeom prst="rect">
            <a:avLst/>
          </a:prstGeom>
          <a:solidFill>
            <a:srgbClr val="EA77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-117070" y="1985234"/>
            <a:ext cx="101168" cy="373246"/>
          </a:xfrm>
          <a:prstGeom prst="rect">
            <a:avLst/>
          </a:prstGeom>
          <a:solidFill>
            <a:srgbClr val="F4482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-117070" y="2358479"/>
            <a:ext cx="101168" cy="373246"/>
          </a:xfrm>
          <a:prstGeom prst="rect">
            <a:avLst/>
          </a:prstGeom>
          <a:solidFill>
            <a:srgbClr val="22935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117070" y="0"/>
            <a:ext cx="101168" cy="373246"/>
          </a:xfrm>
          <a:prstGeom prst="rect">
            <a:avLst/>
          </a:prstGeom>
          <a:solidFill>
            <a:srgbClr val="0D0E2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-117070" y="373245"/>
            <a:ext cx="101168" cy="373246"/>
          </a:xfrm>
          <a:prstGeom prst="rect">
            <a:avLst/>
          </a:prstGeom>
          <a:solidFill>
            <a:srgbClr val="F8B61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-117070" y="808120"/>
            <a:ext cx="101168" cy="37324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-635000" y="-2"/>
            <a:ext cx="517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solidFill>
                  <a:srgbClr val="0D0C2E"/>
                </a:solidFill>
              </a:rPr>
              <a:t>NOTE:</a:t>
            </a:r>
          </a:p>
          <a:p>
            <a:pPr algn="r"/>
            <a:r>
              <a:rPr lang="en-US" sz="800" dirty="0">
                <a:solidFill>
                  <a:srgbClr val="0D0C2E"/>
                </a:solidFill>
              </a:rPr>
              <a:t>This is</a:t>
            </a:r>
            <a:r>
              <a:rPr lang="en-US" sz="800" baseline="0" dirty="0">
                <a:solidFill>
                  <a:srgbClr val="0D0C2E"/>
                </a:solidFill>
              </a:rPr>
              <a:t> the lab color palette.</a:t>
            </a:r>
            <a:endParaRPr lang="en-US" sz="800" baseline="0" dirty="0">
              <a:solidFill>
                <a:srgbClr val="0D0C2E"/>
              </a:solidFill>
              <a:latin typeface="Wingdings"/>
              <a:ea typeface="Wingdings"/>
              <a:cs typeface="Wingdings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34279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49" r:id="rId3"/>
    <p:sldLayoutId id="2147483673" r:id="rId4"/>
    <p:sldLayoutId id="2147483671" r:id="rId5"/>
    <p:sldLayoutId id="2147483650" r:id="rId6"/>
    <p:sldLayoutId id="2147483660" r:id="rId7"/>
    <p:sldLayoutId id="2147483674" r:id="rId8"/>
    <p:sldLayoutId id="2147483677" r:id="rId9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457200" rtl="0" eaLnBrk="1" latinLnBrk="0" hangingPunct="1">
        <a:spcBef>
          <a:spcPct val="20000"/>
        </a:spcBef>
        <a:buFont typeface="Arial"/>
        <a:buChar char="•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03225" indent="-1714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173038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54075" indent="-173038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87438" indent="-174625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Atomistic modeling of surface evolution under strong electric fields</a:t>
            </a:r>
            <a:endParaRPr lang="en-US" b="1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778624" y="3165407"/>
            <a:ext cx="4908176" cy="606908"/>
          </a:xfrm>
        </p:spPr>
        <p:txBody>
          <a:bodyPr/>
          <a:lstStyle/>
          <a:p>
            <a:r>
              <a:rPr lang="en-US" u="sng" dirty="0"/>
              <a:t>Danny Perez</a:t>
            </a:r>
            <a:r>
              <a:rPr lang="en-US" dirty="0"/>
              <a:t>, Andrew </a:t>
            </a:r>
            <a:r>
              <a:rPr lang="en-US" dirty="0" err="1"/>
              <a:t>Garmon</a:t>
            </a:r>
            <a:r>
              <a:rPr lang="en-US" dirty="0"/>
              <a:t>, Timothy </a:t>
            </a:r>
            <a:r>
              <a:rPr lang="en-US" dirty="0" err="1"/>
              <a:t>Germann</a:t>
            </a:r>
            <a:r>
              <a:rPr lang="en-US" dirty="0"/>
              <a:t>, </a:t>
            </a:r>
            <a:r>
              <a:rPr lang="en-US" dirty="0" err="1"/>
              <a:t>Gaoxue</a:t>
            </a:r>
            <a:r>
              <a:rPr lang="en-US" dirty="0"/>
              <a:t> Wang, Frank Krawczyk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197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CED60-5646-E440-8DE7-D171B7FA2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Classical MD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84B126-BAC0-7E4B-AFC9-A9D0A3ACE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266DD3-682B-114D-8D30-95A0CAE71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03AF302-868E-624D-9899-3545BE5B3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conventional MD, charges are typically implicit or fixed. In order to capture field effects, we need a </a:t>
            </a:r>
            <a:r>
              <a:rPr lang="en-US" b="1" dirty="0"/>
              <a:t>charge equilibration model.</a:t>
            </a:r>
          </a:p>
          <a:p>
            <a:endParaRPr lang="en-US" dirty="0"/>
          </a:p>
          <a:p>
            <a:r>
              <a:rPr lang="en-US" dirty="0"/>
              <a:t>Procedure:</a:t>
            </a:r>
            <a:endParaRPr lang="en-US" sz="2400" dirty="0"/>
          </a:p>
          <a:p>
            <a:pPr lvl="1"/>
            <a:r>
              <a:rPr lang="en-US" sz="2100" dirty="0"/>
              <a:t>Choose an empirical Hamiltonian for the electronic energy</a:t>
            </a:r>
          </a:p>
          <a:p>
            <a:pPr lvl="2"/>
            <a:endParaRPr lang="en-US" sz="2100" dirty="0"/>
          </a:p>
          <a:p>
            <a:pPr lvl="1"/>
            <a:r>
              <a:rPr lang="en-US" sz="2100" dirty="0"/>
              <a:t>Parameterize the Hamiltonian by fitting to quantum data</a:t>
            </a:r>
          </a:p>
          <a:p>
            <a:pPr lvl="1"/>
            <a:endParaRPr lang="en-US" sz="2100" dirty="0"/>
          </a:p>
          <a:p>
            <a:pPr lvl="1"/>
            <a:r>
              <a:rPr lang="en-US" sz="2100" dirty="0"/>
              <a:t>Assign charges so as to minimize the electronic Hamiltonian at the instantaneous position of the atoms</a:t>
            </a:r>
          </a:p>
        </p:txBody>
      </p:sp>
    </p:spTree>
    <p:extLst>
      <p:ext uri="{BB962C8B-B14F-4D97-AF65-F5344CB8AC3E}">
        <p14:creationId xmlns:p14="http://schemas.microsoft.com/office/powerpoint/2010/main" val="1961918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71D34-58B6-2D4E-BAB9-8DCB01862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set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C11238-9752-514C-A1A4-CC082D580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F988B3-D616-3843-AC91-BEE995C36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2CD2B4A-E8FC-E84F-8B40-26BD163D6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Bulk atoms are non-informative of fields response. Want as much surface atoms as possible for quantum calculations</a:t>
            </a:r>
          </a:p>
          <a:p>
            <a:endParaRPr lang="en-US" dirty="0"/>
          </a:p>
          <a:p>
            <a:r>
              <a:rPr lang="en-US" dirty="0"/>
              <a:t>Characterized 6 Cu small nanoclusters (30-68 atoms) for fields varying between -3 and 3 GV/m using DFT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Fitted model on energies at highest fields (42 data points), the rest (174 data points) is used as validation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A521D1-A51C-3949-B17D-B58794CC0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978" y="2634684"/>
            <a:ext cx="2085372" cy="15640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48153F-62A8-E548-A824-672DF006F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158" y="2601074"/>
            <a:ext cx="2085372" cy="15640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586E17B-E492-B54D-9B8D-A8B5F64FC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1612" y="2718602"/>
            <a:ext cx="1836517" cy="137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22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09EFA-FF20-8B45-929C-E982779D3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 Hamiltonian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AA18A4-68AC-F24B-9696-EB76EFABE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BF8421-CFDC-F64A-8110-53A9F1FB4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6DD0B5A-5300-BE46-8ED0-1EA7B54FE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5381"/>
            <a:ext cx="4369443" cy="4328440"/>
          </a:xfrm>
        </p:spPr>
        <p:txBody>
          <a:bodyPr/>
          <a:lstStyle/>
          <a:p>
            <a:r>
              <a:rPr lang="en-US" dirty="0"/>
              <a:t>3 ingredients are essential:</a:t>
            </a:r>
          </a:p>
          <a:p>
            <a:pPr lvl="1"/>
            <a:r>
              <a:rPr lang="en-US" dirty="0"/>
              <a:t>Hardness: onsite charge repulsion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Polarizability: excess charges induced in vacuum, not on atoms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Intrinsic dipole: breaks the E,-E symmetry.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F7E1FCF5-08B8-CE41-9603-4FBD43CD53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972"/>
          <a:stretch/>
        </p:blipFill>
        <p:spPr bwMode="auto">
          <a:xfrm>
            <a:off x="5442156" y="1096080"/>
            <a:ext cx="3343029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C2CA6E-5A04-F84B-9FFA-E949E8EFB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1081" y="1485381"/>
            <a:ext cx="4462919" cy="313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07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1831E-8D03-4C43-AABF-E0FC8A55A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 Hamiltonian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F0A480-0A6F-5540-982D-2E2F862A8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6C87C6-1F78-B44C-B798-C99D9EA56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61C985B-0FC5-CF4E-AD89-7A1E7D5EF7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𝐶𝑜𝑢𝑙𝑜𝑚𝑏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𝐹𝑖𝑒𝑙𝑑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𝑆𝑒𝑙𝑓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𝑆𝑒𝑙𝑓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n-US" dirty="0"/>
                  <a:t>  (c penalizes charge accumulation on atoms)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𝑁𝑒𝑖𝑔h𝑏𝑜𝑟𝑠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(electronegativity depends on atomic environment)</a:t>
                </a:r>
              </a:p>
              <a:p>
                <a:r>
                  <a:rPr lang="en-US" dirty="0"/>
                  <a:t>Virtual sites for excess charge located 1A away from the atoms, pointing away from the neighbors.</a:t>
                </a:r>
              </a:p>
              <a:p>
                <a:endParaRPr lang="en-US" dirty="0"/>
              </a:p>
              <a:p>
                <a:r>
                  <a:rPr lang="en-US" b="1" dirty="0"/>
                  <a:t>Only 2 adjustable parameters </a:t>
                </a:r>
                <a:r>
                  <a:rPr lang="en-US" dirty="0"/>
                  <a:t>(</a:t>
                </a:r>
                <a:r>
                  <a:rPr lang="en-US" dirty="0" err="1"/>
                  <a:t>b,c</a:t>
                </a:r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61C985B-0FC5-CF4E-AD89-7A1E7D5EF7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556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9DDB4-E66A-734D-928E-5DCE59FF1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Validation: hardness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8DE65F-B6DD-404C-94D7-2DD7DD730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C83D48-6177-074F-B205-28D18756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263C4E5-FE1A-D84A-849A-A0FF69CE88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9147" y="942975"/>
            <a:ext cx="6165706" cy="4329113"/>
          </a:xfrm>
        </p:spPr>
      </p:pic>
    </p:spTree>
    <p:extLst>
      <p:ext uri="{BB962C8B-B14F-4D97-AF65-F5344CB8AC3E}">
        <p14:creationId xmlns:p14="http://schemas.microsoft.com/office/powerpoint/2010/main" val="732398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9DDB4-E66A-734D-928E-5DCE59FF1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Validation: hardness, polarizability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8DE65F-B6DD-404C-94D7-2DD7DD730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10/28/19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C83D48-6177-074F-B205-28D18756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A9AEBE7-D893-2E4B-B592-C18A6C6EE7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9147" y="942975"/>
            <a:ext cx="6165706" cy="4329113"/>
          </a:xfrm>
        </p:spPr>
      </p:pic>
    </p:spTree>
    <p:extLst>
      <p:ext uri="{BB962C8B-B14F-4D97-AF65-F5344CB8AC3E}">
        <p14:creationId xmlns:p14="http://schemas.microsoft.com/office/powerpoint/2010/main" val="2457536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9DDB4-E66A-734D-928E-5DCE59FF1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Validation: hardness, polarizability, intrinsic dipoles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8DE65F-B6DD-404C-94D7-2DD7DD730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10/28/19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C83D48-6177-074F-B205-28D18756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05CFC02-9F9C-9B40-A9F3-0185BFE1DD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9147" y="942975"/>
            <a:ext cx="6165706" cy="4329113"/>
          </a:xfrm>
        </p:spPr>
      </p:pic>
    </p:spTree>
    <p:extLst>
      <p:ext uri="{BB962C8B-B14F-4D97-AF65-F5344CB8AC3E}">
        <p14:creationId xmlns:p14="http://schemas.microsoft.com/office/powerpoint/2010/main" val="7167084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4F4DE-1E50-1F46-83D2-551676A47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Intrinsic dipole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6B0C42-F544-A945-B560-EAF1F50B0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135A78-E225-9743-87DA-926E66AF6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FE5EAF1-1A80-BF43-8218-DD2AB49583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9147" y="942975"/>
            <a:ext cx="6165706" cy="4329113"/>
          </a:xfrm>
        </p:spPr>
      </p:pic>
    </p:spTree>
    <p:extLst>
      <p:ext uri="{BB962C8B-B14F-4D97-AF65-F5344CB8AC3E}">
        <p14:creationId xmlns:p14="http://schemas.microsoft.com/office/powerpoint/2010/main" val="2140398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756E9-BF5B-774F-8A5F-405832537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Large-scale MD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7A6970-4D86-2B4E-B653-AFC39F378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1CCF5A-587F-E54B-8332-43BBAFB68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8482861-A7AC-A743-A6BD-CE2506A9F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B67E9C53-0BD5-AC4B-A10B-9FA1809D1B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98" b="19676"/>
          <a:stretch/>
        </p:blipFill>
        <p:spPr>
          <a:xfrm>
            <a:off x="222231" y="1202250"/>
            <a:ext cx="903489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3973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65594-A2EC-B445-9DB9-45CE8AC01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Large-scale MD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4D827D-B00F-134C-B60D-7D8A94042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6D3211-849A-1247-BB7B-8410FD3C2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3121C74-6722-234D-982C-7B3C9DFE3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C9DEC231-BB5C-5D45-A737-4B490B16A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176" y="830382"/>
            <a:ext cx="6071647" cy="455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74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Motivating challenges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632A3-F47F-1040-A02F-56356D5148F3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</a:rPr>
              <a:t>Compact, low-cost, accelerators would benefit from high gradients</a:t>
            </a:r>
          </a:p>
          <a:p>
            <a:r>
              <a:rPr lang="en-US" sz="2400" dirty="0">
                <a:latin typeface="Arial" panose="020B0604020202020204" pitchFamily="34" charset="0"/>
              </a:rPr>
              <a:t>These however lead to increase in RF breakdown</a:t>
            </a:r>
          </a:p>
          <a:p>
            <a:r>
              <a:rPr lang="en-US" sz="2400" dirty="0">
                <a:latin typeface="Arial" panose="020B0604020202020204" pitchFamily="34" charset="0"/>
              </a:rPr>
              <a:t>Incidence of breakdown is well characterized, but microscopic causes are complex:</a:t>
            </a:r>
          </a:p>
          <a:p>
            <a:pPr lvl="1"/>
            <a:r>
              <a:rPr lang="en-US" sz="2400" dirty="0">
                <a:latin typeface="Arial" panose="020B0604020202020204" pitchFamily="34" charset="0"/>
              </a:rPr>
              <a:t>Occurs at fields that are well below what needed of a clean flat Cu surface (~10 GV/m)</a:t>
            </a:r>
          </a:p>
          <a:p>
            <a:pPr lvl="1"/>
            <a:r>
              <a:rPr lang="en-US" sz="2400" dirty="0">
                <a:latin typeface="Arial" panose="020B0604020202020204" pitchFamily="34" charset="0"/>
              </a:rPr>
              <a:t>Implies the formation of precursors that locally enhance the field before breakdown can occur</a:t>
            </a:r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820912"/>
            <a:ext cx="218831" cy="458893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1346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DB728-0576-234C-AE54-EED0CA75D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Large-scale MD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2FF2F-2266-2E49-B196-329D08A13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4616AE-E83E-6A46-9EA6-A0AB8B796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FD1C0BC-2393-584C-A580-366CDB12E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m1">
            <a:hlinkClick r:id="" action="ppaction://media"/>
            <a:extLst>
              <a:ext uri="{FF2B5EF4-FFF2-40B4-BE49-F238E27FC236}">
                <a16:creationId xmlns:a16="http://schemas.microsoft.com/office/drawing/2014/main" id="{6874E813-E92C-6D4A-96A7-209A2039979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66341" y="1050977"/>
            <a:ext cx="5811317" cy="435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31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7E94D-D3A2-E14E-AEED-23AF0FA08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Large-scale MD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F7CE35-CD51-EF40-85D6-15D475257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10/29/19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A461C6-0E65-EB4D-ACED-393A86F5D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pic>
        <p:nvPicPr>
          <p:cNvPr id="6" name="m2">
            <a:hlinkClick r:id="" action="ppaction://media"/>
            <a:extLst>
              <a:ext uri="{FF2B5EF4-FFF2-40B4-BE49-F238E27FC236}">
                <a16:creationId xmlns:a16="http://schemas.microsoft.com/office/drawing/2014/main" id="{598FFD71-56FB-6040-8841-3E0254839634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85925" y="942975"/>
            <a:ext cx="5772150" cy="4329113"/>
          </a:xfr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CB79080-929F-DF4F-A830-986BA1D60D79}"/>
              </a:ext>
            </a:extLst>
          </p:cNvPr>
          <p:cNvSpPr/>
          <p:nvPr/>
        </p:nvSpPr>
        <p:spPr>
          <a:xfrm>
            <a:off x="1761066" y="1587500"/>
            <a:ext cx="5621867" cy="2540000"/>
          </a:xfrm>
          <a:prstGeom prst="round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We expect a good description of the formation of precursors, but not of the breakdown process itself</a:t>
            </a:r>
          </a:p>
        </p:txBody>
      </p:sp>
    </p:spTree>
    <p:extLst>
      <p:ext uri="{BB962C8B-B14F-4D97-AF65-F5344CB8AC3E}">
        <p14:creationId xmlns:p14="http://schemas.microsoft.com/office/powerpoint/2010/main" val="238934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E25E0-1ADD-0A47-AB44-3452DACF8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Large-scale MD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1C5A84-A557-654E-8CAD-7BCB5DBAC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028B20-85A6-E445-A005-28C642C6F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CDD24CE-7618-CA49-8753-CC97E1D4F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At very high fields (~10 GV/m), </a:t>
            </a:r>
            <a:r>
              <a:rPr lang="en-US" dirty="0" err="1">
                <a:latin typeface="Arial" panose="020B0604020202020204" pitchFamily="34" charset="0"/>
              </a:rPr>
              <a:t>nano</a:t>
            </a:r>
            <a:r>
              <a:rPr lang="en-US" dirty="0">
                <a:latin typeface="Arial" panose="020B0604020202020204" pitchFamily="34" charset="0"/>
              </a:rPr>
              <a:t>-pyramids spontaneously form, leading to local field enhancement and evaporation/field emission</a:t>
            </a:r>
          </a:p>
          <a:p>
            <a:r>
              <a:rPr lang="en-US" dirty="0">
                <a:latin typeface="Arial" panose="020B0604020202020204" pitchFamily="34" charset="0"/>
              </a:rPr>
              <a:t>Can this mechanism spontaneously create breakdown precursors? DC models suggest that growth should occur on &gt;h timescales at ~100 MV/m. </a:t>
            </a:r>
            <a:r>
              <a:rPr lang="en-US" b="1" dirty="0">
                <a:latin typeface="Arial" panose="020B0604020202020204" pitchFamily="34" charset="0"/>
              </a:rPr>
              <a:t>&gt;1000h </a:t>
            </a:r>
            <a:r>
              <a:rPr lang="en-US" dirty="0">
                <a:latin typeface="Arial" panose="020B0604020202020204" pitchFamily="34" charset="0"/>
              </a:rPr>
              <a:t>in pulsed conditions.</a:t>
            </a:r>
          </a:p>
          <a:p>
            <a:endParaRPr lang="en-US" dirty="0">
              <a:latin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</a:rPr>
              <a:t>Might play a role, but not the whole story, </a:t>
            </a:r>
            <a:r>
              <a:rPr lang="en-US" dirty="0">
                <a:latin typeface="Arial" panose="020B0604020202020204" pitchFamily="34" charset="0"/>
              </a:rPr>
              <a:t>as</a:t>
            </a:r>
            <a:r>
              <a:rPr lang="en-US" b="1" dirty="0">
                <a:latin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</a:rPr>
              <a:t>breakdown affected by bulk mechanical properties</a:t>
            </a:r>
            <a:endParaRPr lang="en-US" b="1" dirty="0">
              <a:latin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</a:rPr>
              <a:t>This mechanism can amplify short wavelength structures formed by some other mechanism </a:t>
            </a:r>
          </a:p>
        </p:txBody>
      </p:sp>
    </p:spTree>
    <p:extLst>
      <p:ext uri="{BB962C8B-B14F-4D97-AF65-F5344CB8AC3E}">
        <p14:creationId xmlns:p14="http://schemas.microsoft.com/office/powerpoint/2010/main" val="530299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E78ED-8C64-6545-B8CC-F64307CE0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work: nature of the precursors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1BB977-9D65-244E-85B4-2A5707FD5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9F1D22-6965-DB4E-A7DE-318BEE37E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B98E78-EBE0-CB4B-9C3A-E9637D685A29}"/>
              </a:ext>
            </a:extLst>
          </p:cNvPr>
          <p:cNvSpPr txBox="1">
            <a:spLocks/>
          </p:cNvSpPr>
          <p:nvPr/>
        </p:nvSpPr>
        <p:spPr>
          <a:xfrm>
            <a:off x="457200" y="883885"/>
            <a:ext cx="8229600" cy="4525963"/>
          </a:xfrm>
          <a:prstGeom prst="rect">
            <a:avLst/>
          </a:prstGeom>
        </p:spPr>
        <p:txBody>
          <a:bodyPr/>
          <a:lstStyle>
            <a:lvl1pPr marL="171450" indent="-1714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1714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5938" indent="-173038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-17303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5663" indent="-174625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latin typeface="Arial" panose="020B0604020202020204" pitchFamily="34" charset="0"/>
              </a:rPr>
              <a:t>Clear indications that magnetic fields are crucial</a:t>
            </a:r>
          </a:p>
          <a:p>
            <a:r>
              <a:rPr lang="en-US" sz="2200" dirty="0">
                <a:latin typeface="Arial" panose="020B0604020202020204" pitchFamily="34" charset="0"/>
              </a:rPr>
              <a:t>Pulse heating is known to be a factor</a:t>
            </a:r>
          </a:p>
          <a:p>
            <a:endParaRPr lang="en-US" sz="2200" dirty="0">
              <a:latin typeface="Arial" panose="020B0604020202020204" pitchFamily="34" charset="0"/>
            </a:endParaRPr>
          </a:p>
          <a:p>
            <a:endParaRPr lang="en-US" sz="2200" dirty="0">
              <a:latin typeface="Arial" panose="020B0604020202020204" pitchFamily="34" charset="0"/>
            </a:endParaRPr>
          </a:p>
          <a:p>
            <a:endParaRPr lang="en-US" sz="2200" dirty="0">
              <a:latin typeface="Arial" panose="020B0604020202020204" pitchFamily="34" charset="0"/>
            </a:endParaRPr>
          </a:p>
          <a:p>
            <a:endParaRPr lang="en-US" sz="2200" dirty="0">
              <a:latin typeface="Arial" panose="020B0604020202020204" pitchFamily="34" charset="0"/>
            </a:endParaRPr>
          </a:p>
          <a:p>
            <a:pPr marL="0" indent="0">
              <a:buFont typeface="Arial"/>
              <a:buNone/>
            </a:pPr>
            <a:endParaRPr lang="en-US" sz="2200" dirty="0">
              <a:latin typeface="Arial" panose="020B0604020202020204" pitchFamily="34" charset="0"/>
            </a:endParaRPr>
          </a:p>
          <a:p>
            <a:endParaRPr lang="en-US" sz="2200" dirty="0">
              <a:latin typeface="Arial" panose="020B0604020202020204" pitchFamily="34" charset="0"/>
            </a:endParaRPr>
          </a:p>
          <a:p>
            <a:endParaRPr lang="en-US" sz="2200" dirty="0">
              <a:latin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</a:rPr>
              <a:t>Will explore microstructural changes induced by thermal fatigue and their coupling with E and with the microstructure</a:t>
            </a:r>
          </a:p>
          <a:p>
            <a:pPr marL="0" indent="0">
              <a:buFont typeface="Arial"/>
              <a:buNone/>
            </a:pPr>
            <a:endParaRPr lang="en-US" sz="2200" dirty="0">
              <a:latin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E39FC6-5A2D-524D-93EC-E43D83BF4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33" y="1658450"/>
            <a:ext cx="8602133" cy="2133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0B30B8-AD65-4F47-94C4-D948F9952E20}"/>
              </a:ext>
            </a:extLst>
          </p:cNvPr>
          <p:cNvSpPr txBox="1"/>
          <p:nvPr/>
        </p:nvSpPr>
        <p:spPr>
          <a:xfrm>
            <a:off x="2252485" y="3855023"/>
            <a:ext cx="463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Dolgashev</a:t>
            </a:r>
            <a:r>
              <a:rPr lang="en-US" dirty="0"/>
              <a:t>, </a:t>
            </a:r>
            <a:r>
              <a:rPr lang="en-US" dirty="0" err="1"/>
              <a:t>Tantawi</a:t>
            </a:r>
            <a:r>
              <a:rPr lang="en-US" dirty="0"/>
              <a:t>, Higashi, </a:t>
            </a:r>
            <a:r>
              <a:rPr lang="en-US" dirty="0" err="1"/>
              <a:t>Spataro</a:t>
            </a:r>
            <a:r>
              <a:rPr lang="en-US" dirty="0"/>
              <a:t>, 2010</a:t>
            </a:r>
          </a:p>
        </p:txBody>
      </p:sp>
    </p:spTree>
    <p:extLst>
      <p:ext uri="{BB962C8B-B14F-4D97-AF65-F5344CB8AC3E}">
        <p14:creationId xmlns:p14="http://schemas.microsoft.com/office/powerpoint/2010/main" val="26524492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A1A15-E2C3-2C46-A1FE-B0528134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8E57E2-B160-0947-B55D-5F258BB2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83B17F-A056-4D4A-B814-E6EBD1587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C084EC-9B1C-2942-A83B-53DBD3A5A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Classical models parameterized from quantum calculations can describe the energetics of metals under high fields</a:t>
            </a:r>
          </a:p>
          <a:p>
            <a:r>
              <a:rPr lang="en-US" dirty="0">
                <a:latin typeface="Arial" panose="020B0604020202020204" pitchFamily="34" charset="0"/>
              </a:rPr>
              <a:t>In critical conditions, we see the spontaneous formation of </a:t>
            </a:r>
            <a:r>
              <a:rPr lang="en-US" dirty="0" err="1">
                <a:latin typeface="Arial" panose="020B0604020202020204" pitchFamily="34" charset="0"/>
              </a:rPr>
              <a:t>nano</a:t>
            </a:r>
            <a:r>
              <a:rPr lang="en-US" dirty="0">
                <a:latin typeface="Arial" panose="020B0604020202020204" pitchFamily="34" charset="0"/>
              </a:rPr>
              <a:t>-pyramids and the emission of atoms (i.e., “breakdown”)</a:t>
            </a:r>
          </a:p>
          <a:p>
            <a:r>
              <a:rPr lang="en-US" dirty="0">
                <a:latin typeface="Arial" panose="020B0604020202020204" pitchFamily="34" charset="0"/>
              </a:rPr>
              <a:t>Still have to simulate the growth of the precursors</a:t>
            </a:r>
          </a:p>
          <a:p>
            <a:r>
              <a:rPr lang="en-US" dirty="0">
                <a:latin typeface="Arial" panose="020B0604020202020204" pitchFamily="34" charset="0"/>
              </a:rPr>
              <a:t>Atomistic simulations face a challenge of scales, but can provide unique insights</a:t>
            </a:r>
          </a:p>
          <a:p>
            <a:endParaRPr lang="en-US" dirty="0">
              <a:latin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</a:rPr>
              <a:t>Suggestions are welcome!</a:t>
            </a:r>
          </a:p>
          <a:p>
            <a:endParaRPr lang="en-US" dirty="0">
              <a:latin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590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18A7D-B8D3-434E-9D45-B5641319F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questions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276910-4E18-2E41-AB15-226ABADB0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35A259-D8B5-0E42-8301-78A4A45CE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D81A23-5C8A-424D-88A9-6657A2E9E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</a:rPr>
              <a:t>What are these precursors and how they form?</a:t>
            </a:r>
          </a:p>
          <a:p>
            <a:r>
              <a:rPr lang="en-US" b="1" dirty="0">
                <a:latin typeface="Arial" panose="020B0604020202020204" pitchFamily="34" charset="0"/>
              </a:rPr>
              <a:t>What controls their formation rate?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C75B0A-FC6C-984D-AC3C-09FA3326F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33" y="1852717"/>
            <a:ext cx="8602133" cy="2133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3C050A-91B7-D24B-BA57-EE3E1137C90B}"/>
              </a:ext>
            </a:extLst>
          </p:cNvPr>
          <p:cNvSpPr txBox="1"/>
          <p:nvPr/>
        </p:nvSpPr>
        <p:spPr>
          <a:xfrm>
            <a:off x="2100792" y="4192070"/>
            <a:ext cx="463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Dolgashev</a:t>
            </a:r>
            <a:r>
              <a:rPr lang="en-US" dirty="0"/>
              <a:t>, </a:t>
            </a:r>
            <a:r>
              <a:rPr lang="en-US" dirty="0" err="1"/>
              <a:t>Tantawi</a:t>
            </a:r>
            <a:r>
              <a:rPr lang="en-US" dirty="0"/>
              <a:t>, Higashi, </a:t>
            </a:r>
            <a:r>
              <a:rPr lang="en-US" dirty="0" err="1"/>
              <a:t>Spataro</a:t>
            </a:r>
            <a:r>
              <a:rPr lang="en-US" dirty="0"/>
              <a:t>, 2010</a:t>
            </a:r>
          </a:p>
        </p:txBody>
      </p:sp>
    </p:spTree>
    <p:extLst>
      <p:ext uri="{BB962C8B-B14F-4D97-AF65-F5344CB8AC3E}">
        <p14:creationId xmlns:p14="http://schemas.microsoft.com/office/powerpoint/2010/main" val="1641810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3D563-A463-4F44-89D1-6604372C9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questions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1D2B77-37FD-8644-B0FD-42E566D76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40BB34-7B8A-164A-BC4E-BCD62C85F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A322D84-3E99-814C-8EF8-220BF92E348C}"/>
              </a:ext>
            </a:extLst>
          </p:cNvPr>
          <p:cNvSpPr txBox="1">
            <a:spLocks/>
          </p:cNvSpPr>
          <p:nvPr/>
        </p:nvSpPr>
        <p:spPr>
          <a:xfrm>
            <a:off x="457200" y="1189037"/>
            <a:ext cx="8229600" cy="4525963"/>
          </a:xfrm>
          <a:prstGeom prst="rect">
            <a:avLst/>
          </a:prstGeom>
        </p:spPr>
        <p:txBody>
          <a:bodyPr/>
          <a:lstStyle>
            <a:lvl1pPr marL="171450" indent="-1714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1714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5938" indent="-173038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-17303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5663" indent="-174625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</a:rPr>
              <a:t>How does precursor formation couple with microstructure and composition?</a:t>
            </a:r>
            <a:endParaRPr lang="en-US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A48FEE-D00E-304C-B33F-DF2E203D8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849" y="2146918"/>
            <a:ext cx="6915150" cy="23050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47A541-13CA-4C42-BB80-E55146AABF08}"/>
              </a:ext>
            </a:extLst>
          </p:cNvPr>
          <p:cNvSpPr txBox="1"/>
          <p:nvPr/>
        </p:nvSpPr>
        <p:spPr>
          <a:xfrm>
            <a:off x="2765612" y="4435787"/>
            <a:ext cx="3801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Simakov</a:t>
            </a:r>
            <a:r>
              <a:rPr lang="en-US" dirty="0"/>
              <a:t>, </a:t>
            </a:r>
            <a:r>
              <a:rPr lang="en-US" dirty="0" err="1"/>
              <a:t>Dolgashev</a:t>
            </a:r>
            <a:r>
              <a:rPr lang="en-US" dirty="0"/>
              <a:t>, </a:t>
            </a:r>
            <a:r>
              <a:rPr lang="en-US" dirty="0" err="1"/>
              <a:t>Tantawi</a:t>
            </a:r>
            <a:r>
              <a:rPr lang="en-US" dirty="0"/>
              <a:t>, 2018</a:t>
            </a:r>
          </a:p>
        </p:txBody>
      </p:sp>
    </p:spTree>
    <p:extLst>
      <p:ext uri="{BB962C8B-B14F-4D97-AF65-F5344CB8AC3E}">
        <p14:creationId xmlns:p14="http://schemas.microsoft.com/office/powerpoint/2010/main" val="99267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94C88-DA62-DE40-B6CF-5D56975FA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D5DCF6-0E93-BA48-A94D-1B184DD94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7FBC5C-ADC0-2F4C-AF59-0A4CD43EA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D81281-D8DC-4F4C-B2CB-BD9522DC1A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</a:rPr>
              <a:t>Short-term goals:</a:t>
            </a:r>
          </a:p>
          <a:p>
            <a:pPr lvl="1"/>
            <a:r>
              <a:rPr lang="en-US" sz="2000" b="1" dirty="0">
                <a:latin typeface="Arial" panose="020B0604020202020204" pitchFamily="34" charset="0"/>
              </a:rPr>
              <a:t>Demonstrate that the response of metal surfaces to external E can be captured by a classical approach calibrated by quantum calculations</a:t>
            </a:r>
          </a:p>
          <a:p>
            <a:pPr lvl="1"/>
            <a:endParaRPr lang="en-US" sz="2000" dirty="0">
              <a:latin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</a:rPr>
              <a:t>Long(</a:t>
            </a:r>
            <a:r>
              <a:rPr lang="en-US" dirty="0" err="1">
                <a:latin typeface="Arial" panose="020B0604020202020204" pitchFamily="34" charset="0"/>
              </a:rPr>
              <a:t>er</a:t>
            </a:r>
            <a:r>
              <a:rPr lang="en-US" dirty="0">
                <a:latin typeface="Arial" panose="020B0604020202020204" pitchFamily="34" charset="0"/>
              </a:rPr>
              <a:t>)-term goals:</a:t>
            </a:r>
          </a:p>
          <a:p>
            <a:pPr lvl="1"/>
            <a:r>
              <a:rPr lang="en-US" sz="2000" dirty="0">
                <a:latin typeface="Arial" panose="020B0604020202020204" pitchFamily="34" charset="0"/>
              </a:rPr>
              <a:t>Include combined H,E effects</a:t>
            </a:r>
          </a:p>
          <a:p>
            <a:pPr lvl="1"/>
            <a:r>
              <a:rPr lang="en-US" sz="2000" dirty="0">
                <a:latin typeface="Arial" panose="020B0604020202020204" pitchFamily="34" charset="0"/>
              </a:rPr>
              <a:t>Understand how the breakdown propensity couples to the microstructure and composition of the material</a:t>
            </a:r>
          </a:p>
          <a:p>
            <a:pPr lvl="1"/>
            <a:r>
              <a:rPr lang="en-US" sz="2000" dirty="0">
                <a:latin typeface="Arial" panose="020B0604020202020204" pitchFamily="34" charset="0"/>
              </a:rPr>
              <a:t>Inform the design of optimized material solutions</a:t>
            </a:r>
          </a:p>
          <a:p>
            <a:pPr lvl="1"/>
            <a:endParaRPr lang="en-US" sz="20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7ADFD39-9D03-FB4D-9258-C8A19EC4AB25}"/>
              </a:ext>
            </a:extLst>
          </p:cNvPr>
          <p:cNvSpPr/>
          <p:nvPr/>
        </p:nvSpPr>
        <p:spPr>
          <a:xfrm>
            <a:off x="1761066" y="1587500"/>
            <a:ext cx="5621867" cy="2540000"/>
          </a:xfrm>
          <a:prstGeom prst="round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The goal is not to reach engineering scales, but to understand fundamental breakdown mechanisms and inform materials design </a:t>
            </a:r>
          </a:p>
        </p:txBody>
      </p:sp>
    </p:spTree>
    <p:extLst>
      <p:ext uri="{BB962C8B-B14F-4D97-AF65-F5344CB8AC3E}">
        <p14:creationId xmlns:p14="http://schemas.microsoft.com/office/powerpoint/2010/main" val="11833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F8569-8470-964C-87E3-C485AB773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theory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F8CA27-C7C0-1D49-AF54-0D8A39581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EC04D6-A472-A64D-B67F-29701E049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BF1F28D-CA2F-0240-A847-FC9B0591D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>
                <a:latin typeface="Arial" panose="020B0604020202020204" pitchFamily="34" charset="0"/>
              </a:rPr>
              <a:t>Quantum description: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Density functional theory (DFT)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Explicit description of the electron gas</a:t>
            </a:r>
          </a:p>
          <a:p>
            <a:pPr lvl="1"/>
            <a:endParaRPr lang="en-US" dirty="0">
              <a:latin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</a:rPr>
              <a:t>Strengths: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Very accurate (~100 </a:t>
            </a:r>
            <a:r>
              <a:rPr lang="en-US" dirty="0" err="1">
                <a:latin typeface="Arial" panose="020B0604020202020204" pitchFamily="34" charset="0"/>
              </a:rPr>
              <a:t>meV</a:t>
            </a:r>
            <a:r>
              <a:rPr lang="en-US" dirty="0">
                <a:latin typeface="Arial" panose="020B0604020202020204" pitchFamily="34" charset="0"/>
              </a:rPr>
              <a:t>/atom)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First principles (few parameters, transferable)</a:t>
            </a:r>
          </a:p>
          <a:p>
            <a:pPr lvl="1"/>
            <a:endParaRPr lang="en-US" dirty="0">
              <a:latin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</a:rPr>
              <a:t>Weakness: 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Very expensive (scales as N</a:t>
            </a:r>
            <a:r>
              <a:rPr lang="en-US" baseline="-25000" dirty="0">
                <a:latin typeface="Arial" panose="020B0604020202020204" pitchFamily="34" charset="0"/>
              </a:rPr>
              <a:t>electrons</a:t>
            </a:r>
            <a:r>
              <a:rPr lang="en-US" baseline="30000" dirty="0">
                <a:latin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</a:rPr>
              <a:t>)</a:t>
            </a:r>
          </a:p>
          <a:p>
            <a:pPr lvl="2"/>
            <a:r>
              <a:rPr lang="en-US" sz="1800" dirty="0">
                <a:latin typeface="Arial" panose="020B0604020202020204" pitchFamily="34" charset="0"/>
              </a:rPr>
              <a:t>Small systems (~few 100 atoms): cannot capture microstructure effects</a:t>
            </a:r>
          </a:p>
          <a:p>
            <a:pPr lvl="2"/>
            <a:r>
              <a:rPr lang="en-US" sz="1800" dirty="0">
                <a:latin typeface="Arial" panose="020B0604020202020204" pitchFamily="34" charset="0"/>
              </a:rPr>
              <a:t>Static or short dynamic simulations (~</a:t>
            </a:r>
            <a:r>
              <a:rPr lang="en-US" sz="1800" dirty="0" err="1">
                <a:latin typeface="Arial" panose="020B0604020202020204" pitchFamily="34" charset="0"/>
              </a:rPr>
              <a:t>ps</a:t>
            </a:r>
            <a:r>
              <a:rPr lang="en-US" sz="1800" dirty="0">
                <a:latin typeface="Arial" panose="020B0604020202020204" pitchFamily="34" charset="0"/>
              </a:rPr>
              <a:t>): cannot explicitly simulate surface evolution</a:t>
            </a:r>
          </a:p>
          <a:p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439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9994F-3757-344B-9AB8-2224247D6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DFT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3E3F0C-4AAE-6041-941F-56097B04C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F26172-3628-6C4B-821E-C88532127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99D55AA4-50D6-294A-8A65-3793B872B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786" y="1096080"/>
            <a:ext cx="5761037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own Arrow 9">
            <a:extLst>
              <a:ext uri="{FF2B5EF4-FFF2-40B4-BE49-F238E27FC236}">
                <a16:creationId xmlns:a16="http://schemas.microsoft.com/office/drawing/2014/main" id="{CF343001-33F1-5443-999C-262DEAF543D5}"/>
              </a:ext>
            </a:extLst>
          </p:cNvPr>
          <p:cNvSpPr/>
          <p:nvPr/>
        </p:nvSpPr>
        <p:spPr>
          <a:xfrm flipH="1">
            <a:off x="965016" y="3174233"/>
            <a:ext cx="170724" cy="964713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B6FFF1-BDA2-A247-831D-1F07BC9EBA63}"/>
              </a:ext>
            </a:extLst>
          </p:cNvPr>
          <p:cNvSpPr txBox="1"/>
          <p:nvPr/>
        </p:nvSpPr>
        <p:spPr>
          <a:xfrm rot="16200000">
            <a:off x="65752" y="3546246"/>
            <a:ext cx="136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E=-0.4 GV/m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A2367C48-6584-1C48-9038-481132438A79}"/>
              </a:ext>
            </a:extLst>
          </p:cNvPr>
          <p:cNvSpPr/>
          <p:nvPr/>
        </p:nvSpPr>
        <p:spPr>
          <a:xfrm rot="1440842">
            <a:off x="75401" y="711014"/>
            <a:ext cx="3024769" cy="149069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Coupling with structure: concentration, shielding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1A52BE17-6220-6C47-BA36-ABA2CE494052}"/>
              </a:ext>
            </a:extLst>
          </p:cNvPr>
          <p:cNvSpPr/>
          <p:nvPr/>
        </p:nvSpPr>
        <p:spPr>
          <a:xfrm rot="2587352">
            <a:off x="4642271" y="3603436"/>
            <a:ext cx="1797305" cy="121920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Polarization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7AC60FE6-4CF1-B042-9696-A93CBEEA8C87}"/>
              </a:ext>
            </a:extLst>
          </p:cNvPr>
          <p:cNvSpPr/>
          <p:nvPr/>
        </p:nvSpPr>
        <p:spPr>
          <a:xfrm rot="2544510">
            <a:off x="1997649" y="3603437"/>
            <a:ext cx="1645803" cy="121920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Induced charges</a:t>
            </a:r>
          </a:p>
        </p:txBody>
      </p:sp>
    </p:spTree>
    <p:extLst>
      <p:ext uri="{BB962C8B-B14F-4D97-AF65-F5344CB8AC3E}">
        <p14:creationId xmlns:p14="http://schemas.microsoft.com/office/powerpoint/2010/main" val="7051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15B2F-643C-254C-921E-9EF0AEBC5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DFT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10FCE1-DF3A-D148-B13A-1D09D4EDC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E2286B-A4AD-FB4B-BBCB-4F2E1EDEE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BFBF8D76-E502-4A41-85FA-DF0F1C5E42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" y="1842697"/>
            <a:ext cx="4305300" cy="284312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5670AFE-F40D-824D-9A23-DC5ED40ED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750" y="1842697"/>
            <a:ext cx="4495800" cy="296892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D04EFAD-503F-C748-82FD-22B089C31A35}"/>
              </a:ext>
            </a:extLst>
          </p:cNvPr>
          <p:cNvSpPr txBox="1"/>
          <p:nvPr/>
        </p:nvSpPr>
        <p:spPr>
          <a:xfrm>
            <a:off x="1897380" y="1340561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Energetics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F4799C-CF47-814C-BCDD-2423EF80C459}"/>
              </a:ext>
            </a:extLst>
          </p:cNvPr>
          <p:cNvSpPr txBox="1"/>
          <p:nvPr/>
        </p:nvSpPr>
        <p:spPr>
          <a:xfrm>
            <a:off x="6347460" y="1362169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Electronics</a:t>
            </a:r>
          </a:p>
        </p:txBody>
      </p:sp>
    </p:spTree>
    <p:extLst>
      <p:ext uri="{BB962C8B-B14F-4D97-AF65-F5344CB8AC3E}">
        <p14:creationId xmlns:p14="http://schemas.microsoft.com/office/powerpoint/2010/main" val="1281258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9FEAE-9322-914E-B1B9-A30613EF5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theory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7BE23B-EA1A-5C4E-ADB0-322DD2E01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10/24/19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7251CB-1BBC-FB4B-94A6-58E69F7DB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A2B92A1-9612-0C44-9C22-05AE7D102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latin typeface="Arial" panose="020B0604020202020204" pitchFamily="34" charset="0"/>
              </a:rPr>
              <a:t>Classical description:</a:t>
            </a:r>
          </a:p>
          <a:p>
            <a:pPr lvl="1"/>
            <a:r>
              <a:rPr lang="en-US" sz="2000" dirty="0">
                <a:latin typeface="Arial" panose="020B0604020202020204" pitchFamily="34" charset="0"/>
              </a:rPr>
              <a:t>Molecular dynamics (integration of classical EOM)</a:t>
            </a:r>
          </a:p>
          <a:p>
            <a:pPr lvl="1"/>
            <a:endParaRPr lang="en-US" sz="2000" dirty="0">
              <a:latin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</a:rPr>
              <a:t>Strengths:</a:t>
            </a:r>
          </a:p>
          <a:p>
            <a:pPr lvl="1"/>
            <a:r>
              <a:rPr lang="en-US" sz="2000" dirty="0">
                <a:latin typeface="Arial" panose="020B0604020202020204" pitchFamily="34" charset="0"/>
              </a:rPr>
              <a:t>Reasonably accurate empirical description of Cu</a:t>
            </a:r>
          </a:p>
          <a:p>
            <a:pPr lvl="1"/>
            <a:r>
              <a:rPr lang="en-US" sz="2000" dirty="0">
                <a:latin typeface="Arial" panose="020B0604020202020204" pitchFamily="34" charset="0"/>
              </a:rPr>
              <a:t>Relatively fast</a:t>
            </a:r>
          </a:p>
          <a:p>
            <a:pPr lvl="2"/>
            <a:r>
              <a:rPr lang="en-US" sz="2000" dirty="0">
                <a:latin typeface="Arial" panose="020B0604020202020204" pitchFamily="34" charset="0"/>
              </a:rPr>
              <a:t>“Large” systems (&gt;10</a:t>
            </a:r>
            <a:r>
              <a:rPr lang="en-US" sz="2000" baseline="30000" dirty="0">
                <a:latin typeface="Arial" panose="020B0604020202020204" pitchFamily="34" charset="0"/>
              </a:rPr>
              <a:t>6</a:t>
            </a:r>
            <a:r>
              <a:rPr lang="en-US" sz="2000" dirty="0">
                <a:latin typeface="Arial" panose="020B0604020202020204" pitchFamily="34" charset="0"/>
              </a:rPr>
              <a:t> atoms): can capture microstructural effects</a:t>
            </a:r>
          </a:p>
          <a:p>
            <a:pPr lvl="2"/>
            <a:r>
              <a:rPr lang="en-US" sz="2000" dirty="0">
                <a:latin typeface="Arial" panose="020B0604020202020204" pitchFamily="34" charset="0"/>
              </a:rPr>
              <a:t>“Long” simulations (milliseconds): can capture surface evolution</a:t>
            </a:r>
          </a:p>
          <a:p>
            <a:pPr lvl="2"/>
            <a:endParaRPr lang="en-US" sz="2000" dirty="0">
              <a:latin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</a:rPr>
              <a:t>Weakness: </a:t>
            </a:r>
          </a:p>
          <a:p>
            <a:pPr lvl="1"/>
            <a:r>
              <a:rPr lang="en-US" sz="2000" dirty="0">
                <a:latin typeface="Arial" panose="020B0604020202020204" pitchFamily="34" charset="0"/>
              </a:rPr>
              <a:t>Scales are very limited compared to engineering scales</a:t>
            </a:r>
          </a:p>
          <a:p>
            <a:pPr lvl="1"/>
            <a:r>
              <a:rPr lang="en-US" sz="2000" b="1" dirty="0">
                <a:latin typeface="Arial" panose="020B0604020202020204" pitchFamily="34" charset="0"/>
              </a:rPr>
              <a:t>How to include field effects?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109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ANL 1">
      <a:dk1>
        <a:srgbClr val="3C3C3B"/>
      </a:dk1>
      <a:lt1>
        <a:sysClr val="window" lastClr="FFFFFF"/>
      </a:lt1>
      <a:dk2>
        <a:srgbClr val="636463"/>
      </a:dk2>
      <a:lt2>
        <a:srgbClr val="EFEEED"/>
      </a:lt2>
      <a:accent1>
        <a:srgbClr val="130D1F"/>
      </a:accent1>
      <a:accent2>
        <a:srgbClr val="F8B617"/>
      </a:accent2>
      <a:accent3>
        <a:srgbClr val="2682CF"/>
      </a:accent3>
      <a:accent4>
        <a:srgbClr val="EA7820"/>
      </a:accent4>
      <a:accent5>
        <a:srgbClr val="F4482D"/>
      </a:accent5>
      <a:accent6>
        <a:srgbClr val="229357"/>
      </a:accent6>
      <a:hlink>
        <a:srgbClr val="385AC7"/>
      </a:hlink>
      <a:folHlink>
        <a:srgbClr val="4E13D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D023FD5C-0634-4581-ACDA-33407E81E54E}" vid="{75320BDF-6E3E-47CF-9684-3FA7584F5E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13513</TotalTime>
  <Words>996</Words>
  <Application>Microsoft Macintosh PowerPoint</Application>
  <PresentationFormat>On-screen Show (16:10)</PresentationFormat>
  <Paragraphs>181</Paragraphs>
  <Slides>24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Cambria Math</vt:lpstr>
      <vt:lpstr>Wingdings</vt:lpstr>
      <vt:lpstr>Office Theme</vt:lpstr>
      <vt:lpstr>Atomistic modeling of surface evolution under strong electric fields</vt:lpstr>
      <vt:lpstr>Motivating challenges</vt:lpstr>
      <vt:lpstr>Key questions</vt:lpstr>
      <vt:lpstr>Key questions</vt:lpstr>
      <vt:lpstr>Goals</vt:lpstr>
      <vt:lpstr>Levels of theory</vt:lpstr>
      <vt:lpstr>Example of DFT results</vt:lpstr>
      <vt:lpstr>Example of DFT results</vt:lpstr>
      <vt:lpstr>Levels of theory</vt:lpstr>
      <vt:lpstr>Classical MD</vt:lpstr>
      <vt:lpstr>Training set</vt:lpstr>
      <vt:lpstr>Electronic Hamiltonian</vt:lpstr>
      <vt:lpstr>Electronic Hamiltonian</vt:lpstr>
      <vt:lpstr>Validation: hardness</vt:lpstr>
      <vt:lpstr>Validation: hardness, polarizability</vt:lpstr>
      <vt:lpstr>Validation: hardness, polarizability, intrinsic dipoles</vt:lpstr>
      <vt:lpstr>Intrinsic dipole</vt:lpstr>
      <vt:lpstr>Large-scale MD</vt:lpstr>
      <vt:lpstr>Large-scale MD</vt:lpstr>
      <vt:lpstr>Large-scale MD</vt:lpstr>
      <vt:lpstr>Large-scale MD</vt:lpstr>
      <vt:lpstr>Large-scale MD</vt:lpstr>
      <vt:lpstr>Future work: nature of the precursors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LANL’s slide template!</dc:title>
  <dc:creator>Danny Perez</dc:creator>
  <cp:lastModifiedBy>Microsoft Office User</cp:lastModifiedBy>
  <cp:revision>158</cp:revision>
  <dcterms:created xsi:type="dcterms:W3CDTF">2019-10-18T20:52:25Z</dcterms:created>
  <dcterms:modified xsi:type="dcterms:W3CDTF">2019-10-30T01:18:36Z</dcterms:modified>
</cp:coreProperties>
</file>