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26"/>
  </p:notesMasterIdLst>
  <p:sldIdLst>
    <p:sldId id="297" r:id="rId5"/>
    <p:sldId id="532" r:id="rId6"/>
    <p:sldId id="521" r:id="rId7"/>
    <p:sldId id="518" r:id="rId8"/>
    <p:sldId id="508" r:id="rId9"/>
    <p:sldId id="505" r:id="rId10"/>
    <p:sldId id="539" r:id="rId11"/>
    <p:sldId id="510" r:id="rId12"/>
    <p:sldId id="511" r:id="rId13"/>
    <p:sldId id="524" r:id="rId14"/>
    <p:sldId id="512" r:id="rId15"/>
    <p:sldId id="400" r:id="rId16"/>
    <p:sldId id="514" r:id="rId17"/>
    <p:sldId id="515" r:id="rId18"/>
    <p:sldId id="535" r:id="rId19"/>
    <p:sldId id="542" r:id="rId20"/>
    <p:sldId id="541" r:id="rId21"/>
    <p:sldId id="538" r:id="rId22"/>
    <p:sldId id="540" r:id="rId23"/>
    <p:sldId id="517" r:id="rId24"/>
    <p:sldId id="46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FF"/>
    <a:srgbClr val="FF5969"/>
    <a:srgbClr val="92D050"/>
    <a:srgbClr val="5D7373"/>
    <a:srgbClr val="52CBBE"/>
    <a:srgbClr val="FEC630"/>
    <a:srgbClr val="00A0A8"/>
    <a:srgbClr val="F0E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60" autoAdjust="0"/>
    <p:restoredTop sz="87136" autoAdjust="0"/>
  </p:normalViewPr>
  <p:slideViewPr>
    <p:cSldViewPr snapToGrid="0">
      <p:cViewPr varScale="1">
        <p:scale>
          <a:sx n="53" d="100"/>
          <a:sy n="53" d="100"/>
        </p:scale>
        <p:origin x="84" y="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3E50C-1BE4-4D01-84A0-FA1AF28B1DF4}" type="datetimeFigureOut">
              <a:rPr lang="en-GB" smtClean="0"/>
              <a:t>30/10/2019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30C25-D6C8-4946-A89D-8E7A3012D2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785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0446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660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06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440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702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465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158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6396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5373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1374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06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3961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7413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48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235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087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160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57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163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463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30C25-D6C8-4946-A89D-8E7A3012D20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77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66C15-B942-4B34-B2EF-89FE29C82C87}" type="datetime1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822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91A85-21CE-4E0F-A7CA-4AED23BFC5F1}" type="datetime1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3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3DD80-3C6D-4278-8AD1-0CB2FAF612F7}" type="datetime1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894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DED79-4E8B-4C9C-AA2B-A3A81F884C85}" type="datetime1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68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E03CA-CDB2-4406-A2E9-1BEA36658927}" type="datetime1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38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B9DBA-9005-493B-9944-792D30FE9F8B}" type="datetime1">
              <a:rPr lang="en-GB" smtClean="0"/>
              <a:t>30/10/2019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65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EBE85-DD2F-40ED-9EDF-52EABFD05E3D}" type="datetime1">
              <a:rPr lang="en-GB" smtClean="0"/>
              <a:t>30/10/2019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755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EF6DD-0D4D-45F2-8C7A-4C121D0576EE}" type="datetime1">
              <a:rPr lang="en-GB" smtClean="0"/>
              <a:t>30/10/2019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45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0EBF7-6A28-426F-AAB4-7731229DD840}" type="datetime1">
              <a:rPr lang="en-GB" smtClean="0"/>
              <a:t>30/10/2019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398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8304E-BFB2-447C-9FE6-622CEB657B1F}" type="datetime1">
              <a:rPr lang="en-GB" smtClean="0"/>
              <a:t>30/10/2019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90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37D-2F24-47D2-B7DF-86328C7D9B71}" type="datetime1">
              <a:rPr lang="en-GB" smtClean="0"/>
              <a:t>30/10/2019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67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E2558-BB21-4373-8DA5-EB69BFEAEDFA}" type="datetime1">
              <a:rPr lang="en-GB" smtClean="0"/>
              <a:t>30/10/2019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02CCC-0E81-4218-972E-E5BC6ED184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94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5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46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6.emf"/><Relationship Id="rId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5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10" Type="http://schemas.openxmlformats.org/officeDocument/2006/relationships/image" Target="../media/image2.png"/><Relationship Id="rId4" Type="http://schemas.openxmlformats.org/officeDocument/2006/relationships/image" Target="../media/image68.emf"/><Relationship Id="rId9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5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jpeg"/><Relationship Id="rId9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5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2.png"/><Relationship Id="rId5" Type="http://schemas.openxmlformats.org/officeDocument/2006/relationships/image" Target="../media/image80.png"/><Relationship Id="rId10" Type="http://schemas.openxmlformats.org/officeDocument/2006/relationships/image" Target="../media/image85.jpeg"/><Relationship Id="rId4" Type="http://schemas.openxmlformats.org/officeDocument/2006/relationships/image" Target="../media/image79.png"/><Relationship Id="rId9" Type="http://schemas.openxmlformats.org/officeDocument/2006/relationships/image" Target="../media/image8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video" Target="../media/media1.mp4"/><Relationship Id="rId16" Type="http://schemas.openxmlformats.org/officeDocument/2006/relationships/image" Target="../media/image15.png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2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5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.png"/><Relationship Id="rId9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5.png"/><Relationship Id="rId7" Type="http://schemas.openxmlformats.org/officeDocument/2006/relationships/image" Target="../media/image32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.png"/><Relationship Id="rId3" Type="http://schemas.openxmlformats.org/officeDocument/2006/relationships/image" Target="../media/image5.png"/><Relationship Id="rId7" Type="http://schemas.openxmlformats.org/officeDocument/2006/relationships/image" Target="../media/image33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6.svg"/><Relationship Id="rId5" Type="http://schemas.openxmlformats.org/officeDocument/2006/relationships/image" Target="../media/image31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11" Type="http://schemas.openxmlformats.org/officeDocument/2006/relationships/image" Target="../media/image36.svg"/><Relationship Id="rId5" Type="http://schemas.openxmlformats.org/officeDocument/2006/relationships/image" Target="../media/image2.png"/><Relationship Id="rId10" Type="http://schemas.openxmlformats.org/officeDocument/2006/relationships/image" Target="../media/image33.png"/><Relationship Id="rId4" Type="http://schemas.openxmlformats.org/officeDocument/2006/relationships/image" Target="../media/image5.png"/><Relationship Id="rId9" Type="http://schemas.openxmlformats.org/officeDocument/2006/relationships/image" Target="../media/image42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13" Type="http://schemas.openxmlformats.org/officeDocument/2006/relationships/image" Target="../media/image45.png"/><Relationship Id="rId3" Type="http://schemas.openxmlformats.org/officeDocument/2006/relationships/image" Target="../media/image5.png"/><Relationship Id="rId7" Type="http://schemas.openxmlformats.org/officeDocument/2006/relationships/image" Target="../media/image42.png"/><Relationship Id="rId12" Type="http://schemas.openxmlformats.org/officeDocument/2006/relationships/image" Target="../media/image51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svg"/><Relationship Id="rId11" Type="http://schemas.openxmlformats.org/officeDocument/2006/relationships/image" Target="../media/image44.png"/><Relationship Id="rId5" Type="http://schemas.openxmlformats.org/officeDocument/2006/relationships/image" Target="../media/image41.png"/><Relationship Id="rId10" Type="http://schemas.openxmlformats.org/officeDocument/2006/relationships/image" Target="../media/image49.svg"/><Relationship Id="rId4" Type="http://schemas.openxmlformats.org/officeDocument/2006/relationships/image" Target="../media/image2.png"/><Relationship Id="rId9" Type="http://schemas.openxmlformats.org/officeDocument/2006/relationships/image" Target="../media/image43.png"/><Relationship Id="rId14" Type="http://schemas.openxmlformats.org/officeDocument/2006/relationships/image" Target="../media/image5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38571" r="476"/>
          <a:stretch/>
        </p:blipFill>
        <p:spPr>
          <a:xfrm>
            <a:off x="570766" y="2889993"/>
            <a:ext cx="10911402" cy="37883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4467" y="1358200"/>
            <a:ext cx="9144000" cy="1215171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+mn-lt"/>
              </a:rPr>
              <a:t>CLIC Fabrication</a:t>
            </a:r>
            <a:endParaRPr lang="en-GB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7379" y="3200801"/>
            <a:ext cx="9144000" cy="1907228"/>
          </a:xfrm>
        </p:spPr>
        <p:txBody>
          <a:bodyPr>
            <a:normAutofit fontScale="85000" lnSpcReduction="20000"/>
          </a:bodyPr>
          <a:lstStyle/>
          <a:p>
            <a:r>
              <a:rPr lang="en-GB" sz="2800" b="1" dirty="0"/>
              <a:t>Joel Sauza Bedolla</a:t>
            </a:r>
            <a:r>
              <a:rPr lang="en-GB" sz="2800" b="1" baseline="30000" dirty="0"/>
              <a:t>1,2 </a:t>
            </a:r>
            <a:endParaRPr lang="en-GB" sz="2800" b="1" dirty="0"/>
          </a:p>
          <a:p>
            <a:r>
              <a:rPr lang="en-GB" sz="2000" baseline="30000" dirty="0"/>
              <a:t>On behalf of the X-Band Production Team</a:t>
            </a:r>
          </a:p>
          <a:p>
            <a:r>
              <a:rPr lang="en-GB" sz="2000" baseline="30000" dirty="0"/>
              <a:t>1</a:t>
            </a:r>
            <a:r>
              <a:rPr lang="en-GB" sz="2000" dirty="0"/>
              <a:t>Lancaster University Engineering Department: </a:t>
            </a:r>
            <a:r>
              <a:rPr lang="en-GB" sz="2000" i="1" dirty="0"/>
              <a:t>Graeme Burt</a:t>
            </a:r>
          </a:p>
          <a:p>
            <a:r>
              <a:rPr lang="en-GB" sz="2000" baseline="30000" dirty="0"/>
              <a:t>2</a:t>
            </a:r>
            <a:r>
              <a:rPr lang="en-GB" sz="2000" dirty="0"/>
              <a:t>CERN, BE-RF Section: </a:t>
            </a:r>
            <a:r>
              <a:rPr lang="en-GB" sz="2000" i="1" dirty="0"/>
              <a:t>Nuria Catalan Lasheras</a:t>
            </a:r>
            <a:endParaRPr lang="en-GB" sz="2000" i="1" baseline="30000" dirty="0"/>
          </a:p>
          <a:p>
            <a:r>
              <a:rPr lang="en-US" sz="2100" b="1" dirty="0"/>
              <a:t>International Workshop on Future Linear Colliders (</a:t>
            </a:r>
            <a:r>
              <a:rPr lang="en-GB" sz="2100" b="1" dirty="0"/>
              <a:t>LCWS19), Sendai, Japan</a:t>
            </a:r>
          </a:p>
          <a:p>
            <a:r>
              <a:rPr lang="en-GB" sz="2100" b="1" dirty="0"/>
              <a:t> 30/10/2019</a:t>
            </a:r>
            <a:endParaRPr lang="en-GB" sz="2100" b="1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</a:t>
            </a:fld>
            <a:endParaRPr lang="en-GB"/>
          </a:p>
        </p:txBody>
      </p:sp>
      <p:pic>
        <p:nvPicPr>
          <p:cNvPr id="1026" name="Picture 2" descr="http://www.lancaster.ac.uk/media/wdp/style-assets/images/engineering/engineering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4296000" y="1246464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cern png">
            <a:extLst>
              <a:ext uri="{FF2B5EF4-FFF2-40B4-BE49-F238E27FC236}">
                <a16:creationId xmlns="" xmlns:a16="http://schemas.microsoft.com/office/drawing/2014/main" id="{2F0D11EC-E590-43AB-AEC9-D29F8EAF7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7197"/>
            <a:ext cx="949324" cy="96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clic png cern">
            <a:extLst>
              <a:ext uri="{FF2B5EF4-FFF2-40B4-BE49-F238E27FC236}">
                <a16:creationId xmlns="" xmlns:a16="http://schemas.microsoft.com/office/drawing/2014/main" id="{9CFE2587-A5D3-4F36-BABC-D36139212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1" t="14558" r="14887" b="15089"/>
          <a:stretch/>
        </p:blipFill>
        <p:spPr bwMode="auto">
          <a:xfrm>
            <a:off x="10372437" y="136525"/>
            <a:ext cx="981363" cy="96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26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Diffusion </a:t>
            </a:r>
            <a:r>
              <a:rPr lang="en-GB" b="1" dirty="0">
                <a:solidFill>
                  <a:srgbClr val="C00000"/>
                </a:solidFill>
              </a:rPr>
              <a:t>bonding issues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C2F55DD-32A0-4A26-9142-7C66092D8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8623"/>
            <a:ext cx="10515599" cy="1847205"/>
          </a:xfrm>
        </p:spPr>
        <p:txBody>
          <a:bodyPr anchor="t">
            <a:normAutofit fontScale="92500" lnSpcReduction="20000"/>
          </a:bodyPr>
          <a:lstStyle/>
          <a:p>
            <a:r>
              <a:rPr lang="en-GB" sz="2400" dirty="0"/>
              <a:t>Identical bonding cycles on different days (same supplier) for TD26 N1, N2 and N3.</a:t>
            </a:r>
          </a:p>
          <a:p>
            <a:r>
              <a:rPr lang="en-GB" sz="2400" dirty="0"/>
              <a:t>N4 different supplier (diameter after bonding was not measured)</a:t>
            </a:r>
          </a:p>
          <a:p>
            <a:r>
              <a:rPr lang="en-GB" sz="2400" dirty="0"/>
              <a:t>External diameter reduction in average 12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en-GB" sz="2400" dirty="0"/>
          </a:p>
          <a:p>
            <a:r>
              <a:rPr lang="en-GB" sz="2400" dirty="0"/>
              <a:t>Observed in structures N1, N2 and N3. Double checked on structure N1.</a:t>
            </a:r>
          </a:p>
          <a:p>
            <a:r>
              <a:rPr lang="en-GB" sz="2400" dirty="0" smtClean="0"/>
              <a:t>The total length of the structure is smaller 25 </a:t>
            </a:r>
            <a:r>
              <a:rPr lang="en-GB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µm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10</a:t>
            </a:fld>
            <a:endParaRPr lang="en-GB" dirty="0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D5404959-ECF8-4BDF-B0D3-72D6EECA47C5}"/>
              </a:ext>
            </a:extLst>
          </p:cNvPr>
          <p:cNvCxnSpPr>
            <a:cxnSpLocks/>
          </p:cNvCxnSpPr>
          <p:nvPr/>
        </p:nvCxnSpPr>
        <p:spPr>
          <a:xfrm>
            <a:off x="2733233" y="5520579"/>
            <a:ext cx="3528000" cy="0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650E7D11-B22D-4DD3-BCC4-023D209DB239}"/>
              </a:ext>
            </a:extLst>
          </p:cNvPr>
          <p:cNvGrpSpPr/>
          <p:nvPr/>
        </p:nvGrpSpPr>
        <p:grpSpPr>
          <a:xfrm>
            <a:off x="2692716" y="5415032"/>
            <a:ext cx="211094" cy="211094"/>
            <a:chOff x="1677812" y="4248152"/>
            <a:chExt cx="211094" cy="211094"/>
          </a:xfrm>
        </p:grpSpPr>
        <p:sp>
          <p:nvSpPr>
            <p:cNvPr id="15" name="Oval 14">
              <a:extLst>
                <a:ext uri="{FF2B5EF4-FFF2-40B4-BE49-F238E27FC236}">
                  <a16:creationId xmlns="" xmlns:a16="http://schemas.microsoft.com/office/drawing/2014/main" id="{03BE48D0-BBDA-47FF-86D9-2DA441156708}"/>
                </a:ext>
              </a:extLst>
            </p:cNvPr>
            <p:cNvSpPr/>
            <p:nvPr/>
          </p:nvSpPr>
          <p:spPr>
            <a:xfrm>
              <a:off x="1677812" y="4248152"/>
              <a:ext cx="211094" cy="21109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="" xmlns:a16="http://schemas.microsoft.com/office/drawing/2014/main" id="{7775AD9C-BA92-4E30-87C6-47A9D3E27A1A}"/>
                </a:ext>
              </a:extLst>
            </p:cNvPr>
            <p:cNvSpPr/>
            <p:nvPr/>
          </p:nvSpPr>
          <p:spPr>
            <a:xfrm>
              <a:off x="1708100" y="4278440"/>
              <a:ext cx="150518" cy="150518"/>
            </a:xfrm>
            <a:prstGeom prst="ellipse">
              <a:avLst/>
            </a:prstGeom>
            <a:solidFill>
              <a:srgbClr val="FF59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0E7A0CF4-9032-487C-947D-BC362B5CA370}"/>
              </a:ext>
            </a:extLst>
          </p:cNvPr>
          <p:cNvCxnSpPr/>
          <p:nvPr/>
        </p:nvCxnSpPr>
        <p:spPr>
          <a:xfrm>
            <a:off x="6399883" y="5520579"/>
            <a:ext cx="3456000" cy="0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48F349CD-090A-4B2C-9FFB-A1A0262091E3}"/>
              </a:ext>
            </a:extLst>
          </p:cNvPr>
          <p:cNvGrpSpPr/>
          <p:nvPr/>
        </p:nvGrpSpPr>
        <p:grpSpPr>
          <a:xfrm>
            <a:off x="6219078" y="5415032"/>
            <a:ext cx="211094" cy="211094"/>
            <a:chOff x="3855819" y="4248152"/>
            <a:chExt cx="211094" cy="211094"/>
          </a:xfrm>
        </p:grpSpPr>
        <p:sp>
          <p:nvSpPr>
            <p:cNvPr id="19" name="Oval 18">
              <a:extLst>
                <a:ext uri="{FF2B5EF4-FFF2-40B4-BE49-F238E27FC236}">
                  <a16:creationId xmlns="" xmlns:a16="http://schemas.microsoft.com/office/drawing/2014/main" id="{A1B93356-6909-4801-8B5F-6275C13A5391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2EB4A52E-3A05-4C36-8495-36310EFE8603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rgbClr val="52CBB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44A3BC27-6F0B-4DF6-A621-533EFAB88EEE}"/>
              </a:ext>
            </a:extLst>
          </p:cNvPr>
          <p:cNvGrpSpPr/>
          <p:nvPr/>
        </p:nvGrpSpPr>
        <p:grpSpPr>
          <a:xfrm>
            <a:off x="9824346" y="5415032"/>
            <a:ext cx="211094" cy="211094"/>
            <a:chOff x="5973250" y="4248152"/>
            <a:chExt cx="211094" cy="211094"/>
          </a:xfrm>
        </p:grpSpPr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9AC4AAAC-619D-40F9-8C2C-CA8FAAFA013A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="" xmlns:a16="http://schemas.microsoft.com/office/drawing/2014/main" id="{F2DB9194-582D-4C33-82FC-8F974B3E087D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FEC6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D5E5473-9E12-41F6-A9E0-1992D72606DA}"/>
              </a:ext>
            </a:extLst>
          </p:cNvPr>
          <p:cNvSpPr txBox="1"/>
          <p:nvPr/>
        </p:nvSpPr>
        <p:spPr>
          <a:xfrm>
            <a:off x="1662870" y="5878811"/>
            <a:ext cx="2289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w Cen MT" panose="020B0602020104020603" pitchFamily="34" charset="0"/>
              </a:rPr>
              <a:t>10 µm external diameter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EF933D6-765E-47F3-B27F-6941CBB00B88}"/>
              </a:ext>
            </a:extLst>
          </p:cNvPr>
          <p:cNvSpPr txBox="1"/>
          <p:nvPr/>
        </p:nvSpPr>
        <p:spPr>
          <a:xfrm>
            <a:off x="1239401" y="5547113"/>
            <a:ext cx="3241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5969"/>
                </a:solidFill>
                <a:latin typeface="Tw Cen MT" panose="020B0602020104020603" pitchFamily="34" charset="0"/>
              </a:rPr>
              <a:t>Copper sublimation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2412E4B4-8394-43CA-8521-ABD47EAA184E}"/>
              </a:ext>
            </a:extLst>
          </p:cNvPr>
          <p:cNvSpPr txBox="1"/>
          <p:nvPr/>
        </p:nvSpPr>
        <p:spPr>
          <a:xfrm>
            <a:off x="5059807" y="5916855"/>
            <a:ext cx="2514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w Cen MT" panose="020B0602020104020603" pitchFamily="34" charset="0"/>
              </a:rPr>
              <a:t>Is the iris bigger?</a:t>
            </a:r>
          </a:p>
          <a:p>
            <a:pPr algn="ctr"/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w Cen MT" panose="020B0602020104020603" pitchFamily="34" charset="0"/>
              </a:rPr>
              <a:t>Have the noses change?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410F2FBD-9CB1-4B88-B3F4-9B79B7C26FEA}"/>
              </a:ext>
            </a:extLst>
          </p:cNvPr>
          <p:cNvSpPr txBox="1"/>
          <p:nvPr/>
        </p:nvSpPr>
        <p:spPr>
          <a:xfrm>
            <a:off x="4918487" y="5616122"/>
            <a:ext cx="2758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52CBBE"/>
                </a:solidFill>
                <a:latin typeface="Tw Cen MT" panose="020B0602020104020603" pitchFamily="34" charset="0"/>
              </a:rPr>
              <a:t>Internal Volume change</a:t>
            </a:r>
            <a:endParaRPr lang="en-US" b="1" dirty="0">
              <a:solidFill>
                <a:srgbClr val="52CBBE"/>
              </a:solidFill>
              <a:latin typeface="Tw Cen MT" panose="020B06020201040206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801E8A8A-96C9-4CA4-A1C6-F7F565AA5A43}"/>
              </a:ext>
            </a:extLst>
          </p:cNvPr>
          <p:cNvSpPr txBox="1"/>
          <p:nvPr/>
        </p:nvSpPr>
        <p:spPr>
          <a:xfrm>
            <a:off x="8785368" y="5994344"/>
            <a:ext cx="2289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Tw Cen MT" panose="020B0602020104020603" pitchFamily="34" charset="0"/>
              </a:rPr>
              <a:t>Is there a frequency change?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0FE320B1-3594-46DE-A05E-8650D7DCB8D3}"/>
              </a:ext>
            </a:extLst>
          </p:cNvPr>
          <p:cNvSpPr txBox="1"/>
          <p:nvPr/>
        </p:nvSpPr>
        <p:spPr>
          <a:xfrm>
            <a:off x="8837675" y="5700270"/>
            <a:ext cx="2289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EC630"/>
                </a:solidFill>
                <a:latin typeface="Tw Cen MT" panose="020B0602020104020603" pitchFamily="34" charset="0"/>
              </a:rPr>
              <a:t>RF Change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83D3DB99-7F38-47AE-8413-70811DBBF6C3}"/>
              </a:ext>
            </a:extLst>
          </p:cNvPr>
          <p:cNvGrpSpPr/>
          <p:nvPr/>
        </p:nvGrpSpPr>
        <p:grpSpPr>
          <a:xfrm>
            <a:off x="2155014" y="3653240"/>
            <a:ext cx="1275682" cy="1275682"/>
            <a:chOff x="3063120" y="1755914"/>
            <a:chExt cx="1275682" cy="1275682"/>
          </a:xfrm>
        </p:grpSpPr>
        <p:sp>
          <p:nvSpPr>
            <p:cNvPr id="37" name="Teardrop 36">
              <a:extLst>
                <a:ext uri="{FF2B5EF4-FFF2-40B4-BE49-F238E27FC236}">
                  <a16:creationId xmlns="" xmlns:a16="http://schemas.microsoft.com/office/drawing/2014/main" id="{253B228D-EEC7-400C-9360-7861162E2378}"/>
                </a:ext>
              </a:extLst>
            </p:cNvPr>
            <p:cNvSpPr/>
            <p:nvPr/>
          </p:nvSpPr>
          <p:spPr>
            <a:xfrm rot="8100000">
              <a:off x="306312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F59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="" xmlns:a16="http://schemas.microsoft.com/office/drawing/2014/main" id="{B6D3E5DB-1B4F-40E4-9A69-8B898A68DDAA}"/>
                </a:ext>
              </a:extLst>
            </p:cNvPr>
            <p:cNvSpPr/>
            <p:nvPr/>
          </p:nvSpPr>
          <p:spPr>
            <a:xfrm>
              <a:off x="3257469" y="1948912"/>
              <a:ext cx="889686" cy="88968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9" name="Picture 38">
              <a:extLst>
                <a:ext uri="{FF2B5EF4-FFF2-40B4-BE49-F238E27FC236}">
                  <a16:creationId xmlns="" xmlns:a16="http://schemas.microsoft.com/office/drawing/2014/main" id="{68A11F8E-B449-4D7B-8DB8-FDEFEC9BA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6696" y="2066644"/>
              <a:ext cx="627392" cy="627390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C426F1A2-0579-481E-98B1-959BA3BFDF6E}"/>
              </a:ext>
            </a:extLst>
          </p:cNvPr>
          <p:cNvGrpSpPr/>
          <p:nvPr/>
        </p:nvGrpSpPr>
        <p:grpSpPr>
          <a:xfrm>
            <a:off x="5682689" y="3653240"/>
            <a:ext cx="1275682" cy="1275682"/>
            <a:chOff x="5242440" y="1755914"/>
            <a:chExt cx="1275682" cy="1275682"/>
          </a:xfrm>
        </p:grpSpPr>
        <p:sp>
          <p:nvSpPr>
            <p:cNvPr id="41" name="Teardrop 40">
              <a:extLst>
                <a:ext uri="{FF2B5EF4-FFF2-40B4-BE49-F238E27FC236}">
                  <a16:creationId xmlns="" xmlns:a16="http://schemas.microsoft.com/office/drawing/2014/main" id="{FAAC8B72-4670-48AC-996F-2A086EC26D60}"/>
                </a:ext>
              </a:extLst>
            </p:cNvPr>
            <p:cNvSpPr/>
            <p:nvPr/>
          </p:nvSpPr>
          <p:spPr>
            <a:xfrm rot="8100000">
              <a:off x="524244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52CBB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="" xmlns:a16="http://schemas.microsoft.com/office/drawing/2014/main" id="{599DB453-CF2B-455B-98B0-C6B4CDAA9CFA}"/>
                </a:ext>
              </a:extLst>
            </p:cNvPr>
            <p:cNvSpPr/>
            <p:nvPr/>
          </p:nvSpPr>
          <p:spPr>
            <a:xfrm>
              <a:off x="5436789" y="1948912"/>
              <a:ext cx="889686" cy="88968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3" name="Picture 42">
              <a:extLst>
                <a:ext uri="{FF2B5EF4-FFF2-40B4-BE49-F238E27FC236}">
                  <a16:creationId xmlns="" xmlns:a16="http://schemas.microsoft.com/office/drawing/2014/main" id="{472B1FDF-9B4A-4CB4-8B2E-72EA99BD0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5681" y="2061164"/>
              <a:ext cx="659146" cy="659144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B01AB887-1B30-4A8D-A448-A377C0106025}"/>
              </a:ext>
            </a:extLst>
          </p:cNvPr>
          <p:cNvGrpSpPr/>
          <p:nvPr/>
        </p:nvGrpSpPr>
        <p:grpSpPr>
          <a:xfrm>
            <a:off x="9281267" y="3653240"/>
            <a:ext cx="1275682" cy="1275682"/>
            <a:chOff x="7353181" y="1755914"/>
            <a:chExt cx="1275682" cy="1275682"/>
          </a:xfrm>
        </p:grpSpPr>
        <p:sp>
          <p:nvSpPr>
            <p:cNvPr id="45" name="Teardrop 44">
              <a:extLst>
                <a:ext uri="{FF2B5EF4-FFF2-40B4-BE49-F238E27FC236}">
                  <a16:creationId xmlns="" xmlns:a16="http://schemas.microsoft.com/office/drawing/2014/main" id="{5A96E946-0C96-4425-8E08-0B3044755BD2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EC6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="" xmlns:a16="http://schemas.microsoft.com/office/drawing/2014/main" id="{356CB250-41B7-48B6-BF71-801B11FD4EFA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7" name="Picture 46">
              <a:extLst>
                <a:ext uri="{FF2B5EF4-FFF2-40B4-BE49-F238E27FC236}">
                  <a16:creationId xmlns="" xmlns:a16="http://schemas.microsoft.com/office/drawing/2014/main" id="{2157F00B-E689-4DBF-BF2B-C169D9030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8666" y="2048456"/>
              <a:ext cx="684562" cy="684560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24F77E64-320B-4C43-AD85-83B44F63E993}"/>
              </a:ext>
            </a:extLst>
          </p:cNvPr>
          <p:cNvSpPr/>
          <p:nvPr/>
        </p:nvSpPr>
        <p:spPr>
          <a:xfrm>
            <a:off x="1797535" y="3569225"/>
            <a:ext cx="9117876" cy="324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24D1A75-9529-48AD-AECC-5F78A8CA0A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56682" y="3556311"/>
            <a:ext cx="4802085" cy="325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7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3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8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5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30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  <p:bldP spid="31" grpId="0"/>
      <p:bldP spid="33" grpId="0"/>
      <p:bldP spid="35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Diffusion </a:t>
            </a:r>
            <a:r>
              <a:rPr lang="en-GB" b="1" dirty="0">
                <a:solidFill>
                  <a:srgbClr val="C00000"/>
                </a:solidFill>
              </a:rPr>
              <a:t>bonding issues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C2F55DD-32A0-4A26-9142-7C66092D8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41391"/>
            <a:ext cx="10515599" cy="1301422"/>
          </a:xfrm>
        </p:spPr>
        <p:txBody>
          <a:bodyPr anchor="t">
            <a:normAutofit lnSpcReduction="10000"/>
          </a:bodyPr>
          <a:lstStyle/>
          <a:p>
            <a:r>
              <a:rPr lang="en-GB" sz="2400" dirty="0"/>
              <a:t>Bonding of TD31 N1 and N2 performed by the same supplier (TD26-N1-N2-N3). </a:t>
            </a:r>
          </a:p>
          <a:p>
            <a:r>
              <a:rPr lang="en-GB" sz="2400" dirty="0"/>
              <a:t>However, the oven has been completely refurbished in-between.  </a:t>
            </a:r>
          </a:p>
          <a:p>
            <a:r>
              <a:rPr lang="en-GB" sz="2400" dirty="0"/>
              <a:t>Same trend than TD26: diameter reduction in average 11 </a:t>
            </a:r>
            <a:r>
              <a:rPr lang="en-GB" sz="2400" dirty="0" smtClean="0"/>
              <a:t>µm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11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CCD051E5-8A47-4B00-B351-B9008BEF56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5019" y="3200999"/>
            <a:ext cx="7931583" cy="35786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928F67D7-8EEC-4F76-B338-CE5E1E018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5018" y="3200999"/>
            <a:ext cx="7931583" cy="360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1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TD26-1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C2F55DD-32A0-4A26-9142-7C66092D8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1391"/>
            <a:ext cx="4286250" cy="4422776"/>
          </a:xfrm>
        </p:spPr>
        <p:txBody>
          <a:bodyPr anchor="t">
            <a:normAutofit/>
          </a:bodyPr>
          <a:lstStyle/>
          <a:p>
            <a:r>
              <a:rPr lang="en-US" sz="2400" dirty="0"/>
              <a:t>Post-Mortem analysis</a:t>
            </a:r>
          </a:p>
          <a:p>
            <a:r>
              <a:rPr lang="en-US" sz="2400" dirty="0"/>
              <a:t>Cutting plan (EDM):</a:t>
            </a:r>
          </a:p>
          <a:p>
            <a:pPr lvl="1"/>
            <a:r>
              <a:rPr lang="en-US" sz="2000" dirty="0"/>
              <a:t>Same reference for all the discs</a:t>
            </a:r>
          </a:p>
          <a:p>
            <a:pPr lvl="1"/>
            <a:r>
              <a:rPr lang="en-US" sz="2000" dirty="0"/>
              <a:t>Shape of the nose (horizontal)</a:t>
            </a:r>
          </a:p>
          <a:p>
            <a:pPr lvl="1"/>
            <a:r>
              <a:rPr lang="en-US" sz="2000" dirty="0"/>
              <a:t>Shape of the nose (vertical)</a:t>
            </a:r>
          </a:p>
          <a:p>
            <a:pPr lvl="1"/>
            <a:r>
              <a:rPr lang="en-US" sz="2000" dirty="0"/>
              <a:t>Irises</a:t>
            </a:r>
            <a:endParaRPr lang="en-GB" sz="2000" dirty="0"/>
          </a:p>
          <a:p>
            <a:pPr lvl="1"/>
            <a:r>
              <a:rPr lang="en-US" sz="2000" dirty="0"/>
              <a:t>Flatness of the waveguide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12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5">
            <a:extLst>
              <a:ext uri="{FF2B5EF4-FFF2-40B4-BE49-F238E27FC236}">
                <a16:creationId xmlns="" xmlns:a16="http://schemas.microsoft.com/office/drawing/2014/main" id="{8E7DB3CA-573B-4DDA-AC53-89FFF91EA7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748"/>
          <a:stretch/>
        </p:blipFill>
        <p:spPr>
          <a:xfrm>
            <a:off x="5239680" y="1886311"/>
            <a:ext cx="2369591" cy="497168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7659A97F-5250-4C38-ACF3-7DCACF425C6B}"/>
              </a:ext>
            </a:extLst>
          </p:cNvPr>
          <p:cNvCxnSpPr/>
          <p:nvPr/>
        </p:nvCxnSpPr>
        <p:spPr>
          <a:xfrm flipV="1">
            <a:off x="5352756" y="6367253"/>
            <a:ext cx="2268000" cy="0"/>
          </a:xfrm>
          <a:prstGeom prst="straightConnector1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C93824E6-EC9E-414D-9102-7067EB48040A}"/>
              </a:ext>
            </a:extLst>
          </p:cNvPr>
          <p:cNvCxnSpPr/>
          <p:nvPr/>
        </p:nvCxnSpPr>
        <p:spPr>
          <a:xfrm flipV="1">
            <a:off x="5352756" y="6210372"/>
            <a:ext cx="2268000" cy="0"/>
          </a:xfrm>
          <a:prstGeom prst="straightConnector1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2F319F01-FC77-4F37-BA2C-A2FA1B69CE3B}"/>
              </a:ext>
            </a:extLst>
          </p:cNvPr>
          <p:cNvCxnSpPr/>
          <p:nvPr/>
        </p:nvCxnSpPr>
        <p:spPr>
          <a:xfrm flipV="1">
            <a:off x="5352756" y="6040044"/>
            <a:ext cx="2268000" cy="0"/>
          </a:xfrm>
          <a:prstGeom prst="straightConnector1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B640F29F-7F98-4D36-96A1-A010974D7D90}"/>
              </a:ext>
            </a:extLst>
          </p:cNvPr>
          <p:cNvCxnSpPr/>
          <p:nvPr/>
        </p:nvCxnSpPr>
        <p:spPr>
          <a:xfrm flipV="1">
            <a:off x="5352756" y="5910057"/>
            <a:ext cx="2268000" cy="0"/>
          </a:xfrm>
          <a:prstGeom prst="straightConnector1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09386C27-2DD3-433B-AF23-2B1F41982F32}"/>
              </a:ext>
            </a:extLst>
          </p:cNvPr>
          <p:cNvCxnSpPr/>
          <p:nvPr/>
        </p:nvCxnSpPr>
        <p:spPr>
          <a:xfrm flipV="1">
            <a:off x="5352756" y="4368135"/>
            <a:ext cx="2268000" cy="0"/>
          </a:xfrm>
          <a:prstGeom prst="straightConnector1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9BFDC75F-DD56-4545-AEC9-A3B5E4BFE877}"/>
              </a:ext>
            </a:extLst>
          </p:cNvPr>
          <p:cNvCxnSpPr/>
          <p:nvPr/>
        </p:nvCxnSpPr>
        <p:spPr>
          <a:xfrm flipV="1">
            <a:off x="5352756" y="4224701"/>
            <a:ext cx="2268000" cy="0"/>
          </a:xfrm>
          <a:prstGeom prst="straightConnector1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D526B8D2-1CD2-456F-AC71-5612F7AFC87A}"/>
              </a:ext>
            </a:extLst>
          </p:cNvPr>
          <p:cNvCxnSpPr/>
          <p:nvPr/>
        </p:nvCxnSpPr>
        <p:spPr>
          <a:xfrm flipV="1">
            <a:off x="5352756" y="4094714"/>
            <a:ext cx="2268000" cy="0"/>
          </a:xfrm>
          <a:prstGeom prst="straightConnector1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33445AC1-0717-403B-AFCD-F04C06E7D64F}"/>
              </a:ext>
            </a:extLst>
          </p:cNvPr>
          <p:cNvSpPr txBox="1"/>
          <p:nvPr/>
        </p:nvSpPr>
        <p:spPr>
          <a:xfrm>
            <a:off x="7626120" y="6233885"/>
            <a:ext cx="79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B050"/>
                </a:solidFill>
              </a:rPr>
              <a:t>G00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0271DBBA-59D2-46BD-9369-FFFC77D71275}"/>
              </a:ext>
            </a:extLst>
          </p:cNvPr>
          <p:cNvSpPr txBox="1"/>
          <p:nvPr/>
        </p:nvSpPr>
        <p:spPr>
          <a:xfrm>
            <a:off x="7626120" y="6051001"/>
            <a:ext cx="699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B050"/>
                </a:solidFill>
              </a:rPr>
              <a:t>G01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9967F29A-F2D6-4687-9203-7DCB8094E24E}"/>
              </a:ext>
            </a:extLst>
          </p:cNvPr>
          <p:cNvSpPr txBox="1"/>
          <p:nvPr/>
        </p:nvSpPr>
        <p:spPr>
          <a:xfrm>
            <a:off x="7626120" y="5855378"/>
            <a:ext cx="79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B050"/>
                </a:solidFill>
              </a:rPr>
              <a:t>G02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CA901E06-AF29-4105-ADDF-EE8DBBCBF74D}"/>
              </a:ext>
            </a:extLst>
          </p:cNvPr>
          <p:cNvSpPr txBox="1"/>
          <p:nvPr/>
        </p:nvSpPr>
        <p:spPr>
          <a:xfrm>
            <a:off x="7626120" y="5683456"/>
            <a:ext cx="79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B050"/>
                </a:solidFill>
              </a:rPr>
              <a:t>G03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8B603E2-ACB0-42E8-B071-6345DAD70070}"/>
              </a:ext>
            </a:extLst>
          </p:cNvPr>
          <p:cNvSpPr txBox="1"/>
          <p:nvPr/>
        </p:nvSpPr>
        <p:spPr>
          <a:xfrm>
            <a:off x="7579506" y="4223998"/>
            <a:ext cx="79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G14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170A3873-0228-44FE-9B49-51BAEB26F7F6}"/>
              </a:ext>
            </a:extLst>
          </p:cNvPr>
          <p:cNvSpPr txBox="1"/>
          <p:nvPr/>
        </p:nvSpPr>
        <p:spPr>
          <a:xfrm>
            <a:off x="7583745" y="4038441"/>
            <a:ext cx="79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G15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9773B9BA-AFE7-4C72-980D-77ED4B9C1F4B}"/>
              </a:ext>
            </a:extLst>
          </p:cNvPr>
          <p:cNvSpPr txBox="1"/>
          <p:nvPr/>
        </p:nvSpPr>
        <p:spPr>
          <a:xfrm>
            <a:off x="7588893" y="3827773"/>
            <a:ext cx="793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G16</a:t>
            </a:r>
          </a:p>
        </p:txBody>
      </p:sp>
      <p:sp>
        <p:nvSpPr>
          <p:cNvPr id="28" name="Left Brace 27">
            <a:extLst>
              <a:ext uri="{FF2B5EF4-FFF2-40B4-BE49-F238E27FC236}">
                <a16:creationId xmlns="" xmlns:a16="http://schemas.microsoft.com/office/drawing/2014/main" id="{8DBEE949-B56B-43FB-930C-3AB7584DC580}"/>
              </a:ext>
            </a:extLst>
          </p:cNvPr>
          <p:cNvSpPr/>
          <p:nvPr/>
        </p:nvSpPr>
        <p:spPr>
          <a:xfrm flipH="1">
            <a:off x="8148241" y="5730515"/>
            <a:ext cx="177125" cy="817114"/>
          </a:xfrm>
          <a:prstGeom prst="lef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/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74F180FC-7116-4759-8103-2ED7F62C072A}"/>
              </a:ext>
            </a:extLst>
          </p:cNvPr>
          <p:cNvSpPr txBox="1"/>
          <p:nvPr/>
        </p:nvSpPr>
        <p:spPr>
          <a:xfrm>
            <a:off x="8382270" y="5964858"/>
            <a:ext cx="2631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Already performed</a:t>
            </a:r>
          </a:p>
        </p:txBody>
      </p:sp>
      <p:sp>
        <p:nvSpPr>
          <p:cNvPr id="30" name="Right Brace 29">
            <a:extLst>
              <a:ext uri="{FF2B5EF4-FFF2-40B4-BE49-F238E27FC236}">
                <a16:creationId xmlns="" xmlns:a16="http://schemas.microsoft.com/office/drawing/2014/main" id="{CCD43480-733D-4FB6-833B-49CA571BF593}"/>
              </a:ext>
            </a:extLst>
          </p:cNvPr>
          <p:cNvSpPr/>
          <p:nvPr/>
        </p:nvSpPr>
        <p:spPr>
          <a:xfrm>
            <a:off x="8047985" y="1871420"/>
            <a:ext cx="334285" cy="182389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1EE0D91-0CAF-41F1-84AD-C40CA42E26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3755" y="2313865"/>
            <a:ext cx="2688569" cy="104250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CEB9CAB0-41DE-484C-AFF8-121A0A4D3C88}"/>
              </a:ext>
            </a:extLst>
          </p:cNvPr>
          <p:cNvSpPr txBox="1"/>
          <p:nvPr/>
        </p:nvSpPr>
        <p:spPr>
          <a:xfrm>
            <a:off x="8382281" y="3998871"/>
            <a:ext cx="2971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Contamination from cutting</a:t>
            </a:r>
          </a:p>
        </p:txBody>
      </p:sp>
      <p:sp>
        <p:nvSpPr>
          <p:cNvPr id="32" name="Left Brace 31">
            <a:extLst>
              <a:ext uri="{FF2B5EF4-FFF2-40B4-BE49-F238E27FC236}">
                <a16:creationId xmlns="" xmlns:a16="http://schemas.microsoft.com/office/drawing/2014/main" id="{16E2F8B9-E071-4F92-B5FD-A3400F15558D}"/>
              </a:ext>
            </a:extLst>
          </p:cNvPr>
          <p:cNvSpPr/>
          <p:nvPr/>
        </p:nvSpPr>
        <p:spPr>
          <a:xfrm flipH="1">
            <a:off x="8125648" y="3788548"/>
            <a:ext cx="177125" cy="81711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>
              <a:solidFill>
                <a:srgbClr val="FF0000"/>
              </a:solidFill>
            </a:endParaRPr>
          </a:p>
        </p:txBody>
      </p:sp>
      <p:pic>
        <p:nvPicPr>
          <p:cNvPr id="33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74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TD26-1: Shape of the nose (horizontal)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13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AAF4EEC6-A5C5-4FD1-B116-F7723EB4A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14082"/>
            <a:ext cx="10515600" cy="1542268"/>
          </a:xfrm>
        </p:spPr>
        <p:txBody>
          <a:bodyPr>
            <a:normAutofit/>
          </a:bodyPr>
          <a:lstStyle/>
          <a:p>
            <a:r>
              <a:rPr lang="en-GB" sz="2400" dirty="0">
                <a:cs typeface="Calibri"/>
              </a:rPr>
              <a:t>Datum references have changed with respect to original measurements.</a:t>
            </a:r>
          </a:p>
          <a:p>
            <a:r>
              <a:rPr lang="en-GB" sz="2400" dirty="0">
                <a:cs typeface="Calibri"/>
              </a:rPr>
              <a:t>Shape seemed to improve according to disc position. G00 is worst than G02</a:t>
            </a:r>
          </a:p>
          <a:p>
            <a:r>
              <a:rPr lang="en-GB" sz="2400" dirty="0">
                <a:cs typeface="Calibri"/>
              </a:rPr>
              <a:t>First traces of EDM cutting residuals observed on G03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6BCFDEBA-02D6-4041-9AF6-577BBF76C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164" y="1815573"/>
            <a:ext cx="3027703" cy="28022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8828796-3236-44CF-83A6-7E62BE0AA0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0691" y="1690688"/>
            <a:ext cx="3381304" cy="300309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9B57AC8-C6E5-44A8-BB73-A09F66B704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690688"/>
            <a:ext cx="3417370" cy="306716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55962413-36B8-4550-811B-C7BF3E7FEA5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653" r="24962"/>
          <a:stretch/>
        </p:blipFill>
        <p:spPr>
          <a:xfrm>
            <a:off x="9205800" y="1871807"/>
            <a:ext cx="2830624" cy="2942275"/>
          </a:xfrm>
          <a:prstGeom prst="rect">
            <a:avLst/>
          </a:prstGeom>
        </p:spPr>
      </p:pic>
      <p:pic>
        <p:nvPicPr>
          <p:cNvPr id="12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39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TD26-1: Shape of the nose (vertical)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C2F55DD-32A0-4A26-9142-7C66092D8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718" y="4993814"/>
            <a:ext cx="10088106" cy="1533823"/>
          </a:xfrm>
        </p:spPr>
        <p:txBody>
          <a:bodyPr anchor="t">
            <a:normAutofit/>
          </a:bodyPr>
          <a:lstStyle/>
          <a:p>
            <a:r>
              <a:rPr lang="en-US" sz="2400" dirty="0"/>
              <a:t>A cone shape is observed</a:t>
            </a:r>
          </a:p>
          <a:p>
            <a:r>
              <a:rPr lang="en-US" sz="2400" dirty="0"/>
              <a:t>The error was diminishing up to G03</a:t>
            </a:r>
          </a:p>
          <a:p>
            <a:r>
              <a:rPr lang="en-US" sz="2400" dirty="0"/>
              <a:t>Contamination of EDM cutting on G14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14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BA19E992-1C4A-4341-87E0-C702ABCDE3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962" y="1818043"/>
            <a:ext cx="2999492" cy="30787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A788447-2181-46DB-ADCA-36A617C873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2355" y="1764161"/>
            <a:ext cx="3272046" cy="30948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ED449B60-2A57-4DA9-B582-7E97A00939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2631" y="1635147"/>
            <a:ext cx="3523793" cy="326164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DEA47865-153A-4D3A-8BF9-FF82DBE22341}"/>
              </a:ext>
            </a:extLst>
          </p:cNvPr>
          <p:cNvGrpSpPr/>
          <p:nvPr/>
        </p:nvGrpSpPr>
        <p:grpSpPr>
          <a:xfrm>
            <a:off x="3030843" y="1864186"/>
            <a:ext cx="3231677" cy="2990230"/>
            <a:chOff x="3196546" y="3027268"/>
            <a:chExt cx="3231677" cy="2990230"/>
          </a:xfrm>
        </p:grpSpPr>
        <p:pic>
          <p:nvPicPr>
            <p:cNvPr id="7" name="Picture 6">
              <a:extLst>
                <a:ext uri="{FF2B5EF4-FFF2-40B4-BE49-F238E27FC236}">
                  <a16:creationId xmlns="" xmlns:a16="http://schemas.microsoft.com/office/drawing/2014/main" id="{1A4665C6-F9EE-473F-BD9D-56D388F96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96546" y="3027268"/>
              <a:ext cx="3231677" cy="299023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33CA5D5F-8D9E-4237-8438-32DB9F9AEFDE}"/>
                </a:ext>
              </a:extLst>
            </p:cNvPr>
            <p:cNvSpPr txBox="1"/>
            <p:nvPr/>
          </p:nvSpPr>
          <p:spPr>
            <a:xfrm>
              <a:off x="3602202" y="4356189"/>
              <a:ext cx="6434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G01</a:t>
              </a:r>
              <a:endParaRPr lang="en-GB" sz="20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152CA913-270B-4B6A-8DA8-B3E352F57C2D}"/>
                </a:ext>
              </a:extLst>
            </p:cNvPr>
            <p:cNvSpPr txBox="1"/>
            <p:nvPr/>
          </p:nvSpPr>
          <p:spPr>
            <a:xfrm>
              <a:off x="3602202" y="3300338"/>
              <a:ext cx="9313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15 µm</a:t>
              </a:r>
              <a:r>
                <a:rPr lang="en-US" sz="2000" b="1" dirty="0"/>
                <a:t> </a:t>
              </a:r>
              <a:endParaRPr lang="en-GB" sz="2000" b="1" dirty="0"/>
            </a:p>
          </p:txBody>
        </p:sp>
      </p:grpSp>
      <p:pic>
        <p:nvPicPr>
          <p:cNvPr id="16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0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Halves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15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="" xmlns:a16="http://schemas.microsoft.com/office/drawing/2014/main" id="{ED9EFA74-60D3-40BE-9395-2EB3AD474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67553"/>
            <a:ext cx="10515599" cy="2398522"/>
          </a:xfrm>
        </p:spPr>
        <p:txBody>
          <a:bodyPr anchor="t">
            <a:noAutofit/>
          </a:bodyPr>
          <a:lstStyle/>
          <a:p>
            <a:r>
              <a:rPr lang="en-US" sz="2400" dirty="0" smtClean="0"/>
              <a:t>Long development process:</a:t>
            </a:r>
          </a:p>
          <a:p>
            <a:pPr lvl="1"/>
            <a:r>
              <a:rPr lang="en-US" sz="2000" dirty="0" smtClean="0"/>
              <a:t>First trial (bonding - CERN): Good RF before bonding. After boding, a gap between the halves (10-200 µm) and a shift between the irises of 70 µm (systematic error)</a:t>
            </a:r>
          </a:p>
          <a:p>
            <a:pPr lvl="1"/>
            <a:r>
              <a:rPr lang="en-US" sz="2000" dirty="0" smtClean="0"/>
              <a:t>Second trial (brazed – SLAC): A gap between irises was introduced to minimize field of filling material leaking to the structure. Alignment with pins</a:t>
            </a:r>
            <a:r>
              <a:rPr lang="en-US" sz="2000" dirty="0" smtClean="0"/>
              <a:t>. RF conditioning ok. Breakdown activity near the brazing region.</a:t>
            </a:r>
            <a:endParaRPr lang="en-US" sz="2000" dirty="0" smtClean="0"/>
          </a:p>
          <a:p>
            <a:pPr lvl="1"/>
            <a:r>
              <a:rPr lang="en-US" sz="2000" dirty="0" smtClean="0"/>
              <a:t>A third trial (brazed through irises – SLAC): not yet tested </a:t>
            </a:r>
            <a:r>
              <a:rPr lang="en-US" sz="2000" dirty="0" smtClean="0"/>
              <a:t>but there is a visual </a:t>
            </a:r>
            <a:r>
              <a:rPr lang="en-US" sz="2000" dirty="0" smtClean="0"/>
              <a:t>misalignment between the irises. </a:t>
            </a:r>
          </a:p>
          <a:p>
            <a:pPr lvl="1"/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937" y="4434189"/>
            <a:ext cx="2998716" cy="1975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8735" y="4431200"/>
            <a:ext cx="2821700" cy="19251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2810" y="4434189"/>
            <a:ext cx="2649271" cy="19759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59917" y="4431200"/>
            <a:ext cx="2879568" cy="1925150"/>
          </a:xfrm>
          <a:prstGeom prst="rect">
            <a:avLst/>
          </a:prstGeom>
        </p:spPr>
      </p:pic>
      <p:pic>
        <p:nvPicPr>
          <p:cNvPr id="23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36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Halves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16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="" xmlns:a16="http://schemas.microsoft.com/office/drawing/2014/main" id="{ED9EFA74-60D3-40BE-9395-2EB3AD474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41425"/>
            <a:ext cx="10515599" cy="3052689"/>
          </a:xfrm>
        </p:spPr>
        <p:txBody>
          <a:bodyPr anchor="t">
            <a:noAutofit/>
          </a:bodyPr>
          <a:lstStyle/>
          <a:p>
            <a:r>
              <a:rPr lang="en-US" sz="2400" dirty="0" smtClean="0"/>
              <a:t>Last development TD26:</a:t>
            </a:r>
          </a:p>
          <a:p>
            <a:pPr lvl="1"/>
            <a:r>
              <a:rPr lang="en-US" sz="2000" dirty="0" smtClean="0"/>
              <a:t> Two identical halves: 285 mm x 146 mm x 14 mm, damped (no </a:t>
            </a:r>
            <a:r>
              <a:rPr lang="en-US" sz="2000" dirty="0" err="1" smtClean="0"/>
              <a:t>SiC</a:t>
            </a:r>
            <a:r>
              <a:rPr lang="en-US" sz="2000" dirty="0" smtClean="0"/>
              <a:t>), </a:t>
            </a:r>
            <a:r>
              <a:rPr lang="en-US" sz="2000" dirty="0" smtClean="0"/>
              <a:t>gap.</a:t>
            </a:r>
            <a:endParaRPr lang="en-US" sz="2000" dirty="0" smtClean="0"/>
          </a:p>
          <a:p>
            <a:r>
              <a:rPr lang="en-US" sz="2400" dirty="0" smtClean="0"/>
              <a:t>Form tolerance: 4 µm on Zone A (zone near the iris of the whole length)</a:t>
            </a:r>
          </a:p>
          <a:p>
            <a:r>
              <a:rPr lang="en-US" sz="2400" dirty="0" smtClean="0"/>
              <a:t>Electron beam welding design:</a:t>
            </a:r>
          </a:p>
          <a:p>
            <a:pPr lvl="1"/>
            <a:r>
              <a:rPr lang="en-US" sz="2000" dirty="0" smtClean="0"/>
              <a:t>Hard copper (no </a:t>
            </a:r>
            <a:r>
              <a:rPr lang="en-US" sz="2000" dirty="0" smtClean="0"/>
              <a:t>heat treatments above 245 °</a:t>
            </a:r>
            <a:r>
              <a:rPr lang="en-US" sz="2000" dirty="0" smtClean="0"/>
              <a:t>C) showed shorter RF conditioning </a:t>
            </a:r>
            <a:endParaRPr lang="en-US" sz="2000" dirty="0" smtClean="0"/>
          </a:p>
          <a:p>
            <a:pPr lvl="1"/>
            <a:r>
              <a:rPr lang="en-US" sz="1800" dirty="0" smtClean="0"/>
              <a:t>Welding lips </a:t>
            </a:r>
          </a:p>
          <a:p>
            <a:r>
              <a:rPr lang="en-US" sz="2200" dirty="0" smtClean="0"/>
              <a:t>Less components to assembly but bigger risks for manufacturing companies </a:t>
            </a:r>
            <a:endParaRPr lang="en-US" sz="2200" dirty="0" smtClean="0"/>
          </a:p>
          <a:p>
            <a:pPr lvl="1"/>
            <a:r>
              <a:rPr lang="en-US" sz="1800" dirty="0" smtClean="0"/>
              <a:t>Challenging but feasible </a:t>
            </a:r>
            <a:endParaRPr lang="en-US" sz="1800" dirty="0" smtClean="0"/>
          </a:p>
          <a:p>
            <a:endParaRPr lang="en-US" sz="2400" dirty="0" smtClean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" y="4639879"/>
            <a:ext cx="2525340" cy="22181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17924" t="37612" r="6385" b="34058"/>
          <a:stretch/>
        </p:blipFill>
        <p:spPr>
          <a:xfrm>
            <a:off x="3467121" y="5066453"/>
            <a:ext cx="4415047" cy="934859"/>
          </a:xfrm>
          <a:prstGeom prst="rect">
            <a:avLst/>
          </a:prstGeom>
        </p:spPr>
      </p:pic>
      <p:pic>
        <p:nvPicPr>
          <p:cNvPr id="15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4366" y="4656939"/>
            <a:ext cx="4007634" cy="172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78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Halves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17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="" xmlns:a16="http://schemas.microsoft.com/office/drawing/2014/main" id="{ED9EFA74-60D3-40BE-9395-2EB3AD474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667552"/>
            <a:ext cx="10515599" cy="1372635"/>
          </a:xfrm>
        </p:spPr>
        <p:txBody>
          <a:bodyPr anchor="t">
            <a:noAutofit/>
          </a:bodyPr>
          <a:lstStyle/>
          <a:p>
            <a:r>
              <a:rPr lang="en-US" sz="2400" dirty="0" smtClean="0"/>
              <a:t>We do care about the alignment. Special tooling: </a:t>
            </a:r>
            <a:r>
              <a:rPr lang="en-US" sz="2400" dirty="0" err="1"/>
              <a:t>H</a:t>
            </a:r>
            <a:r>
              <a:rPr lang="en-US" sz="2400" dirty="0" err="1" smtClean="0"/>
              <a:t>erzian</a:t>
            </a:r>
            <a:r>
              <a:rPr lang="en-US" sz="2400" dirty="0" smtClean="0"/>
              <a:t> deformation of high precision rings.</a:t>
            </a:r>
          </a:p>
          <a:p>
            <a:r>
              <a:rPr lang="en-US" sz="2400" dirty="0" smtClean="0"/>
              <a:t>Ready to be produced!</a:t>
            </a:r>
            <a:endParaRPr lang="en-US" sz="2400" dirty="0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533686C3-DCB8-4307-BAF2-A8FD803B3F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666" t="19409" r="9116" b="19885"/>
          <a:stretch/>
        </p:blipFill>
        <p:spPr>
          <a:xfrm>
            <a:off x="8886721" y="3689364"/>
            <a:ext cx="2835793" cy="17323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46066E78-1F5E-490E-8148-21451DA2B8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104" y="3080954"/>
            <a:ext cx="2134103" cy="17655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43DB91C0-9021-4AC9-999A-1D1196D472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425" y="4945615"/>
            <a:ext cx="2134103" cy="15932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84198715-1E65-4331-9F81-3CB985EB2C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1477" y="3109654"/>
            <a:ext cx="1835024" cy="15941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796A1A76-F1F7-439E-AB8A-398AECACDD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34695" y="2869007"/>
            <a:ext cx="3483832" cy="31584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885C6BA1-1421-48D1-AF73-AF0006BABA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31477" y="4981014"/>
            <a:ext cx="1835024" cy="1557898"/>
          </a:xfrm>
          <a:prstGeom prst="rect">
            <a:avLst/>
          </a:prstGeom>
        </p:spPr>
      </p:pic>
      <p:pic>
        <p:nvPicPr>
          <p:cNvPr id="21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61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Rectangular discs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18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="" xmlns:a16="http://schemas.microsoft.com/office/drawing/2014/main" id="{ED9EFA74-60D3-40BE-9395-2EB3AD474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1040"/>
            <a:ext cx="10515599" cy="2367922"/>
          </a:xfrm>
        </p:spPr>
        <p:txBody>
          <a:bodyPr anchor="t">
            <a:normAutofit/>
          </a:bodyPr>
          <a:lstStyle/>
          <a:p>
            <a:r>
              <a:rPr lang="en-US" sz="2400" dirty="0" smtClean="0"/>
              <a:t>First trial successful at 95% (it was leaking)</a:t>
            </a:r>
          </a:p>
          <a:p>
            <a:pPr lvl="1"/>
            <a:r>
              <a:rPr lang="en-US" sz="2000" dirty="0" smtClean="0"/>
              <a:t>Caused by the </a:t>
            </a:r>
            <a:r>
              <a:rPr lang="en-US" sz="2000" dirty="0" err="1" smtClean="0"/>
              <a:t>SiC</a:t>
            </a:r>
            <a:r>
              <a:rPr lang="en-US" sz="2000" dirty="0" smtClean="0"/>
              <a:t> geometry</a:t>
            </a:r>
          </a:p>
          <a:p>
            <a:pPr lvl="1"/>
            <a:r>
              <a:rPr lang="en-US" sz="2000" dirty="0" smtClean="0"/>
              <a:t>Not related to the bonding problem: the </a:t>
            </a:r>
            <a:r>
              <a:rPr lang="en-US" sz="2000" dirty="0" err="1" smtClean="0"/>
              <a:t>SiC</a:t>
            </a:r>
            <a:r>
              <a:rPr lang="en-US" sz="2000" dirty="0" smtClean="0"/>
              <a:t> was copper coated. </a:t>
            </a:r>
          </a:p>
          <a:p>
            <a:r>
              <a:rPr lang="en-US" sz="2400" dirty="0" smtClean="0"/>
              <a:t>Second trial successful at 99% (it was not leaking)</a:t>
            </a:r>
            <a:endParaRPr lang="en-US" sz="2400" dirty="0"/>
          </a:p>
        </p:txBody>
      </p:sp>
      <p:pic>
        <p:nvPicPr>
          <p:cNvPr id="16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4"/>
          <a:stretch/>
        </p:blipFill>
        <p:spPr>
          <a:xfrm>
            <a:off x="1263196" y="3464531"/>
            <a:ext cx="2265055" cy="148619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b="49164"/>
          <a:stretch/>
        </p:blipFill>
        <p:spPr>
          <a:xfrm>
            <a:off x="888913" y="4907880"/>
            <a:ext cx="3269763" cy="17916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2768" y="5069567"/>
            <a:ext cx="2222625" cy="162992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184319" y="5284423"/>
            <a:ext cx="1258449" cy="157653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143" y="3791899"/>
            <a:ext cx="3820861" cy="298504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63762" y="3341608"/>
            <a:ext cx="2180635" cy="1632076"/>
          </a:xfrm>
          <a:prstGeom prst="rect">
            <a:avLst/>
          </a:prstGeom>
        </p:spPr>
      </p:pic>
      <p:pic>
        <p:nvPicPr>
          <p:cNvPr id="15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Rectangular discs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19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="" xmlns:a16="http://schemas.microsoft.com/office/drawing/2014/main" id="{ED9EFA74-60D3-40BE-9395-2EB3AD474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513" y="1633536"/>
            <a:ext cx="6213340" cy="1848468"/>
          </a:xfrm>
        </p:spPr>
        <p:txBody>
          <a:bodyPr anchor="t">
            <a:normAutofit fontScale="85000" lnSpcReduction="20000"/>
          </a:bodyPr>
          <a:lstStyle/>
          <a:p>
            <a:r>
              <a:rPr lang="en-US" sz="2400" dirty="0" smtClean="0"/>
              <a:t>Lancaster University </a:t>
            </a:r>
            <a:r>
              <a:rPr lang="en-US" sz="2400" dirty="0" err="1" smtClean="0"/>
              <a:t>PROton</a:t>
            </a:r>
            <a:r>
              <a:rPr lang="en-US" sz="2400" dirty="0" smtClean="0"/>
              <a:t> Boosting Extension (PROBE) structure</a:t>
            </a:r>
            <a:endParaRPr lang="en-US" sz="2400" dirty="0"/>
          </a:p>
          <a:p>
            <a:r>
              <a:rPr lang="en-US" sz="2400" dirty="0" smtClean="0"/>
              <a:t>High gradient (54 MV/m), side coupled, standing wave, S-Band for Proton Computed Tomography (</a:t>
            </a:r>
            <a:r>
              <a:rPr lang="en-US" sz="2400" dirty="0" err="1" smtClean="0"/>
              <a:t>pCT</a:t>
            </a:r>
            <a:r>
              <a:rPr lang="en-US" sz="2400" dirty="0" smtClean="0"/>
              <a:t>) scan </a:t>
            </a:r>
          </a:p>
          <a:p>
            <a:r>
              <a:rPr lang="en-US" sz="2400" dirty="0" smtClean="0"/>
              <a:t>Bonding done. Leak test after brazing of components.</a:t>
            </a:r>
          </a:p>
          <a:p>
            <a:r>
              <a:rPr lang="en-US" sz="2400" dirty="0" smtClean="0"/>
              <a:t>Straightness of 25 µm </a:t>
            </a:r>
            <a:endParaRPr lang="en-US" sz="2400" dirty="0"/>
          </a:p>
        </p:txBody>
      </p:sp>
      <p:pic>
        <p:nvPicPr>
          <p:cNvPr id="6" name="Picture 5" descr="A picture containing toy&#10;&#10;Description automatically generated">
            <a:extLst>
              <a:ext uri="{FF2B5EF4-FFF2-40B4-BE49-F238E27FC236}">
                <a16:creationId xmlns="" xmlns:a16="http://schemas.microsoft.com/office/drawing/2014/main" id="{5832CBFA-BA1F-4D9E-8288-783CF4DF90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0" t="13911" r="19116" b="16538"/>
          <a:stretch/>
        </p:blipFill>
        <p:spPr>
          <a:xfrm>
            <a:off x="155576" y="3497770"/>
            <a:ext cx="3431822" cy="28585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5ADCE6E-A18C-402F-A4CF-8E75BAD781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3845" y="2259535"/>
            <a:ext cx="3210205" cy="18053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1F0B490A-319D-488D-B972-6F71C16F92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8916" y="4306364"/>
            <a:ext cx="1354821" cy="20353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4C400CEA-3093-4D05-AA95-91A5E1BF52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5292" y="3497770"/>
            <a:ext cx="1993517" cy="1384672"/>
          </a:xfrm>
          <a:prstGeom prst="rect">
            <a:avLst/>
          </a:prstGeom>
        </p:spPr>
      </p:pic>
      <p:pic>
        <p:nvPicPr>
          <p:cNvPr id="15" name="Picture 14" descr="A picture containing indoor, kitchen, sitting, counter&#10;&#10;Description automatically generated">
            <a:extLst>
              <a:ext uri="{FF2B5EF4-FFF2-40B4-BE49-F238E27FC236}">
                <a16:creationId xmlns="" xmlns:a16="http://schemas.microsoft.com/office/drawing/2014/main" id="{2326E1D3-F410-4D67-98DD-D1464B83D25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700" y="5066339"/>
            <a:ext cx="1913109" cy="1275406"/>
          </a:xfrm>
          <a:prstGeom prst="rect">
            <a:avLst/>
          </a:prstGeom>
        </p:spPr>
      </p:pic>
      <p:pic>
        <p:nvPicPr>
          <p:cNvPr id="17" name="Picture 16" descr="A picture containing indoor, computer, sitting, table&#10;&#10;Description automatically generated">
            <a:extLst>
              <a:ext uri="{FF2B5EF4-FFF2-40B4-BE49-F238E27FC236}">
                <a16:creationId xmlns="" xmlns:a16="http://schemas.microsoft.com/office/drawing/2014/main" id="{C207B1E8-59F4-4E3D-9929-E3FD150A27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845" y="4320969"/>
            <a:ext cx="3053072" cy="2035381"/>
          </a:xfrm>
          <a:prstGeom prst="rect">
            <a:avLst/>
          </a:prstGeom>
        </p:spPr>
      </p:pic>
      <p:pic>
        <p:nvPicPr>
          <p:cNvPr id="19" name="Picture 18" descr="A picture containing indoor, sitting, small, man&#10;&#10;Description automatically generated">
            <a:extLst>
              <a:ext uri="{FF2B5EF4-FFF2-40B4-BE49-F238E27FC236}">
                <a16:creationId xmlns="" xmlns:a16="http://schemas.microsoft.com/office/drawing/2014/main" id="{1313DF45-5DB4-4481-AB23-E1DD81389D0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33293" y="2374482"/>
            <a:ext cx="2028533" cy="1352355"/>
          </a:xfrm>
          <a:prstGeom prst="rect">
            <a:avLst/>
          </a:prstGeom>
        </p:spPr>
      </p:pic>
      <p:pic>
        <p:nvPicPr>
          <p:cNvPr id="16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50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Summary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C2F55DD-32A0-4A26-9142-7C66092D8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1390"/>
            <a:ext cx="9614338" cy="4514960"/>
          </a:xfrm>
        </p:spPr>
        <p:txBody>
          <a:bodyPr anchor="t">
            <a:normAutofit/>
          </a:bodyPr>
          <a:lstStyle/>
          <a:p>
            <a:r>
              <a:rPr lang="en-GB" sz="2400" dirty="0"/>
              <a:t>CLIC fabrication in a nutshell</a:t>
            </a:r>
          </a:p>
          <a:p>
            <a:r>
              <a:rPr lang="en-GB" sz="2400" dirty="0" smtClean="0"/>
              <a:t>Discs</a:t>
            </a:r>
          </a:p>
          <a:p>
            <a:pPr lvl="1"/>
            <a:r>
              <a:rPr lang="en-GB" sz="2000" dirty="0" smtClean="0"/>
              <a:t>TD26 </a:t>
            </a:r>
            <a:r>
              <a:rPr lang="en-GB" sz="2000" dirty="0"/>
              <a:t>Prototype</a:t>
            </a:r>
          </a:p>
          <a:p>
            <a:pPr lvl="1"/>
            <a:r>
              <a:rPr lang="en-GB" sz="2000" dirty="0"/>
              <a:t>TD31 Prototype</a:t>
            </a:r>
          </a:p>
          <a:p>
            <a:pPr lvl="1"/>
            <a:r>
              <a:rPr lang="en-GB" sz="2000" dirty="0" smtClean="0"/>
              <a:t>Diffusion bonding </a:t>
            </a:r>
            <a:r>
              <a:rPr lang="en-GB" sz="2000" dirty="0"/>
              <a:t>issues</a:t>
            </a:r>
          </a:p>
          <a:p>
            <a:r>
              <a:rPr lang="en-GB" sz="2400" dirty="0" smtClean="0"/>
              <a:t>Other technical solutions</a:t>
            </a:r>
          </a:p>
          <a:p>
            <a:pPr lvl="1"/>
            <a:r>
              <a:rPr lang="en-GB" sz="2000" dirty="0" smtClean="0"/>
              <a:t>Halves</a:t>
            </a:r>
          </a:p>
          <a:p>
            <a:pPr lvl="1"/>
            <a:r>
              <a:rPr lang="en-GB" sz="2000" dirty="0" smtClean="0"/>
              <a:t>Rectangular discs</a:t>
            </a:r>
            <a:endParaRPr lang="en-GB" sz="2000" dirty="0"/>
          </a:p>
          <a:p>
            <a:r>
              <a:rPr lang="en-GB" sz="2400" dirty="0"/>
              <a:t>Conclusions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2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0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Conclusions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C2F55DD-32A0-4A26-9142-7C66092D8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2205"/>
            <a:ext cx="10515600" cy="4782975"/>
          </a:xfrm>
        </p:spPr>
        <p:txBody>
          <a:bodyPr anchor="t">
            <a:normAutofit fontScale="85000" lnSpcReduction="20000"/>
          </a:bodyPr>
          <a:lstStyle/>
          <a:p>
            <a:r>
              <a:rPr lang="en-US" sz="3200" dirty="0"/>
              <a:t>TD26: </a:t>
            </a:r>
          </a:p>
          <a:p>
            <a:pPr lvl="1"/>
            <a:r>
              <a:rPr lang="en-US" sz="2800" dirty="0"/>
              <a:t>N1: Post-mortem finished</a:t>
            </a:r>
          </a:p>
          <a:p>
            <a:pPr lvl="1"/>
            <a:r>
              <a:rPr lang="en-US" sz="2800" dirty="0"/>
              <a:t>N4: Brazing operations on-going</a:t>
            </a:r>
          </a:p>
          <a:p>
            <a:r>
              <a:rPr lang="en-US" sz="3200" dirty="0"/>
              <a:t>TD31</a:t>
            </a:r>
          </a:p>
          <a:p>
            <a:pPr lvl="1"/>
            <a:r>
              <a:rPr lang="en-US" sz="2800" dirty="0"/>
              <a:t>N1 and N2: Brazing operation on-going</a:t>
            </a:r>
          </a:p>
          <a:p>
            <a:r>
              <a:rPr lang="en-US" sz="3200" dirty="0"/>
              <a:t>Bonding issues:</a:t>
            </a:r>
          </a:p>
          <a:p>
            <a:pPr lvl="1"/>
            <a:r>
              <a:rPr lang="en-US" sz="2000" dirty="0"/>
              <a:t>The diameter reduction (copper sublimation) of 10 µm is confirmed: 6 structures</a:t>
            </a:r>
          </a:p>
          <a:p>
            <a:pPr lvl="1"/>
            <a:r>
              <a:rPr lang="en-US" sz="2000" dirty="0"/>
              <a:t>The shape of the nose is changing on both horizontal (collapsing) and vertical shapes (cone shape)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cells are deforming due to bonding</a:t>
            </a:r>
          </a:p>
          <a:p>
            <a:pPr lvl="2"/>
            <a:r>
              <a:rPr lang="en-US" sz="1600" dirty="0"/>
              <a:t>Weight is excessive? Already reduced from 0.1 MPa to 0.06 MPa</a:t>
            </a:r>
          </a:p>
          <a:p>
            <a:pPr lvl="2"/>
            <a:r>
              <a:rPr lang="en-US" sz="1600" dirty="0"/>
              <a:t>Temperature is too high? </a:t>
            </a:r>
          </a:p>
          <a:p>
            <a:pPr lvl="2"/>
            <a:r>
              <a:rPr lang="en-US" sz="1600" dirty="0"/>
              <a:t>Time is too long</a:t>
            </a:r>
            <a:r>
              <a:rPr lang="en-US" sz="1600" dirty="0" smtClean="0"/>
              <a:t>?</a:t>
            </a:r>
          </a:p>
          <a:p>
            <a:r>
              <a:rPr lang="en-US" dirty="0" smtClean="0"/>
              <a:t>Halves: Ready for production</a:t>
            </a:r>
          </a:p>
          <a:p>
            <a:r>
              <a:rPr lang="en-US" dirty="0" smtClean="0"/>
              <a:t>Rectangular discs: Bonding performed on the PROBE structure. Leak test in following weeks.</a:t>
            </a:r>
            <a:endParaRPr lang="en-US" dirty="0"/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20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1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78766" r="476" b="-1"/>
          <a:stretch/>
        </p:blipFill>
        <p:spPr>
          <a:xfrm>
            <a:off x="773966" y="5391807"/>
            <a:ext cx="10412194" cy="124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966" y="1216813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Thank you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21</a:t>
            </a:fld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838200" y="2350463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208F4DFD-6379-48DE-B5B4-09A18C51F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434" y="393356"/>
            <a:ext cx="949324" cy="96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mage result for clic png cern">
            <a:extLst>
              <a:ext uri="{FF2B5EF4-FFF2-40B4-BE49-F238E27FC236}">
                <a16:creationId xmlns="" xmlns:a16="http://schemas.microsoft.com/office/drawing/2014/main" id="{AB5463FB-EE79-4F7B-A4E8-12D8B0D1AC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1" t="14558" r="14887" b="15089"/>
          <a:stretch/>
        </p:blipFill>
        <p:spPr bwMode="auto">
          <a:xfrm>
            <a:off x="10229422" y="407711"/>
            <a:ext cx="981363" cy="96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6F73E5BB-7E14-4A87-84B5-6C26BB849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262" y="563114"/>
            <a:ext cx="4649338" cy="65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="" xmlns:a16="http://schemas.microsoft.com/office/drawing/2014/main" id="{A4CB56B7-5F1F-4CFA-A19F-917C36783D1C}"/>
              </a:ext>
            </a:extLst>
          </p:cNvPr>
          <p:cNvSpPr txBox="1">
            <a:spLocks/>
          </p:cNvSpPr>
          <p:nvPr/>
        </p:nvSpPr>
        <p:spPr>
          <a:xfrm>
            <a:off x="4586972" y="5395912"/>
            <a:ext cx="43120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Questions?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8" t="22571" r="22636" b="26411"/>
          <a:stretch/>
        </p:blipFill>
        <p:spPr>
          <a:xfrm>
            <a:off x="3563004" y="2394603"/>
            <a:ext cx="4808486" cy="292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9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Freeform: Shape 103">
            <a:extLst>
              <a:ext uri="{FF2B5EF4-FFF2-40B4-BE49-F238E27FC236}">
                <a16:creationId xmlns="" xmlns:a16="http://schemas.microsoft.com/office/drawing/2014/main" id="{3BAFD807-B129-4F7F-BDED-935C503E9DC4}"/>
              </a:ext>
            </a:extLst>
          </p:cNvPr>
          <p:cNvSpPr/>
          <p:nvPr/>
        </p:nvSpPr>
        <p:spPr>
          <a:xfrm>
            <a:off x="2277894" y="1690688"/>
            <a:ext cx="7547674" cy="5092012"/>
          </a:xfrm>
          <a:custGeom>
            <a:avLst/>
            <a:gdLst>
              <a:gd name="connsiteX0" fmla="*/ 0 w 7547674"/>
              <a:gd name="connsiteY0" fmla="*/ 0 h 5629759"/>
              <a:gd name="connsiteX1" fmla="*/ 3068664 w 7547674"/>
              <a:gd name="connsiteY1" fmla="*/ 5005953 h 5629759"/>
              <a:gd name="connsiteX2" fmla="*/ 5191932 w 7547674"/>
              <a:gd name="connsiteY2" fmla="*/ 5021451 h 5629759"/>
              <a:gd name="connsiteX3" fmla="*/ 7547674 w 7547674"/>
              <a:gd name="connsiteY3" fmla="*/ 170482 h 5629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47674" h="5629759">
                <a:moveTo>
                  <a:pt x="0" y="0"/>
                </a:moveTo>
                <a:cubicBezTo>
                  <a:pt x="1101671" y="2084522"/>
                  <a:pt x="2203342" y="4169045"/>
                  <a:pt x="3068664" y="5005953"/>
                </a:cubicBezTo>
                <a:cubicBezTo>
                  <a:pt x="3933986" y="5842861"/>
                  <a:pt x="4445430" y="5827363"/>
                  <a:pt x="5191932" y="5021451"/>
                </a:cubicBezTo>
                <a:cubicBezTo>
                  <a:pt x="5938434" y="4215539"/>
                  <a:pt x="6743054" y="2193010"/>
                  <a:pt x="7547674" y="170482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CLIC </a:t>
            </a:r>
            <a:r>
              <a:rPr lang="en-GB" b="1" dirty="0" smtClean="0">
                <a:solidFill>
                  <a:srgbClr val="C00000"/>
                </a:solidFill>
              </a:rPr>
              <a:t>Fabrication in a nutshell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3</a:t>
            </a:fld>
            <a:endParaRPr lang="en-GB" dirty="0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A1088BA4-F772-4190-8CD2-128334B2EDCD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E642C9B7-243A-434C-96BD-27438451A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8D0A7ED7-9645-4C19-AE28-9D6E72C45C31}"/>
              </a:ext>
            </a:extLst>
          </p:cNvPr>
          <p:cNvSpPr/>
          <p:nvPr/>
        </p:nvSpPr>
        <p:spPr>
          <a:xfrm>
            <a:off x="1792624" y="2184529"/>
            <a:ext cx="1988949" cy="928688"/>
          </a:xfrm>
          <a:prstGeom prst="roundRect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w Cen MT" panose="020B0602020104020603" pitchFamily="34" charset="0"/>
              </a:rPr>
              <a:t>RF design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="" xmlns:a16="http://schemas.microsoft.com/office/drawing/2014/main" id="{C1443FC4-3EC9-440C-AA5F-96A452836754}"/>
              </a:ext>
            </a:extLst>
          </p:cNvPr>
          <p:cNvSpPr/>
          <p:nvPr/>
        </p:nvSpPr>
        <p:spPr>
          <a:xfrm>
            <a:off x="2549471" y="3654510"/>
            <a:ext cx="1988949" cy="928688"/>
          </a:xfrm>
          <a:prstGeom prst="roundRect">
            <a:avLst/>
          </a:prstGeom>
          <a:solidFill>
            <a:srgbClr val="52C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w Cen MT" panose="020B0602020104020603" pitchFamily="34" charset="0"/>
              </a:rPr>
              <a:t>Mechanical design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="" xmlns:a16="http://schemas.microsoft.com/office/drawing/2014/main" id="{A41DC4EB-E7A9-405D-8EEE-05BDD4FFABD8}"/>
              </a:ext>
            </a:extLst>
          </p:cNvPr>
          <p:cNvSpPr/>
          <p:nvPr/>
        </p:nvSpPr>
        <p:spPr>
          <a:xfrm>
            <a:off x="3715073" y="5346034"/>
            <a:ext cx="1988949" cy="928688"/>
          </a:xfrm>
          <a:prstGeom prst="roundRect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w Cen MT" panose="020B0602020104020603" pitchFamily="34" charset="0"/>
              </a:rPr>
              <a:t>Manufacturing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="" xmlns:a16="http://schemas.microsoft.com/office/drawing/2014/main" id="{B2841B26-AF7C-423C-BC09-15FF6AD823FB}"/>
              </a:ext>
            </a:extLst>
          </p:cNvPr>
          <p:cNvSpPr/>
          <p:nvPr/>
        </p:nvSpPr>
        <p:spPr>
          <a:xfrm>
            <a:off x="6983570" y="5386106"/>
            <a:ext cx="1988949" cy="928688"/>
          </a:xfrm>
          <a:prstGeom prst="roundRect">
            <a:avLst/>
          </a:prstGeom>
          <a:solidFill>
            <a:srgbClr val="5D7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w Cen MT" panose="020B0602020104020603" pitchFamily="34" charset="0"/>
              </a:rPr>
              <a:t>Quality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="" xmlns:a16="http://schemas.microsoft.com/office/drawing/2014/main" id="{D297D9BD-35B1-4BBE-B459-996412F397E9}"/>
              </a:ext>
            </a:extLst>
          </p:cNvPr>
          <p:cNvSpPr/>
          <p:nvPr/>
        </p:nvSpPr>
        <p:spPr>
          <a:xfrm>
            <a:off x="7865209" y="3652178"/>
            <a:ext cx="1988949" cy="928688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w Cen MT" panose="020B0602020104020603" pitchFamily="34" charset="0"/>
              </a:rPr>
              <a:t>Assembly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="" xmlns:a16="http://schemas.microsoft.com/office/drawing/2014/main" id="{C58D099A-A3B5-499E-A27B-E8DF7A42DBCB}"/>
              </a:ext>
            </a:extLst>
          </p:cNvPr>
          <p:cNvSpPr/>
          <p:nvPr/>
        </p:nvSpPr>
        <p:spPr>
          <a:xfrm>
            <a:off x="8408478" y="2184342"/>
            <a:ext cx="1988949" cy="928688"/>
          </a:xfrm>
          <a:prstGeom prst="roundRect">
            <a:avLst/>
          </a:prstGeom>
          <a:solidFill>
            <a:srgbClr val="00A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Tw Cen MT" panose="020B0602020104020603" pitchFamily="34" charset="0"/>
              </a:rPr>
              <a:t>High Power Test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020F2072-E4F6-4E3C-BF7A-7901C6DCD36E}"/>
              </a:ext>
            </a:extLst>
          </p:cNvPr>
          <p:cNvSpPr/>
          <p:nvPr/>
        </p:nvSpPr>
        <p:spPr>
          <a:xfrm>
            <a:off x="791706" y="3640027"/>
            <a:ext cx="1711271" cy="943171"/>
          </a:xfrm>
          <a:prstGeom prst="roundRect">
            <a:avLst/>
          </a:prstGeom>
          <a:solidFill>
            <a:srgbClr val="52C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75E2DAAA-6DF2-4508-964A-9C1BD011DE35}"/>
              </a:ext>
            </a:extLst>
          </p:cNvPr>
          <p:cNvCxnSpPr>
            <a:stCxn id="20" idx="1"/>
            <a:endCxn id="20" idx="3"/>
          </p:cNvCxnSpPr>
          <p:nvPr/>
        </p:nvCxnSpPr>
        <p:spPr>
          <a:xfrm>
            <a:off x="791706" y="4111613"/>
            <a:ext cx="17112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2B0E7952-DB5A-4F5D-84A2-107D5C11A980}"/>
              </a:ext>
            </a:extLst>
          </p:cNvPr>
          <p:cNvSpPr txBox="1"/>
          <p:nvPr/>
        </p:nvSpPr>
        <p:spPr>
          <a:xfrm>
            <a:off x="991892" y="3702314"/>
            <a:ext cx="131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0"/>
              </a:rPr>
              <a:t>3D Models</a:t>
            </a:r>
            <a:endParaRPr lang="en-GB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B5AAF035-A8DC-43E7-895C-025DAF72EEF5}"/>
              </a:ext>
            </a:extLst>
          </p:cNvPr>
          <p:cNvSpPr txBox="1"/>
          <p:nvPr/>
        </p:nvSpPr>
        <p:spPr>
          <a:xfrm>
            <a:off x="838200" y="4135103"/>
            <a:ext cx="171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0"/>
              </a:rPr>
              <a:t>Detailed design</a:t>
            </a:r>
            <a:endParaRPr lang="en-GB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="" xmlns:a16="http://schemas.microsoft.com/office/drawing/2014/main" id="{F689175F-8C3F-4F0A-B656-83F9BE647F73}"/>
              </a:ext>
            </a:extLst>
          </p:cNvPr>
          <p:cNvSpPr/>
          <p:nvPr/>
        </p:nvSpPr>
        <p:spPr>
          <a:xfrm>
            <a:off x="1977970" y="5346034"/>
            <a:ext cx="1711271" cy="943171"/>
          </a:xfrm>
          <a:prstGeom prst="roundRect">
            <a:avLst/>
          </a:prstGeom>
          <a:solidFill>
            <a:srgbClr val="FEC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ABF71C26-4091-445D-A45D-A2777ADA6F02}"/>
              </a:ext>
            </a:extLst>
          </p:cNvPr>
          <p:cNvSpPr txBox="1"/>
          <p:nvPr/>
        </p:nvSpPr>
        <p:spPr>
          <a:xfrm>
            <a:off x="2141176" y="5385283"/>
            <a:ext cx="1366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0"/>
              </a:rPr>
              <a:t>Ultra Precise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0"/>
              </a:rPr>
              <a:t>Milling and Turning</a:t>
            </a:r>
            <a:endParaRPr lang="en-GB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="" xmlns:a16="http://schemas.microsoft.com/office/drawing/2014/main" id="{6FA30C13-3234-4FE7-9B20-674D78285B9F}"/>
              </a:ext>
            </a:extLst>
          </p:cNvPr>
          <p:cNvSpPr/>
          <p:nvPr/>
        </p:nvSpPr>
        <p:spPr>
          <a:xfrm>
            <a:off x="30640" y="2181474"/>
            <a:ext cx="1711271" cy="943171"/>
          </a:xfrm>
          <a:prstGeom prst="roundRect">
            <a:avLst/>
          </a:prstGeom>
          <a:solidFill>
            <a:srgbClr val="FF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Connector 67">
            <a:extLst>
              <a:ext uri="{FF2B5EF4-FFF2-40B4-BE49-F238E27FC236}">
                <a16:creationId xmlns="" xmlns:a16="http://schemas.microsoft.com/office/drawing/2014/main" id="{E84C3A84-C146-4CE2-A18C-9F56C462B1C2}"/>
              </a:ext>
            </a:extLst>
          </p:cNvPr>
          <p:cNvCxnSpPr>
            <a:stCxn id="67" idx="1"/>
            <a:endCxn id="67" idx="3"/>
          </p:cNvCxnSpPr>
          <p:nvPr/>
        </p:nvCxnSpPr>
        <p:spPr>
          <a:xfrm>
            <a:off x="30640" y="2653060"/>
            <a:ext cx="17112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3CEAA973-6723-4943-ADC6-370C3EED6D0A}"/>
              </a:ext>
            </a:extLst>
          </p:cNvPr>
          <p:cNvSpPr txBox="1"/>
          <p:nvPr/>
        </p:nvSpPr>
        <p:spPr>
          <a:xfrm>
            <a:off x="230826" y="2243761"/>
            <a:ext cx="131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0"/>
              </a:rPr>
              <a:t>Physics</a:t>
            </a:r>
            <a:endParaRPr lang="en-GB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7932D8C0-F455-4F0F-8DB5-23695E2AAFD9}"/>
              </a:ext>
            </a:extLst>
          </p:cNvPr>
          <p:cNvSpPr txBox="1"/>
          <p:nvPr/>
        </p:nvSpPr>
        <p:spPr>
          <a:xfrm>
            <a:off x="81353" y="2693028"/>
            <a:ext cx="171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w Cen MT" panose="020B0602020104020603" pitchFamily="34" charset="0"/>
              </a:rPr>
              <a:t>HFSS</a:t>
            </a:r>
            <a:endParaRPr lang="en-GB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74" name="Rectangle: Rounded Corners 73">
            <a:extLst>
              <a:ext uri="{FF2B5EF4-FFF2-40B4-BE49-F238E27FC236}">
                <a16:creationId xmlns="" xmlns:a16="http://schemas.microsoft.com/office/drawing/2014/main" id="{D6B2D3B0-9ED8-4094-8959-D9D98A4E998D}"/>
              </a:ext>
            </a:extLst>
          </p:cNvPr>
          <p:cNvSpPr/>
          <p:nvPr/>
        </p:nvSpPr>
        <p:spPr>
          <a:xfrm>
            <a:off x="9905172" y="3664219"/>
            <a:ext cx="1711271" cy="943171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: Rounded Corners 76">
            <a:extLst>
              <a:ext uri="{FF2B5EF4-FFF2-40B4-BE49-F238E27FC236}">
                <a16:creationId xmlns="" xmlns:a16="http://schemas.microsoft.com/office/drawing/2014/main" id="{55A61AF1-BD6F-4D15-96DB-934A92B720CB}"/>
              </a:ext>
            </a:extLst>
          </p:cNvPr>
          <p:cNvSpPr/>
          <p:nvPr/>
        </p:nvSpPr>
        <p:spPr>
          <a:xfrm>
            <a:off x="10442630" y="2184342"/>
            <a:ext cx="1711271" cy="943171"/>
          </a:xfrm>
          <a:prstGeom prst="roundRect">
            <a:avLst/>
          </a:prstGeom>
          <a:solidFill>
            <a:srgbClr val="00A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7" name="Straight Connector 86">
            <a:extLst>
              <a:ext uri="{FF2B5EF4-FFF2-40B4-BE49-F238E27FC236}">
                <a16:creationId xmlns="" xmlns:a16="http://schemas.microsoft.com/office/drawing/2014/main" id="{BE27631C-21F3-4D8D-B3A0-2EE43854ECD0}"/>
              </a:ext>
            </a:extLst>
          </p:cNvPr>
          <p:cNvCxnSpPr>
            <a:stCxn id="74" idx="1"/>
            <a:endCxn id="74" idx="3"/>
          </p:cNvCxnSpPr>
          <p:nvPr/>
        </p:nvCxnSpPr>
        <p:spPr>
          <a:xfrm>
            <a:off x="9905172" y="4135805"/>
            <a:ext cx="1711271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53B8CD3C-2384-46B6-97CC-BAA658F0F5FD}"/>
              </a:ext>
            </a:extLst>
          </p:cNvPr>
          <p:cNvSpPr txBox="1"/>
          <p:nvPr/>
        </p:nvSpPr>
        <p:spPr>
          <a:xfrm>
            <a:off x="9869657" y="3713851"/>
            <a:ext cx="198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w Cen MT" panose="020B0602020104020603" pitchFamily="34" charset="0"/>
              </a:rPr>
              <a:t>Diffusion bonding</a:t>
            </a:r>
            <a:endParaRPr lang="en-GB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="" xmlns:a16="http://schemas.microsoft.com/office/drawing/2014/main" id="{F9189D64-875E-418D-B709-BBBBCA98E073}"/>
              </a:ext>
            </a:extLst>
          </p:cNvPr>
          <p:cNvSpPr txBox="1"/>
          <p:nvPr/>
        </p:nvSpPr>
        <p:spPr>
          <a:xfrm>
            <a:off x="9930993" y="4177362"/>
            <a:ext cx="198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w Cen MT" panose="020B0602020104020603" pitchFamily="34" charset="0"/>
              </a:rPr>
              <a:t>Brazing</a:t>
            </a:r>
            <a:endParaRPr lang="en-GB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="" xmlns:a16="http://schemas.microsoft.com/office/drawing/2014/main" id="{52A3D023-794F-4E60-8618-44533BAB0C8B}"/>
              </a:ext>
            </a:extLst>
          </p:cNvPr>
          <p:cNvSpPr txBox="1"/>
          <p:nvPr/>
        </p:nvSpPr>
        <p:spPr>
          <a:xfrm>
            <a:off x="10442630" y="2485220"/>
            <a:ext cx="198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w Cen MT" panose="020B0602020104020603" pitchFamily="34" charset="0"/>
              </a:rPr>
              <a:t>Xboxes</a:t>
            </a:r>
            <a:endParaRPr lang="en-GB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="" xmlns:a16="http://schemas.microsoft.com/office/drawing/2014/main" id="{6CFE3699-0C8B-4BEF-B11F-6018C3ADF554}"/>
              </a:ext>
            </a:extLst>
          </p:cNvPr>
          <p:cNvGrpSpPr/>
          <p:nvPr/>
        </p:nvGrpSpPr>
        <p:grpSpPr>
          <a:xfrm>
            <a:off x="8937560" y="5380790"/>
            <a:ext cx="1778129" cy="943171"/>
            <a:chOff x="8972519" y="5380621"/>
            <a:chExt cx="1778129" cy="943171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="" xmlns:a16="http://schemas.microsoft.com/office/drawing/2014/main" id="{F7436B88-3B8E-4F0F-9ACC-4025CC4840EE}"/>
                </a:ext>
              </a:extLst>
            </p:cNvPr>
            <p:cNvSpPr/>
            <p:nvPr/>
          </p:nvSpPr>
          <p:spPr>
            <a:xfrm>
              <a:off x="9034038" y="5380621"/>
              <a:ext cx="1711271" cy="943171"/>
            </a:xfrm>
            <a:prstGeom prst="roundRect">
              <a:avLst/>
            </a:prstGeom>
            <a:solidFill>
              <a:srgbClr val="5D73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>
              <a:extLst>
                <a:ext uri="{FF2B5EF4-FFF2-40B4-BE49-F238E27FC236}">
                  <a16:creationId xmlns="" xmlns:a16="http://schemas.microsoft.com/office/drawing/2014/main" id="{CD56698F-E37D-47AE-8DD4-E9E51178029F}"/>
                </a:ext>
              </a:extLst>
            </p:cNvPr>
            <p:cNvSpPr txBox="1"/>
            <p:nvPr/>
          </p:nvSpPr>
          <p:spPr>
            <a:xfrm>
              <a:off x="8972519" y="5438641"/>
              <a:ext cx="17619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Tw Cen MT" panose="020B0602020104020603" pitchFamily="34" charset="0"/>
                </a:rPr>
                <a:t>Metrology</a:t>
              </a:r>
              <a:endParaRPr lang="en-GB" dirty="0">
                <a:solidFill>
                  <a:schemeClr val="bg1"/>
                </a:solidFill>
                <a:latin typeface="Tw Cen MT" panose="020B0602020104020603" pitchFamily="34" charset="0"/>
              </a:endParaRPr>
            </a:p>
          </p:txBody>
        </p:sp>
        <p:sp>
          <p:nvSpPr>
            <p:cNvPr id="91" name="TextBox 90">
              <a:extLst>
                <a:ext uri="{FF2B5EF4-FFF2-40B4-BE49-F238E27FC236}">
                  <a16:creationId xmlns="" xmlns:a16="http://schemas.microsoft.com/office/drawing/2014/main" id="{2D4AD69D-1105-418D-9F0E-C6A78B27E5EB}"/>
                </a:ext>
              </a:extLst>
            </p:cNvPr>
            <p:cNvSpPr txBox="1"/>
            <p:nvPr/>
          </p:nvSpPr>
          <p:spPr>
            <a:xfrm>
              <a:off x="8988664" y="5927755"/>
              <a:ext cx="17619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Tw Cen MT" panose="020B0602020104020603" pitchFamily="34" charset="0"/>
                </a:rPr>
                <a:t>Bead-Pull</a:t>
              </a:r>
              <a:endParaRPr lang="en-GB" dirty="0">
                <a:solidFill>
                  <a:schemeClr val="bg1"/>
                </a:solidFill>
                <a:latin typeface="Tw Cen MT" panose="020B0602020104020603" pitchFamily="34" charset="0"/>
              </a:endParaRP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="" xmlns:a16="http://schemas.microsoft.com/office/drawing/2014/main" id="{05D89379-F72A-48D1-A780-1588B2764D6C}"/>
                </a:ext>
              </a:extLst>
            </p:cNvPr>
            <p:cNvCxnSpPr>
              <a:stCxn id="72" idx="1"/>
              <a:endCxn id="72" idx="3"/>
            </p:cNvCxnSpPr>
            <p:nvPr/>
          </p:nvCxnSpPr>
          <p:spPr>
            <a:xfrm>
              <a:off x="9034038" y="5852207"/>
              <a:ext cx="171127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Rectangle: Rounded Corners 97">
            <a:extLst>
              <a:ext uri="{FF2B5EF4-FFF2-40B4-BE49-F238E27FC236}">
                <a16:creationId xmlns="" xmlns:a16="http://schemas.microsoft.com/office/drawing/2014/main" id="{248E1F04-7B1A-48DB-8022-F1BD50688496}"/>
              </a:ext>
            </a:extLst>
          </p:cNvPr>
          <p:cNvSpPr/>
          <p:nvPr/>
        </p:nvSpPr>
        <p:spPr>
          <a:xfrm>
            <a:off x="15498" y="2140122"/>
            <a:ext cx="1741911" cy="9971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: Rounded Corners 98">
            <a:extLst>
              <a:ext uri="{FF2B5EF4-FFF2-40B4-BE49-F238E27FC236}">
                <a16:creationId xmlns="" xmlns:a16="http://schemas.microsoft.com/office/drawing/2014/main" id="{6C32AC96-E632-40E0-BE85-D8D62402AA72}"/>
              </a:ext>
            </a:extLst>
          </p:cNvPr>
          <p:cNvSpPr/>
          <p:nvPr/>
        </p:nvSpPr>
        <p:spPr>
          <a:xfrm>
            <a:off x="788459" y="3596231"/>
            <a:ext cx="1741911" cy="9971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="" xmlns:a16="http://schemas.microsoft.com/office/drawing/2014/main" id="{ED28ADB6-A27C-4365-A2D4-540810298F8A}"/>
              </a:ext>
            </a:extLst>
          </p:cNvPr>
          <p:cNvSpPr/>
          <p:nvPr/>
        </p:nvSpPr>
        <p:spPr>
          <a:xfrm>
            <a:off x="1947653" y="5311797"/>
            <a:ext cx="1741911" cy="9971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="" xmlns:a16="http://schemas.microsoft.com/office/drawing/2014/main" id="{5B87F813-5615-4B14-B7D0-BAAAFB107208}"/>
              </a:ext>
            </a:extLst>
          </p:cNvPr>
          <p:cNvSpPr/>
          <p:nvPr/>
        </p:nvSpPr>
        <p:spPr>
          <a:xfrm>
            <a:off x="8986665" y="5380790"/>
            <a:ext cx="1741911" cy="9971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="" xmlns:a16="http://schemas.microsoft.com/office/drawing/2014/main" id="{3DE34B8F-C7CD-4E85-8D91-95CE42129931}"/>
              </a:ext>
            </a:extLst>
          </p:cNvPr>
          <p:cNvSpPr/>
          <p:nvPr/>
        </p:nvSpPr>
        <p:spPr>
          <a:xfrm>
            <a:off x="9889673" y="3649085"/>
            <a:ext cx="1741911" cy="9971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="" xmlns:a16="http://schemas.microsoft.com/office/drawing/2014/main" id="{F7800289-66A4-41E1-B3D5-4C42952A1EC8}"/>
              </a:ext>
            </a:extLst>
          </p:cNvPr>
          <p:cNvSpPr/>
          <p:nvPr/>
        </p:nvSpPr>
        <p:spPr>
          <a:xfrm>
            <a:off x="10420685" y="2157249"/>
            <a:ext cx="1741911" cy="99716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6" name="Picture 105">
            <a:extLst>
              <a:ext uri="{FF2B5EF4-FFF2-40B4-BE49-F238E27FC236}">
                <a16:creationId xmlns="" xmlns:a16="http://schemas.microsoft.com/office/drawing/2014/main" id="{8EF3B53E-BBAA-4BAA-BFC2-BD6041386B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49866" y="1640423"/>
            <a:ext cx="2055604" cy="1788577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="" xmlns:a16="http://schemas.microsoft.com/office/drawing/2014/main" id="{48089897-C141-4F59-853F-6B658CE052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4064" y="3332262"/>
            <a:ext cx="1412934" cy="2014261"/>
          </a:xfrm>
          <a:prstGeom prst="rect">
            <a:avLst/>
          </a:prstGeom>
        </p:spPr>
      </p:pic>
      <p:pic>
        <p:nvPicPr>
          <p:cNvPr id="109" name="VIDEO0021">
            <a:hlinkClick r:id="" action="ppaction://media"/>
            <a:extLst>
              <a:ext uri="{FF2B5EF4-FFF2-40B4-BE49-F238E27FC236}">
                <a16:creationId xmlns="" xmlns:a16="http://schemas.microsoft.com/office/drawing/2014/main" id="{4D0C4E35-C483-4725-BC8A-B75AAAA2015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584163" y="2601251"/>
            <a:ext cx="3252456" cy="1829841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="" xmlns:a16="http://schemas.microsoft.com/office/drawing/2014/main" id="{9F13E1B0-6011-4FB9-9B5C-24E172637C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98261" y="2676177"/>
            <a:ext cx="2934998" cy="19566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E15578C-AAA9-4160-BA9B-D5B9BC6D80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11760" y="1947208"/>
            <a:ext cx="1418975" cy="15991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01D5FCD-2F38-4D17-94DD-88EB81FBDA6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94653" y="1931311"/>
            <a:ext cx="2098173" cy="15757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E385FA4C-633C-4127-9E87-6820046818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35799" y="2080458"/>
            <a:ext cx="2371671" cy="14716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7055AFE7-8DFB-498E-86F0-A560CA22909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79070" y="2060855"/>
            <a:ext cx="1631850" cy="1555742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="" xmlns:a16="http://schemas.microsoft.com/office/drawing/2014/main" id="{7A3B3B73-A666-4592-A4B2-242BC527F3AD}"/>
              </a:ext>
            </a:extLst>
          </p:cNvPr>
          <p:cNvSpPr/>
          <p:nvPr/>
        </p:nvSpPr>
        <p:spPr>
          <a:xfrm>
            <a:off x="4588004" y="1640272"/>
            <a:ext cx="3276000" cy="36768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F80E7F0D-1D77-4EB1-823D-34D8B539C2D9}"/>
              </a:ext>
            </a:extLst>
          </p:cNvPr>
          <p:cNvSpPr/>
          <p:nvPr/>
        </p:nvSpPr>
        <p:spPr>
          <a:xfrm>
            <a:off x="3848424" y="1863162"/>
            <a:ext cx="4531464" cy="1741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654AB419-327A-4B06-B942-B55B10528048}"/>
              </a:ext>
            </a:extLst>
          </p:cNvPr>
          <p:cNvSpPr/>
          <p:nvPr/>
        </p:nvSpPr>
        <p:spPr>
          <a:xfrm>
            <a:off x="3850158" y="1664911"/>
            <a:ext cx="4531464" cy="1945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02BE989-B329-405C-9A38-21AEC723C00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01377" y="3368067"/>
            <a:ext cx="1435444" cy="19212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AF03BECD-5883-410D-A66F-0E4B28544DC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485610" y="1875718"/>
            <a:ext cx="1445515" cy="1389919"/>
          </a:xfrm>
          <a:prstGeom prst="rect">
            <a:avLst/>
          </a:prstGeom>
        </p:spPr>
      </p:pic>
      <p:sp>
        <p:nvSpPr>
          <p:cNvPr id="61" name="Rectangle: Rounded Corners 60">
            <a:extLst>
              <a:ext uri="{FF2B5EF4-FFF2-40B4-BE49-F238E27FC236}">
                <a16:creationId xmlns="" xmlns:a16="http://schemas.microsoft.com/office/drawing/2014/main" id="{AC370F5A-DBC6-4718-9B15-BE85FD718B28}"/>
              </a:ext>
            </a:extLst>
          </p:cNvPr>
          <p:cNvSpPr/>
          <p:nvPr/>
        </p:nvSpPr>
        <p:spPr>
          <a:xfrm>
            <a:off x="4548648" y="1666014"/>
            <a:ext cx="3276000" cy="36384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3E7C4ED8-6F11-4023-8652-17D723471AE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576062" y="2066615"/>
            <a:ext cx="1274085" cy="10238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D9FFA49B-66C7-46C3-A8F5-AF06F134FA4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947277" y="3440093"/>
            <a:ext cx="2628355" cy="153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17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65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6" fill="hold" display="0">
                  <p:stCondLst>
                    <p:cond delay="indefinite"/>
                  </p:stCondLst>
                </p:cTn>
                <p:tgtEl>
                  <p:spTgt spid="109"/>
                </p:tgtEl>
              </p:cMediaNode>
            </p:video>
          </p:childTnLst>
        </p:cTn>
      </p:par>
    </p:tnLst>
    <p:bldLst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3" grpId="0" animBg="1"/>
      <p:bldP spid="13" grpId="0" animBg="1"/>
      <p:bldP spid="64" grpId="0" animBg="1"/>
      <p:bldP spid="64" grpId="1" animBg="1"/>
      <p:bldP spid="61" grpId="0" animBg="1"/>
      <p:bldP spid="6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TD26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4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A1088BA4-F772-4190-8CD2-128334B2EDCD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E642C9B7-243A-434C-96BD-27438451A1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E4F3D351-AFBC-4790-8E21-BF70442D70D1}"/>
              </a:ext>
            </a:extLst>
          </p:cNvPr>
          <p:cNvGrpSpPr/>
          <p:nvPr/>
        </p:nvGrpSpPr>
        <p:grpSpPr>
          <a:xfrm>
            <a:off x="414903" y="2027242"/>
            <a:ext cx="1805441" cy="1894017"/>
            <a:chOff x="1387588" y="2182683"/>
            <a:chExt cx="1805441" cy="1894017"/>
          </a:xfrm>
        </p:grpSpPr>
        <p:sp>
          <p:nvSpPr>
            <p:cNvPr id="24" name="Rectangle: Top Corners Rounded 23">
              <a:extLst>
                <a:ext uri="{FF2B5EF4-FFF2-40B4-BE49-F238E27FC236}">
                  <a16:creationId xmlns="" xmlns:a16="http://schemas.microsoft.com/office/drawing/2014/main" id="{0355A2C6-8641-40DA-A0B1-2C46AB744DAF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F59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D41C372F-1866-485E-A24D-8D06E653C742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E6E7E9"/>
                </a:solidFill>
                <a:effectLst/>
                <a:uLnTx/>
                <a:uFillTx/>
                <a:latin typeface="Tw Cen MT" panose="020B0602020104020603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E20182F4-C5E8-42C2-BEAE-66827ED58104}"/>
                </a:ext>
              </a:extLst>
            </p:cNvPr>
            <p:cNvSpPr txBox="1"/>
            <p:nvPr/>
          </p:nvSpPr>
          <p:spPr>
            <a:xfrm>
              <a:off x="1494517" y="2182683"/>
              <a:ext cx="158591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E6E7E9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N1</a:t>
              </a:r>
            </a:p>
          </p:txBody>
        </p:sp>
      </p:grpSp>
      <p:sp>
        <p:nvSpPr>
          <p:cNvPr id="27" name="Freeform: Shape 26">
            <a:extLst>
              <a:ext uri="{FF2B5EF4-FFF2-40B4-BE49-F238E27FC236}">
                <a16:creationId xmlns="" xmlns:a16="http://schemas.microsoft.com/office/drawing/2014/main" id="{774C1D71-F6A8-448C-9DB7-6F123BA5E4A3}"/>
              </a:ext>
            </a:extLst>
          </p:cNvPr>
          <p:cNvSpPr/>
          <p:nvPr/>
        </p:nvSpPr>
        <p:spPr>
          <a:xfrm flipV="1">
            <a:off x="521833" y="2987809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67E3C3EC-3190-4015-BC58-C7DA25A6BC3C}"/>
              </a:ext>
            </a:extLst>
          </p:cNvPr>
          <p:cNvGrpSpPr/>
          <p:nvPr/>
        </p:nvGrpSpPr>
        <p:grpSpPr>
          <a:xfrm>
            <a:off x="527974" y="3464936"/>
            <a:ext cx="1597722" cy="1323513"/>
            <a:chOff x="1500659" y="3620377"/>
            <a:chExt cx="1597722" cy="1323513"/>
          </a:xfrm>
        </p:grpSpPr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0A205CDF-4281-4044-A133-A71A58AA1A62}"/>
                </a:ext>
              </a:extLst>
            </p:cNvPr>
            <p:cNvSpPr txBox="1"/>
            <p:nvPr/>
          </p:nvSpPr>
          <p:spPr>
            <a:xfrm>
              <a:off x="1506799" y="3620377"/>
              <a:ext cx="1591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Post-Mortem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FF8218E7-6CB1-41B7-94CF-5694A4BB6951}"/>
                </a:ext>
              </a:extLst>
            </p:cNvPr>
            <p:cNvSpPr txBox="1"/>
            <p:nvPr/>
          </p:nvSpPr>
          <p:spPr>
            <a:xfrm>
              <a:off x="1500659" y="4205226"/>
              <a:ext cx="159158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More details on </a:t>
              </a:r>
              <a:r>
                <a:rPr lang="en-US" sz="1400" b="1" dirty="0" smtClean="0">
                  <a:solidFill>
                    <a:srgbClr val="A6A6A6"/>
                  </a:solidFill>
                  <a:latin typeface="Tw Cen MT" panose="020B0602020104020603" pitchFamily="34" charset="0"/>
                </a:rPr>
                <a:t>bonding issues section</a:t>
              </a:r>
              <a:endParaRPr lang="en-US" sz="1400" b="1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039F38FC-F34E-41A2-91FC-92E04D8709C8}"/>
              </a:ext>
            </a:extLst>
          </p:cNvPr>
          <p:cNvGrpSpPr/>
          <p:nvPr/>
        </p:nvGrpSpPr>
        <p:grpSpPr>
          <a:xfrm>
            <a:off x="2278516" y="2027242"/>
            <a:ext cx="1805441" cy="1894017"/>
            <a:chOff x="1387588" y="2182683"/>
            <a:chExt cx="1805441" cy="1894017"/>
          </a:xfrm>
        </p:grpSpPr>
        <p:sp>
          <p:nvSpPr>
            <p:cNvPr id="33" name="Rectangle: Top Corners Rounded 32">
              <a:extLst>
                <a:ext uri="{FF2B5EF4-FFF2-40B4-BE49-F238E27FC236}">
                  <a16:creationId xmlns="" xmlns:a16="http://schemas.microsoft.com/office/drawing/2014/main" id="{AF41CDFE-B531-4E95-955D-74C8C09B3122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F59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35074BC9-6041-4639-9CE3-1121F2408113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E6E7E9"/>
                </a:solidFill>
                <a:effectLst/>
                <a:uLnTx/>
                <a:uFillTx/>
                <a:latin typeface="Tw Cen MT" panose="020B0602020104020603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3DB4C835-7BDC-4208-AD47-1D385C586673}"/>
                </a:ext>
              </a:extLst>
            </p:cNvPr>
            <p:cNvSpPr txBox="1"/>
            <p:nvPr/>
          </p:nvSpPr>
          <p:spPr>
            <a:xfrm>
              <a:off x="1494517" y="2182683"/>
              <a:ext cx="158591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E6E7E9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N2</a:t>
              </a:r>
            </a:p>
          </p:txBody>
        </p:sp>
      </p:grp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FDEEF33D-9E13-4EFB-831F-1A5732DEE8E8}"/>
              </a:ext>
            </a:extLst>
          </p:cNvPr>
          <p:cNvSpPr/>
          <p:nvPr/>
        </p:nvSpPr>
        <p:spPr>
          <a:xfrm flipV="1">
            <a:off x="2385446" y="2987809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AA803DDE-A5F3-4245-B4E5-BE20FF7E0636}"/>
              </a:ext>
            </a:extLst>
          </p:cNvPr>
          <p:cNvSpPr txBox="1"/>
          <p:nvPr/>
        </p:nvSpPr>
        <p:spPr>
          <a:xfrm>
            <a:off x="2368345" y="3481237"/>
            <a:ext cx="1591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5969"/>
                </a:solidFill>
                <a:latin typeface="Tw Cen MT" panose="020B0602020104020603" pitchFamily="34" charset="0"/>
              </a:rPr>
              <a:t>Waiting High Power test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88701F9F-7AAB-4E7D-B22D-87B8C6CFF997}"/>
              </a:ext>
            </a:extLst>
          </p:cNvPr>
          <p:cNvGrpSpPr/>
          <p:nvPr/>
        </p:nvGrpSpPr>
        <p:grpSpPr>
          <a:xfrm>
            <a:off x="4101617" y="2027242"/>
            <a:ext cx="1805441" cy="1894017"/>
            <a:chOff x="1387588" y="2182683"/>
            <a:chExt cx="1805441" cy="1894017"/>
          </a:xfrm>
        </p:grpSpPr>
        <p:sp>
          <p:nvSpPr>
            <p:cNvPr id="42" name="Rectangle: Top Corners Rounded 41">
              <a:extLst>
                <a:ext uri="{FF2B5EF4-FFF2-40B4-BE49-F238E27FC236}">
                  <a16:creationId xmlns="" xmlns:a16="http://schemas.microsoft.com/office/drawing/2014/main" id="{7DB6D407-5C85-41D0-8086-8598BDF1FBF1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F59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F069778E-D4D8-469A-98F1-89ACE23796E6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E6E7E9"/>
                </a:solidFill>
                <a:effectLst/>
                <a:uLnTx/>
                <a:uFillTx/>
                <a:latin typeface="Tw Cen MT" panose="020B0602020104020603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47BBD4A8-0FC8-4B9E-8E0E-58E3FA4233D4}"/>
                </a:ext>
              </a:extLst>
            </p:cNvPr>
            <p:cNvSpPr txBox="1"/>
            <p:nvPr/>
          </p:nvSpPr>
          <p:spPr>
            <a:xfrm>
              <a:off x="1494517" y="2182683"/>
              <a:ext cx="158591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E6E7E9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N3</a:t>
              </a:r>
            </a:p>
          </p:txBody>
        </p:sp>
      </p:grpSp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27FF7E8B-4966-4904-ABC0-FFF834E1F780}"/>
              </a:ext>
            </a:extLst>
          </p:cNvPr>
          <p:cNvSpPr/>
          <p:nvPr/>
        </p:nvSpPr>
        <p:spPr>
          <a:xfrm flipV="1">
            <a:off x="4208547" y="2987809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08F4BE9-DD9A-4300-81C1-82907FEA1BB9}"/>
              </a:ext>
            </a:extLst>
          </p:cNvPr>
          <p:cNvSpPr txBox="1"/>
          <p:nvPr/>
        </p:nvSpPr>
        <p:spPr>
          <a:xfrm>
            <a:off x="4202878" y="3477464"/>
            <a:ext cx="1591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5969"/>
                </a:solidFill>
                <a:latin typeface="Tw Cen MT" panose="020B0602020104020603" pitchFamily="34" charset="0"/>
              </a:rPr>
              <a:t>Waiting High power test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FF5E1167-4B93-4354-8FF5-9435A6D7A5D2}"/>
              </a:ext>
            </a:extLst>
          </p:cNvPr>
          <p:cNvGrpSpPr/>
          <p:nvPr/>
        </p:nvGrpSpPr>
        <p:grpSpPr>
          <a:xfrm>
            <a:off x="5987776" y="2027242"/>
            <a:ext cx="1805441" cy="1894017"/>
            <a:chOff x="1387588" y="2182683"/>
            <a:chExt cx="1805441" cy="1894017"/>
          </a:xfrm>
        </p:grpSpPr>
        <p:sp>
          <p:nvSpPr>
            <p:cNvPr id="51" name="Rectangle: Top Corners Rounded 50">
              <a:extLst>
                <a:ext uri="{FF2B5EF4-FFF2-40B4-BE49-F238E27FC236}">
                  <a16:creationId xmlns="" xmlns:a16="http://schemas.microsoft.com/office/drawing/2014/main" id="{C87F7239-AF10-48E8-94BF-DE155C0AEE64}"/>
                </a:ext>
              </a:extLst>
            </p:cNvPr>
            <p:cNvSpPr/>
            <p:nvPr/>
          </p:nvSpPr>
          <p:spPr>
            <a:xfrm>
              <a:off x="1494518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FF59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5C415753-FD86-4AB5-8600-B0327446B203}"/>
                </a:ext>
              </a:extLst>
            </p:cNvPr>
            <p:cNvSpPr txBox="1"/>
            <p:nvPr/>
          </p:nvSpPr>
          <p:spPr>
            <a:xfrm>
              <a:off x="1387588" y="2182683"/>
              <a:ext cx="1805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E6E7E9"/>
                </a:solidFill>
                <a:effectLst/>
                <a:uLnTx/>
                <a:uFillTx/>
                <a:latin typeface="Tw Cen MT" panose="020B0602020104020603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674DF645-E03E-4100-9C40-943EB01BAC9D}"/>
                </a:ext>
              </a:extLst>
            </p:cNvPr>
            <p:cNvSpPr txBox="1"/>
            <p:nvPr/>
          </p:nvSpPr>
          <p:spPr>
            <a:xfrm>
              <a:off x="1494517" y="2182683"/>
              <a:ext cx="158591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E6E7E9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N4</a:t>
              </a:r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="" xmlns:a16="http://schemas.microsoft.com/office/drawing/2014/main" id="{77825A7C-C9E6-40C2-9703-E4F267EAE519}"/>
              </a:ext>
            </a:extLst>
          </p:cNvPr>
          <p:cNvSpPr/>
          <p:nvPr/>
        </p:nvSpPr>
        <p:spPr>
          <a:xfrm flipV="1">
            <a:off x="6094706" y="2987809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823449DF-9113-4B17-AC35-33420304DAC0}"/>
              </a:ext>
            </a:extLst>
          </p:cNvPr>
          <p:cNvGrpSpPr/>
          <p:nvPr/>
        </p:nvGrpSpPr>
        <p:grpSpPr>
          <a:xfrm>
            <a:off x="6082405" y="3472334"/>
            <a:ext cx="1598214" cy="1193921"/>
            <a:chOff x="1482217" y="3627775"/>
            <a:chExt cx="1598214" cy="1193921"/>
          </a:xfrm>
        </p:grpSpPr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32588284-1E95-48DD-AE3E-5965A15FB4E0}"/>
                </a:ext>
              </a:extLst>
            </p:cNvPr>
            <p:cNvSpPr txBox="1"/>
            <p:nvPr/>
          </p:nvSpPr>
          <p:spPr>
            <a:xfrm>
              <a:off x="1482217" y="3627775"/>
              <a:ext cx="15915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5969"/>
                  </a:solidFill>
                  <a:latin typeface="Tw Cen MT" panose="020B0602020104020603" pitchFamily="34" charset="0"/>
                </a:rPr>
                <a:t>Assembly on-going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="" xmlns:a16="http://schemas.microsoft.com/office/drawing/2014/main" id="{58CAC1CD-D8B7-4AEF-8C78-6FE3BBE3CEC9}"/>
                </a:ext>
              </a:extLst>
            </p:cNvPr>
            <p:cNvSpPr txBox="1"/>
            <p:nvPr/>
          </p:nvSpPr>
          <p:spPr>
            <a:xfrm>
              <a:off x="1488849" y="4298476"/>
              <a:ext cx="15915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More details next slide</a:t>
              </a:r>
            </a:p>
          </p:txBody>
        </p:sp>
      </p:grpSp>
      <p:pic>
        <p:nvPicPr>
          <p:cNvPr id="60" name="Graphic 59" descr="Skull">
            <a:extLst>
              <a:ext uri="{FF2B5EF4-FFF2-40B4-BE49-F238E27FC236}">
                <a16:creationId xmlns="" xmlns:a16="http://schemas.microsoft.com/office/drawing/2014/main" id="{C4EC2C36-3ED8-42E2-8C1D-CF7D9300009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7588" y="4839200"/>
            <a:ext cx="914400" cy="914400"/>
          </a:xfrm>
          <a:prstGeom prst="rect">
            <a:avLst/>
          </a:prstGeom>
        </p:spPr>
      </p:pic>
      <p:pic>
        <p:nvPicPr>
          <p:cNvPr id="62" name="Graphic 61" descr="High voltage">
            <a:extLst>
              <a:ext uri="{FF2B5EF4-FFF2-40B4-BE49-F238E27FC236}">
                <a16:creationId xmlns="" xmlns:a16="http://schemas.microsoft.com/office/drawing/2014/main" id="{DEAADA17-8F49-4A88-AD31-DA63DAAF87C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06936" y="4839200"/>
            <a:ext cx="914400" cy="914400"/>
          </a:xfrm>
          <a:prstGeom prst="rect">
            <a:avLst/>
          </a:prstGeom>
        </p:spPr>
      </p:pic>
      <p:pic>
        <p:nvPicPr>
          <p:cNvPr id="63" name="Graphic 62" descr="High voltage">
            <a:extLst>
              <a:ext uri="{FF2B5EF4-FFF2-40B4-BE49-F238E27FC236}">
                <a16:creationId xmlns="" xmlns:a16="http://schemas.microsoft.com/office/drawing/2014/main" id="{00710975-B36C-4DFC-BECE-D0ADE7D1D50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20861" y="4839200"/>
            <a:ext cx="914400" cy="914400"/>
          </a:xfrm>
          <a:prstGeom prst="rect">
            <a:avLst/>
          </a:prstGeom>
        </p:spPr>
      </p:pic>
      <p:pic>
        <p:nvPicPr>
          <p:cNvPr id="65" name="Graphic 64" descr="Database">
            <a:extLst>
              <a:ext uri="{FF2B5EF4-FFF2-40B4-BE49-F238E27FC236}">
                <a16:creationId xmlns="" xmlns:a16="http://schemas.microsoft.com/office/drawing/2014/main" id="{23AFFE42-924E-495F-82F7-25D8A8A33BF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450211" y="4885825"/>
            <a:ext cx="914400" cy="9144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C28E3682-553A-4780-9694-F0207505D499}"/>
              </a:ext>
            </a:extLst>
          </p:cNvPr>
          <p:cNvSpPr txBox="1"/>
          <p:nvPr/>
        </p:nvSpPr>
        <p:spPr>
          <a:xfrm>
            <a:off x="2351244" y="4105736"/>
            <a:ext cx="1591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A6A6A6"/>
                </a:solidFill>
                <a:latin typeface="Tw Cen MT" panose="020B0602020104020603" pitchFamily="34" charset="0"/>
              </a:rPr>
              <a:t>Tuned</a:t>
            </a:r>
          </a:p>
          <a:p>
            <a:pPr algn="ctr"/>
            <a:r>
              <a:rPr lang="en-US" sz="1400" b="1" dirty="0" smtClean="0">
                <a:solidFill>
                  <a:srgbClr val="A6A6A6"/>
                </a:solidFill>
                <a:latin typeface="Tw Cen MT" panose="020B0602020104020603" pitchFamily="34" charset="0"/>
              </a:rPr>
              <a:t>Baked</a:t>
            </a:r>
            <a:endParaRPr lang="en-US" sz="1400" b="1" dirty="0">
              <a:solidFill>
                <a:srgbClr val="A6A6A6"/>
              </a:solidFill>
              <a:latin typeface="Tw Cen MT" panose="020B0602020104020603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324A9EED-31C8-4796-B53E-2A3B46FDA86C}"/>
              </a:ext>
            </a:extLst>
          </p:cNvPr>
          <p:cNvSpPr txBox="1"/>
          <p:nvPr/>
        </p:nvSpPr>
        <p:spPr>
          <a:xfrm>
            <a:off x="4196246" y="4105736"/>
            <a:ext cx="1591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A6A6A6"/>
                </a:solidFill>
                <a:latin typeface="Tw Cen MT" panose="020B0602020104020603" pitchFamily="34" charset="0"/>
              </a:rPr>
              <a:t>Tuned</a:t>
            </a:r>
          </a:p>
          <a:p>
            <a:pPr algn="ctr"/>
            <a:r>
              <a:rPr lang="en-US" sz="1400" b="1" dirty="0" smtClean="0">
                <a:solidFill>
                  <a:srgbClr val="A6A6A6"/>
                </a:solidFill>
                <a:latin typeface="Tw Cen MT" panose="020B0602020104020603" pitchFamily="34" charset="0"/>
              </a:rPr>
              <a:t>Unbaked</a:t>
            </a:r>
            <a:endParaRPr lang="en-US" sz="1400" b="1" dirty="0">
              <a:solidFill>
                <a:srgbClr val="A6A6A6"/>
              </a:solidFill>
              <a:latin typeface="Tw Cen MT" panose="020B0602020104020603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6066" y="2535073"/>
            <a:ext cx="4152268" cy="328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98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5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75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5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75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6" grpId="0" animBg="1"/>
      <p:bldP spid="38" grpId="0"/>
      <p:bldP spid="45" grpId="0" animBg="1"/>
      <p:bldP spid="47" grpId="0"/>
      <p:bldP spid="54" grpId="0" animBg="1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TD26-N4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F902CCC-0E81-4218-972E-E5BC6ED18459}" type="slidenum">
              <a:rPr lang="en-GB" smtClean="0"/>
              <a:t>5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7F86C299-BFB0-4E61-945A-9C77CC29E5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144" y="3411017"/>
            <a:ext cx="4884794" cy="23065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633F64D6-921F-44B5-866C-8E2AE4E237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2762" y="3356773"/>
            <a:ext cx="4813560" cy="2580524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="" xmlns:a16="http://schemas.microsoft.com/office/drawing/2014/main" id="{03DD3CBF-7F0D-4B9C-A5D2-CFA0B0A4BA42}"/>
              </a:ext>
            </a:extLst>
          </p:cNvPr>
          <p:cNvSpPr txBox="1">
            <a:spLocks/>
          </p:cNvSpPr>
          <p:nvPr/>
        </p:nvSpPr>
        <p:spPr>
          <a:xfrm>
            <a:off x="838196" y="1658632"/>
            <a:ext cx="9922845" cy="60372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Brazing of cooling blocks and waveguides </a:t>
            </a:r>
            <a:endParaRPr lang="en-GB" sz="2400" b="1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="" xmlns:a16="http://schemas.microsoft.com/office/drawing/2014/main" id="{CDA00AC3-41F3-4B2C-A43B-D63E8772DF96}"/>
              </a:ext>
            </a:extLst>
          </p:cNvPr>
          <p:cNvSpPr txBox="1">
            <a:spLocks/>
          </p:cNvSpPr>
          <p:nvPr/>
        </p:nvSpPr>
        <p:spPr>
          <a:xfrm>
            <a:off x="838197" y="1658632"/>
            <a:ext cx="9922845" cy="60372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Brazing of tuning pins</a:t>
            </a:r>
            <a:endParaRPr lang="en-GB" sz="2400" b="1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C2F55DD-32A0-4A26-9142-7C66092D8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1658632"/>
            <a:ext cx="9922845" cy="843173"/>
          </a:xfrm>
          <a:solidFill>
            <a:schemeClr val="bg1"/>
          </a:solidFill>
        </p:spPr>
        <p:txBody>
          <a:bodyPr anchor="t">
            <a:normAutofit/>
          </a:bodyPr>
          <a:lstStyle/>
          <a:p>
            <a:r>
              <a:rPr lang="en-US" sz="2400" dirty="0"/>
              <a:t>Diffusion bonding executed at TMD technologies (UK)</a:t>
            </a:r>
          </a:p>
          <a:p>
            <a:pPr lvl="1"/>
            <a:r>
              <a:rPr lang="en-US" sz="2000" dirty="0"/>
              <a:t>1040 °C x 1h 30 min x 0.06MPa x H</a:t>
            </a:r>
            <a:r>
              <a:rPr lang="en-US" sz="2000" baseline="-25000" dirty="0"/>
              <a:t>2</a:t>
            </a:r>
            <a:endParaRPr lang="en-GB" sz="2000" baseline="-25000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7DDB3B52-A463-49A2-83F3-D472029951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8678" y="3276549"/>
            <a:ext cx="4841729" cy="234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49B28CC-F261-4EEE-A47E-26987F3D29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07928" y="3017803"/>
            <a:ext cx="4872040" cy="32718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C049B89D-922B-49E5-B299-858339C0AF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02512" y="2313795"/>
            <a:ext cx="3026679" cy="395149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C9912AE9-1560-4E18-8D68-6CD3C5B664F0}"/>
              </a:ext>
            </a:extLst>
          </p:cNvPr>
          <p:cNvSpPr/>
          <p:nvPr/>
        </p:nvSpPr>
        <p:spPr>
          <a:xfrm>
            <a:off x="7186090" y="2019827"/>
            <a:ext cx="5005910" cy="4325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3E71B55-EE34-4614-9F4D-E0008C5C4B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27036" y="2157249"/>
            <a:ext cx="3434676" cy="410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5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8" grpId="0" uiExpand="1" build="p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TD31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F902CCC-0E81-4218-972E-E5BC6ED18459}" type="slidenum">
              <a:rPr lang="en-GB" smtClean="0"/>
              <a:t>6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A64F4003-2C99-4062-8F54-ACFEE787F593}"/>
              </a:ext>
            </a:extLst>
          </p:cNvPr>
          <p:cNvGrpSpPr/>
          <p:nvPr/>
        </p:nvGrpSpPr>
        <p:grpSpPr>
          <a:xfrm>
            <a:off x="969808" y="1999694"/>
            <a:ext cx="1591582" cy="1920092"/>
            <a:chOff x="3991395" y="2156608"/>
            <a:chExt cx="1591582" cy="1920092"/>
          </a:xfrm>
        </p:grpSpPr>
        <p:sp>
          <p:nvSpPr>
            <p:cNvPr id="15" name="Rectangle: Top Corners Rounded 14">
              <a:extLst>
                <a:ext uri="{FF2B5EF4-FFF2-40B4-BE49-F238E27FC236}">
                  <a16:creationId xmlns="" xmlns:a16="http://schemas.microsoft.com/office/drawing/2014/main" id="{1CA2E3AF-669D-4099-8C05-EE3392553E96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52CBB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BDAA0F3F-40F9-41DF-97D7-A8652B8986A1}"/>
                </a:ext>
              </a:extLst>
            </p:cNvPr>
            <p:cNvSpPr txBox="1"/>
            <p:nvPr/>
          </p:nvSpPr>
          <p:spPr>
            <a:xfrm>
              <a:off x="4153533" y="2156608"/>
              <a:ext cx="12398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E6E7E9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N1</a:t>
              </a:r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67B505FF-51A1-47FF-B3AD-AAB5343FB1A7}"/>
              </a:ext>
            </a:extLst>
          </p:cNvPr>
          <p:cNvSpPr/>
          <p:nvPr/>
        </p:nvSpPr>
        <p:spPr>
          <a:xfrm flipV="1">
            <a:off x="969808" y="2986336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CA6254DB-42A7-497C-801D-B16348C78976}"/>
              </a:ext>
            </a:extLst>
          </p:cNvPr>
          <p:cNvGrpSpPr/>
          <p:nvPr/>
        </p:nvGrpSpPr>
        <p:grpSpPr>
          <a:xfrm>
            <a:off x="956087" y="3469310"/>
            <a:ext cx="1619024" cy="1169551"/>
            <a:chOff x="3977674" y="3500496"/>
            <a:chExt cx="1619024" cy="1169551"/>
          </a:xfrm>
        </p:grpSpPr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15F20BAF-79A5-4B1E-9620-69F21AFDB91E}"/>
                </a:ext>
              </a:extLst>
            </p:cNvPr>
            <p:cNvSpPr txBox="1"/>
            <p:nvPr/>
          </p:nvSpPr>
          <p:spPr>
            <a:xfrm>
              <a:off x="4005116" y="3500496"/>
              <a:ext cx="15915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Assembly on-going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235E3549-F873-4EF5-A5CC-48B235BBA692}"/>
                </a:ext>
              </a:extLst>
            </p:cNvPr>
            <p:cNvSpPr txBox="1"/>
            <p:nvPr/>
          </p:nvSpPr>
          <p:spPr>
            <a:xfrm>
              <a:off x="3977674" y="4146827"/>
              <a:ext cx="16190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Bonding completed</a:t>
              </a:r>
            </a:p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Brazing on-going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7643427F-D41A-48EE-848C-99DC19F01B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13" y="4734554"/>
            <a:ext cx="897858" cy="89785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CED0EE63-0A30-4B19-B85C-614D033EF5C4}"/>
              </a:ext>
            </a:extLst>
          </p:cNvPr>
          <p:cNvGrpSpPr/>
          <p:nvPr/>
        </p:nvGrpSpPr>
        <p:grpSpPr>
          <a:xfrm>
            <a:off x="2850755" y="1999694"/>
            <a:ext cx="1591582" cy="1920092"/>
            <a:chOff x="3991395" y="2156608"/>
            <a:chExt cx="1591582" cy="1920092"/>
          </a:xfrm>
        </p:grpSpPr>
        <p:sp>
          <p:nvSpPr>
            <p:cNvPr id="24" name="Rectangle: Top Corners Rounded 23">
              <a:extLst>
                <a:ext uri="{FF2B5EF4-FFF2-40B4-BE49-F238E27FC236}">
                  <a16:creationId xmlns="" xmlns:a16="http://schemas.microsoft.com/office/drawing/2014/main" id="{7EA988F8-6FB7-429C-B2E4-2A99E17FA0A2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52CBB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C50673C5-619B-4A52-B705-2E6E36715ADB}"/>
                </a:ext>
              </a:extLst>
            </p:cNvPr>
            <p:cNvSpPr txBox="1"/>
            <p:nvPr/>
          </p:nvSpPr>
          <p:spPr>
            <a:xfrm>
              <a:off x="4153533" y="2156608"/>
              <a:ext cx="12398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E6E7E9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N2</a:t>
              </a: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="" xmlns:a16="http://schemas.microsoft.com/office/drawing/2014/main" id="{F67EEDE3-7542-43D8-906D-2A1550BA7232}"/>
              </a:ext>
            </a:extLst>
          </p:cNvPr>
          <p:cNvSpPr/>
          <p:nvPr/>
        </p:nvSpPr>
        <p:spPr>
          <a:xfrm flipV="1">
            <a:off x="2850755" y="2986336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A3E180F8-BB7F-4A47-ABC7-C7D0ADA160EF}"/>
              </a:ext>
            </a:extLst>
          </p:cNvPr>
          <p:cNvGrpSpPr/>
          <p:nvPr/>
        </p:nvGrpSpPr>
        <p:grpSpPr>
          <a:xfrm>
            <a:off x="2615801" y="3475823"/>
            <a:ext cx="2029813" cy="1385863"/>
            <a:chOff x="3856232" y="3632737"/>
            <a:chExt cx="1603459" cy="1385863"/>
          </a:xfrm>
        </p:grpSpPr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57883563-C2DB-4671-BF33-73E9D35638C7}"/>
                </a:ext>
              </a:extLst>
            </p:cNvPr>
            <p:cNvSpPr txBox="1"/>
            <p:nvPr/>
          </p:nvSpPr>
          <p:spPr>
            <a:xfrm>
              <a:off x="3868109" y="3632737"/>
              <a:ext cx="15915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Assembly on-going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10D325C4-980D-4949-8DC5-BCA8A630B358}"/>
                </a:ext>
              </a:extLst>
            </p:cNvPr>
            <p:cNvSpPr txBox="1"/>
            <p:nvPr/>
          </p:nvSpPr>
          <p:spPr>
            <a:xfrm>
              <a:off x="3856232" y="4279936"/>
              <a:ext cx="159158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A6A6A6"/>
                  </a:solidFill>
                  <a:latin typeface="Tw Cen MT" panose="020B0602020104020603" pitchFamily="34" charset="0"/>
                </a:rPr>
                <a:t>Bonding completed Brazing on-going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C13CFBE1-4A3C-462D-A7E3-A6C9E2F89C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46" y="4782474"/>
            <a:ext cx="897858" cy="897856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3513E555-2D16-4F33-AEF6-FA3834A51C52}"/>
              </a:ext>
            </a:extLst>
          </p:cNvPr>
          <p:cNvGrpSpPr/>
          <p:nvPr/>
        </p:nvGrpSpPr>
        <p:grpSpPr>
          <a:xfrm>
            <a:off x="4892491" y="1999694"/>
            <a:ext cx="1591582" cy="1920092"/>
            <a:chOff x="3991395" y="2156608"/>
            <a:chExt cx="1591582" cy="1920092"/>
          </a:xfrm>
        </p:grpSpPr>
        <p:sp>
          <p:nvSpPr>
            <p:cNvPr id="32" name="Rectangle: Top Corners Rounded 31">
              <a:extLst>
                <a:ext uri="{FF2B5EF4-FFF2-40B4-BE49-F238E27FC236}">
                  <a16:creationId xmlns="" xmlns:a16="http://schemas.microsoft.com/office/drawing/2014/main" id="{39317BCC-A5F8-43BD-A386-BF8C09DBBD11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52CBB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D42ACAB5-51D6-4229-A303-7303096627A5}"/>
                </a:ext>
              </a:extLst>
            </p:cNvPr>
            <p:cNvSpPr txBox="1"/>
            <p:nvPr/>
          </p:nvSpPr>
          <p:spPr>
            <a:xfrm>
              <a:off x="4153533" y="2156608"/>
              <a:ext cx="12398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E6E7E9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N3</a:t>
              </a:r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017B937E-5B22-4BA8-9F90-E846749C2776}"/>
              </a:ext>
            </a:extLst>
          </p:cNvPr>
          <p:cNvSpPr/>
          <p:nvPr/>
        </p:nvSpPr>
        <p:spPr>
          <a:xfrm flipV="1">
            <a:off x="4892491" y="2986336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FA67A3DB-C507-46EB-B207-0A602B6110B6}"/>
              </a:ext>
            </a:extLst>
          </p:cNvPr>
          <p:cNvGrpSpPr/>
          <p:nvPr/>
        </p:nvGrpSpPr>
        <p:grpSpPr>
          <a:xfrm>
            <a:off x="4863831" y="3509116"/>
            <a:ext cx="1620242" cy="975885"/>
            <a:chOff x="3977674" y="3837442"/>
            <a:chExt cx="1620242" cy="975885"/>
          </a:xfrm>
        </p:grpSpPr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8F8BE3CE-C616-4AF1-83D5-F3312C7F12C3}"/>
                </a:ext>
              </a:extLst>
            </p:cNvPr>
            <p:cNvSpPr txBox="1"/>
            <p:nvPr/>
          </p:nvSpPr>
          <p:spPr>
            <a:xfrm>
              <a:off x="3977674" y="3837442"/>
              <a:ext cx="15915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52CBBE"/>
                  </a:solidFill>
                  <a:latin typeface="Tw Cen MT" panose="020B0602020104020603" pitchFamily="34" charset="0"/>
                </a:rPr>
                <a:t>Manufacturing completed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26BF7162-1447-4C2A-BCE9-C8A513F212C7}"/>
                </a:ext>
              </a:extLst>
            </p:cNvPr>
            <p:cNvSpPr txBox="1"/>
            <p:nvPr/>
          </p:nvSpPr>
          <p:spPr>
            <a:xfrm>
              <a:off x="4006334" y="4505550"/>
              <a:ext cx="1591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400" b="1" dirty="0">
                <a:solidFill>
                  <a:srgbClr val="A6A6A6"/>
                </a:solidFill>
                <a:latin typeface="Tw Cen MT" panose="020B0602020104020603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865EBAAC-EDE9-4AFB-AFC6-F6974E1D19C8}"/>
              </a:ext>
            </a:extLst>
          </p:cNvPr>
          <p:cNvGrpSpPr/>
          <p:nvPr/>
        </p:nvGrpSpPr>
        <p:grpSpPr>
          <a:xfrm>
            <a:off x="6758448" y="2028715"/>
            <a:ext cx="1591582" cy="1920092"/>
            <a:chOff x="3991395" y="2156608"/>
            <a:chExt cx="1591582" cy="1920092"/>
          </a:xfrm>
        </p:grpSpPr>
        <p:sp>
          <p:nvSpPr>
            <p:cNvPr id="40" name="Rectangle: Top Corners Rounded 39">
              <a:extLst>
                <a:ext uri="{FF2B5EF4-FFF2-40B4-BE49-F238E27FC236}">
                  <a16:creationId xmlns="" xmlns:a16="http://schemas.microsoft.com/office/drawing/2014/main" id="{258F4656-C69F-47A2-9B19-75A2231701AE}"/>
                </a:ext>
              </a:extLst>
            </p:cNvPr>
            <p:cNvSpPr/>
            <p:nvPr/>
          </p:nvSpPr>
          <p:spPr>
            <a:xfrm>
              <a:off x="3991395" y="2209800"/>
              <a:ext cx="1591582" cy="1866900"/>
            </a:xfrm>
            <a:prstGeom prst="round2SameRect">
              <a:avLst>
                <a:gd name="adj1" fmla="val 12063"/>
                <a:gd name="adj2" fmla="val 0"/>
              </a:avLst>
            </a:prstGeom>
            <a:solidFill>
              <a:srgbClr val="52CBB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44FF8850-AC4E-462C-A27C-D994201D1E2C}"/>
                </a:ext>
              </a:extLst>
            </p:cNvPr>
            <p:cNvSpPr txBox="1"/>
            <p:nvPr/>
          </p:nvSpPr>
          <p:spPr>
            <a:xfrm>
              <a:off x="4153533" y="2156608"/>
              <a:ext cx="12398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E6E7E9"/>
                  </a:solidFill>
                  <a:effectLst/>
                  <a:uLnTx/>
                  <a:uFillTx/>
                  <a:latin typeface="Tw Cen MT" panose="020B0602020104020603" pitchFamily="34" charset="0"/>
                </a:rPr>
                <a:t>N4</a:t>
              </a:r>
            </a:p>
          </p:txBody>
        </p:sp>
      </p:grpSp>
      <p:sp>
        <p:nvSpPr>
          <p:cNvPr id="42" name="Freeform: Shape 41">
            <a:extLst>
              <a:ext uri="{FF2B5EF4-FFF2-40B4-BE49-F238E27FC236}">
                <a16:creationId xmlns="" xmlns:a16="http://schemas.microsoft.com/office/drawing/2014/main" id="{C8856CA4-1CF5-4AAD-9AC2-C7A98B09AF68}"/>
              </a:ext>
            </a:extLst>
          </p:cNvPr>
          <p:cNvSpPr/>
          <p:nvPr/>
        </p:nvSpPr>
        <p:spPr>
          <a:xfrm flipV="1">
            <a:off x="6758448" y="3015357"/>
            <a:ext cx="1591582" cy="3031986"/>
          </a:xfrm>
          <a:custGeom>
            <a:avLst/>
            <a:gdLst>
              <a:gd name="connsiteX0" fmla="*/ 0 w 1591582"/>
              <a:gd name="connsiteY0" fmla="*/ 3031986 h 3031986"/>
              <a:gd name="connsiteX1" fmla="*/ 357641 w 1591582"/>
              <a:gd name="connsiteY1" fmla="*/ 3031986 h 3031986"/>
              <a:gd name="connsiteX2" fmla="*/ 795791 w 1591582"/>
              <a:gd name="connsiteY2" fmla="*/ 2593836 h 3031986"/>
              <a:gd name="connsiteX3" fmla="*/ 1233941 w 1591582"/>
              <a:gd name="connsiteY3" fmla="*/ 3031986 h 3031986"/>
              <a:gd name="connsiteX4" fmla="*/ 1591582 w 1591582"/>
              <a:gd name="connsiteY4" fmla="*/ 3031986 h 3031986"/>
              <a:gd name="connsiteX5" fmla="*/ 1591582 w 1591582"/>
              <a:gd name="connsiteY5" fmla="*/ 314242 h 3031986"/>
              <a:gd name="connsiteX6" fmla="*/ 1277340 w 1591582"/>
              <a:gd name="connsiteY6" fmla="*/ 0 h 3031986"/>
              <a:gd name="connsiteX7" fmla="*/ 314242 w 1591582"/>
              <a:gd name="connsiteY7" fmla="*/ 0 h 3031986"/>
              <a:gd name="connsiteX8" fmla="*/ 0 w 1591582"/>
              <a:gd name="connsiteY8" fmla="*/ 314242 h 303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91582" h="3031986">
                <a:moveTo>
                  <a:pt x="0" y="3031986"/>
                </a:moveTo>
                <a:lnTo>
                  <a:pt x="357641" y="3031986"/>
                </a:lnTo>
                <a:cubicBezTo>
                  <a:pt x="357641" y="2790002"/>
                  <a:pt x="553807" y="2593836"/>
                  <a:pt x="795791" y="2593836"/>
                </a:cubicBezTo>
                <a:cubicBezTo>
                  <a:pt x="1037775" y="2593836"/>
                  <a:pt x="1233941" y="2790002"/>
                  <a:pt x="1233941" y="3031986"/>
                </a:cubicBezTo>
                <a:lnTo>
                  <a:pt x="1591582" y="3031986"/>
                </a:lnTo>
                <a:lnTo>
                  <a:pt x="1591582" y="314242"/>
                </a:lnTo>
                <a:cubicBezTo>
                  <a:pt x="1591582" y="140691"/>
                  <a:pt x="1450891" y="0"/>
                  <a:pt x="1277340" y="0"/>
                </a:cubicBezTo>
                <a:lnTo>
                  <a:pt x="314242" y="0"/>
                </a:lnTo>
                <a:cubicBezTo>
                  <a:pt x="140691" y="0"/>
                  <a:pt x="0" y="140691"/>
                  <a:pt x="0" y="31424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27000" sx="107000" sy="107000" algn="ctr" rotWithShape="0">
              <a:prstClr val="black">
                <a:alpha val="23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9D975922-009F-4E24-AF81-6906C7A5FD3A}"/>
              </a:ext>
            </a:extLst>
          </p:cNvPr>
          <p:cNvSpPr txBox="1"/>
          <p:nvPr/>
        </p:nvSpPr>
        <p:spPr>
          <a:xfrm>
            <a:off x="6758448" y="3498858"/>
            <a:ext cx="1591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52CBBE"/>
                </a:solidFill>
                <a:latin typeface="Tw Cen MT" panose="020B0602020104020603" pitchFamily="34" charset="0"/>
              </a:rPr>
              <a:t>Manufacturing completed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E1EE3645-3D74-49B2-BEC2-D27D9FF5E1A4}"/>
              </a:ext>
            </a:extLst>
          </p:cNvPr>
          <p:cNvSpPr txBox="1"/>
          <p:nvPr/>
        </p:nvSpPr>
        <p:spPr>
          <a:xfrm>
            <a:off x="1569765" y="4871661"/>
            <a:ext cx="952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A6A6A6"/>
                </a:solidFill>
                <a:latin typeface="Tw Cen MT" panose="020B0602020104020603" pitchFamily="34" charset="0"/>
              </a:rPr>
              <a:t>New tooling tested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CCB0EE48-EB87-47B2-8C67-25CC02E5ACA6}"/>
              </a:ext>
            </a:extLst>
          </p:cNvPr>
          <p:cNvSpPr txBox="1"/>
          <p:nvPr/>
        </p:nvSpPr>
        <p:spPr>
          <a:xfrm>
            <a:off x="3503736" y="4920300"/>
            <a:ext cx="952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A6A6A6"/>
                </a:solidFill>
                <a:latin typeface="Tw Cen MT" panose="020B0602020104020603" pitchFamily="34" charset="0"/>
              </a:rPr>
              <a:t>New tooling tested</a:t>
            </a:r>
          </a:p>
        </p:txBody>
      </p:sp>
      <p:pic>
        <p:nvPicPr>
          <p:cNvPr id="49" name="Graphic 48" descr="Factory">
            <a:extLst>
              <a:ext uri="{FF2B5EF4-FFF2-40B4-BE49-F238E27FC236}">
                <a16:creationId xmlns="" xmlns:a16="http://schemas.microsoft.com/office/drawing/2014/main" id="{44318496-EBFE-4A99-B1C8-0C6B929850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31082" y="4853236"/>
            <a:ext cx="914400" cy="914400"/>
          </a:xfrm>
          <a:prstGeom prst="rect">
            <a:avLst/>
          </a:prstGeom>
        </p:spPr>
      </p:pic>
      <p:pic>
        <p:nvPicPr>
          <p:cNvPr id="50" name="Graphic 49" descr="Factory">
            <a:extLst>
              <a:ext uri="{FF2B5EF4-FFF2-40B4-BE49-F238E27FC236}">
                <a16:creationId xmlns="" xmlns:a16="http://schemas.microsoft.com/office/drawing/2014/main" id="{ECE0DDA4-FD08-4F64-B585-10EF0E7240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33519" y="4901266"/>
            <a:ext cx="914400" cy="9144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FC8A6FB-720B-408C-A18F-F0FBED86FEC6}"/>
              </a:ext>
            </a:extLst>
          </p:cNvPr>
          <p:cNvSpPr txBox="1"/>
          <p:nvPr/>
        </p:nvSpPr>
        <p:spPr>
          <a:xfrm>
            <a:off x="8460855" y="5358466"/>
            <a:ext cx="3763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w Cen MT" panose="020B0602020104020603" pitchFamily="34" charset="0"/>
              </a:rPr>
              <a:t>Baseline for CLIC-380GeV</a:t>
            </a:r>
            <a:endParaRPr lang="en-US" dirty="0">
              <a:latin typeface="Tw Cen MT" panose="020B06020201040206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38988" y="2052886"/>
            <a:ext cx="2905125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7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95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5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75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25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75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6" grpId="0" animBg="1"/>
      <p:bldP spid="34" grpId="0" animBg="1"/>
      <p:bldP spid="42" grpId="0" animBg="1"/>
      <p:bldP spid="44" grpId="0"/>
      <p:bldP spid="47" grpId="0"/>
      <p:bldP spid="48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TD31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F902CCC-0E81-4218-972E-E5BC6ED18459}" type="slidenum">
              <a:rPr lang="en-GB" smtClean="0"/>
              <a:t>7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close up of a clock&#10;&#10;Description automatically generated">
            <a:extLst>
              <a:ext uri="{FF2B5EF4-FFF2-40B4-BE49-F238E27FC236}">
                <a16:creationId xmlns="" xmlns:a16="http://schemas.microsoft.com/office/drawing/2014/main" id="{E8A1C590-C736-4EA9-92CB-601C94E3C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68" y="1883617"/>
            <a:ext cx="3328741" cy="22191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5A20059-D2AE-4FEE-B88F-0634FA586E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434" y="4318675"/>
            <a:ext cx="1778016" cy="2370687"/>
          </a:xfrm>
          <a:prstGeom prst="rect">
            <a:avLst/>
          </a:prstGeom>
        </p:spPr>
      </p:pic>
      <p:pic>
        <p:nvPicPr>
          <p:cNvPr id="10" name="Graphic 9" descr="Checkmark">
            <a:extLst>
              <a:ext uri="{FF2B5EF4-FFF2-40B4-BE49-F238E27FC236}">
                <a16:creationId xmlns="" xmlns:a16="http://schemas.microsoft.com/office/drawing/2014/main" id="{53777435-7FBE-42BC-84A0-15BABB1CA89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336803" y="5348516"/>
            <a:ext cx="720000" cy="72000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3FC8A6FB-720B-408C-A18F-F0FBED86FEC6}"/>
              </a:ext>
            </a:extLst>
          </p:cNvPr>
          <p:cNvSpPr txBox="1"/>
          <p:nvPr/>
        </p:nvSpPr>
        <p:spPr>
          <a:xfrm>
            <a:off x="8056803" y="4509997"/>
            <a:ext cx="38303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w Cen MT" panose="020B0602020104020603" pitchFamily="34" charset="0"/>
              </a:rPr>
              <a:t>Bead Pull measurements before bonding are better than we usually </a:t>
            </a:r>
            <a:r>
              <a:rPr lang="en-US" dirty="0" smtClean="0">
                <a:latin typeface="Tw Cen MT" panose="020B0602020104020603" pitchFamily="34" charset="0"/>
              </a:rPr>
              <a:t>see. Phase </a:t>
            </a:r>
            <a:r>
              <a:rPr lang="en-US" dirty="0">
                <a:latin typeface="Tw Cen MT" panose="020B0602020104020603" pitchFamily="34" charset="0"/>
              </a:rPr>
              <a:t>advance (N1) nearly fulfils the requirements after </a:t>
            </a:r>
            <a:r>
              <a:rPr lang="en-US" dirty="0" smtClean="0">
                <a:latin typeface="Tw Cen MT" panose="020B0602020104020603" pitchFamily="34" charset="0"/>
              </a:rPr>
              <a:t>tuning.</a:t>
            </a:r>
          </a:p>
          <a:p>
            <a:r>
              <a:rPr lang="en-US" dirty="0" smtClean="0">
                <a:latin typeface="Tw Cen MT" panose="020B0602020104020603" pitchFamily="34" charset="0"/>
              </a:rPr>
              <a:t>Due to extremely good quality</a:t>
            </a:r>
          </a:p>
          <a:p>
            <a:r>
              <a:rPr lang="en-US" dirty="0" smtClean="0">
                <a:latin typeface="Tw Cen MT" panose="020B0602020104020603" pitchFamily="34" charset="0"/>
              </a:rPr>
              <a:t>Also due to the good alignment and RF contact of the tooling.</a:t>
            </a:r>
            <a:endParaRPr lang="en-US" dirty="0">
              <a:latin typeface="Tw Cen MT" panose="020B0602020104020603" pitchFamily="34" charset="0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5ED74899-FD70-4C88-B29E-CBD5745F721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9715"/>
          <a:stretch/>
        </p:blipFill>
        <p:spPr>
          <a:xfrm>
            <a:off x="2777961" y="4318675"/>
            <a:ext cx="4101819" cy="25072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31343" y="1880064"/>
            <a:ext cx="5639696" cy="2470724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3FC8A6FB-720B-408C-A18F-F0FBED86FEC6}"/>
              </a:ext>
            </a:extLst>
          </p:cNvPr>
          <p:cNvSpPr txBox="1"/>
          <p:nvPr/>
        </p:nvSpPr>
        <p:spPr>
          <a:xfrm>
            <a:off x="10451290" y="2778364"/>
            <a:ext cx="1278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w Cen MT" panose="020B0602020104020603" pitchFamily="34" charset="0"/>
              </a:rPr>
              <a:t>140 discs produced. 0 defects</a:t>
            </a:r>
            <a:endParaRPr lang="en-US" dirty="0">
              <a:latin typeface="Tw Cen MT" panose="020B0602020104020603" pitchFamily="34" charset="0"/>
            </a:endParaRPr>
          </a:p>
        </p:txBody>
      </p:sp>
      <p:pic>
        <p:nvPicPr>
          <p:cNvPr id="46" name="Graphic 9" descr="Checkmark">
            <a:extLst>
              <a:ext uri="{FF2B5EF4-FFF2-40B4-BE49-F238E27FC236}">
                <a16:creationId xmlns="" xmlns:a16="http://schemas.microsoft.com/office/drawing/2014/main" id="{53777435-7FBE-42BC-84A0-15BABB1CA89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682168" y="280009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76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>
            <a:extLst>
              <a:ext uri="{FF2B5EF4-FFF2-40B4-BE49-F238E27FC236}">
                <a16:creationId xmlns="" xmlns:a16="http://schemas.microsoft.com/office/drawing/2014/main" id="{102B471C-EDBC-40AB-9C13-6FB6ABE66F11}"/>
              </a:ext>
            </a:extLst>
          </p:cNvPr>
          <p:cNvSpPr txBox="1">
            <a:spLocks/>
          </p:cNvSpPr>
          <p:nvPr/>
        </p:nvSpPr>
        <p:spPr>
          <a:xfrm>
            <a:off x="9550424" y="4364580"/>
            <a:ext cx="2743200" cy="14910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No banana effect</a:t>
            </a:r>
          </a:p>
          <a:p>
            <a:pPr marL="0" indent="0">
              <a:buNone/>
            </a:pPr>
            <a:r>
              <a:rPr lang="en-US" sz="2000" dirty="0" smtClean="0"/>
              <a:t>Reduced disc to disc alignment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Straightness: 15 µm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96A1B81A-A93A-4C65-B516-5B854F96DD9C}"/>
              </a:ext>
            </a:extLst>
          </p:cNvPr>
          <p:cNvSpPr/>
          <p:nvPr/>
        </p:nvSpPr>
        <p:spPr>
          <a:xfrm>
            <a:off x="9359677" y="3925696"/>
            <a:ext cx="2791826" cy="231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1B116C0E-19E8-4202-98CC-D39183AF3CB1}"/>
              </a:ext>
            </a:extLst>
          </p:cNvPr>
          <p:cNvGrpSpPr/>
          <p:nvPr/>
        </p:nvGrpSpPr>
        <p:grpSpPr>
          <a:xfrm>
            <a:off x="5690380" y="3569315"/>
            <a:ext cx="3114001" cy="2880000"/>
            <a:chOff x="6202926" y="3925524"/>
            <a:chExt cx="3114001" cy="2880000"/>
          </a:xfrm>
        </p:grpSpPr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0D3AFB03-4DC5-431D-B580-6FE1686052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02926" y="3925524"/>
              <a:ext cx="3114001" cy="288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E855390D-D906-479C-85F8-0BAEAFA8947E}"/>
                </a:ext>
              </a:extLst>
            </p:cNvPr>
            <p:cNvSpPr txBox="1"/>
            <p:nvPr/>
          </p:nvSpPr>
          <p:spPr>
            <a:xfrm>
              <a:off x="6726264" y="4262034"/>
              <a:ext cx="5960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N2</a:t>
              </a:r>
              <a:endParaRPr lang="en-GB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TD31 – N1 and N2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C2F55DD-32A0-4A26-9142-7C66092D8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1391"/>
            <a:ext cx="4754078" cy="4422776"/>
          </a:xfrm>
        </p:spPr>
        <p:txBody>
          <a:bodyPr anchor="t">
            <a:normAutofit/>
          </a:bodyPr>
          <a:lstStyle/>
          <a:p>
            <a:r>
              <a:rPr lang="en-GB" sz="2400" dirty="0"/>
              <a:t>Diffusion bonding executed at Bodycote (FR)</a:t>
            </a:r>
          </a:p>
          <a:p>
            <a:pPr lvl="1"/>
            <a:r>
              <a:rPr lang="en-GB" sz="2000" dirty="0"/>
              <a:t>1040 °C x 1h 30 min x 0.06MPa x H2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8</a:t>
            </a:fld>
            <a:endParaRPr lang="en-GB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5" descr="A close up of an engine&#10;&#10;Description automatically generated">
            <a:extLst>
              <a:ext uri="{FF2B5EF4-FFF2-40B4-BE49-F238E27FC236}">
                <a16:creationId xmlns="" xmlns:a16="http://schemas.microsoft.com/office/drawing/2014/main" id="{73BD4D78-8955-483F-9C7A-45FFC0BC6D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08167"/>
            <a:ext cx="4478805" cy="29858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12164F2-9B4B-4B9A-A51C-C601002F93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2135" y="1635947"/>
            <a:ext cx="2946552" cy="1964368"/>
          </a:xfrm>
          <a:prstGeom prst="rect">
            <a:avLst/>
          </a:prstGeom>
        </p:spPr>
      </p:pic>
      <p:pic>
        <p:nvPicPr>
          <p:cNvPr id="12" name="Graphic 11" descr="Exclamation mark">
            <a:extLst>
              <a:ext uri="{FF2B5EF4-FFF2-40B4-BE49-F238E27FC236}">
                <a16:creationId xmlns="" xmlns:a16="http://schemas.microsoft.com/office/drawing/2014/main" id="{EE602E4A-89BE-4FC6-935E-B813FF30AE2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27086" y="5208752"/>
            <a:ext cx="720000" cy="7200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="" xmlns:a16="http://schemas.microsoft.com/office/drawing/2014/main" id="{3C1037B8-97E1-4A41-8BD4-434BE6A32780}"/>
              </a:ext>
            </a:extLst>
          </p:cNvPr>
          <p:cNvSpPr txBox="1">
            <a:spLocks/>
          </p:cNvSpPr>
          <p:nvPr/>
        </p:nvSpPr>
        <p:spPr>
          <a:xfrm>
            <a:off x="9379022" y="5224437"/>
            <a:ext cx="2743200" cy="9193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Straightness: 46 µm</a:t>
            </a:r>
          </a:p>
          <a:p>
            <a:pPr marL="0" indent="0">
              <a:buNone/>
            </a:pPr>
            <a:r>
              <a:rPr lang="en-US" sz="2400" dirty="0"/>
              <a:t>A bump during transport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="" xmlns:a16="http://schemas.microsoft.com/office/drawing/2014/main" id="{CC8F2B3A-6A2A-4398-87AC-932D490840C4}"/>
              </a:ext>
            </a:extLst>
          </p:cNvPr>
          <p:cNvSpPr txBox="1">
            <a:spLocks/>
          </p:cNvSpPr>
          <p:nvPr/>
        </p:nvSpPr>
        <p:spPr>
          <a:xfrm>
            <a:off x="9411346" y="4067471"/>
            <a:ext cx="2743200" cy="92868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No banana effect</a:t>
            </a:r>
          </a:p>
          <a:p>
            <a:pPr marL="0" indent="0">
              <a:buNone/>
            </a:pPr>
            <a:r>
              <a:rPr lang="en-US" sz="2000" dirty="0" smtClean="0"/>
              <a:t>Reduced disc to disc alignment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17" name="Graphic 16" descr="Checkmark">
            <a:extLst>
              <a:ext uri="{FF2B5EF4-FFF2-40B4-BE49-F238E27FC236}">
                <a16:creationId xmlns="" xmlns:a16="http://schemas.microsoft.com/office/drawing/2014/main" id="{9FC3410F-F621-4534-AA30-9CD9A49A6D4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778755" y="4082498"/>
            <a:ext cx="720000" cy="720000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A85675C5-B96E-4BE9-97D4-B60AE3B7FBDC}"/>
              </a:ext>
            </a:extLst>
          </p:cNvPr>
          <p:cNvGrpSpPr/>
          <p:nvPr/>
        </p:nvGrpSpPr>
        <p:grpSpPr>
          <a:xfrm>
            <a:off x="5668059" y="3569315"/>
            <a:ext cx="3119501" cy="2880000"/>
            <a:chOff x="809183" y="4244096"/>
            <a:chExt cx="3119501" cy="2880000"/>
          </a:xfrm>
        </p:grpSpPr>
        <p:pic>
          <p:nvPicPr>
            <p:cNvPr id="7" name="Picture 6">
              <a:extLst>
                <a:ext uri="{FF2B5EF4-FFF2-40B4-BE49-F238E27FC236}">
                  <a16:creationId xmlns="" xmlns:a16="http://schemas.microsoft.com/office/drawing/2014/main" id="{A830AA18-7745-4B39-89F4-1D25F48FA0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/>
            <a:stretch/>
          </p:blipFill>
          <p:spPr>
            <a:xfrm>
              <a:off x="809183" y="4244096"/>
              <a:ext cx="3119501" cy="288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9751ED6A-7DAC-416C-AA63-F555F3C7292D}"/>
                </a:ext>
              </a:extLst>
            </p:cNvPr>
            <p:cNvSpPr txBox="1"/>
            <p:nvPr/>
          </p:nvSpPr>
          <p:spPr>
            <a:xfrm>
              <a:off x="1367007" y="4479063"/>
              <a:ext cx="716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N1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7628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10515600" cy="928688"/>
          </a:xfrm>
        </p:spPr>
        <p:txBody>
          <a:bodyPr/>
          <a:lstStyle/>
          <a:p>
            <a:r>
              <a:rPr lang="en-GB" b="1" dirty="0">
                <a:solidFill>
                  <a:srgbClr val="C00000"/>
                </a:solidFill>
              </a:rPr>
              <a:t>Diffusion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GB" b="1" dirty="0">
                <a:solidFill>
                  <a:srgbClr val="C00000"/>
                </a:solidFill>
              </a:rPr>
              <a:t>bonding issues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C2F55DD-32A0-4A26-9142-7C66092D8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8805"/>
            <a:ext cx="10515599" cy="2730607"/>
          </a:xfrm>
        </p:spPr>
        <p:txBody>
          <a:bodyPr anchor="t">
            <a:normAutofit lnSpcReduction="10000"/>
          </a:bodyPr>
          <a:lstStyle/>
          <a:p>
            <a:r>
              <a:rPr lang="en-GB" sz="2400" dirty="0"/>
              <a:t>The process is stable and it works </a:t>
            </a:r>
          </a:p>
          <a:p>
            <a:pPr lvl="1"/>
            <a:r>
              <a:rPr lang="en-GB" sz="2000" dirty="0"/>
              <a:t>The structures are leak-tight!</a:t>
            </a:r>
          </a:p>
          <a:p>
            <a:pPr lvl="1"/>
            <a:r>
              <a:rPr lang="en-GB" sz="2000" dirty="0"/>
              <a:t>We have some issues with straightness but the main cause is the transport from the assembly table to the furnace.</a:t>
            </a:r>
          </a:p>
          <a:p>
            <a:r>
              <a:rPr lang="en-GB" sz="2400" dirty="0"/>
              <a:t>Two years ago, it was decided to assess the contribution of diffusion bonding</a:t>
            </a:r>
          </a:p>
          <a:p>
            <a:pPr lvl="1"/>
            <a:r>
              <a:rPr lang="en-GB" sz="2000" dirty="0"/>
              <a:t>Careful attention to metrology</a:t>
            </a:r>
          </a:p>
          <a:p>
            <a:pPr lvl="1"/>
            <a:r>
              <a:rPr lang="en-GB" sz="2000" dirty="0"/>
              <a:t>Cross-check with Bead-Pull Measurements</a:t>
            </a:r>
          </a:p>
          <a:p>
            <a:pPr lvl="1"/>
            <a:r>
              <a:rPr lang="en-GB" sz="2000" dirty="0"/>
              <a:t>Post-mortem analysis 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02CCC-0E81-4218-972E-E5BC6ED18459}" type="slidenum">
              <a:rPr lang="en-GB" smtClean="0"/>
              <a:t>9</a:t>
            </a:fld>
            <a:endParaRPr lang="en-GB" dirty="0"/>
          </a:p>
        </p:txBody>
      </p:sp>
      <p:pic>
        <p:nvPicPr>
          <p:cNvPr id="11" name="Picture 2" descr="Image result for cern png">
            <a:extLst>
              <a:ext uri="{FF2B5EF4-FFF2-40B4-BE49-F238E27FC236}">
                <a16:creationId xmlns="" xmlns:a16="http://schemas.microsoft.com/office/drawing/2014/main" id="{F50AA20A-CB73-4279-B43B-A31BB98B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38823"/>
            <a:ext cx="733337" cy="74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364D028B-6087-4658-B0D3-55C83CCAF594}"/>
              </a:ext>
            </a:extLst>
          </p:cNvPr>
          <p:cNvCxnSpPr/>
          <p:nvPr/>
        </p:nvCxnSpPr>
        <p:spPr>
          <a:xfrm>
            <a:off x="838200" y="1573122"/>
            <a:ext cx="105156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http://www.lancaster.ac.uk/media/wdp/style-assets/images/engineering/engineering.png">
            <a:extLst>
              <a:ext uri="{FF2B5EF4-FFF2-40B4-BE49-F238E27FC236}">
                <a16:creationId xmlns="" xmlns:a16="http://schemas.microsoft.com/office/drawing/2014/main" id="{45A60D3D-0F8B-4D84-B5F8-C6F0F75242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2281"/>
          <a:stretch/>
        </p:blipFill>
        <p:spPr bwMode="auto">
          <a:xfrm>
            <a:off x="7882168" y="295439"/>
            <a:ext cx="3600000" cy="6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A4889876-CC50-49FA-AD3F-FF13644370B8}"/>
              </a:ext>
            </a:extLst>
          </p:cNvPr>
          <p:cNvGrpSpPr/>
          <p:nvPr/>
        </p:nvGrpSpPr>
        <p:grpSpPr>
          <a:xfrm>
            <a:off x="1276802" y="6069340"/>
            <a:ext cx="211094" cy="211094"/>
            <a:chOff x="1677812" y="4248152"/>
            <a:chExt cx="211094" cy="211094"/>
          </a:xfrm>
        </p:grpSpPr>
        <p:sp>
          <p:nvSpPr>
            <p:cNvPr id="16" name="Oval 15">
              <a:extLst>
                <a:ext uri="{FF2B5EF4-FFF2-40B4-BE49-F238E27FC236}">
                  <a16:creationId xmlns="" xmlns:a16="http://schemas.microsoft.com/office/drawing/2014/main" id="{D02347A3-CA54-4711-8696-572DB2100002}"/>
                </a:ext>
              </a:extLst>
            </p:cNvPr>
            <p:cNvSpPr/>
            <p:nvPr/>
          </p:nvSpPr>
          <p:spPr>
            <a:xfrm>
              <a:off x="1677812" y="4248152"/>
              <a:ext cx="211094" cy="21109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9751CB63-5F38-47BC-B1FA-9FF2282CE1F3}"/>
                </a:ext>
              </a:extLst>
            </p:cNvPr>
            <p:cNvSpPr/>
            <p:nvPr/>
          </p:nvSpPr>
          <p:spPr>
            <a:xfrm>
              <a:off x="1708100" y="4278440"/>
              <a:ext cx="150518" cy="150518"/>
            </a:xfrm>
            <a:prstGeom prst="ellipse">
              <a:avLst/>
            </a:prstGeom>
            <a:solidFill>
              <a:srgbClr val="FF59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97EC749F-93C1-4239-9890-66C9AE7A16BE}"/>
              </a:ext>
            </a:extLst>
          </p:cNvPr>
          <p:cNvGrpSpPr/>
          <p:nvPr/>
        </p:nvGrpSpPr>
        <p:grpSpPr>
          <a:xfrm>
            <a:off x="3377969" y="6041204"/>
            <a:ext cx="211094" cy="211094"/>
            <a:chOff x="3855819" y="4248152"/>
            <a:chExt cx="211094" cy="211094"/>
          </a:xfrm>
        </p:grpSpPr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7544E5E4-68D3-4A39-A6FD-9336002A7074}"/>
                </a:ext>
              </a:extLst>
            </p:cNvPr>
            <p:cNvSpPr/>
            <p:nvPr/>
          </p:nvSpPr>
          <p:spPr>
            <a:xfrm>
              <a:off x="3855819" y="4248152"/>
              <a:ext cx="211094" cy="21109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AFE3AA3F-F42A-4B2D-8C9F-14565980FF02}"/>
                </a:ext>
              </a:extLst>
            </p:cNvPr>
            <p:cNvSpPr/>
            <p:nvPr/>
          </p:nvSpPr>
          <p:spPr>
            <a:xfrm>
              <a:off x="3886107" y="4278440"/>
              <a:ext cx="150518" cy="150518"/>
            </a:xfrm>
            <a:prstGeom prst="ellipse">
              <a:avLst/>
            </a:prstGeom>
            <a:solidFill>
              <a:srgbClr val="52CBB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C044DD42-8D0E-4765-B1F8-74F76FB17901}"/>
              </a:ext>
            </a:extLst>
          </p:cNvPr>
          <p:cNvGrpSpPr/>
          <p:nvPr/>
        </p:nvGrpSpPr>
        <p:grpSpPr>
          <a:xfrm>
            <a:off x="5495400" y="6041204"/>
            <a:ext cx="211094" cy="211094"/>
            <a:chOff x="5973250" y="4248152"/>
            <a:chExt cx="211094" cy="211094"/>
          </a:xfrm>
        </p:grpSpPr>
        <p:sp>
          <p:nvSpPr>
            <p:cNvPr id="23" name="Oval 22">
              <a:extLst>
                <a:ext uri="{FF2B5EF4-FFF2-40B4-BE49-F238E27FC236}">
                  <a16:creationId xmlns="" xmlns:a16="http://schemas.microsoft.com/office/drawing/2014/main" id="{B526852D-302C-4CA4-9C7A-E7DB2D80A180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="" xmlns:a16="http://schemas.microsoft.com/office/drawing/2014/main" id="{2211DB41-FEE1-4600-85BA-15D3E89A6A06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FEC6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77D807BF-5D39-4F9B-8791-A370D55C0436}"/>
              </a:ext>
            </a:extLst>
          </p:cNvPr>
          <p:cNvSpPr txBox="1"/>
          <p:nvPr/>
        </p:nvSpPr>
        <p:spPr>
          <a:xfrm>
            <a:off x="267186" y="6219549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5969"/>
                </a:solidFill>
                <a:latin typeface="Tw Cen MT" panose="020B0602020104020603" pitchFamily="34" charset="0"/>
              </a:rPr>
              <a:t>1040 °C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02A45D57-4060-4F47-9EA0-E9F0460EB841}"/>
              </a:ext>
            </a:extLst>
          </p:cNvPr>
          <p:cNvSpPr txBox="1"/>
          <p:nvPr/>
        </p:nvSpPr>
        <p:spPr>
          <a:xfrm>
            <a:off x="2344486" y="6232653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52CBBE"/>
                </a:solidFill>
                <a:latin typeface="Tw Cen MT" panose="020B0602020104020603" pitchFamily="34" charset="0"/>
              </a:rPr>
              <a:t>1h 30 min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2C3E69F6-76EF-41D0-A4DE-B09F6F4378D7}"/>
              </a:ext>
            </a:extLst>
          </p:cNvPr>
          <p:cNvSpPr txBox="1"/>
          <p:nvPr/>
        </p:nvSpPr>
        <p:spPr>
          <a:xfrm>
            <a:off x="4473625" y="6232653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EC630"/>
                </a:solidFill>
                <a:latin typeface="Tw Cen MT" panose="020B0602020104020603" pitchFamily="34" charset="0"/>
              </a:rPr>
              <a:t>0.06 MPa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89AE7B13-4A98-4556-BE9C-06FE241B1680}"/>
              </a:ext>
            </a:extLst>
          </p:cNvPr>
          <p:cNvGrpSpPr/>
          <p:nvPr/>
        </p:nvGrpSpPr>
        <p:grpSpPr>
          <a:xfrm>
            <a:off x="757177" y="4279412"/>
            <a:ext cx="1275682" cy="1275682"/>
            <a:chOff x="3063120" y="1755914"/>
            <a:chExt cx="1275682" cy="1275682"/>
          </a:xfrm>
        </p:grpSpPr>
        <p:sp>
          <p:nvSpPr>
            <p:cNvPr id="38" name="Teardrop 37">
              <a:extLst>
                <a:ext uri="{FF2B5EF4-FFF2-40B4-BE49-F238E27FC236}">
                  <a16:creationId xmlns="" xmlns:a16="http://schemas.microsoft.com/office/drawing/2014/main" id="{84A8FAEF-E88B-4A93-AEB9-8D948348239A}"/>
                </a:ext>
              </a:extLst>
            </p:cNvPr>
            <p:cNvSpPr/>
            <p:nvPr/>
          </p:nvSpPr>
          <p:spPr>
            <a:xfrm rot="8100000">
              <a:off x="306312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F596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="" xmlns:a16="http://schemas.microsoft.com/office/drawing/2014/main" id="{04CB4817-72E0-4AC8-8E95-34E715BEB0BD}"/>
                </a:ext>
              </a:extLst>
            </p:cNvPr>
            <p:cNvSpPr/>
            <p:nvPr/>
          </p:nvSpPr>
          <p:spPr>
            <a:xfrm>
              <a:off x="3257469" y="1948912"/>
              <a:ext cx="889686" cy="88968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72AC9638-0601-44FF-92A2-30E14721F3BD}"/>
              </a:ext>
            </a:extLst>
          </p:cNvPr>
          <p:cNvGrpSpPr/>
          <p:nvPr/>
        </p:nvGrpSpPr>
        <p:grpSpPr>
          <a:xfrm>
            <a:off x="2841580" y="4279412"/>
            <a:ext cx="1275682" cy="1275682"/>
            <a:chOff x="5242440" y="1755914"/>
            <a:chExt cx="1275682" cy="1275682"/>
          </a:xfrm>
        </p:grpSpPr>
        <p:sp>
          <p:nvSpPr>
            <p:cNvPr id="42" name="Teardrop 41">
              <a:extLst>
                <a:ext uri="{FF2B5EF4-FFF2-40B4-BE49-F238E27FC236}">
                  <a16:creationId xmlns="" xmlns:a16="http://schemas.microsoft.com/office/drawing/2014/main" id="{93EDCECE-832E-4AEC-866B-50283327DF16}"/>
                </a:ext>
              </a:extLst>
            </p:cNvPr>
            <p:cNvSpPr/>
            <p:nvPr/>
          </p:nvSpPr>
          <p:spPr>
            <a:xfrm rot="8100000">
              <a:off x="5242440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52CBB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="" xmlns:a16="http://schemas.microsoft.com/office/drawing/2014/main" id="{0EDE0815-1516-4732-B972-C3DA07836214}"/>
                </a:ext>
              </a:extLst>
            </p:cNvPr>
            <p:cNvSpPr/>
            <p:nvPr/>
          </p:nvSpPr>
          <p:spPr>
            <a:xfrm>
              <a:off x="5436789" y="1948912"/>
              <a:ext cx="889686" cy="88968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DDF5FD04-69CE-4036-89E7-0EAB5E2989B3}"/>
              </a:ext>
            </a:extLst>
          </p:cNvPr>
          <p:cNvGrpSpPr/>
          <p:nvPr/>
        </p:nvGrpSpPr>
        <p:grpSpPr>
          <a:xfrm>
            <a:off x="4952321" y="4279412"/>
            <a:ext cx="1275682" cy="1275682"/>
            <a:chOff x="7353181" y="1755914"/>
            <a:chExt cx="1275682" cy="1275682"/>
          </a:xfrm>
        </p:grpSpPr>
        <p:sp>
          <p:nvSpPr>
            <p:cNvPr id="46" name="Teardrop 45">
              <a:extLst>
                <a:ext uri="{FF2B5EF4-FFF2-40B4-BE49-F238E27FC236}">
                  <a16:creationId xmlns="" xmlns:a16="http://schemas.microsoft.com/office/drawing/2014/main" id="{3DD6C119-D0E8-4F5F-9DF9-9EDE1E34ECE1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FEC63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="" xmlns:a16="http://schemas.microsoft.com/office/drawing/2014/main" id="{D6059FA4-6FE8-4048-9F00-592AA60A6B5C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9" name="Graphic 8" descr="Thermometer">
            <a:extLst>
              <a:ext uri="{FF2B5EF4-FFF2-40B4-BE49-F238E27FC236}">
                <a16:creationId xmlns="" xmlns:a16="http://schemas.microsoft.com/office/drawing/2014/main" id="{67DA5AB1-0DB8-4482-824F-CF5DD58D37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2349" y="4510697"/>
            <a:ext cx="720000" cy="720000"/>
          </a:xfrm>
          <a:prstGeom prst="rect">
            <a:avLst/>
          </a:prstGeom>
        </p:spPr>
      </p:pic>
      <p:pic>
        <p:nvPicPr>
          <p:cNvPr id="49" name="Graphic 48" descr="Stopwatch">
            <a:extLst>
              <a:ext uri="{FF2B5EF4-FFF2-40B4-BE49-F238E27FC236}">
                <a16:creationId xmlns="" xmlns:a16="http://schemas.microsoft.com/office/drawing/2014/main" id="{A18A9B13-0F3E-491C-AB44-5D77A89373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02275" y="4539736"/>
            <a:ext cx="720000" cy="720000"/>
          </a:xfrm>
          <a:prstGeom prst="rect">
            <a:avLst/>
          </a:prstGeom>
        </p:spPr>
      </p:pic>
      <p:pic>
        <p:nvPicPr>
          <p:cNvPr id="51" name="Graphic 50" descr="Dumbbell">
            <a:extLst>
              <a:ext uri="{FF2B5EF4-FFF2-40B4-BE49-F238E27FC236}">
                <a16:creationId xmlns="" xmlns:a16="http://schemas.microsoft.com/office/drawing/2014/main" id="{B13C8FDB-772E-44CC-B4AA-4BD92CDABD9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222908" y="4563110"/>
            <a:ext cx="720000" cy="720000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C77584B8-17A3-4496-AB75-76BAA5D52378}"/>
              </a:ext>
            </a:extLst>
          </p:cNvPr>
          <p:cNvGrpSpPr/>
          <p:nvPr/>
        </p:nvGrpSpPr>
        <p:grpSpPr>
          <a:xfrm>
            <a:off x="6836827" y="4331611"/>
            <a:ext cx="1275682" cy="1275682"/>
            <a:chOff x="7353181" y="1755914"/>
            <a:chExt cx="1275682" cy="1275682"/>
          </a:xfrm>
        </p:grpSpPr>
        <p:sp>
          <p:nvSpPr>
            <p:cNvPr id="53" name="Teardrop 52">
              <a:extLst>
                <a:ext uri="{FF2B5EF4-FFF2-40B4-BE49-F238E27FC236}">
                  <a16:creationId xmlns="" xmlns:a16="http://schemas.microsoft.com/office/drawing/2014/main" id="{D02B8085-4B35-42B7-BDB1-1100D56A957F}"/>
                </a:ext>
              </a:extLst>
            </p:cNvPr>
            <p:cNvSpPr/>
            <p:nvPr/>
          </p:nvSpPr>
          <p:spPr>
            <a:xfrm rot="8100000">
              <a:off x="7353181" y="1755914"/>
              <a:ext cx="1275682" cy="1275682"/>
            </a:xfrm>
            <a:prstGeom prst="teardrop">
              <a:avLst>
                <a:gd name="adj" fmla="val 109962"/>
              </a:avLst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="" xmlns:a16="http://schemas.microsoft.com/office/drawing/2014/main" id="{CD890283-E1E5-4F81-98B1-84F5770EB19A}"/>
                </a:ext>
              </a:extLst>
            </p:cNvPr>
            <p:cNvSpPr/>
            <p:nvPr/>
          </p:nvSpPr>
          <p:spPr>
            <a:xfrm>
              <a:off x="7547530" y="1948912"/>
              <a:ext cx="889686" cy="88968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57" name="Graphic 56" descr="Cloud">
            <a:extLst>
              <a:ext uri="{FF2B5EF4-FFF2-40B4-BE49-F238E27FC236}">
                <a16:creationId xmlns="" xmlns:a16="http://schemas.microsoft.com/office/drawing/2014/main" id="{6B493EBC-D2AC-431C-9D31-501CCC16CA4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114668" y="4539736"/>
            <a:ext cx="720000" cy="72000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DCD509B3-4F5B-4FC5-80A6-A3551F856948}"/>
              </a:ext>
            </a:extLst>
          </p:cNvPr>
          <p:cNvSpPr txBox="1"/>
          <p:nvPr/>
        </p:nvSpPr>
        <p:spPr>
          <a:xfrm>
            <a:off x="6409895" y="6239845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92D050"/>
                </a:solidFill>
                <a:latin typeface="Tw Cen MT" panose="020B0602020104020603" pitchFamily="34" charset="0"/>
              </a:rPr>
              <a:t>H</a:t>
            </a:r>
            <a:r>
              <a:rPr lang="en-US" sz="2800" b="1" baseline="-25000" dirty="0">
                <a:solidFill>
                  <a:srgbClr val="92D050"/>
                </a:solidFill>
                <a:latin typeface="Tw Cen MT" panose="020B0602020104020603" pitchFamily="34" charset="0"/>
              </a:rPr>
              <a:t>2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AA2F41B6-AA86-4D70-9CAC-425CC1B2A705}"/>
              </a:ext>
            </a:extLst>
          </p:cNvPr>
          <p:cNvGrpSpPr/>
          <p:nvPr/>
        </p:nvGrpSpPr>
        <p:grpSpPr>
          <a:xfrm>
            <a:off x="7382908" y="6071492"/>
            <a:ext cx="211094" cy="211094"/>
            <a:chOff x="5973250" y="4248152"/>
            <a:chExt cx="211094" cy="211094"/>
          </a:xfrm>
        </p:grpSpPr>
        <p:sp>
          <p:nvSpPr>
            <p:cNvPr id="60" name="Oval 59">
              <a:extLst>
                <a:ext uri="{FF2B5EF4-FFF2-40B4-BE49-F238E27FC236}">
                  <a16:creationId xmlns="" xmlns:a16="http://schemas.microsoft.com/office/drawing/2014/main" id="{55D7959D-DB6E-49E8-819A-E13BB3EF70F6}"/>
                </a:ext>
              </a:extLst>
            </p:cNvPr>
            <p:cNvSpPr/>
            <p:nvPr/>
          </p:nvSpPr>
          <p:spPr>
            <a:xfrm>
              <a:off x="5973250" y="4248152"/>
              <a:ext cx="211094" cy="211094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="" xmlns:a16="http://schemas.microsoft.com/office/drawing/2014/main" id="{0E50C8FB-F088-498B-97D7-B379246F5267}"/>
                </a:ext>
              </a:extLst>
            </p:cNvPr>
            <p:cNvSpPr/>
            <p:nvPr/>
          </p:nvSpPr>
          <p:spPr>
            <a:xfrm>
              <a:off x="6003538" y="4278440"/>
              <a:ext cx="150518" cy="150518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63" name="Graphic 62" descr="Upward trend">
            <a:extLst>
              <a:ext uri="{FF2B5EF4-FFF2-40B4-BE49-F238E27FC236}">
                <a16:creationId xmlns="" xmlns:a16="http://schemas.microsoft.com/office/drawing/2014/main" id="{09E4F1FE-3960-4220-966D-065DBB9CD0E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996946" y="4728295"/>
            <a:ext cx="1446592" cy="1446592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B7CF881F-A451-4A45-B985-51836B333C70}"/>
              </a:ext>
            </a:extLst>
          </p:cNvPr>
          <p:cNvSpPr txBox="1"/>
          <p:nvPr/>
        </p:nvSpPr>
        <p:spPr>
          <a:xfrm>
            <a:off x="8537643" y="6229978"/>
            <a:ext cx="2289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5D7373"/>
                </a:solidFill>
                <a:latin typeface="Tw Cen MT" panose="020B0602020104020603" pitchFamily="34" charset="0"/>
              </a:rPr>
              <a:t>Optimization</a:t>
            </a:r>
            <a:endParaRPr lang="en-US" sz="2800" b="1" baseline="-25000" dirty="0">
              <a:solidFill>
                <a:srgbClr val="5D7373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33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25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  <p:bldP spid="36" grpId="0"/>
      <p:bldP spid="58" grpId="0"/>
      <p:bldP spid="6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FE06B4D4402C428FE30C167C2F54CA" ma:contentTypeVersion="0" ma:contentTypeDescription="Create a new document." ma:contentTypeScope="" ma:versionID="21142b774fd8a443bb0f7b526f47742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ec042c63f47e180bca52233dfe9e0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B750AD-7F41-496C-B141-586C49B960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E8DC73-95DB-40A0-92A8-8BB7E238BB57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F7285B2-BA31-419B-B893-1A3ECFFBD6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48084</TotalTime>
  <Words>1053</Words>
  <Application>Microsoft Office PowerPoint</Application>
  <PresentationFormat>Widescreen</PresentationFormat>
  <Paragraphs>230</Paragraphs>
  <Slides>21</Slides>
  <Notes>21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Tw Cen MT</vt:lpstr>
      <vt:lpstr>Office Theme</vt:lpstr>
      <vt:lpstr>CLIC Fabrication</vt:lpstr>
      <vt:lpstr>Summary</vt:lpstr>
      <vt:lpstr>CLIC Fabrication in a nutshell</vt:lpstr>
      <vt:lpstr>TD26</vt:lpstr>
      <vt:lpstr>TD26-N4</vt:lpstr>
      <vt:lpstr>TD31</vt:lpstr>
      <vt:lpstr>TD31</vt:lpstr>
      <vt:lpstr>TD31 – N1 and N2</vt:lpstr>
      <vt:lpstr>Diffusion bonding issues</vt:lpstr>
      <vt:lpstr>Diffusion bonding issues</vt:lpstr>
      <vt:lpstr>Diffusion bonding issues</vt:lpstr>
      <vt:lpstr>TD26-1</vt:lpstr>
      <vt:lpstr>TD26-1: Shape of the nose (horizontal)</vt:lpstr>
      <vt:lpstr>TD26-1: Shape of the nose (vertical)</vt:lpstr>
      <vt:lpstr>Halves</vt:lpstr>
      <vt:lpstr>Halves</vt:lpstr>
      <vt:lpstr>Halves</vt:lpstr>
      <vt:lpstr>Rectangular discs</vt:lpstr>
      <vt:lpstr>Rectangular discs</vt:lpstr>
      <vt:lpstr>Conclusions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CLARA Breakdown Data Analysis</dc:title>
  <dc:creator>Joel Sauza Bedolla</dc:creator>
  <cp:lastModifiedBy>Joel Sauza Bedolla</cp:lastModifiedBy>
  <cp:revision>831</cp:revision>
  <dcterms:created xsi:type="dcterms:W3CDTF">2016-06-16T07:26:43Z</dcterms:created>
  <dcterms:modified xsi:type="dcterms:W3CDTF">2019-10-30T00:47:52Z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0x0101009BFE06B4D4402C428FE30C167C2F54CA</vt:lpwstr>
  </property>
  <property fmtid="{D5CDD505-2E9C-101B-9397-08002B2CF9AE}" pid="3" name="IsMyDocuments">
    <vt:bool>true</vt:bool>
  </property>
</Properties>
</file>