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8" r:id="rId4"/>
    <p:sldId id="265" r:id="rId5"/>
    <p:sldId id="278" r:id="rId6"/>
    <p:sldId id="298" r:id="rId7"/>
    <p:sldId id="273" r:id="rId8"/>
    <p:sldId id="276" r:id="rId9"/>
    <p:sldId id="277" r:id="rId10"/>
    <p:sldId id="291" r:id="rId11"/>
    <p:sldId id="263" r:id="rId12"/>
    <p:sldId id="292" r:id="rId13"/>
    <p:sldId id="293" r:id="rId14"/>
    <p:sldId id="294" r:id="rId15"/>
    <p:sldId id="262" r:id="rId16"/>
    <p:sldId id="261" r:id="rId17"/>
    <p:sldId id="264" r:id="rId18"/>
    <p:sldId id="295" r:id="rId19"/>
    <p:sldId id="297" r:id="rId20"/>
    <p:sldId id="296" r:id="rId21"/>
    <p:sldId id="267" r:id="rId22"/>
    <p:sldId id="268" r:id="rId23"/>
    <p:sldId id="301" r:id="rId24"/>
    <p:sldId id="302" r:id="rId25"/>
    <p:sldId id="299" r:id="rId26"/>
    <p:sldId id="300" r:id="rId27"/>
    <p:sldId id="303" r:id="rId28"/>
    <p:sldId id="30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6C0"/>
    <a:srgbClr val="1557C0"/>
    <a:srgbClr val="0E0F9A"/>
    <a:srgbClr val="D04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16"/>
    <p:restoredTop sz="94643"/>
  </p:normalViewPr>
  <p:slideViewPr>
    <p:cSldViewPr snapToGrid="0" snapToObjects="1">
      <p:cViewPr varScale="1">
        <p:scale>
          <a:sx n="127" d="100"/>
          <a:sy n="127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D8C9A-E052-DA4E-93F8-32019D52A8C3}" type="datetimeFigureOut">
              <a:rPr lang="en-US" smtClean="0"/>
              <a:t>10/29/19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C493F-2DE3-B540-8348-FECBCC7B65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433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0773F-4AC0-6845-98F0-0F05DD82F860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7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5FF2F-894B-074B-A0B4-D1C85B586BEF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9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A8729-0962-FA4A-A062-31B8232722B8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60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516"/>
            </a:lvl1pPr>
          </a:lstStyle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296337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8943B-809E-8B4B-90A2-1099B5F53C79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67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8E47D-3ECE-F341-BE6A-07C52B0075F4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074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F5CAA-77E1-C94C-A40C-D2FD96A1BD0D}" type="datetime1">
              <a:rPr lang="en-US" smtClean="0"/>
              <a:t>10/29/19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44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370CD-287D-9B4F-9C0D-C5BAB7D5D00A}" type="datetime1">
              <a:rPr lang="en-US" smtClean="0"/>
              <a:t>10/29/19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142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1E95-78F5-7A46-8712-0BE3FF4CB4FB}" type="datetime1">
              <a:rPr lang="en-US" smtClean="0"/>
              <a:t>10/29/19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58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EF1C-789C-9842-B7BE-77B00BF000A6}" type="datetime1">
              <a:rPr lang="en-US" smtClean="0"/>
              <a:t>10/29/19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1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89D85-590C-2542-8EE6-FC86979FAFDA}" type="datetime1">
              <a:rPr lang="en-US" smtClean="0"/>
              <a:t>10/29/19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69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D4657-4122-9C4F-9621-56310C2A4F35}" type="datetime1">
              <a:rPr lang="en-US" smtClean="0"/>
              <a:t>10/29/19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648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627F2-EA08-0549-9E1B-0A0369083B91}" type="datetime1">
              <a:rPr lang="en-US" smtClean="0"/>
              <a:t>10/29/19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9796C-45AD-3F4A-9867-658BB940A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42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tiff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tif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DC522-4B26-C64E-A1D3-74BCBEEFB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793" y="1122363"/>
            <a:ext cx="8763885" cy="1397226"/>
          </a:xfrm>
        </p:spPr>
        <p:txBody>
          <a:bodyPr>
            <a:normAutofit/>
          </a:bodyPr>
          <a:lstStyle/>
          <a:p>
            <a:r>
              <a:rPr lang="en-US" sz="4400" dirty="0"/>
              <a:t>Update on Progress of </a:t>
            </a:r>
            <a:br>
              <a:rPr lang="en-US" sz="4400" dirty="0"/>
            </a:br>
            <a:r>
              <a:rPr lang="en-US" sz="4400" dirty="0"/>
              <a:t>Vertical EP at Marui and KEK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703891-6C4B-F94D-B045-98C5EF19E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FD4427-88FE-CF4B-B3B7-24E0235A24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614" y="199799"/>
            <a:ext cx="647700" cy="647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2C4F64-8363-1E4C-B412-BDC43211AA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2900" y="199799"/>
            <a:ext cx="990600" cy="596900"/>
          </a:xfrm>
          <a:prstGeom prst="rect">
            <a:avLst/>
          </a:prstGeom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EF313B3B-1F00-F049-853A-9FAE10292454}"/>
              </a:ext>
            </a:extLst>
          </p:cNvPr>
          <p:cNvSpPr txBox="1">
            <a:spLocks/>
          </p:cNvSpPr>
          <p:nvPr/>
        </p:nvSpPr>
        <p:spPr>
          <a:xfrm>
            <a:off x="538842" y="2680955"/>
            <a:ext cx="8180615" cy="405333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International Workshop on Future Linear Colliders </a:t>
            </a:r>
          </a:p>
          <a:p>
            <a:r>
              <a:rPr lang="en-US" dirty="0"/>
              <a:t>(LCWS2019)</a:t>
            </a:r>
          </a:p>
          <a:p>
            <a:r>
              <a:rPr lang="en-US" dirty="0"/>
              <a:t>31</a:t>
            </a:r>
            <a:r>
              <a:rPr lang="en-US" baseline="30000" dirty="0"/>
              <a:t>st</a:t>
            </a:r>
            <a:r>
              <a:rPr lang="en-US" dirty="0"/>
              <a:t> October 2019</a:t>
            </a:r>
          </a:p>
          <a:p>
            <a:endParaRPr lang="en-US" dirty="0"/>
          </a:p>
          <a:p>
            <a:r>
              <a:rPr lang="en-US" dirty="0"/>
              <a:t>Vijay Chouhan</a:t>
            </a:r>
          </a:p>
          <a:p>
            <a:r>
              <a:rPr lang="en-US" dirty="0"/>
              <a:t>Marui Galvanizing Co. Ltd/KEK</a:t>
            </a:r>
          </a:p>
          <a:p>
            <a:endParaRPr lang="en-US" dirty="0"/>
          </a:p>
          <a:p>
            <a:r>
              <a:rPr lang="en-US" sz="1900" dirty="0"/>
              <a:t>Y. Ida, K. </a:t>
            </a:r>
            <a:r>
              <a:rPr lang="en-US" sz="1900" dirty="0" err="1"/>
              <a:t>Nii</a:t>
            </a:r>
            <a:r>
              <a:rPr lang="en-US" sz="1900" dirty="0"/>
              <a:t>, T. Yamaguchi (Marui)</a:t>
            </a:r>
          </a:p>
          <a:p>
            <a:r>
              <a:rPr lang="en-US" sz="1900" dirty="0"/>
              <a:t>H. </a:t>
            </a:r>
            <a:r>
              <a:rPr lang="en-US" sz="1900" dirty="0" err="1"/>
              <a:t>Hayano</a:t>
            </a:r>
            <a:r>
              <a:rPr lang="en-US" sz="1900" dirty="0"/>
              <a:t>, S. Kato, M. </a:t>
            </a:r>
            <a:r>
              <a:rPr lang="en-US" sz="1900" dirty="0" err="1"/>
              <a:t>Monjushiro</a:t>
            </a:r>
            <a:r>
              <a:rPr lang="en-US" sz="1900" dirty="0"/>
              <a:t>, T. Saeki, M. </a:t>
            </a:r>
            <a:r>
              <a:rPr lang="en-US" sz="1900" dirty="0" err="1"/>
              <a:t>Sawabe</a:t>
            </a:r>
            <a:r>
              <a:rPr lang="en-US" sz="1900" dirty="0"/>
              <a:t> (KEK)</a:t>
            </a:r>
          </a:p>
          <a:p>
            <a:r>
              <a:rPr lang="en-US" sz="1900" dirty="0"/>
              <a:t>H. Ito (</a:t>
            </a:r>
            <a:r>
              <a:rPr lang="en-US" sz="1900" dirty="0" err="1"/>
              <a:t>Sokendai</a:t>
            </a:r>
            <a:r>
              <a:rPr lang="en-US" sz="1900" dirty="0"/>
              <a:t>)</a:t>
            </a:r>
          </a:p>
          <a:p>
            <a:r>
              <a:rPr lang="en-US" sz="1900" dirty="0"/>
              <a:t>H. Oikawa (Utsunomiya University)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8405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VEP of 9-Cell Cavity"/>
          <p:cNvSpPr txBox="1"/>
          <p:nvPr/>
        </p:nvSpPr>
        <p:spPr>
          <a:xfrm>
            <a:off x="262857" y="56121"/>
            <a:ext cx="8597154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5000"/>
            </a:lvl1pPr>
          </a:lstStyle>
          <a:p>
            <a:pPr algn="ctr"/>
            <a:r>
              <a:rPr sz="3600" dirty="0">
                <a:latin typeface="Arial" panose="020B0604020202020204" pitchFamily="34" charset="0"/>
                <a:cs typeface="Arial" panose="020B0604020202020204" pitchFamily="34" charset="0"/>
              </a:rPr>
              <a:t>VEP of 9-Cell Cavity</a:t>
            </a:r>
          </a:p>
        </p:txBody>
      </p:sp>
      <p:sp>
        <p:nvSpPr>
          <p:cNvPr id="854" name="Two VEP tests were conducted with combined and separate acid flow in the cathode housing and the cavity."/>
          <p:cNvSpPr txBox="1"/>
          <p:nvPr/>
        </p:nvSpPr>
        <p:spPr>
          <a:xfrm>
            <a:off x="219313" y="839101"/>
            <a:ext cx="8640698" cy="6876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marL="291703" indent="-291703" algn="l">
              <a:buSzPct val="145000"/>
              <a:buChar char="•"/>
              <a:defRPr b="0"/>
            </a:lvl1pPr>
          </a:lstStyle>
          <a:p>
            <a:r>
              <a:rPr sz="2000" b="1" dirty="0">
                <a:latin typeface="Arial" panose="020B0604020202020204" pitchFamily="34" charset="0"/>
                <a:cs typeface="Arial" panose="020B0604020202020204" pitchFamily="34" charset="0"/>
              </a:rPr>
              <a:t>VEP test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was</a:t>
            </a:r>
            <a:r>
              <a:rPr sz="2000" b="1" dirty="0">
                <a:latin typeface="Arial" panose="020B0604020202020204" pitchFamily="34" charset="0"/>
                <a:cs typeface="Arial" panose="020B0604020202020204" pitchFamily="34" charset="0"/>
              </a:rPr>
              <a:t> conducted with 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similar parameters as optimized with the single-cell cavity</a:t>
            </a:r>
            <a:r>
              <a:rPr sz="20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59" name="VEP-1 curr, vol, temp-1.tif" descr="VEP-1 curr, vol, temp-1.ti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90512" y="1977803"/>
            <a:ext cx="4469499" cy="2845102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D1C08-6368-1645-8388-83FFE3D25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A59C-A997-6246-B921-6B640DA73960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44EA572-8C2B-2E43-80E0-A8517CE87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159405"/>
              </p:ext>
            </p:extLst>
          </p:nvPr>
        </p:nvGraphicFramePr>
        <p:xfrm>
          <a:off x="219313" y="1949668"/>
          <a:ext cx="4062231" cy="2729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33431">
                  <a:extLst>
                    <a:ext uri="{9D8B030D-6E8A-4147-A177-3AD203B41FA5}">
                      <a16:colId xmlns:a16="http://schemas.microsoft.com/office/drawing/2014/main" val="1502120320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4054099214"/>
                    </a:ext>
                  </a:extLst>
                </a:gridCol>
              </a:tblGrid>
              <a:tr h="3606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33557370"/>
                  </a:ext>
                </a:extLst>
              </a:tr>
              <a:tr h="492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Type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Ninja v-5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1853623"/>
                  </a:ext>
                </a:extLst>
              </a:tr>
              <a:tr h="4921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Rotation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rpm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42548962"/>
                  </a:ext>
                </a:extLst>
              </a:tr>
              <a:tr h="455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Cavity Temperature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15–22 °C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7122067"/>
                  </a:ext>
                </a:extLst>
              </a:tr>
              <a:tr h="464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V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94233739"/>
                  </a:ext>
                </a:extLst>
              </a:tr>
              <a:tr h="464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Acid flow rate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~5 L/min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318488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1653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BDC7-EE0D-0E47-95FD-9B5A06B5C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5427"/>
            <a:ext cx="7886700" cy="318162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Results of VEP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3CA479-D638-9D4A-8CF7-60646FE91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11</a:t>
            </a:fld>
            <a:endParaRPr lang="en-US"/>
          </a:p>
        </p:txBody>
      </p:sp>
      <p:sp>
        <p:nvSpPr>
          <p:cNvPr id="24" name="Equator Surface after VEP-1">
            <a:extLst>
              <a:ext uri="{FF2B5EF4-FFF2-40B4-BE49-F238E27FC236}">
                <a16:creationId xmlns:a16="http://schemas.microsoft.com/office/drawing/2014/main" id="{E0770111-3887-3541-867A-59FCFFA92B63}"/>
              </a:ext>
            </a:extLst>
          </p:cNvPr>
          <p:cNvSpPr txBox="1"/>
          <p:nvPr/>
        </p:nvSpPr>
        <p:spPr>
          <a:xfrm>
            <a:off x="1397520" y="943019"/>
            <a:ext cx="2867773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u="sng" dirty="0">
                <a:latin typeface="Arial" panose="020B0604020202020204" pitchFamily="34" charset="0"/>
                <a:cs typeface="Arial" panose="020B0604020202020204" pitchFamily="34" charset="0"/>
              </a:rPr>
              <a:t>Equator Surface after VEP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0AEE724-7BB2-534B-B5EC-6884D28F7DF9}"/>
              </a:ext>
            </a:extLst>
          </p:cNvPr>
          <p:cNvSpPr txBox="1"/>
          <p:nvPr/>
        </p:nvSpPr>
        <p:spPr>
          <a:xfrm>
            <a:off x="6350518" y="607087"/>
            <a:ext cx="174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Removal Trend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2F211A2-659C-B049-93C4-13EA3B3041C1}"/>
              </a:ext>
            </a:extLst>
          </p:cNvPr>
          <p:cNvSpPr txBox="1"/>
          <p:nvPr/>
        </p:nvSpPr>
        <p:spPr>
          <a:xfrm>
            <a:off x="6457950" y="5770092"/>
            <a:ext cx="230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Avg. removal: 50 µm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82FE21F-65CF-D14A-B69F-7E941BCF52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016" y="976419"/>
            <a:ext cx="3428071" cy="475221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C414860-5698-6549-A9FC-F6127827B9A9}"/>
              </a:ext>
            </a:extLst>
          </p:cNvPr>
          <p:cNvSpPr txBox="1"/>
          <p:nvPr/>
        </p:nvSpPr>
        <p:spPr>
          <a:xfrm>
            <a:off x="189348" y="4967150"/>
            <a:ext cx="54906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VEP yields rough equator surface and asymmetric removal in the upper cells.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optimized parameters for the single cell cavity are adequate for a 4-cell-scale cavity.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But these parameters are not adequate to apply to the 9-cell cavity.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E77677C4-23F4-F849-872B-F60C50F059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77" y="1258753"/>
            <a:ext cx="4902548" cy="3563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405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358BE-0C2C-EA48-8ECA-A3CFBBCA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5175" y="2273643"/>
            <a:ext cx="6041939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/>
              <a:t>Parametric Study with 9-Cell Coupon Cavity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5C1E7-9541-7543-84E4-79624A36F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12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9375FC-7923-7F43-9D07-A5963026A000}"/>
              </a:ext>
            </a:extLst>
          </p:cNvPr>
          <p:cNvSpPr/>
          <p:nvPr/>
        </p:nvSpPr>
        <p:spPr>
          <a:xfrm>
            <a:off x="2602850" y="5897100"/>
            <a:ext cx="6541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Chouhan </a:t>
            </a:r>
            <a:r>
              <a:rPr lang="en-US" i="1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Phys. Rev. Accel. Beams </a:t>
            </a:r>
            <a:r>
              <a:rPr lang="en-US" b="1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en-US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(2019) 103101</a:t>
            </a:r>
            <a:endParaRPr lang="en-US" b="0" i="0" dirty="0">
              <a:solidFill>
                <a:srgbClr val="2826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6374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358BE-0C2C-EA48-8ECA-A3CFBBCA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49" y="0"/>
            <a:ext cx="8384721" cy="918207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Effect of Cathode Rotation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A5C1E7-9541-7543-84E4-79624A36F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93FFBE-FA67-354C-A286-199D77FBE3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7604" y="1001264"/>
            <a:ext cx="5291910" cy="50513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73D449-DFF8-B04F-9C2C-97278EE7419A}"/>
              </a:ext>
            </a:extLst>
          </p:cNvPr>
          <p:cNvPicPr>
            <a:picLocks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554" t="20737" r="45218" b="7902"/>
          <a:stretch/>
        </p:blipFill>
        <p:spPr>
          <a:xfrm>
            <a:off x="-271424" y="1281715"/>
            <a:ext cx="2013769" cy="4940135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2695D62-9697-E44F-A2B2-C91727C79944}"/>
              </a:ext>
            </a:extLst>
          </p:cNvPr>
          <p:cNvCxnSpPr>
            <a:cxnSpLocks/>
          </p:cNvCxnSpPr>
          <p:nvPr/>
        </p:nvCxnSpPr>
        <p:spPr>
          <a:xfrm flipV="1">
            <a:off x="587005" y="1282071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965040-F0F9-2343-8485-490A3A2A471C}"/>
              </a:ext>
            </a:extLst>
          </p:cNvPr>
          <p:cNvCxnSpPr>
            <a:cxnSpLocks/>
          </p:cNvCxnSpPr>
          <p:nvPr/>
        </p:nvCxnSpPr>
        <p:spPr>
          <a:xfrm flipV="1">
            <a:off x="934069" y="1284150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D56672F-AFA9-FE41-8145-129B6A49E065}"/>
              </a:ext>
            </a:extLst>
          </p:cNvPr>
          <p:cNvCxnSpPr>
            <a:cxnSpLocks/>
          </p:cNvCxnSpPr>
          <p:nvPr/>
        </p:nvCxnSpPr>
        <p:spPr>
          <a:xfrm flipV="1">
            <a:off x="704901" y="1270575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20F41B3-CC9A-0A45-8268-B0A698DE6E66}"/>
              </a:ext>
            </a:extLst>
          </p:cNvPr>
          <p:cNvCxnSpPr>
            <a:cxnSpLocks/>
          </p:cNvCxnSpPr>
          <p:nvPr/>
        </p:nvCxnSpPr>
        <p:spPr>
          <a:xfrm flipV="1">
            <a:off x="814170" y="1267706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AF0151C-097B-E746-BCDD-D17ABA073F2F}"/>
              </a:ext>
            </a:extLst>
          </p:cNvPr>
          <p:cNvSpPr txBox="1"/>
          <p:nvPr/>
        </p:nvSpPr>
        <p:spPr>
          <a:xfrm>
            <a:off x="1288740" y="3961142"/>
            <a:ext cx="125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Cathode Housing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A1B4615-7A0D-274F-97FF-F103D971BEE4}"/>
              </a:ext>
            </a:extLst>
          </p:cNvPr>
          <p:cNvCxnSpPr>
            <a:cxnSpLocks/>
          </p:cNvCxnSpPr>
          <p:nvPr/>
        </p:nvCxnSpPr>
        <p:spPr>
          <a:xfrm flipH="1">
            <a:off x="882751" y="4470980"/>
            <a:ext cx="567268" cy="681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337C8F-B0AC-EA49-BD1C-298BA0557018}"/>
              </a:ext>
            </a:extLst>
          </p:cNvPr>
          <p:cNvCxnSpPr>
            <a:cxnSpLocks/>
          </p:cNvCxnSpPr>
          <p:nvPr/>
        </p:nvCxnSpPr>
        <p:spPr>
          <a:xfrm flipV="1">
            <a:off x="587005" y="1763704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F4B225C-0D8F-B140-B662-863DB0E91659}"/>
              </a:ext>
            </a:extLst>
          </p:cNvPr>
          <p:cNvCxnSpPr>
            <a:cxnSpLocks/>
          </p:cNvCxnSpPr>
          <p:nvPr/>
        </p:nvCxnSpPr>
        <p:spPr>
          <a:xfrm flipV="1">
            <a:off x="934069" y="1765783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C0635EB-F3A3-1B42-9596-2673E66775B5}"/>
              </a:ext>
            </a:extLst>
          </p:cNvPr>
          <p:cNvCxnSpPr>
            <a:cxnSpLocks/>
          </p:cNvCxnSpPr>
          <p:nvPr/>
        </p:nvCxnSpPr>
        <p:spPr>
          <a:xfrm flipV="1">
            <a:off x="704901" y="175220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919912B-48EC-F745-80B2-CB77086AED4D}"/>
              </a:ext>
            </a:extLst>
          </p:cNvPr>
          <p:cNvCxnSpPr>
            <a:cxnSpLocks/>
          </p:cNvCxnSpPr>
          <p:nvPr/>
        </p:nvCxnSpPr>
        <p:spPr>
          <a:xfrm flipV="1">
            <a:off x="814170" y="1749339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38946C7-CAF5-8044-946D-A0B71BA8247A}"/>
              </a:ext>
            </a:extLst>
          </p:cNvPr>
          <p:cNvCxnSpPr>
            <a:cxnSpLocks/>
          </p:cNvCxnSpPr>
          <p:nvPr/>
        </p:nvCxnSpPr>
        <p:spPr>
          <a:xfrm flipV="1">
            <a:off x="587005" y="2506713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467A5AF-209C-044B-AB1C-875C3ED70464}"/>
              </a:ext>
            </a:extLst>
          </p:cNvPr>
          <p:cNvCxnSpPr>
            <a:cxnSpLocks/>
          </p:cNvCxnSpPr>
          <p:nvPr/>
        </p:nvCxnSpPr>
        <p:spPr>
          <a:xfrm flipV="1">
            <a:off x="934069" y="2508792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4E485EC-8EE3-6948-A82E-A7D3AF67F812}"/>
              </a:ext>
            </a:extLst>
          </p:cNvPr>
          <p:cNvCxnSpPr>
            <a:cxnSpLocks/>
          </p:cNvCxnSpPr>
          <p:nvPr/>
        </p:nvCxnSpPr>
        <p:spPr>
          <a:xfrm flipV="1">
            <a:off x="704901" y="249521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17B4534-3DF8-CD4B-B43E-61695CBF030C}"/>
              </a:ext>
            </a:extLst>
          </p:cNvPr>
          <p:cNvCxnSpPr>
            <a:cxnSpLocks/>
          </p:cNvCxnSpPr>
          <p:nvPr/>
        </p:nvCxnSpPr>
        <p:spPr>
          <a:xfrm flipV="1">
            <a:off x="814170" y="249234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9D3F51B-BA10-A34F-92ED-FD03D0580335}"/>
              </a:ext>
            </a:extLst>
          </p:cNvPr>
          <p:cNvCxnSpPr>
            <a:cxnSpLocks/>
          </p:cNvCxnSpPr>
          <p:nvPr/>
        </p:nvCxnSpPr>
        <p:spPr>
          <a:xfrm flipV="1">
            <a:off x="587005" y="3146806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CE403A5-83CE-0A45-9DD0-1D140073EC9E}"/>
              </a:ext>
            </a:extLst>
          </p:cNvPr>
          <p:cNvCxnSpPr>
            <a:cxnSpLocks/>
          </p:cNvCxnSpPr>
          <p:nvPr/>
        </p:nvCxnSpPr>
        <p:spPr>
          <a:xfrm flipV="1">
            <a:off x="934069" y="3148885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5C54030-C799-AA44-9C9A-8D2EF35EFC36}"/>
              </a:ext>
            </a:extLst>
          </p:cNvPr>
          <p:cNvCxnSpPr>
            <a:cxnSpLocks/>
          </p:cNvCxnSpPr>
          <p:nvPr/>
        </p:nvCxnSpPr>
        <p:spPr>
          <a:xfrm flipV="1">
            <a:off x="704901" y="3135310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7388AAC-EB80-1D49-A1BF-772A2EBFC40E}"/>
              </a:ext>
            </a:extLst>
          </p:cNvPr>
          <p:cNvCxnSpPr>
            <a:cxnSpLocks/>
          </p:cNvCxnSpPr>
          <p:nvPr/>
        </p:nvCxnSpPr>
        <p:spPr>
          <a:xfrm flipV="1">
            <a:off x="814170" y="3132441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78242E5-EA0B-DE4D-AFCD-7EA619A1800E}"/>
              </a:ext>
            </a:extLst>
          </p:cNvPr>
          <p:cNvCxnSpPr>
            <a:cxnSpLocks/>
          </p:cNvCxnSpPr>
          <p:nvPr/>
        </p:nvCxnSpPr>
        <p:spPr>
          <a:xfrm flipV="1">
            <a:off x="587005" y="3987950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E6B1C64-9F80-E54E-80D8-BA8FA7C66F85}"/>
              </a:ext>
            </a:extLst>
          </p:cNvPr>
          <p:cNvCxnSpPr>
            <a:cxnSpLocks/>
          </p:cNvCxnSpPr>
          <p:nvPr/>
        </p:nvCxnSpPr>
        <p:spPr>
          <a:xfrm flipV="1">
            <a:off x="934069" y="3990029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EFA396F-9980-DA43-B952-2C2039476D17}"/>
              </a:ext>
            </a:extLst>
          </p:cNvPr>
          <p:cNvCxnSpPr>
            <a:cxnSpLocks/>
          </p:cNvCxnSpPr>
          <p:nvPr/>
        </p:nvCxnSpPr>
        <p:spPr>
          <a:xfrm flipV="1">
            <a:off x="704901" y="3976454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7CF72EE-E78E-144B-83F3-16572B2AF4E9}"/>
              </a:ext>
            </a:extLst>
          </p:cNvPr>
          <p:cNvCxnSpPr>
            <a:cxnSpLocks/>
          </p:cNvCxnSpPr>
          <p:nvPr/>
        </p:nvCxnSpPr>
        <p:spPr>
          <a:xfrm flipV="1">
            <a:off x="814170" y="3973585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830FFC6-33AF-1140-934D-BA876BA1C58B}"/>
              </a:ext>
            </a:extLst>
          </p:cNvPr>
          <p:cNvCxnSpPr>
            <a:cxnSpLocks/>
          </p:cNvCxnSpPr>
          <p:nvPr/>
        </p:nvCxnSpPr>
        <p:spPr>
          <a:xfrm flipV="1">
            <a:off x="587005" y="4628043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72F9980-C328-0244-BA23-2DF54D9358F2}"/>
              </a:ext>
            </a:extLst>
          </p:cNvPr>
          <p:cNvCxnSpPr>
            <a:cxnSpLocks/>
          </p:cNvCxnSpPr>
          <p:nvPr/>
        </p:nvCxnSpPr>
        <p:spPr>
          <a:xfrm flipV="1">
            <a:off x="934069" y="4630122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DB74CB3-4855-4A42-B857-F89262C0C545}"/>
              </a:ext>
            </a:extLst>
          </p:cNvPr>
          <p:cNvCxnSpPr>
            <a:cxnSpLocks/>
          </p:cNvCxnSpPr>
          <p:nvPr/>
        </p:nvCxnSpPr>
        <p:spPr>
          <a:xfrm flipV="1">
            <a:off x="704901" y="461654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5ED693F-9A7C-5C4B-94A8-33D33F18CF95}"/>
              </a:ext>
            </a:extLst>
          </p:cNvPr>
          <p:cNvCxnSpPr>
            <a:cxnSpLocks/>
          </p:cNvCxnSpPr>
          <p:nvPr/>
        </p:nvCxnSpPr>
        <p:spPr>
          <a:xfrm flipV="1">
            <a:off x="814170" y="461367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3C8B849-3875-224A-A5F6-5A3033ACA544}"/>
              </a:ext>
            </a:extLst>
          </p:cNvPr>
          <p:cNvCxnSpPr>
            <a:cxnSpLocks/>
          </p:cNvCxnSpPr>
          <p:nvPr/>
        </p:nvCxnSpPr>
        <p:spPr>
          <a:xfrm flipV="1">
            <a:off x="587005" y="5371052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9BC4F01-F463-4A40-84FB-750DFB53073C}"/>
              </a:ext>
            </a:extLst>
          </p:cNvPr>
          <p:cNvCxnSpPr>
            <a:cxnSpLocks/>
          </p:cNvCxnSpPr>
          <p:nvPr/>
        </p:nvCxnSpPr>
        <p:spPr>
          <a:xfrm flipV="1">
            <a:off x="934069" y="5373131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1CE58D2-31B0-4F4A-9B58-61CE605B9A29}"/>
              </a:ext>
            </a:extLst>
          </p:cNvPr>
          <p:cNvCxnSpPr>
            <a:cxnSpLocks/>
          </p:cNvCxnSpPr>
          <p:nvPr/>
        </p:nvCxnSpPr>
        <p:spPr>
          <a:xfrm flipV="1">
            <a:off x="704901" y="5359556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D28F998-77D5-4A4F-A6EB-B2D1B2C30883}"/>
              </a:ext>
            </a:extLst>
          </p:cNvPr>
          <p:cNvCxnSpPr>
            <a:cxnSpLocks/>
          </p:cNvCxnSpPr>
          <p:nvPr/>
        </p:nvCxnSpPr>
        <p:spPr>
          <a:xfrm flipV="1">
            <a:off x="814170" y="535668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AFCA20F-8636-DC46-905D-AE3823762F65}"/>
              </a:ext>
            </a:extLst>
          </p:cNvPr>
          <p:cNvCxnSpPr>
            <a:cxnSpLocks/>
          </p:cNvCxnSpPr>
          <p:nvPr/>
        </p:nvCxnSpPr>
        <p:spPr>
          <a:xfrm flipV="1">
            <a:off x="704901" y="571498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F5A8B5A5-28F5-E244-9EED-8174F0158D15}"/>
              </a:ext>
            </a:extLst>
          </p:cNvPr>
          <p:cNvCxnSpPr>
            <a:cxnSpLocks/>
          </p:cNvCxnSpPr>
          <p:nvPr/>
        </p:nvCxnSpPr>
        <p:spPr>
          <a:xfrm flipV="1">
            <a:off x="814170" y="571211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AC31EE-2233-A344-A5D9-3C3A2B29E337}"/>
              </a:ext>
            </a:extLst>
          </p:cNvPr>
          <p:cNvCxnSpPr>
            <a:cxnSpLocks/>
          </p:cNvCxnSpPr>
          <p:nvPr/>
        </p:nvCxnSpPr>
        <p:spPr>
          <a:xfrm>
            <a:off x="537310" y="6215304"/>
            <a:ext cx="45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>
            <a:extLst>
              <a:ext uri="{FF2B5EF4-FFF2-40B4-BE49-F238E27FC236}">
                <a16:creationId xmlns:a16="http://schemas.microsoft.com/office/drawing/2014/main" id="{DCA51A89-5DC8-9546-B3CB-5CCC36E5DE16}"/>
              </a:ext>
            </a:extLst>
          </p:cNvPr>
          <p:cNvSpPr/>
          <p:nvPr/>
        </p:nvSpPr>
        <p:spPr>
          <a:xfrm>
            <a:off x="565076" y="6187996"/>
            <a:ext cx="468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B209C214-FF30-E34B-8265-47B8D1A4B89F}"/>
              </a:ext>
            </a:extLst>
          </p:cNvPr>
          <p:cNvSpPr/>
          <p:nvPr/>
        </p:nvSpPr>
        <p:spPr>
          <a:xfrm>
            <a:off x="908129" y="6187996"/>
            <a:ext cx="468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89115AF-5E32-8143-A2AB-B177E1F7A379}"/>
              </a:ext>
            </a:extLst>
          </p:cNvPr>
          <p:cNvCxnSpPr>
            <a:cxnSpLocks/>
          </p:cNvCxnSpPr>
          <p:nvPr/>
        </p:nvCxnSpPr>
        <p:spPr>
          <a:xfrm flipV="1">
            <a:off x="587005" y="6042009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E489E10-CA16-7647-90FC-D348383CEEB2}"/>
              </a:ext>
            </a:extLst>
          </p:cNvPr>
          <p:cNvCxnSpPr>
            <a:cxnSpLocks/>
          </p:cNvCxnSpPr>
          <p:nvPr/>
        </p:nvCxnSpPr>
        <p:spPr>
          <a:xfrm flipV="1">
            <a:off x="934069" y="604408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Oval 2">
            <a:extLst>
              <a:ext uri="{FF2B5EF4-FFF2-40B4-BE49-F238E27FC236}">
                <a16:creationId xmlns:a16="http://schemas.microsoft.com/office/drawing/2014/main" id="{A5A0AD5F-1F10-E74C-9D2D-76E62FE6115C}"/>
              </a:ext>
            </a:extLst>
          </p:cNvPr>
          <p:cNvSpPr/>
          <p:nvPr/>
        </p:nvSpPr>
        <p:spPr>
          <a:xfrm>
            <a:off x="998196" y="1829020"/>
            <a:ext cx="108000" cy="1080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C7A0A8E-E9C6-7C49-BDB2-8360699F0879}"/>
              </a:ext>
            </a:extLst>
          </p:cNvPr>
          <p:cNvSpPr txBox="1"/>
          <p:nvPr/>
        </p:nvSpPr>
        <p:spPr>
          <a:xfrm>
            <a:off x="188557" y="6335484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55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Acid Flow Rate = 5 L/min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B9BFA58-4350-B74E-A05E-296D253EE0D2}"/>
              </a:ext>
            </a:extLst>
          </p:cNvPr>
          <p:cNvSpPr/>
          <p:nvPr/>
        </p:nvSpPr>
        <p:spPr>
          <a:xfrm>
            <a:off x="998196" y="2177361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E0B4A7D-DB97-C94D-92FD-851D024D8F6B}"/>
              </a:ext>
            </a:extLst>
          </p:cNvPr>
          <p:cNvSpPr/>
          <p:nvPr/>
        </p:nvSpPr>
        <p:spPr>
          <a:xfrm>
            <a:off x="200337" y="2010795"/>
            <a:ext cx="108000" cy="1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8DE2830F-3574-374E-9BC4-1A6F0D424CBE}"/>
              </a:ext>
            </a:extLst>
          </p:cNvPr>
          <p:cNvSpPr/>
          <p:nvPr/>
        </p:nvSpPr>
        <p:spPr>
          <a:xfrm>
            <a:off x="1001748" y="3459076"/>
            <a:ext cx="108000" cy="1080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5E73557-27F4-7C45-BA85-7B55DAE78919}"/>
              </a:ext>
            </a:extLst>
          </p:cNvPr>
          <p:cNvSpPr/>
          <p:nvPr/>
        </p:nvSpPr>
        <p:spPr>
          <a:xfrm>
            <a:off x="1001748" y="3807417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2B23D35D-DDAD-974A-8BEA-C2B2B7386ADF}"/>
              </a:ext>
            </a:extLst>
          </p:cNvPr>
          <p:cNvSpPr/>
          <p:nvPr/>
        </p:nvSpPr>
        <p:spPr>
          <a:xfrm>
            <a:off x="203889" y="3640851"/>
            <a:ext cx="108000" cy="1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75C7EED-F606-5D41-A106-3DCE3DEDDFED}"/>
              </a:ext>
            </a:extLst>
          </p:cNvPr>
          <p:cNvSpPr/>
          <p:nvPr/>
        </p:nvSpPr>
        <p:spPr>
          <a:xfrm>
            <a:off x="998196" y="5127016"/>
            <a:ext cx="108000" cy="1080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298F3BA-0B35-B54C-A702-2954C3038E8D}"/>
              </a:ext>
            </a:extLst>
          </p:cNvPr>
          <p:cNvSpPr/>
          <p:nvPr/>
        </p:nvSpPr>
        <p:spPr>
          <a:xfrm>
            <a:off x="998196" y="5475357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654125A2-1DBF-AF41-B483-FD0360E7A3B7}"/>
              </a:ext>
            </a:extLst>
          </p:cNvPr>
          <p:cNvSpPr/>
          <p:nvPr/>
        </p:nvSpPr>
        <p:spPr>
          <a:xfrm>
            <a:off x="200337" y="5308791"/>
            <a:ext cx="108000" cy="1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94EFC25-8D41-5140-BD8F-62D826454014}"/>
              </a:ext>
            </a:extLst>
          </p:cNvPr>
          <p:cNvSpPr txBox="1"/>
          <p:nvPr/>
        </p:nvSpPr>
        <p:spPr>
          <a:xfrm>
            <a:off x="3379266" y="6106477"/>
            <a:ext cx="5529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Cathode rotation of 20 rpm reduces the difference in the coupon currents in the top cell.</a:t>
            </a:r>
          </a:p>
        </p:txBody>
      </p:sp>
      <p:pic>
        <p:nvPicPr>
          <p:cNvPr id="56" name="Screen Shot 2018-04-23 at 11.05.40.png" descr="Screen Shot 2018-04-23 at 11.05.40.png">
            <a:extLst>
              <a:ext uri="{FF2B5EF4-FFF2-40B4-BE49-F238E27FC236}">
                <a16:creationId xmlns:a16="http://schemas.microsoft.com/office/drawing/2014/main" id="{7F6C1AB3-533D-524D-8F9B-A2251B5CD8C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3830" y="1348430"/>
            <a:ext cx="2055495" cy="2109578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9FB12909-7E16-8042-9BD1-387676BB365D}"/>
              </a:ext>
            </a:extLst>
          </p:cNvPr>
          <p:cNvSpPr txBox="1"/>
          <p:nvPr/>
        </p:nvSpPr>
        <p:spPr>
          <a:xfrm>
            <a:off x="1178789" y="1016687"/>
            <a:ext cx="278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Top Cell Filled with bubbles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21A7D99-9E0B-AA47-A903-46AC56B9D5F7}"/>
              </a:ext>
            </a:extLst>
          </p:cNvPr>
          <p:cNvCxnSpPr>
            <a:stCxn id="3" idx="6"/>
          </p:cNvCxnSpPr>
          <p:nvPr/>
        </p:nvCxnSpPr>
        <p:spPr>
          <a:xfrm>
            <a:off x="1106196" y="1883020"/>
            <a:ext cx="907955" cy="4023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68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3C234-75C7-2D45-872A-63B6424B69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7898" y="4401"/>
            <a:ext cx="8269137" cy="759339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Novel Acid Flow Method (Dual Flow)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A73FE-9850-0D40-850D-F25D1FB80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14</a:t>
            </a:fld>
            <a:endParaRPr lang="en-US"/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26FF6826-0AD8-0947-9F27-E36F6877998B}"/>
              </a:ext>
            </a:extLst>
          </p:cNvPr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480" t="20678" b="7961"/>
          <a:stretch/>
        </p:blipFill>
        <p:spPr>
          <a:xfrm>
            <a:off x="659216" y="1416215"/>
            <a:ext cx="2321075" cy="4940136"/>
          </a:xfrm>
          <a:prstGeom prst="rect">
            <a:avLst/>
          </a:prstGeom>
        </p:spPr>
      </p:pic>
      <p:sp>
        <p:nvSpPr>
          <p:cNvPr id="38" name="Up Arrow 37">
            <a:extLst>
              <a:ext uri="{FF2B5EF4-FFF2-40B4-BE49-F238E27FC236}">
                <a16:creationId xmlns:a16="http://schemas.microsoft.com/office/drawing/2014/main" id="{B8D74753-8E33-854E-93D8-23FB3431C465}"/>
              </a:ext>
            </a:extLst>
          </p:cNvPr>
          <p:cNvSpPr/>
          <p:nvPr/>
        </p:nvSpPr>
        <p:spPr>
          <a:xfrm>
            <a:off x="1414357" y="1416215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F549141-39D6-C54E-AB26-0BD7FEEEF423}"/>
              </a:ext>
            </a:extLst>
          </p:cNvPr>
          <p:cNvCxnSpPr>
            <a:cxnSpLocks/>
          </p:cNvCxnSpPr>
          <p:nvPr/>
        </p:nvCxnSpPr>
        <p:spPr>
          <a:xfrm flipV="1">
            <a:off x="1695703" y="140772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Up Arrow 39">
            <a:extLst>
              <a:ext uri="{FF2B5EF4-FFF2-40B4-BE49-F238E27FC236}">
                <a16:creationId xmlns:a16="http://schemas.microsoft.com/office/drawing/2014/main" id="{D7ACA9BB-2DB6-CA49-825D-8C8E3ECC5160}"/>
              </a:ext>
            </a:extLst>
          </p:cNvPr>
          <p:cNvSpPr/>
          <p:nvPr/>
        </p:nvSpPr>
        <p:spPr>
          <a:xfrm>
            <a:off x="1414357" y="5367727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1" name="Up Arrow 40">
            <a:extLst>
              <a:ext uri="{FF2B5EF4-FFF2-40B4-BE49-F238E27FC236}">
                <a16:creationId xmlns:a16="http://schemas.microsoft.com/office/drawing/2014/main" id="{99C71A6C-0424-5741-AF6B-80CEDF479DD6}"/>
              </a:ext>
            </a:extLst>
          </p:cNvPr>
          <p:cNvSpPr/>
          <p:nvPr/>
        </p:nvSpPr>
        <p:spPr>
          <a:xfrm>
            <a:off x="1414357" y="4541917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b="1" dirty="0"/>
          </a:p>
        </p:txBody>
      </p:sp>
      <p:sp>
        <p:nvSpPr>
          <p:cNvPr id="42" name="Up Arrow 41">
            <a:extLst>
              <a:ext uri="{FF2B5EF4-FFF2-40B4-BE49-F238E27FC236}">
                <a16:creationId xmlns:a16="http://schemas.microsoft.com/office/drawing/2014/main" id="{BA4A3A79-54D1-8242-AA03-97F441407AD4}"/>
              </a:ext>
            </a:extLst>
          </p:cNvPr>
          <p:cNvSpPr/>
          <p:nvPr/>
        </p:nvSpPr>
        <p:spPr>
          <a:xfrm>
            <a:off x="1409844" y="3660375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3" name="Up Arrow 42">
            <a:extLst>
              <a:ext uri="{FF2B5EF4-FFF2-40B4-BE49-F238E27FC236}">
                <a16:creationId xmlns:a16="http://schemas.microsoft.com/office/drawing/2014/main" id="{D6A3DAF6-B729-3840-81E3-E7A0C7B79723}"/>
              </a:ext>
            </a:extLst>
          </p:cNvPr>
          <p:cNvSpPr/>
          <p:nvPr/>
        </p:nvSpPr>
        <p:spPr>
          <a:xfrm>
            <a:off x="1409844" y="2872892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44" name="Up Arrow 43">
            <a:extLst>
              <a:ext uri="{FF2B5EF4-FFF2-40B4-BE49-F238E27FC236}">
                <a16:creationId xmlns:a16="http://schemas.microsoft.com/office/drawing/2014/main" id="{B6854551-66D6-584C-BD1A-3B1582E99526}"/>
              </a:ext>
            </a:extLst>
          </p:cNvPr>
          <p:cNvSpPr/>
          <p:nvPr/>
        </p:nvSpPr>
        <p:spPr>
          <a:xfrm>
            <a:off x="1414357" y="2049330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0693DD7-A754-A74C-89FF-02A53541CF84}"/>
              </a:ext>
            </a:extLst>
          </p:cNvPr>
          <p:cNvCxnSpPr>
            <a:cxnSpLocks/>
          </p:cNvCxnSpPr>
          <p:nvPr/>
        </p:nvCxnSpPr>
        <p:spPr>
          <a:xfrm flipV="1">
            <a:off x="1348639" y="5499006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5BAC92A-C448-BC4E-8625-4C915129FE26}"/>
              </a:ext>
            </a:extLst>
          </p:cNvPr>
          <p:cNvCxnSpPr>
            <a:cxnSpLocks/>
          </p:cNvCxnSpPr>
          <p:nvPr/>
        </p:nvCxnSpPr>
        <p:spPr>
          <a:xfrm flipV="1">
            <a:off x="1695703" y="5501085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FD2991B-E4E1-294A-9E88-B245E3F305A9}"/>
              </a:ext>
            </a:extLst>
          </p:cNvPr>
          <p:cNvCxnSpPr>
            <a:cxnSpLocks/>
          </p:cNvCxnSpPr>
          <p:nvPr/>
        </p:nvCxnSpPr>
        <p:spPr>
          <a:xfrm flipV="1">
            <a:off x="1348639" y="475599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DD81020-E19A-D242-8819-95B9D76F117F}"/>
              </a:ext>
            </a:extLst>
          </p:cNvPr>
          <p:cNvCxnSpPr>
            <a:cxnSpLocks/>
          </p:cNvCxnSpPr>
          <p:nvPr/>
        </p:nvCxnSpPr>
        <p:spPr>
          <a:xfrm flipV="1">
            <a:off x="1695703" y="4758076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18941AF-141F-A742-B995-271442388AB4}"/>
              </a:ext>
            </a:extLst>
          </p:cNvPr>
          <p:cNvCxnSpPr>
            <a:cxnSpLocks/>
          </p:cNvCxnSpPr>
          <p:nvPr/>
        </p:nvCxnSpPr>
        <p:spPr>
          <a:xfrm flipV="1">
            <a:off x="1348639" y="4115904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344D43B-19D9-0747-B145-6F7598FBBA83}"/>
              </a:ext>
            </a:extLst>
          </p:cNvPr>
          <p:cNvCxnSpPr>
            <a:cxnSpLocks/>
          </p:cNvCxnSpPr>
          <p:nvPr/>
        </p:nvCxnSpPr>
        <p:spPr>
          <a:xfrm flipV="1">
            <a:off x="1695703" y="4117983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A0023C9C-1BE2-A64F-A965-85C5B5046908}"/>
              </a:ext>
            </a:extLst>
          </p:cNvPr>
          <p:cNvCxnSpPr>
            <a:cxnSpLocks/>
          </p:cNvCxnSpPr>
          <p:nvPr/>
        </p:nvCxnSpPr>
        <p:spPr>
          <a:xfrm flipV="1">
            <a:off x="1348639" y="3300201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957EE4-47A5-3948-9113-1008457B2DE0}"/>
              </a:ext>
            </a:extLst>
          </p:cNvPr>
          <p:cNvCxnSpPr>
            <a:cxnSpLocks/>
          </p:cNvCxnSpPr>
          <p:nvPr/>
        </p:nvCxnSpPr>
        <p:spPr>
          <a:xfrm flipV="1">
            <a:off x="1695703" y="3302280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4517A92-9C1F-3345-9C80-9DEA28A322D2}"/>
              </a:ext>
            </a:extLst>
          </p:cNvPr>
          <p:cNvCxnSpPr>
            <a:cxnSpLocks/>
          </p:cNvCxnSpPr>
          <p:nvPr/>
        </p:nvCxnSpPr>
        <p:spPr>
          <a:xfrm flipV="1">
            <a:off x="1348639" y="266010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97C53C6-EA37-7349-8349-540E0F6A6009}"/>
              </a:ext>
            </a:extLst>
          </p:cNvPr>
          <p:cNvCxnSpPr>
            <a:cxnSpLocks/>
          </p:cNvCxnSpPr>
          <p:nvPr/>
        </p:nvCxnSpPr>
        <p:spPr>
          <a:xfrm flipV="1">
            <a:off x="1695703" y="2662187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4869BE7F-CDF9-054E-97C6-EFCF0AE44412}"/>
              </a:ext>
            </a:extLst>
          </p:cNvPr>
          <p:cNvCxnSpPr>
            <a:cxnSpLocks/>
          </p:cNvCxnSpPr>
          <p:nvPr/>
        </p:nvCxnSpPr>
        <p:spPr>
          <a:xfrm flipV="1">
            <a:off x="1695703" y="1919178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71C650F-5E25-0D47-85B3-DE44622CE219}"/>
              </a:ext>
            </a:extLst>
          </p:cNvPr>
          <p:cNvCxnSpPr>
            <a:cxnSpLocks/>
          </p:cNvCxnSpPr>
          <p:nvPr/>
        </p:nvCxnSpPr>
        <p:spPr>
          <a:xfrm flipV="1">
            <a:off x="1348639" y="1405649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FEFE9D77-EA62-EF43-B4DB-A8146BF76456}"/>
              </a:ext>
            </a:extLst>
          </p:cNvPr>
          <p:cNvCxnSpPr>
            <a:cxnSpLocks/>
          </p:cNvCxnSpPr>
          <p:nvPr/>
        </p:nvCxnSpPr>
        <p:spPr>
          <a:xfrm flipV="1">
            <a:off x="1348639" y="1917099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6810368-F98A-E444-B3B1-2A17D3570A18}"/>
              </a:ext>
            </a:extLst>
          </p:cNvPr>
          <p:cNvSpPr txBox="1"/>
          <p:nvPr/>
        </p:nvSpPr>
        <p:spPr>
          <a:xfrm>
            <a:off x="-181710" y="3082387"/>
            <a:ext cx="12573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Cathode Housing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EA7AAF9B-EBF7-F341-8C3C-9CC4932AFC9D}"/>
              </a:ext>
            </a:extLst>
          </p:cNvPr>
          <p:cNvCxnSpPr>
            <a:cxnSpLocks/>
          </p:cNvCxnSpPr>
          <p:nvPr/>
        </p:nvCxnSpPr>
        <p:spPr>
          <a:xfrm>
            <a:off x="844303" y="3603655"/>
            <a:ext cx="540237" cy="681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B3502B25-598E-9747-9C1E-80B0009ACD86}"/>
              </a:ext>
            </a:extLst>
          </p:cNvPr>
          <p:cNvCxnSpPr>
            <a:cxnSpLocks/>
          </p:cNvCxnSpPr>
          <p:nvPr/>
        </p:nvCxnSpPr>
        <p:spPr>
          <a:xfrm>
            <a:off x="1298160" y="6349804"/>
            <a:ext cx="450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4F02C94F-7716-C74D-B34C-0178BF4634E2}"/>
              </a:ext>
            </a:extLst>
          </p:cNvPr>
          <p:cNvSpPr/>
          <p:nvPr/>
        </p:nvSpPr>
        <p:spPr>
          <a:xfrm>
            <a:off x="1327708" y="6305100"/>
            <a:ext cx="468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46E6CB8-85A5-3342-BD79-B2E3EC5AD1A0}"/>
              </a:ext>
            </a:extLst>
          </p:cNvPr>
          <p:cNvSpPr/>
          <p:nvPr/>
        </p:nvSpPr>
        <p:spPr>
          <a:xfrm>
            <a:off x="1670761" y="6305100"/>
            <a:ext cx="468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B2A008C-A8FB-BE49-A7F0-731EBEA04BBD}"/>
              </a:ext>
            </a:extLst>
          </p:cNvPr>
          <p:cNvCxnSpPr>
            <a:cxnSpLocks/>
          </p:cNvCxnSpPr>
          <p:nvPr/>
        </p:nvCxnSpPr>
        <p:spPr>
          <a:xfrm flipV="1">
            <a:off x="1348639" y="6193744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69A1ED1-AC1E-864D-A119-C1A908123C3E}"/>
              </a:ext>
            </a:extLst>
          </p:cNvPr>
          <p:cNvCxnSpPr>
            <a:cxnSpLocks/>
          </p:cNvCxnSpPr>
          <p:nvPr/>
        </p:nvCxnSpPr>
        <p:spPr>
          <a:xfrm flipV="1">
            <a:off x="1695703" y="6195823"/>
            <a:ext cx="0" cy="210705"/>
          </a:xfrm>
          <a:prstGeom prst="straightConnector1">
            <a:avLst/>
          </a:prstGeom>
          <a:ln w="19050">
            <a:solidFill>
              <a:srgbClr val="314AF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D9B68FE3-1856-5B4D-A439-BDBE25F4BD5A}"/>
              </a:ext>
            </a:extLst>
          </p:cNvPr>
          <p:cNvSpPr/>
          <p:nvPr/>
        </p:nvSpPr>
        <p:spPr>
          <a:xfrm>
            <a:off x="1444700" y="6332449"/>
            <a:ext cx="162000" cy="14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Up Arrow 65">
            <a:extLst>
              <a:ext uri="{FF2B5EF4-FFF2-40B4-BE49-F238E27FC236}">
                <a16:creationId xmlns:a16="http://schemas.microsoft.com/office/drawing/2014/main" id="{B8F5742A-2D75-4044-A065-DFE06BDAC46A}"/>
              </a:ext>
            </a:extLst>
          </p:cNvPr>
          <p:cNvSpPr/>
          <p:nvPr/>
        </p:nvSpPr>
        <p:spPr>
          <a:xfrm>
            <a:off x="1414357" y="6149627"/>
            <a:ext cx="216000" cy="298938"/>
          </a:xfrm>
          <a:prstGeom prst="upArrow">
            <a:avLst>
              <a:gd name="adj1" fmla="val 50000"/>
              <a:gd name="adj2" fmla="val 5162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8D4B78DA-22D1-2E42-B686-3E99E717CF94}"/>
              </a:ext>
            </a:extLst>
          </p:cNvPr>
          <p:cNvSpPr txBox="1"/>
          <p:nvPr/>
        </p:nvSpPr>
        <p:spPr>
          <a:xfrm>
            <a:off x="0" y="665678"/>
            <a:ext cx="7223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Acid was flowed separately in the cavity and cathode housing.</a:t>
            </a:r>
          </a:p>
        </p:txBody>
      </p:sp>
      <p:pic>
        <p:nvPicPr>
          <p:cNvPr id="72" name="Screen Shot 2018-04-23 at 11.05.40.png" descr="Screen Shot 2018-04-23 at 11.05.40.png">
            <a:extLst>
              <a:ext uri="{FF2B5EF4-FFF2-40B4-BE49-F238E27FC236}">
                <a16:creationId xmlns:a16="http://schemas.microsoft.com/office/drawing/2014/main" id="{B75C4905-C37A-4845-ABB7-48A30695C1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28231" y="5238843"/>
            <a:ext cx="1544193" cy="1584823"/>
          </a:xfrm>
          <a:prstGeom prst="rect">
            <a:avLst/>
          </a:prstGeom>
          <a:ln w="12700">
            <a:miter lim="400000"/>
          </a:ln>
        </p:spPr>
      </p:pic>
      <p:pic>
        <p:nvPicPr>
          <p:cNvPr id="73" name="Screen Shot 2018-04-23 at 11.06.34.png" descr="Screen Shot 2018-04-23 at 11.06.34.png">
            <a:extLst>
              <a:ext uri="{FF2B5EF4-FFF2-40B4-BE49-F238E27FC236}">
                <a16:creationId xmlns:a16="http://schemas.microsoft.com/office/drawing/2014/main" id="{E8D664FC-B994-E24D-9C61-C6B5F6E9D1D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189" y="5256366"/>
            <a:ext cx="1578900" cy="1583620"/>
          </a:xfrm>
          <a:prstGeom prst="rect">
            <a:avLst/>
          </a:prstGeom>
          <a:ln w="19050">
            <a:solidFill>
              <a:srgbClr val="FF0000"/>
            </a:solidFill>
            <a:miter lim="400000"/>
          </a:ln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88E59D16-74EC-B84D-847B-A46F13AD34B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26" t="26763" r="11563" b="40291"/>
          <a:stretch/>
        </p:blipFill>
        <p:spPr>
          <a:xfrm>
            <a:off x="2637283" y="1402814"/>
            <a:ext cx="2805113" cy="1670103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8B38AB2-E0E2-AA42-A45D-D9DD6017FB9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72" t="27096" r="11625" b="40002"/>
          <a:stretch/>
        </p:blipFill>
        <p:spPr>
          <a:xfrm>
            <a:off x="5541252" y="1395256"/>
            <a:ext cx="2805112" cy="167010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D694F085-F03C-8C41-9609-CA5FD4C5032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23" t="27198" r="11473" b="39752"/>
          <a:stretch/>
        </p:blipFill>
        <p:spPr>
          <a:xfrm>
            <a:off x="2634970" y="3073140"/>
            <a:ext cx="2805114" cy="1677660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74B685E9-A995-6247-85EB-CC069676B43C}"/>
              </a:ext>
            </a:extLst>
          </p:cNvPr>
          <p:cNvSpPr txBox="1"/>
          <p:nvPr/>
        </p:nvSpPr>
        <p:spPr>
          <a:xfrm>
            <a:off x="2348799" y="1062135"/>
            <a:ext cx="68154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5 L/min in the cavity, and different flow rates in the cathode housing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88F0496-3D8E-C44B-BC96-8F8431707199}"/>
              </a:ext>
            </a:extLst>
          </p:cNvPr>
          <p:cNvSpPr txBox="1"/>
          <p:nvPr/>
        </p:nvSpPr>
        <p:spPr>
          <a:xfrm>
            <a:off x="3134900" y="1547767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5 L/min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13D22FF7-11AA-ED4B-9D95-EA6683D749B5}"/>
              </a:ext>
            </a:extLst>
          </p:cNvPr>
          <p:cNvSpPr txBox="1"/>
          <p:nvPr/>
        </p:nvSpPr>
        <p:spPr>
          <a:xfrm>
            <a:off x="5951229" y="1528313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10 L/min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125514A-02AA-904A-84F3-BF5902F5F1FD}"/>
              </a:ext>
            </a:extLst>
          </p:cNvPr>
          <p:cNvSpPr txBox="1"/>
          <p:nvPr/>
        </p:nvSpPr>
        <p:spPr>
          <a:xfrm>
            <a:off x="3037546" y="3185955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 L/min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7BEE89B7-3B98-9146-A232-CAF4E0ED1952}"/>
              </a:ext>
            </a:extLst>
          </p:cNvPr>
          <p:cNvSpPr txBox="1"/>
          <p:nvPr/>
        </p:nvSpPr>
        <p:spPr>
          <a:xfrm>
            <a:off x="5770605" y="3496961"/>
            <a:ext cx="29418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Adequate flow rates: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Cavity: 5 L/min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Cathode housing: 10 L/min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DFF6439-A889-3649-9252-42D5819B1F16}"/>
              </a:ext>
            </a:extLst>
          </p:cNvPr>
          <p:cNvSpPr txBox="1"/>
          <p:nvPr/>
        </p:nvSpPr>
        <p:spPr>
          <a:xfrm>
            <a:off x="2394894" y="4753969"/>
            <a:ext cx="2035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No intentional flow in cathode housing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ADCC7D6-330B-0745-AAA9-FF49B624C75E}"/>
              </a:ext>
            </a:extLst>
          </p:cNvPr>
          <p:cNvSpPr txBox="1"/>
          <p:nvPr/>
        </p:nvSpPr>
        <p:spPr>
          <a:xfrm>
            <a:off x="4539976" y="4758801"/>
            <a:ext cx="20353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 L/min in cathode housing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C7C8F773-060F-5047-A1A0-F9155D31C00E}"/>
              </a:ext>
            </a:extLst>
          </p:cNvPr>
          <p:cNvSpPr/>
          <p:nvPr/>
        </p:nvSpPr>
        <p:spPr>
          <a:xfrm>
            <a:off x="1776673" y="1952590"/>
            <a:ext cx="108000" cy="1080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351302BE-7A62-2442-9BC6-353CF3D5A4F0}"/>
              </a:ext>
            </a:extLst>
          </p:cNvPr>
          <p:cNvSpPr/>
          <p:nvPr/>
        </p:nvSpPr>
        <p:spPr>
          <a:xfrm>
            <a:off x="1776673" y="2300931"/>
            <a:ext cx="108000" cy="108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7415B9E3-714F-6440-A040-B61994FEA5D2}"/>
              </a:ext>
            </a:extLst>
          </p:cNvPr>
          <p:cNvSpPr/>
          <p:nvPr/>
        </p:nvSpPr>
        <p:spPr>
          <a:xfrm>
            <a:off x="978814" y="2134365"/>
            <a:ext cx="108000" cy="108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90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BDC7-EE0D-0E47-95FD-9B5A06B5C0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993"/>
            <a:ext cx="7886700" cy="603296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Effect of Temperature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445DD8-98B4-A742-BF49-9C80D2377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15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3E7B84-92B0-9B4A-9BEE-CBC39AA1BBC6}"/>
              </a:ext>
            </a:extLst>
          </p:cNvPr>
          <p:cNvSpPr txBox="1"/>
          <p:nvPr/>
        </p:nvSpPr>
        <p:spPr>
          <a:xfrm>
            <a:off x="48463" y="733692"/>
            <a:ext cx="833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Polarization (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J-V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curves were obtained at different temperatures of the cavity.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CA8D41-4D73-1F4E-BD4C-4CF5E3F35C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81" y="1670211"/>
            <a:ext cx="3861535" cy="382690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5A501B-86BB-E043-8ED7-1BB13371E5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3860" t="10120" r="34117" b="6942"/>
          <a:stretch/>
        </p:blipFill>
        <p:spPr>
          <a:xfrm>
            <a:off x="6920921" y="1484371"/>
            <a:ext cx="1329302" cy="487198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21296B57-6A59-824B-BFF5-368AB97211A9}"/>
              </a:ext>
            </a:extLst>
          </p:cNvPr>
          <p:cNvSpPr/>
          <p:nvPr/>
        </p:nvSpPr>
        <p:spPr>
          <a:xfrm>
            <a:off x="6909904" y="1949986"/>
            <a:ext cx="137323" cy="1432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3A02BD8-C217-1A41-939A-4EE3F7A87F74}"/>
              </a:ext>
            </a:extLst>
          </p:cNvPr>
          <p:cNvSpPr/>
          <p:nvPr/>
        </p:nvSpPr>
        <p:spPr>
          <a:xfrm>
            <a:off x="6920921" y="3847690"/>
            <a:ext cx="137323" cy="143219"/>
          </a:xfrm>
          <a:prstGeom prst="ellipse">
            <a:avLst/>
          </a:prstGeom>
          <a:solidFill>
            <a:srgbClr val="D04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6C2979E-9D40-5C4C-8062-5491FFA323DE}"/>
              </a:ext>
            </a:extLst>
          </p:cNvPr>
          <p:cNvSpPr/>
          <p:nvPr/>
        </p:nvSpPr>
        <p:spPr>
          <a:xfrm>
            <a:off x="6920920" y="5699717"/>
            <a:ext cx="137323" cy="14321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36C6EC8-3C2C-2847-A421-A6F3B48419A5}"/>
              </a:ext>
            </a:extLst>
          </p:cNvPr>
          <p:cNvGrpSpPr/>
          <p:nvPr/>
        </p:nvGrpSpPr>
        <p:grpSpPr>
          <a:xfrm>
            <a:off x="7391565" y="1027427"/>
            <a:ext cx="1939349" cy="5328924"/>
            <a:chOff x="7391565" y="1027427"/>
            <a:chExt cx="1939349" cy="532892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F0E7F55-82D0-BB4B-BB93-168CE5FB4EF2}"/>
                </a:ext>
              </a:extLst>
            </p:cNvPr>
            <p:cNvSpPr/>
            <p:nvPr/>
          </p:nvSpPr>
          <p:spPr>
            <a:xfrm>
              <a:off x="7402836" y="1404594"/>
              <a:ext cx="300830" cy="49517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99CE601-26E9-F84B-B108-65080140E877}"/>
                </a:ext>
              </a:extLst>
            </p:cNvPr>
            <p:cNvSpPr/>
            <p:nvPr/>
          </p:nvSpPr>
          <p:spPr>
            <a:xfrm>
              <a:off x="7528789" y="1404594"/>
              <a:ext cx="54628" cy="49517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568745B5-C980-3B4B-8541-0E5308D0807A}"/>
                </a:ext>
              </a:extLst>
            </p:cNvPr>
            <p:cNvSpPr/>
            <p:nvPr/>
          </p:nvSpPr>
          <p:spPr>
            <a:xfrm>
              <a:off x="7392588" y="187798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67470AB-72AB-EB47-87B7-0AF772419D4C}"/>
                </a:ext>
              </a:extLst>
            </p:cNvPr>
            <p:cNvSpPr/>
            <p:nvPr/>
          </p:nvSpPr>
          <p:spPr>
            <a:xfrm>
              <a:off x="7460848" y="182518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E7286AD-B0EB-B546-BB69-80E10C68BC61}"/>
                </a:ext>
              </a:extLst>
            </p:cNvPr>
            <p:cNvSpPr/>
            <p:nvPr/>
          </p:nvSpPr>
          <p:spPr>
            <a:xfrm>
              <a:off x="7391565" y="196678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2E4B472-3810-674E-A8D6-3625217015B1}"/>
                </a:ext>
              </a:extLst>
            </p:cNvPr>
            <p:cNvSpPr/>
            <p:nvPr/>
          </p:nvSpPr>
          <p:spPr>
            <a:xfrm>
              <a:off x="7471865" y="193078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D9279161-3A95-2649-817F-F593E9F5842D}"/>
                </a:ext>
              </a:extLst>
            </p:cNvPr>
            <p:cNvSpPr/>
            <p:nvPr/>
          </p:nvSpPr>
          <p:spPr>
            <a:xfrm>
              <a:off x="7560820" y="186413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2B7E9105-A1C9-BD44-BA98-537B3A5347A6}"/>
                </a:ext>
              </a:extLst>
            </p:cNvPr>
            <p:cNvSpPr/>
            <p:nvPr/>
          </p:nvSpPr>
          <p:spPr>
            <a:xfrm>
              <a:off x="7629080" y="181133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86041F8-FF12-644B-ACD9-7C63B88551F3}"/>
                </a:ext>
              </a:extLst>
            </p:cNvPr>
            <p:cNvSpPr/>
            <p:nvPr/>
          </p:nvSpPr>
          <p:spPr>
            <a:xfrm>
              <a:off x="7559797" y="195293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D484DB80-75AA-AC45-8EB2-3537D1192591}"/>
                </a:ext>
              </a:extLst>
            </p:cNvPr>
            <p:cNvSpPr/>
            <p:nvPr/>
          </p:nvSpPr>
          <p:spPr>
            <a:xfrm>
              <a:off x="7640097" y="191693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2B4CBE4-22BF-D944-884F-2D7D1DD79F42}"/>
                </a:ext>
              </a:extLst>
            </p:cNvPr>
            <p:cNvSpPr/>
            <p:nvPr/>
          </p:nvSpPr>
          <p:spPr>
            <a:xfrm>
              <a:off x="7403583" y="203038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0C1C9098-CE6C-6047-9306-06A6DDC85ED9}"/>
                </a:ext>
              </a:extLst>
            </p:cNvPr>
            <p:cNvSpPr/>
            <p:nvPr/>
          </p:nvSpPr>
          <p:spPr>
            <a:xfrm>
              <a:off x="7471843" y="197758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FF10FC5-16D6-444A-9C18-5305A83A3D5F}"/>
                </a:ext>
              </a:extLst>
            </p:cNvPr>
            <p:cNvSpPr/>
            <p:nvPr/>
          </p:nvSpPr>
          <p:spPr>
            <a:xfrm>
              <a:off x="7402560" y="211918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CD409694-CE52-3E43-86E1-8F02C09BB5F1}"/>
                </a:ext>
              </a:extLst>
            </p:cNvPr>
            <p:cNvSpPr/>
            <p:nvPr/>
          </p:nvSpPr>
          <p:spPr>
            <a:xfrm>
              <a:off x="7482860" y="208318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70FF20B-A755-5442-8278-4A6143C92A72}"/>
                </a:ext>
              </a:extLst>
            </p:cNvPr>
            <p:cNvSpPr/>
            <p:nvPr/>
          </p:nvSpPr>
          <p:spPr>
            <a:xfrm>
              <a:off x="7571815" y="201653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28DE7AFC-378C-9546-A3DA-ADB1D6555890}"/>
                </a:ext>
              </a:extLst>
            </p:cNvPr>
            <p:cNvSpPr/>
            <p:nvPr/>
          </p:nvSpPr>
          <p:spPr>
            <a:xfrm>
              <a:off x="7640075" y="196373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2177537-8A39-E243-8312-FD382ED040EA}"/>
                </a:ext>
              </a:extLst>
            </p:cNvPr>
            <p:cNvSpPr/>
            <p:nvPr/>
          </p:nvSpPr>
          <p:spPr>
            <a:xfrm>
              <a:off x="7570792" y="210533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C9A8D2FE-1D53-3D4E-AC3A-59E8D9C21591}"/>
                </a:ext>
              </a:extLst>
            </p:cNvPr>
            <p:cNvSpPr/>
            <p:nvPr/>
          </p:nvSpPr>
          <p:spPr>
            <a:xfrm>
              <a:off x="7651092" y="206933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899A38EC-1795-6B4E-8AEB-F467C1A56016}"/>
                </a:ext>
              </a:extLst>
            </p:cNvPr>
            <p:cNvSpPr/>
            <p:nvPr/>
          </p:nvSpPr>
          <p:spPr>
            <a:xfrm>
              <a:off x="7397399" y="150750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A3AAC11-2606-B443-B6D1-77513FD3E6C6}"/>
                </a:ext>
              </a:extLst>
            </p:cNvPr>
            <p:cNvSpPr/>
            <p:nvPr/>
          </p:nvSpPr>
          <p:spPr>
            <a:xfrm>
              <a:off x="7465659" y="145470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5BA85F9D-6EC1-7947-9A00-5DEF51CBA8E3}"/>
                </a:ext>
              </a:extLst>
            </p:cNvPr>
            <p:cNvSpPr/>
            <p:nvPr/>
          </p:nvSpPr>
          <p:spPr>
            <a:xfrm>
              <a:off x="7396376" y="15963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76E0C1C-32A4-9E4C-952E-D1BD80033CBF}"/>
                </a:ext>
              </a:extLst>
            </p:cNvPr>
            <p:cNvSpPr/>
            <p:nvPr/>
          </p:nvSpPr>
          <p:spPr>
            <a:xfrm>
              <a:off x="7476676" y="15603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8371486-2723-5E4A-9BFE-9EFE0F0506A0}"/>
                </a:ext>
              </a:extLst>
            </p:cNvPr>
            <p:cNvSpPr/>
            <p:nvPr/>
          </p:nvSpPr>
          <p:spPr>
            <a:xfrm>
              <a:off x="7565631" y="149365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4646730-E265-DE44-97D0-FF4EAF6123C9}"/>
                </a:ext>
              </a:extLst>
            </p:cNvPr>
            <p:cNvSpPr/>
            <p:nvPr/>
          </p:nvSpPr>
          <p:spPr>
            <a:xfrm>
              <a:off x="7633891" y="144085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0D565B21-BB8C-5549-B606-8DFA3535824D}"/>
                </a:ext>
              </a:extLst>
            </p:cNvPr>
            <p:cNvSpPr/>
            <p:nvPr/>
          </p:nvSpPr>
          <p:spPr>
            <a:xfrm>
              <a:off x="7564608" y="15824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1E466291-2376-4E49-930F-01D380D803B6}"/>
                </a:ext>
              </a:extLst>
            </p:cNvPr>
            <p:cNvSpPr/>
            <p:nvPr/>
          </p:nvSpPr>
          <p:spPr>
            <a:xfrm>
              <a:off x="7644908" y="15464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B6F13AEF-5A7A-E84F-9AFA-95409BCAD710}"/>
                </a:ext>
              </a:extLst>
            </p:cNvPr>
            <p:cNvSpPr/>
            <p:nvPr/>
          </p:nvSpPr>
          <p:spPr>
            <a:xfrm>
              <a:off x="7408394" y="165990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B8FA72BF-0470-0E4D-91DF-E5466C9EE729}"/>
                </a:ext>
              </a:extLst>
            </p:cNvPr>
            <p:cNvSpPr/>
            <p:nvPr/>
          </p:nvSpPr>
          <p:spPr>
            <a:xfrm>
              <a:off x="7476654" y="160710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B78A49D9-D62F-D24C-ADBF-1527F3C7BDAE}"/>
                </a:ext>
              </a:extLst>
            </p:cNvPr>
            <p:cNvSpPr/>
            <p:nvPr/>
          </p:nvSpPr>
          <p:spPr>
            <a:xfrm>
              <a:off x="7407371" y="17487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D4DDA2EF-8192-644F-8CC6-53D88846C679}"/>
                </a:ext>
              </a:extLst>
            </p:cNvPr>
            <p:cNvSpPr/>
            <p:nvPr/>
          </p:nvSpPr>
          <p:spPr>
            <a:xfrm>
              <a:off x="7487671" y="17127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8BF22A3B-512A-D74F-A6C9-F4ABF73BD4A6}"/>
                </a:ext>
              </a:extLst>
            </p:cNvPr>
            <p:cNvSpPr/>
            <p:nvPr/>
          </p:nvSpPr>
          <p:spPr>
            <a:xfrm>
              <a:off x="7576626" y="164605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63F2704-B4FD-B142-83FF-8EA16E024C56}"/>
                </a:ext>
              </a:extLst>
            </p:cNvPr>
            <p:cNvSpPr/>
            <p:nvPr/>
          </p:nvSpPr>
          <p:spPr>
            <a:xfrm>
              <a:off x="7644886" y="159325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67197422-C58F-584E-8B24-8FCCD9F494B3}"/>
                </a:ext>
              </a:extLst>
            </p:cNvPr>
            <p:cNvSpPr/>
            <p:nvPr/>
          </p:nvSpPr>
          <p:spPr>
            <a:xfrm>
              <a:off x="7575603" y="17348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75C2F14-D3E6-934E-A259-6FFF1DDBD1F6}"/>
                </a:ext>
              </a:extLst>
            </p:cNvPr>
            <p:cNvSpPr/>
            <p:nvPr/>
          </p:nvSpPr>
          <p:spPr>
            <a:xfrm>
              <a:off x="7655903" y="16988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C12F01EB-3AE4-D046-BDD8-295106233EE3}"/>
                </a:ext>
              </a:extLst>
            </p:cNvPr>
            <p:cNvSpPr/>
            <p:nvPr/>
          </p:nvSpPr>
          <p:spPr>
            <a:xfrm>
              <a:off x="7404479" y="222750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FE1E40CC-F796-A647-9A17-CE166DC34D8C}"/>
                </a:ext>
              </a:extLst>
            </p:cNvPr>
            <p:cNvSpPr/>
            <p:nvPr/>
          </p:nvSpPr>
          <p:spPr>
            <a:xfrm>
              <a:off x="7472739" y="21747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3202D75E-0303-6C43-A7F5-135774C2AB1F}"/>
                </a:ext>
              </a:extLst>
            </p:cNvPr>
            <p:cNvSpPr/>
            <p:nvPr/>
          </p:nvSpPr>
          <p:spPr>
            <a:xfrm>
              <a:off x="7403456" y="233343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9020C2C1-6C8E-674C-AABD-4F90E339CAAA}"/>
                </a:ext>
              </a:extLst>
            </p:cNvPr>
            <p:cNvSpPr/>
            <p:nvPr/>
          </p:nvSpPr>
          <p:spPr>
            <a:xfrm>
              <a:off x="7572711" y="221365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40E1C1CF-A030-E742-B133-2433FF48F972}"/>
                </a:ext>
              </a:extLst>
            </p:cNvPr>
            <p:cNvSpPr/>
            <p:nvPr/>
          </p:nvSpPr>
          <p:spPr>
            <a:xfrm>
              <a:off x="7640971" y="21608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C19761C-7ED1-E143-8D6B-004F3A457B5F}"/>
                </a:ext>
              </a:extLst>
            </p:cNvPr>
            <p:cNvSpPr/>
            <p:nvPr/>
          </p:nvSpPr>
          <p:spPr>
            <a:xfrm>
              <a:off x="7571688" y="231958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D06A317-1FDB-0B4D-BD5B-2B64ACC78A29}"/>
                </a:ext>
              </a:extLst>
            </p:cNvPr>
            <p:cNvSpPr/>
            <p:nvPr/>
          </p:nvSpPr>
          <p:spPr>
            <a:xfrm>
              <a:off x="7420554" y="244806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CF13FBC6-129B-C741-8C9D-F670039FBDAA}"/>
                </a:ext>
              </a:extLst>
            </p:cNvPr>
            <p:cNvSpPr/>
            <p:nvPr/>
          </p:nvSpPr>
          <p:spPr>
            <a:xfrm>
              <a:off x="7483734" y="23682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7805B6D7-19B8-4C49-9834-C8B54B83A540}"/>
                </a:ext>
              </a:extLst>
            </p:cNvPr>
            <p:cNvSpPr/>
            <p:nvPr/>
          </p:nvSpPr>
          <p:spPr>
            <a:xfrm>
              <a:off x="7411026" y="254405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BD5BA96C-9110-BD44-B89D-A14A1F5FFCEB}"/>
                </a:ext>
              </a:extLst>
            </p:cNvPr>
            <p:cNvSpPr/>
            <p:nvPr/>
          </p:nvSpPr>
          <p:spPr>
            <a:xfrm>
              <a:off x="7583706" y="240715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5F6D117-1B27-0D4C-98A7-D4A61AE21407}"/>
                </a:ext>
              </a:extLst>
            </p:cNvPr>
            <p:cNvSpPr/>
            <p:nvPr/>
          </p:nvSpPr>
          <p:spPr>
            <a:xfrm>
              <a:off x="7646886" y="227307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9B4DDAAD-3997-1149-9E9D-FB9359129D06}"/>
                </a:ext>
              </a:extLst>
            </p:cNvPr>
            <p:cNvSpPr/>
            <p:nvPr/>
          </p:nvSpPr>
          <p:spPr>
            <a:xfrm>
              <a:off x="7548778" y="253020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7BA506E-37CF-AA4F-BC4A-3BD14D0F8C4A}"/>
                </a:ext>
              </a:extLst>
            </p:cNvPr>
            <p:cNvSpPr/>
            <p:nvPr/>
          </p:nvSpPr>
          <p:spPr>
            <a:xfrm>
              <a:off x="7659558" y="249420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8309397-F0BA-3A46-83D8-384392142BF0}"/>
                </a:ext>
              </a:extLst>
            </p:cNvPr>
            <p:cNvSpPr/>
            <p:nvPr/>
          </p:nvSpPr>
          <p:spPr>
            <a:xfrm>
              <a:off x="7405057" y="263933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2284381B-5259-1F42-BAE1-1C2545CD1BB6}"/>
                </a:ext>
              </a:extLst>
            </p:cNvPr>
            <p:cNvSpPr/>
            <p:nvPr/>
          </p:nvSpPr>
          <p:spPr>
            <a:xfrm>
              <a:off x="7406976" y="2747653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5D698EC5-E0F1-3F4E-94BA-F74C461E6CF4}"/>
                </a:ext>
              </a:extLst>
            </p:cNvPr>
            <p:cNvSpPr/>
            <p:nvPr/>
          </p:nvSpPr>
          <p:spPr>
            <a:xfrm>
              <a:off x="7534928" y="272171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0A8DC57-A3B0-184D-A74A-BEA239439E69}"/>
                </a:ext>
              </a:extLst>
            </p:cNvPr>
            <p:cNvSpPr/>
            <p:nvPr/>
          </p:nvSpPr>
          <p:spPr>
            <a:xfrm>
              <a:off x="7631384" y="266086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1344500A-48D4-7244-AF57-2ED85433AC13}"/>
                </a:ext>
              </a:extLst>
            </p:cNvPr>
            <p:cNvSpPr/>
            <p:nvPr/>
          </p:nvSpPr>
          <p:spPr>
            <a:xfrm>
              <a:off x="7598353" y="283972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D23976FB-A1A9-994A-B1BB-E0CD7C9CBF99}"/>
                </a:ext>
              </a:extLst>
            </p:cNvPr>
            <p:cNvSpPr/>
            <p:nvPr/>
          </p:nvSpPr>
          <p:spPr>
            <a:xfrm>
              <a:off x="7423051" y="296820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1ABA7CDC-C951-0A45-B067-2CA24955749E}"/>
                </a:ext>
              </a:extLst>
            </p:cNvPr>
            <p:cNvSpPr/>
            <p:nvPr/>
          </p:nvSpPr>
          <p:spPr>
            <a:xfrm>
              <a:off x="7466091" y="286015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C576273-9A29-384D-8F26-F06DC3734F74}"/>
                </a:ext>
              </a:extLst>
            </p:cNvPr>
            <p:cNvSpPr/>
            <p:nvPr/>
          </p:nvSpPr>
          <p:spPr>
            <a:xfrm>
              <a:off x="7413523" y="306420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20D81CC8-DA30-6B41-AD1E-F9B2F08E4E4C}"/>
                </a:ext>
              </a:extLst>
            </p:cNvPr>
            <p:cNvSpPr/>
            <p:nvPr/>
          </p:nvSpPr>
          <p:spPr>
            <a:xfrm>
              <a:off x="7610371" y="294341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152BACE-FFEC-714E-A247-881F32C99913}"/>
                </a:ext>
              </a:extLst>
            </p:cNvPr>
            <p:cNvSpPr/>
            <p:nvPr/>
          </p:nvSpPr>
          <p:spPr>
            <a:xfrm>
              <a:off x="7551275" y="305035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1889A036-EA93-A44C-B496-9EF00EDF06E1}"/>
                </a:ext>
              </a:extLst>
            </p:cNvPr>
            <p:cNvSpPr/>
            <p:nvPr/>
          </p:nvSpPr>
          <p:spPr>
            <a:xfrm>
              <a:off x="7641915" y="310699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4973DD9A-BDB5-3A4D-A3E5-3C14B6C69FED}"/>
                </a:ext>
              </a:extLst>
            </p:cNvPr>
            <p:cNvSpPr/>
            <p:nvPr/>
          </p:nvSpPr>
          <p:spPr>
            <a:xfrm>
              <a:off x="7411026" y="329380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2361D188-499F-BF47-8C56-49EFD22BE26D}"/>
                </a:ext>
              </a:extLst>
            </p:cNvPr>
            <p:cNvSpPr/>
            <p:nvPr/>
          </p:nvSpPr>
          <p:spPr>
            <a:xfrm>
              <a:off x="7548778" y="327995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21886C51-1CBD-9A4C-AF34-8B83EE232595}"/>
                </a:ext>
              </a:extLst>
            </p:cNvPr>
            <p:cNvSpPr/>
            <p:nvPr/>
          </p:nvSpPr>
          <p:spPr>
            <a:xfrm>
              <a:off x="7426453" y="318422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4CB64ACB-3115-8B40-949B-5DB8C069BD2F}"/>
                </a:ext>
              </a:extLst>
            </p:cNvPr>
            <p:cNvSpPr/>
            <p:nvPr/>
          </p:nvSpPr>
          <p:spPr>
            <a:xfrm>
              <a:off x="7406976" y="3497403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>
              <a:extLst>
                <a:ext uri="{FF2B5EF4-FFF2-40B4-BE49-F238E27FC236}">
                  <a16:creationId xmlns:a16="http://schemas.microsoft.com/office/drawing/2014/main" id="{3AAFDEE0-F795-EA41-8A52-D8F4536B0824}"/>
                </a:ext>
              </a:extLst>
            </p:cNvPr>
            <p:cNvSpPr/>
            <p:nvPr/>
          </p:nvSpPr>
          <p:spPr>
            <a:xfrm>
              <a:off x="7511953" y="341173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E2394EE1-06BB-204E-861B-A62A4B7F8CFB}"/>
                </a:ext>
              </a:extLst>
            </p:cNvPr>
            <p:cNvSpPr/>
            <p:nvPr/>
          </p:nvSpPr>
          <p:spPr>
            <a:xfrm>
              <a:off x="7631384" y="341061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>
              <a:extLst>
                <a:ext uri="{FF2B5EF4-FFF2-40B4-BE49-F238E27FC236}">
                  <a16:creationId xmlns:a16="http://schemas.microsoft.com/office/drawing/2014/main" id="{660DFFB2-AC91-2E4F-AE7D-F3C2389CA605}"/>
                </a:ext>
              </a:extLst>
            </p:cNvPr>
            <p:cNvSpPr/>
            <p:nvPr/>
          </p:nvSpPr>
          <p:spPr>
            <a:xfrm>
              <a:off x="7602948" y="357569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7EE7351C-2CE6-FD41-9D17-929E940C58F7}"/>
                </a:ext>
              </a:extLst>
            </p:cNvPr>
            <p:cNvSpPr/>
            <p:nvPr/>
          </p:nvSpPr>
          <p:spPr>
            <a:xfrm>
              <a:off x="7423051" y="37179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63030931-5057-3F43-94D7-1541FA859B72}"/>
                </a:ext>
              </a:extLst>
            </p:cNvPr>
            <p:cNvSpPr/>
            <p:nvPr/>
          </p:nvSpPr>
          <p:spPr>
            <a:xfrm>
              <a:off x="7466091" y="360990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931976AE-A091-9941-A236-F103CB08AA21}"/>
                </a:ext>
              </a:extLst>
            </p:cNvPr>
            <p:cNvSpPr/>
            <p:nvPr/>
          </p:nvSpPr>
          <p:spPr>
            <a:xfrm>
              <a:off x="7413523" y="390125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E092D749-2412-F048-812A-103AEA1628E4}"/>
                </a:ext>
              </a:extLst>
            </p:cNvPr>
            <p:cNvSpPr/>
            <p:nvPr/>
          </p:nvSpPr>
          <p:spPr>
            <a:xfrm>
              <a:off x="7610371" y="369316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0C25FA4E-FA5E-BC42-87B6-BE1AECE568A8}"/>
                </a:ext>
              </a:extLst>
            </p:cNvPr>
            <p:cNvSpPr/>
            <p:nvPr/>
          </p:nvSpPr>
          <p:spPr>
            <a:xfrm>
              <a:off x="7551275" y="380010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7AFDCFC-C321-B244-AC3D-A15DC43C4073}"/>
                </a:ext>
              </a:extLst>
            </p:cNvPr>
            <p:cNvSpPr/>
            <p:nvPr/>
          </p:nvSpPr>
          <p:spPr>
            <a:xfrm>
              <a:off x="7623535" y="390269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31F54E28-B8BC-7045-8C86-6D01A54C0ACD}"/>
                </a:ext>
              </a:extLst>
            </p:cNvPr>
            <p:cNvSpPr/>
            <p:nvPr/>
          </p:nvSpPr>
          <p:spPr>
            <a:xfrm>
              <a:off x="7414348" y="413838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0FE4C24B-7F88-DB44-8040-6DF1DD8DB930}"/>
                </a:ext>
              </a:extLst>
            </p:cNvPr>
            <p:cNvSpPr/>
            <p:nvPr/>
          </p:nvSpPr>
          <p:spPr>
            <a:xfrm>
              <a:off x="7552100" y="412453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38F8B31E-8877-604D-B919-09DA640D6C15}"/>
                </a:ext>
              </a:extLst>
            </p:cNvPr>
            <p:cNvSpPr/>
            <p:nvPr/>
          </p:nvSpPr>
          <p:spPr>
            <a:xfrm>
              <a:off x="7580170" y="402879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B608E44-D986-894E-90B7-47C98D823243}"/>
                </a:ext>
              </a:extLst>
            </p:cNvPr>
            <p:cNvSpPr/>
            <p:nvPr/>
          </p:nvSpPr>
          <p:spPr>
            <a:xfrm>
              <a:off x="7410298" y="434197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048E022D-7330-AE43-B455-2DB7CE2E533B}"/>
                </a:ext>
              </a:extLst>
            </p:cNvPr>
            <p:cNvSpPr/>
            <p:nvPr/>
          </p:nvSpPr>
          <p:spPr>
            <a:xfrm>
              <a:off x="7515275" y="425630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FAADFD5A-CC4B-254B-BC35-F93783B8BBD3}"/>
                </a:ext>
              </a:extLst>
            </p:cNvPr>
            <p:cNvSpPr/>
            <p:nvPr/>
          </p:nvSpPr>
          <p:spPr>
            <a:xfrm>
              <a:off x="7634706" y="425518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4F29FD00-7AB9-F24A-97FF-25F5A336D220}"/>
                </a:ext>
              </a:extLst>
            </p:cNvPr>
            <p:cNvSpPr/>
            <p:nvPr/>
          </p:nvSpPr>
          <p:spPr>
            <a:xfrm>
              <a:off x="7606270" y="442026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4FA022E7-FCC9-9143-AA6D-84A9C5F8A471}"/>
                </a:ext>
              </a:extLst>
            </p:cNvPr>
            <p:cNvSpPr/>
            <p:nvPr/>
          </p:nvSpPr>
          <p:spPr>
            <a:xfrm>
              <a:off x="7426373" y="4562533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CFA2B385-BD95-6D4C-836B-927F6945A55C}"/>
                </a:ext>
              </a:extLst>
            </p:cNvPr>
            <p:cNvSpPr/>
            <p:nvPr/>
          </p:nvSpPr>
          <p:spPr>
            <a:xfrm>
              <a:off x="7469413" y="445448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EE227263-8369-6B4C-8FD9-D8F0C62F2DBA}"/>
                </a:ext>
              </a:extLst>
            </p:cNvPr>
            <p:cNvSpPr/>
            <p:nvPr/>
          </p:nvSpPr>
          <p:spPr>
            <a:xfrm>
              <a:off x="7416845" y="474583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04889D7A-A827-F34F-99A6-D02618241448}"/>
                </a:ext>
              </a:extLst>
            </p:cNvPr>
            <p:cNvSpPr/>
            <p:nvPr/>
          </p:nvSpPr>
          <p:spPr>
            <a:xfrm>
              <a:off x="7613693" y="4537740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DE153D7F-1EB2-0B4F-84ED-F552DF48EC61}"/>
                </a:ext>
              </a:extLst>
            </p:cNvPr>
            <p:cNvSpPr/>
            <p:nvPr/>
          </p:nvSpPr>
          <p:spPr>
            <a:xfrm>
              <a:off x="7554597" y="464467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3C688E95-5DC9-AA46-8B7A-72BF32472DF1}"/>
                </a:ext>
              </a:extLst>
            </p:cNvPr>
            <p:cNvSpPr/>
            <p:nvPr/>
          </p:nvSpPr>
          <p:spPr>
            <a:xfrm>
              <a:off x="7626857" y="474727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698036D5-FB34-394B-8F60-1944331D5D40}"/>
                </a:ext>
              </a:extLst>
            </p:cNvPr>
            <p:cNvSpPr/>
            <p:nvPr/>
          </p:nvSpPr>
          <p:spPr>
            <a:xfrm>
              <a:off x="7420600" y="491191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F151B937-BECE-C74D-A319-15B0EB9D45D0}"/>
                </a:ext>
              </a:extLst>
            </p:cNvPr>
            <p:cNvSpPr/>
            <p:nvPr/>
          </p:nvSpPr>
          <p:spPr>
            <a:xfrm>
              <a:off x="7558352" y="489806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59A2E76-E5BB-8B47-A462-DB59BD488C79}"/>
                </a:ext>
              </a:extLst>
            </p:cNvPr>
            <p:cNvSpPr/>
            <p:nvPr/>
          </p:nvSpPr>
          <p:spPr>
            <a:xfrm>
              <a:off x="7416550" y="511551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FF9C6485-953D-FC4F-8BE6-45FDB0F80D34}"/>
                </a:ext>
              </a:extLst>
            </p:cNvPr>
            <p:cNvSpPr/>
            <p:nvPr/>
          </p:nvSpPr>
          <p:spPr>
            <a:xfrm>
              <a:off x="7521527" y="502984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C06256D4-1AA5-0A46-8847-895A0449EE85}"/>
                </a:ext>
              </a:extLst>
            </p:cNvPr>
            <p:cNvSpPr/>
            <p:nvPr/>
          </p:nvSpPr>
          <p:spPr>
            <a:xfrm>
              <a:off x="7640958" y="5028723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9C201CEC-AFB5-CD4D-A960-890A24808D45}"/>
                </a:ext>
              </a:extLst>
            </p:cNvPr>
            <p:cNvSpPr/>
            <p:nvPr/>
          </p:nvSpPr>
          <p:spPr>
            <a:xfrm>
              <a:off x="7612522" y="519380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2847956E-788B-4D4C-A582-CF62FBB850BF}"/>
                </a:ext>
              </a:extLst>
            </p:cNvPr>
            <p:cNvSpPr/>
            <p:nvPr/>
          </p:nvSpPr>
          <p:spPr>
            <a:xfrm>
              <a:off x="7432625" y="533606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AD31ADC2-DE46-A546-9AB1-21E8860D86D6}"/>
                </a:ext>
              </a:extLst>
            </p:cNvPr>
            <p:cNvSpPr/>
            <p:nvPr/>
          </p:nvSpPr>
          <p:spPr>
            <a:xfrm>
              <a:off x="7423097" y="551936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26DB5ED4-4D7E-AD43-80F3-876157E3357A}"/>
                </a:ext>
              </a:extLst>
            </p:cNvPr>
            <p:cNvSpPr/>
            <p:nvPr/>
          </p:nvSpPr>
          <p:spPr>
            <a:xfrm>
              <a:off x="7619945" y="531127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E2D9C4D6-1A29-4C48-8E35-2B07F825E648}"/>
                </a:ext>
              </a:extLst>
            </p:cNvPr>
            <p:cNvSpPr/>
            <p:nvPr/>
          </p:nvSpPr>
          <p:spPr>
            <a:xfrm>
              <a:off x="7633109" y="5520810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9D15D90C-E058-AA48-87D3-FD020BD65827}"/>
                </a:ext>
              </a:extLst>
            </p:cNvPr>
            <p:cNvSpPr/>
            <p:nvPr/>
          </p:nvSpPr>
          <p:spPr>
            <a:xfrm>
              <a:off x="7407812" y="5675086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760C0566-6787-8642-9C79-3862B04793FF}"/>
                </a:ext>
              </a:extLst>
            </p:cNvPr>
            <p:cNvSpPr/>
            <p:nvPr/>
          </p:nvSpPr>
          <p:spPr>
            <a:xfrm>
              <a:off x="7403762" y="587868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25B9CD51-B245-CF44-AE4E-A9ABD72B2E32}"/>
                </a:ext>
              </a:extLst>
            </p:cNvPr>
            <p:cNvSpPr/>
            <p:nvPr/>
          </p:nvSpPr>
          <p:spPr>
            <a:xfrm>
              <a:off x="7628170" y="579189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2B70625D-922B-B64F-89FD-8B081211163B}"/>
                </a:ext>
              </a:extLst>
            </p:cNvPr>
            <p:cNvSpPr/>
            <p:nvPr/>
          </p:nvSpPr>
          <p:spPr>
            <a:xfrm>
              <a:off x="7419837" y="6099237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CAEC67A9-BAAF-4F40-B797-0880C3811250}"/>
                </a:ext>
              </a:extLst>
            </p:cNvPr>
            <p:cNvSpPr/>
            <p:nvPr/>
          </p:nvSpPr>
          <p:spPr>
            <a:xfrm>
              <a:off x="7410309" y="628253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50EA9BEA-26B6-F940-B06F-CF11CE8FDA36}"/>
                </a:ext>
              </a:extLst>
            </p:cNvPr>
            <p:cNvSpPr/>
            <p:nvPr/>
          </p:nvSpPr>
          <p:spPr>
            <a:xfrm>
              <a:off x="7607157" y="607444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C32080C0-F84B-1645-87A7-50ED85CAB156}"/>
                </a:ext>
              </a:extLst>
            </p:cNvPr>
            <p:cNvSpPr/>
            <p:nvPr/>
          </p:nvSpPr>
          <p:spPr>
            <a:xfrm>
              <a:off x="7620321" y="628397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0F41BBB6-427F-994C-979C-B3CE704E68F4}"/>
                </a:ext>
              </a:extLst>
            </p:cNvPr>
            <p:cNvSpPr/>
            <p:nvPr/>
          </p:nvSpPr>
          <p:spPr>
            <a:xfrm>
              <a:off x="7468027" y="4016619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2537869F-7EAB-174B-9AD6-FFC11C0B7DEE}"/>
                </a:ext>
              </a:extLst>
            </p:cNvPr>
            <p:cNvSpPr/>
            <p:nvPr/>
          </p:nvSpPr>
          <p:spPr>
            <a:xfrm>
              <a:off x="7590885" y="3198258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70A93302-BD6B-DB42-8E44-24C4117BCB5E}"/>
                </a:ext>
              </a:extLst>
            </p:cNvPr>
            <p:cNvSpPr txBox="1"/>
            <p:nvPr/>
          </p:nvSpPr>
          <p:spPr>
            <a:xfrm rot="16200000">
              <a:off x="7063544" y="3954285"/>
              <a:ext cx="35485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Bubble Quantity/Cathode screening</a:t>
              </a:r>
            </a:p>
            <a:p>
              <a:endParaRPr lang="en-US" dirty="0"/>
            </a:p>
          </p:txBody>
        </p:sp>
        <p:sp>
          <p:nvSpPr>
            <p:cNvPr id="160" name="Down Arrow 159">
              <a:extLst>
                <a:ext uri="{FF2B5EF4-FFF2-40B4-BE49-F238E27FC236}">
                  <a16:creationId xmlns:a16="http://schemas.microsoft.com/office/drawing/2014/main" id="{29862C59-A89E-7146-A384-5D563F2E12FA}"/>
                </a:ext>
              </a:extLst>
            </p:cNvPr>
            <p:cNvSpPr/>
            <p:nvPr/>
          </p:nvSpPr>
          <p:spPr>
            <a:xfrm rot="10800000">
              <a:off x="8336315" y="3674346"/>
              <a:ext cx="286326" cy="888187"/>
            </a:xfrm>
            <a:prstGeom prst="downArrow">
              <a:avLst>
                <a:gd name="adj1" fmla="val 28412"/>
                <a:gd name="adj2" fmla="val 6619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64C3C672-3917-4C44-BA1F-764BF0017ADF}"/>
                </a:ext>
              </a:extLst>
            </p:cNvPr>
            <p:cNvSpPr txBox="1"/>
            <p:nvPr/>
          </p:nvSpPr>
          <p:spPr>
            <a:xfrm>
              <a:off x="7778355" y="1027427"/>
              <a:ext cx="15525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Strong cathode screening</a:t>
              </a:r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E6911FE-9B75-5C4D-84E2-4FAF67F9EC87}"/>
                </a:ext>
              </a:extLst>
            </p:cNvPr>
            <p:cNvCxnSpPr>
              <a:endCxn id="43" idx="1"/>
            </p:cNvCxnSpPr>
            <p:nvPr/>
          </p:nvCxnSpPr>
          <p:spPr>
            <a:xfrm flipH="1">
              <a:off x="7650619" y="1426689"/>
              <a:ext cx="416868" cy="54759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" name="TextBox 127">
            <a:extLst>
              <a:ext uri="{FF2B5EF4-FFF2-40B4-BE49-F238E27FC236}">
                <a16:creationId xmlns:a16="http://schemas.microsoft.com/office/drawing/2014/main" id="{015D5C85-8333-144E-B767-E83574F34397}"/>
              </a:ext>
            </a:extLst>
          </p:cNvPr>
          <p:cNvSpPr txBox="1"/>
          <p:nvPr/>
        </p:nvSpPr>
        <p:spPr>
          <a:xfrm>
            <a:off x="3979829" y="1886815"/>
            <a:ext cx="2569934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Temperature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EP Current 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Bubble Quantity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Lower Electric Field </a:t>
            </a: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Onset Voltage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17638DC7-29C1-7042-96BC-7CF56AA5AB1F}"/>
              </a:ext>
            </a:extLst>
          </p:cNvPr>
          <p:cNvSpPr/>
          <p:nvPr/>
        </p:nvSpPr>
        <p:spPr>
          <a:xfrm>
            <a:off x="5089153" y="2293942"/>
            <a:ext cx="347819" cy="40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Down Arrow 130">
            <a:extLst>
              <a:ext uri="{FF2B5EF4-FFF2-40B4-BE49-F238E27FC236}">
                <a16:creationId xmlns:a16="http://schemas.microsoft.com/office/drawing/2014/main" id="{256B18E0-8ED3-C544-8529-9894C79494F4}"/>
              </a:ext>
            </a:extLst>
          </p:cNvPr>
          <p:cNvSpPr/>
          <p:nvPr/>
        </p:nvSpPr>
        <p:spPr>
          <a:xfrm>
            <a:off x="5089152" y="3137731"/>
            <a:ext cx="347819" cy="40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Down Arrow 132">
            <a:extLst>
              <a:ext uri="{FF2B5EF4-FFF2-40B4-BE49-F238E27FC236}">
                <a16:creationId xmlns:a16="http://schemas.microsoft.com/office/drawing/2014/main" id="{422340AC-30EC-444F-8CE7-449FDB12BEE7}"/>
              </a:ext>
            </a:extLst>
          </p:cNvPr>
          <p:cNvSpPr/>
          <p:nvPr/>
        </p:nvSpPr>
        <p:spPr>
          <a:xfrm>
            <a:off x="5089152" y="3955972"/>
            <a:ext cx="347819" cy="40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Down Arrow 133">
            <a:extLst>
              <a:ext uri="{FF2B5EF4-FFF2-40B4-BE49-F238E27FC236}">
                <a16:creationId xmlns:a16="http://schemas.microsoft.com/office/drawing/2014/main" id="{079F7C90-37EF-DF45-90EF-A11F18389FD8}"/>
              </a:ext>
            </a:extLst>
          </p:cNvPr>
          <p:cNvSpPr/>
          <p:nvPr/>
        </p:nvSpPr>
        <p:spPr>
          <a:xfrm>
            <a:off x="5089151" y="4801373"/>
            <a:ext cx="347819" cy="4029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0B5A2DA-3067-E34C-8728-BB380552E09F}"/>
              </a:ext>
            </a:extLst>
          </p:cNvPr>
          <p:cNvGrpSpPr>
            <a:grpSpLocks noChangeAspect="1"/>
          </p:cNvGrpSpPr>
          <p:nvPr/>
        </p:nvGrpSpPr>
        <p:grpSpPr>
          <a:xfrm>
            <a:off x="26952" y="1537332"/>
            <a:ext cx="6519131" cy="3981483"/>
            <a:chOff x="543407" y="1588814"/>
            <a:chExt cx="5676900" cy="346710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51E24B70-76A8-1740-963F-BA87C9420BA3}"/>
                </a:ext>
              </a:extLst>
            </p:cNvPr>
            <p:cNvGrpSpPr/>
            <p:nvPr/>
          </p:nvGrpSpPr>
          <p:grpSpPr>
            <a:xfrm>
              <a:off x="543407" y="1588814"/>
              <a:ext cx="5676900" cy="3467100"/>
              <a:chOff x="543407" y="1588814"/>
              <a:chExt cx="5676900" cy="3467100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B1C62F3-8D19-6A4C-9F07-DCABDE063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43407" y="1588814"/>
                <a:ext cx="5676900" cy="3467100"/>
              </a:xfrm>
              <a:prstGeom prst="rect">
                <a:avLst/>
              </a:prstGeom>
              <a:ln>
                <a:noFill/>
              </a:ln>
            </p:spPr>
          </p:pic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534B4B11-F2D0-E94C-B450-18D9950F3864}"/>
                  </a:ext>
                </a:extLst>
              </p:cNvPr>
              <p:cNvCxnSpPr/>
              <p:nvPr/>
            </p:nvCxnSpPr>
            <p:spPr>
              <a:xfrm flipH="1">
                <a:off x="1570616" y="2815235"/>
                <a:ext cx="2441455" cy="0"/>
              </a:xfrm>
              <a:prstGeom prst="straightConnector1">
                <a:avLst/>
              </a:prstGeom>
              <a:ln w="19050">
                <a:solidFill>
                  <a:srgbClr val="2826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A2BA9D0-C4D7-3444-96DC-23E76CA6BB48}"/>
                  </a:ext>
                </a:extLst>
              </p:cNvPr>
              <p:cNvSpPr txBox="1"/>
              <p:nvPr/>
            </p:nvSpPr>
            <p:spPr>
              <a:xfrm>
                <a:off x="2322049" y="2476196"/>
                <a:ext cx="9541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Etching</a:t>
                </a:r>
              </a:p>
            </p:txBody>
          </p: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A4FEADB0-80BB-C049-849F-943CA80CF05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65736" y="2815235"/>
                <a:ext cx="1715515" cy="4418"/>
              </a:xfrm>
              <a:prstGeom prst="straightConnector1">
                <a:avLst/>
              </a:prstGeom>
              <a:ln w="19050">
                <a:solidFill>
                  <a:srgbClr val="2826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C66E9E90-719D-0F40-B57C-D4C7DD84A3D9}"/>
                  </a:ext>
                </a:extLst>
              </p:cNvPr>
              <p:cNvSpPr txBox="1"/>
              <p:nvPr/>
            </p:nvSpPr>
            <p:spPr>
              <a:xfrm>
                <a:off x="4733201" y="2455861"/>
                <a:ext cx="11208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Polishing</a:t>
                </a:r>
              </a:p>
            </p:txBody>
          </p:sp>
          <p:cxnSp>
            <p:nvCxnSpPr>
              <p:cNvPr id="138" name="Straight Arrow Connector 137">
                <a:extLst>
                  <a:ext uri="{FF2B5EF4-FFF2-40B4-BE49-F238E27FC236}">
                    <a16:creationId xmlns:a16="http://schemas.microsoft.com/office/drawing/2014/main" id="{F08185FC-0103-D640-9485-072C1066F6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979830" y="2580394"/>
                <a:ext cx="285906" cy="0"/>
              </a:xfrm>
              <a:prstGeom prst="straightConnector1">
                <a:avLst/>
              </a:prstGeom>
              <a:ln w="19050">
                <a:solidFill>
                  <a:srgbClr val="2826C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05918572-A990-4045-AD44-9284FCC643EB}"/>
                  </a:ext>
                </a:extLst>
              </p:cNvPr>
              <p:cNvSpPr txBox="1"/>
              <p:nvPr/>
            </p:nvSpPr>
            <p:spPr>
              <a:xfrm>
                <a:off x="3551268" y="2210708"/>
                <a:ext cx="1249060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Oscillation</a:t>
                </a:r>
              </a:p>
            </p:txBody>
          </p:sp>
        </p:grp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3500A9BD-A0AE-AA4A-A813-DDCF032FC98A}"/>
                </a:ext>
              </a:extLst>
            </p:cNvPr>
            <p:cNvCxnSpPr/>
            <p:nvPr/>
          </p:nvCxnSpPr>
          <p:spPr>
            <a:xfrm>
              <a:off x="4267871" y="2696862"/>
              <a:ext cx="0" cy="1662070"/>
            </a:xfrm>
            <a:prstGeom prst="line">
              <a:avLst/>
            </a:prstGeom>
            <a:ln w="222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25E1C920-B885-244B-B123-0AE95B44A402}"/>
                </a:ext>
              </a:extLst>
            </p:cNvPr>
            <p:cNvSpPr txBox="1"/>
            <p:nvPr/>
          </p:nvSpPr>
          <p:spPr>
            <a:xfrm>
              <a:off x="4238668" y="3901256"/>
              <a:ext cx="16338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Onset Voltage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BAE69B9F-198D-8E4C-B0E1-B24900D4663E}"/>
              </a:ext>
            </a:extLst>
          </p:cNvPr>
          <p:cNvSpPr txBox="1"/>
          <p:nvPr/>
        </p:nvSpPr>
        <p:spPr>
          <a:xfrm>
            <a:off x="48463" y="6079128"/>
            <a:ext cx="6930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optimized voltage can be chosen for a set cavity temperature.</a:t>
            </a:r>
          </a:p>
        </p:txBody>
      </p:sp>
    </p:spTree>
    <p:extLst>
      <p:ext uri="{BB962C8B-B14F-4D97-AF65-F5344CB8AC3E}">
        <p14:creationId xmlns:p14="http://schemas.microsoft.com/office/powerpoint/2010/main" val="429381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25908-158B-B846-841E-8B4E3926F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449" y="200027"/>
            <a:ext cx="8404139" cy="549274"/>
          </a:xfrm>
        </p:spPr>
        <p:txBody>
          <a:bodyPr>
            <a:noAutofit/>
          </a:bodyPr>
          <a:lstStyle/>
          <a:p>
            <a:pPr algn="ctr"/>
            <a:r>
              <a:rPr lang="en-US" sz="3600" i="1" dirty="0"/>
              <a:t>J-V</a:t>
            </a:r>
            <a:r>
              <a:rPr lang="en-US" sz="3600" dirty="0"/>
              <a:t> Curves under Optimized Conditions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65EF17-CE60-1E43-ACC8-0F731C599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F2589A-31E5-CC45-B492-AA4CC7F5BA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49" y="1478358"/>
            <a:ext cx="7358096" cy="451099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8B2CE5-FDD2-6D48-8BF2-6221B7B78809}"/>
              </a:ext>
            </a:extLst>
          </p:cNvPr>
          <p:cNvSpPr txBox="1"/>
          <p:nvPr/>
        </p:nvSpPr>
        <p:spPr>
          <a:xfrm>
            <a:off x="2573889" y="1078248"/>
            <a:ext cx="35333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Polarization curves at ~15 </a:t>
            </a:r>
            <a:r>
              <a:rPr lang="en-US" sz="2000" i="1" u="sng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lang="en-US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C.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6107DF-FC76-F24D-9B65-90425857FD71}"/>
              </a:ext>
            </a:extLst>
          </p:cNvPr>
          <p:cNvSpPr txBox="1"/>
          <p:nvPr/>
        </p:nvSpPr>
        <p:spPr>
          <a:xfrm>
            <a:off x="571500" y="6108700"/>
            <a:ext cx="70394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EP plateaus are apparent for all the coupons and cavity.</a:t>
            </a:r>
          </a:p>
        </p:txBody>
      </p:sp>
    </p:spTree>
    <p:extLst>
      <p:ext uri="{BB962C8B-B14F-4D97-AF65-F5344CB8AC3E}">
        <p14:creationId xmlns:p14="http://schemas.microsoft.com/office/powerpoint/2010/main" val="965596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FC8AF-C78E-0A49-92C5-5A80B6C41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8519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VEP Conditions (Dual Flow)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726EA-D8D4-B54C-9D5B-DB579FEAF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86FF9B-F7B6-4E47-AC9E-BBFADE8A83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6233" y="1579935"/>
            <a:ext cx="4539820" cy="26693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D8AB123-B55A-BC42-8601-C28FBD88C3E6}"/>
              </a:ext>
            </a:extLst>
          </p:cNvPr>
          <p:cNvSpPr txBox="1"/>
          <p:nvPr/>
        </p:nvSpPr>
        <p:spPr>
          <a:xfrm>
            <a:off x="5588459" y="3221334"/>
            <a:ext cx="76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 min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7B731C8-2095-CC46-9AEB-296F95B284C8}"/>
              </a:ext>
            </a:extLst>
          </p:cNvPr>
          <p:cNvCxnSpPr>
            <a:cxnSpLocks/>
          </p:cNvCxnSpPr>
          <p:nvPr/>
        </p:nvCxnSpPr>
        <p:spPr>
          <a:xfrm>
            <a:off x="5500149" y="3562525"/>
            <a:ext cx="817934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78A7036-B139-8149-94FD-A561504970AC}"/>
              </a:ext>
            </a:extLst>
          </p:cNvPr>
          <p:cNvSpPr txBox="1"/>
          <p:nvPr/>
        </p:nvSpPr>
        <p:spPr>
          <a:xfrm>
            <a:off x="6409673" y="3171677"/>
            <a:ext cx="97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 min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26AA98-0675-DE45-ADFE-B78FF0022688}"/>
              </a:ext>
            </a:extLst>
          </p:cNvPr>
          <p:cNvCxnSpPr>
            <a:cxnSpLocks/>
          </p:cNvCxnSpPr>
          <p:nvPr/>
        </p:nvCxnSpPr>
        <p:spPr>
          <a:xfrm>
            <a:off x="6353637" y="3502110"/>
            <a:ext cx="817934" cy="0"/>
          </a:xfrm>
          <a:prstGeom prst="straightConnector1">
            <a:avLst/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5A402C6-DE43-1749-80DF-30FB8E1D07E9}"/>
              </a:ext>
            </a:extLst>
          </p:cNvPr>
          <p:cNvSpPr txBox="1"/>
          <p:nvPr/>
        </p:nvSpPr>
        <p:spPr>
          <a:xfrm>
            <a:off x="508663" y="4754259"/>
            <a:ext cx="7909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On/Off voltage cycles were applied to reduce returning bubbles from the acid tank to the cavity.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F7A23597-3A75-DC40-B2CF-DD1CC1DE8E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298217"/>
              </p:ext>
            </p:extLst>
          </p:nvPr>
        </p:nvGraphicFramePr>
        <p:xfrm>
          <a:off x="144988" y="1532228"/>
          <a:ext cx="3983740" cy="28676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84725">
                  <a:extLst>
                    <a:ext uri="{9D8B030D-6E8A-4147-A177-3AD203B41FA5}">
                      <a16:colId xmlns:a16="http://schemas.microsoft.com/office/drawing/2014/main" val="4007422336"/>
                    </a:ext>
                  </a:extLst>
                </a:gridCol>
                <a:gridCol w="1399015">
                  <a:extLst>
                    <a:ext uri="{9D8B030D-6E8A-4147-A177-3AD203B41FA5}">
                      <a16:colId xmlns:a16="http://schemas.microsoft.com/office/drawing/2014/main" val="1314865797"/>
                    </a:ext>
                  </a:extLst>
                </a:gridCol>
              </a:tblGrid>
              <a:tr h="2708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2486039"/>
                  </a:ext>
                </a:extLst>
              </a:tr>
              <a:tr h="2708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Acid flow type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Dual flow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800531"/>
                  </a:ext>
                </a:extLst>
              </a:tr>
              <a:tr h="5416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rate in cathode housing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 L/min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2716154"/>
                  </a:ext>
                </a:extLst>
              </a:tr>
              <a:tr h="306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Flow rate in cavity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L/min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4925935"/>
                  </a:ext>
                </a:extLst>
              </a:tr>
              <a:tr h="306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Type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Ninja v-5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98642096"/>
                  </a:ext>
                </a:extLst>
              </a:tr>
              <a:tr h="3067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Rotation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rpm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3260969"/>
                  </a:ext>
                </a:extLst>
              </a:tr>
              <a:tr h="2842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Cavity Temperature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 15 ºC 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3976185"/>
                  </a:ext>
                </a:extLst>
              </a:tr>
              <a:tr h="289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17.5 V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84750055"/>
                  </a:ext>
                </a:extLst>
              </a:tr>
              <a:tr h="28986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Voltage-on/off period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3/3 min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0463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38472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FC8AF-C78E-0A49-92C5-5A80B6C41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327"/>
            <a:ext cx="7886700" cy="685198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Surface Morphologies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726EA-D8D4-B54C-9D5B-DB579FEAF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BA6F03-7379-3F4F-A937-C4B97FDB4C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1522468"/>
            <a:ext cx="5658765" cy="4317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22BF00-0DE1-314F-9919-DB39A5326308}"/>
              </a:ext>
            </a:extLst>
          </p:cNvPr>
          <p:cNvSpPr txBox="1"/>
          <p:nvPr/>
        </p:nvSpPr>
        <p:spPr>
          <a:xfrm>
            <a:off x="495300" y="6000958"/>
            <a:ext cx="7785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coupon surfaces were smooth after VEP with the optimized conditions.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764250-52E9-7E41-963A-E1439E4E96FD}"/>
              </a:ext>
            </a:extLst>
          </p:cNvPr>
          <p:cNvSpPr txBox="1"/>
          <p:nvPr/>
        </p:nvSpPr>
        <p:spPr>
          <a:xfrm>
            <a:off x="2374900" y="1116108"/>
            <a:ext cx="1946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SEM Images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65852DE-094B-004F-AFD7-0CECFBEC32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75604" y="2126047"/>
            <a:ext cx="4514358" cy="2913111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4AB3F1D-2474-9041-9541-103FAB63F22F}"/>
              </a:ext>
            </a:extLst>
          </p:cNvPr>
          <p:cNvCxnSpPr/>
          <p:nvPr/>
        </p:nvCxnSpPr>
        <p:spPr>
          <a:xfrm>
            <a:off x="8003686" y="1979409"/>
            <a:ext cx="0" cy="1011219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48F091F-169A-2344-BCF1-B30938F73690}"/>
              </a:ext>
            </a:extLst>
          </p:cNvPr>
          <p:cNvSpPr txBox="1"/>
          <p:nvPr/>
        </p:nvSpPr>
        <p:spPr>
          <a:xfrm rot="5400000">
            <a:off x="7679959" y="2329550"/>
            <a:ext cx="831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Top Cell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5BC78E4-3A6F-1849-A9F9-B023642BA3F7}"/>
              </a:ext>
            </a:extLst>
          </p:cNvPr>
          <p:cNvCxnSpPr/>
          <p:nvPr/>
        </p:nvCxnSpPr>
        <p:spPr>
          <a:xfrm>
            <a:off x="8188352" y="3122003"/>
            <a:ext cx="0" cy="1011219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6B641D4-AAF5-6D4F-8564-B925A2D02E61}"/>
              </a:ext>
            </a:extLst>
          </p:cNvPr>
          <p:cNvSpPr txBox="1"/>
          <p:nvPr/>
        </p:nvSpPr>
        <p:spPr>
          <a:xfrm rot="5400000">
            <a:off x="7740072" y="3472144"/>
            <a:ext cx="10807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Center Cell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7B18087-56C4-CC4B-B853-21937985BEE8}"/>
              </a:ext>
            </a:extLst>
          </p:cNvPr>
          <p:cNvCxnSpPr/>
          <p:nvPr/>
        </p:nvCxnSpPr>
        <p:spPr>
          <a:xfrm>
            <a:off x="7849796" y="4294051"/>
            <a:ext cx="0" cy="1011219"/>
          </a:xfrm>
          <a:prstGeom prst="straightConnector1">
            <a:avLst/>
          </a:prstGeom>
          <a:ln w="190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B363868-0D3A-A24B-BD83-9B0E41F94B09}"/>
              </a:ext>
            </a:extLst>
          </p:cNvPr>
          <p:cNvSpPr txBox="1"/>
          <p:nvPr/>
        </p:nvSpPr>
        <p:spPr>
          <a:xfrm rot="5400000">
            <a:off x="7407804" y="4633434"/>
            <a:ext cx="1111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Bottom Cell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145F54-1D39-F242-BC96-F2CE7478E9BB}"/>
              </a:ext>
            </a:extLst>
          </p:cNvPr>
          <p:cNvSpPr txBox="1"/>
          <p:nvPr/>
        </p:nvSpPr>
        <p:spPr>
          <a:xfrm>
            <a:off x="355002" y="742276"/>
            <a:ext cx="673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VEP was conducted for an average removal thickness of 25 µm.</a:t>
            </a:r>
          </a:p>
        </p:txBody>
      </p:sp>
    </p:spTree>
    <p:extLst>
      <p:ext uri="{BB962C8B-B14F-4D97-AF65-F5344CB8AC3E}">
        <p14:creationId xmlns:p14="http://schemas.microsoft.com/office/powerpoint/2010/main" val="2307723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FC8AF-C78E-0A49-92C5-5A80B6C41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482" y="-29313"/>
            <a:ext cx="8561817" cy="722269"/>
          </a:xfrm>
        </p:spPr>
        <p:txBody>
          <a:bodyPr>
            <a:noAutofit/>
          </a:bodyPr>
          <a:lstStyle/>
          <a:p>
            <a:r>
              <a:rPr lang="en-US" sz="3600" dirty="0"/>
              <a:t>Bulk and Light Removal (Removal Trend)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05B99-FDAF-0D46-BC6E-20A71BD7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19</a:t>
            </a:fld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BED0947-4175-7944-B4E6-DB70073C382A}"/>
              </a:ext>
            </a:extLst>
          </p:cNvPr>
          <p:cNvSpPr txBox="1"/>
          <p:nvPr/>
        </p:nvSpPr>
        <p:spPr>
          <a:xfrm>
            <a:off x="249073" y="1131914"/>
            <a:ext cx="2798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VEP with Unoptimized Conditions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4747AAC-DC4E-9543-9338-CD7F29383C71}"/>
              </a:ext>
            </a:extLst>
          </p:cNvPr>
          <p:cNvSpPr txBox="1"/>
          <p:nvPr/>
        </p:nvSpPr>
        <p:spPr>
          <a:xfrm>
            <a:off x="3977558" y="1431693"/>
            <a:ext cx="1492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VEP for 100 µm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250AA5-A445-7A4E-9E1D-04B83666DEE9}"/>
              </a:ext>
            </a:extLst>
          </p:cNvPr>
          <p:cNvSpPr txBox="1"/>
          <p:nvPr/>
        </p:nvSpPr>
        <p:spPr>
          <a:xfrm>
            <a:off x="5724344" y="1434621"/>
            <a:ext cx="1393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VEP for 20 µm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04B0E1-4F48-994C-A467-046E14C3C8C3}"/>
              </a:ext>
            </a:extLst>
          </p:cNvPr>
          <p:cNvSpPr txBox="1"/>
          <p:nvPr/>
        </p:nvSpPr>
        <p:spPr>
          <a:xfrm>
            <a:off x="2463753" y="632384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Flow rate: Cathode housing-10L/min, Cavity-5L/min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F8B1DA-3505-6A4B-8075-238A4A6B97F7}"/>
              </a:ext>
            </a:extLst>
          </p:cNvPr>
          <p:cNvSpPr txBox="1"/>
          <p:nvPr/>
        </p:nvSpPr>
        <p:spPr>
          <a:xfrm>
            <a:off x="1345320" y="5892582"/>
            <a:ext cx="6242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Removal asymmetry significantly reduced.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BFFEA749-F7C2-9B4D-B9D8-F2350C7D6E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8361" y="1714882"/>
            <a:ext cx="6108700" cy="38862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CD217BD-C13A-4B49-86DB-C616A1FF8F6C}"/>
              </a:ext>
            </a:extLst>
          </p:cNvPr>
          <p:cNvSpPr txBox="1"/>
          <p:nvPr/>
        </p:nvSpPr>
        <p:spPr>
          <a:xfrm>
            <a:off x="7340458" y="1412591"/>
            <a:ext cx="1402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HEP for 40 µm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86229B0-F609-8945-B74D-275A0C62F65C}"/>
              </a:ext>
            </a:extLst>
          </p:cNvPr>
          <p:cNvGrpSpPr>
            <a:grpSpLocks noChangeAspect="1"/>
          </p:cNvGrpSpPr>
          <p:nvPr/>
        </p:nvGrpSpPr>
        <p:grpSpPr>
          <a:xfrm>
            <a:off x="568079" y="1645893"/>
            <a:ext cx="1895674" cy="4023901"/>
            <a:chOff x="1442358" y="-74323"/>
            <a:chExt cx="2504802" cy="5316883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5E8AB88-0264-6E42-8C7A-29CA5C4217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912" t="17872" r="44205" b="19302"/>
            <a:stretch/>
          </p:blipFill>
          <p:spPr>
            <a:xfrm>
              <a:off x="1442358" y="-74323"/>
              <a:ext cx="2504802" cy="5316883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57FB4B31-F856-BE49-ABB6-401870DED114}"/>
                </a:ext>
              </a:extLst>
            </p:cNvPr>
            <p:cNvSpPr txBox="1"/>
            <p:nvPr/>
          </p:nvSpPr>
          <p:spPr>
            <a:xfrm>
              <a:off x="1914753" y="811827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Cell-2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2DC4352-A609-3D4F-B413-79678325FD64}"/>
                </a:ext>
              </a:extLst>
            </p:cNvPr>
            <p:cNvSpPr txBox="1"/>
            <p:nvPr/>
          </p:nvSpPr>
          <p:spPr>
            <a:xfrm>
              <a:off x="1919769" y="1256846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Cell-3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2BEFC86-96C4-974F-8A6D-7E574369BFAC}"/>
                </a:ext>
              </a:extLst>
            </p:cNvPr>
            <p:cNvSpPr txBox="1"/>
            <p:nvPr/>
          </p:nvSpPr>
          <p:spPr>
            <a:xfrm>
              <a:off x="1920820" y="1759352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Cell-4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DE2B477-EA04-5549-87CF-2417FF565AD7}"/>
                </a:ext>
              </a:extLst>
            </p:cNvPr>
            <p:cNvSpPr txBox="1"/>
            <p:nvPr/>
          </p:nvSpPr>
          <p:spPr>
            <a:xfrm>
              <a:off x="1925835" y="2204372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Cell-5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641CBEA-E5D4-1149-BD49-4DEB7AD1CCF7}"/>
                </a:ext>
              </a:extLst>
            </p:cNvPr>
            <p:cNvSpPr txBox="1"/>
            <p:nvPr/>
          </p:nvSpPr>
          <p:spPr>
            <a:xfrm>
              <a:off x="1931402" y="2698267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Cell-6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5493488-E873-0A4F-A616-C88E346E1D03}"/>
                </a:ext>
              </a:extLst>
            </p:cNvPr>
            <p:cNvSpPr txBox="1"/>
            <p:nvPr/>
          </p:nvSpPr>
          <p:spPr>
            <a:xfrm>
              <a:off x="1936417" y="3143287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Cell-7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B18E94D-8804-E547-B805-4669049D0CBE}"/>
                </a:ext>
              </a:extLst>
            </p:cNvPr>
            <p:cNvSpPr txBox="1"/>
            <p:nvPr/>
          </p:nvSpPr>
          <p:spPr>
            <a:xfrm>
              <a:off x="1937468" y="3645794"/>
              <a:ext cx="754464" cy="366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Cell-8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8D587E2-20D5-024E-ABDA-3C81F1339C64}"/>
                </a:ext>
              </a:extLst>
            </p:cNvPr>
            <p:cNvSpPr/>
            <p:nvPr/>
          </p:nvSpPr>
          <p:spPr>
            <a:xfrm>
              <a:off x="2831267" y="365142"/>
              <a:ext cx="374904" cy="10899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6A34A7C-0E03-4944-BC44-B70C9F4E49D0}"/>
                </a:ext>
              </a:extLst>
            </p:cNvPr>
            <p:cNvSpPr txBox="1"/>
            <p:nvPr/>
          </p:nvSpPr>
          <p:spPr>
            <a:xfrm>
              <a:off x="2022559" y="-22513"/>
              <a:ext cx="1392008" cy="3456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Top Beam pipe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F06F7FC6-6659-8348-BB72-F926BD4B457C}"/>
                </a:ext>
              </a:extLst>
            </p:cNvPr>
            <p:cNvCxnSpPr>
              <a:cxnSpLocks/>
            </p:cNvCxnSpPr>
            <p:nvPr/>
          </p:nvCxnSpPr>
          <p:spPr>
            <a:xfrm>
              <a:off x="2738459" y="240025"/>
              <a:ext cx="118800" cy="1286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BC948BF-68ED-0D43-A3F1-7D4B5CA6436B}"/>
                </a:ext>
              </a:extLst>
            </p:cNvPr>
            <p:cNvSpPr/>
            <p:nvPr/>
          </p:nvSpPr>
          <p:spPr>
            <a:xfrm>
              <a:off x="2355599" y="4275511"/>
              <a:ext cx="374904" cy="10899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77839A-D918-CF45-A18C-7D8EE8D67882}"/>
                </a:ext>
              </a:extLst>
            </p:cNvPr>
            <p:cNvSpPr txBox="1"/>
            <p:nvPr/>
          </p:nvSpPr>
          <p:spPr>
            <a:xfrm>
              <a:off x="2005258" y="4324767"/>
              <a:ext cx="1648296" cy="3456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Bottom Beam pipe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E2B23547-E1DF-1141-AA5E-522610519C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97518" y="4383717"/>
              <a:ext cx="90152" cy="10842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92F76EA-D694-D94A-B501-454DE0C48ECE}"/>
                </a:ext>
              </a:extLst>
            </p:cNvPr>
            <p:cNvCxnSpPr>
              <a:cxnSpLocks/>
            </p:cNvCxnSpPr>
            <p:nvPr/>
          </p:nvCxnSpPr>
          <p:spPr>
            <a:xfrm>
              <a:off x="1936417" y="763924"/>
              <a:ext cx="1844132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83679EE1-D934-8849-870D-DB2A72F18D6B}"/>
                </a:ext>
              </a:extLst>
            </p:cNvPr>
            <p:cNvCxnSpPr>
              <a:cxnSpLocks/>
            </p:cNvCxnSpPr>
            <p:nvPr/>
          </p:nvCxnSpPr>
          <p:spPr>
            <a:xfrm>
              <a:off x="1936417" y="1224458"/>
              <a:ext cx="1832843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0EFA96D0-BB40-B243-BEF7-649F40302CC5}"/>
                </a:ext>
              </a:extLst>
            </p:cNvPr>
            <p:cNvCxnSpPr>
              <a:cxnSpLocks/>
            </p:cNvCxnSpPr>
            <p:nvPr/>
          </p:nvCxnSpPr>
          <p:spPr>
            <a:xfrm>
              <a:off x="2005259" y="1684253"/>
              <a:ext cx="177529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0B79E78-F7C2-3049-AD42-C20074EEA581}"/>
                </a:ext>
              </a:extLst>
            </p:cNvPr>
            <p:cNvCxnSpPr>
              <a:cxnSpLocks/>
            </p:cNvCxnSpPr>
            <p:nvPr/>
          </p:nvCxnSpPr>
          <p:spPr>
            <a:xfrm>
              <a:off x="2005259" y="2147661"/>
              <a:ext cx="177529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CF741DB-34C9-FF4C-B3D6-021EAD407B22}"/>
                </a:ext>
              </a:extLst>
            </p:cNvPr>
            <p:cNvCxnSpPr>
              <a:cxnSpLocks/>
            </p:cNvCxnSpPr>
            <p:nvPr/>
          </p:nvCxnSpPr>
          <p:spPr>
            <a:xfrm>
              <a:off x="2005259" y="2606278"/>
              <a:ext cx="17640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A2162A3A-BCCC-DD42-B05D-AC83C814642E}"/>
                </a:ext>
              </a:extLst>
            </p:cNvPr>
            <p:cNvCxnSpPr>
              <a:cxnSpLocks/>
            </p:cNvCxnSpPr>
            <p:nvPr/>
          </p:nvCxnSpPr>
          <p:spPr>
            <a:xfrm>
              <a:off x="2005259" y="3061486"/>
              <a:ext cx="1768416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34C82927-904F-6044-8D8E-FD485E578831}"/>
                </a:ext>
              </a:extLst>
            </p:cNvPr>
            <p:cNvCxnSpPr>
              <a:cxnSpLocks/>
            </p:cNvCxnSpPr>
            <p:nvPr/>
          </p:nvCxnSpPr>
          <p:spPr>
            <a:xfrm>
              <a:off x="2005259" y="3528191"/>
              <a:ext cx="1770997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8F4E2800-F889-D04F-B3A0-84E68AD143C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05259" y="3982714"/>
              <a:ext cx="1764001" cy="1634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49C8BCB9-37A7-0345-9B46-7098343C4B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13910" y="49323"/>
              <a:ext cx="1859" cy="4621117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3D48014-8CDD-6A4B-BB9B-B5559EAAB80D}"/>
              </a:ext>
            </a:extLst>
          </p:cNvPr>
          <p:cNvSpPr/>
          <p:nvPr/>
        </p:nvSpPr>
        <p:spPr>
          <a:xfrm>
            <a:off x="3713358" y="1431693"/>
            <a:ext cx="3492000" cy="42381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472BF72-D457-5444-B556-9D4E6C982FF0}"/>
              </a:ext>
            </a:extLst>
          </p:cNvPr>
          <p:cNvSpPr txBox="1"/>
          <p:nvPr/>
        </p:nvSpPr>
        <p:spPr>
          <a:xfrm>
            <a:off x="3606934" y="1061118"/>
            <a:ext cx="39646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VEP with Optimized Conditions</a:t>
            </a:r>
          </a:p>
        </p:txBody>
      </p:sp>
    </p:spTree>
    <p:extLst>
      <p:ext uri="{BB962C8B-B14F-4D97-AF65-F5344CB8AC3E}">
        <p14:creationId xmlns:p14="http://schemas.microsoft.com/office/powerpoint/2010/main" val="3216847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D0B37-1E9A-5448-8898-9D73A5DD1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E7FE5-E846-314D-A12D-68D127655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765" y="1825625"/>
            <a:ext cx="9236765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Introduction of Horizontal and Vertical Electropolishing (EP)</a:t>
            </a:r>
          </a:p>
          <a:p>
            <a:endParaRPr lang="en-US" dirty="0"/>
          </a:p>
          <a:p>
            <a:r>
              <a:rPr lang="en-US" dirty="0"/>
              <a:t>VEP Results of Single-Cell Cavity</a:t>
            </a:r>
          </a:p>
          <a:p>
            <a:endParaRPr lang="en-US" dirty="0"/>
          </a:p>
          <a:p>
            <a:r>
              <a:rPr lang="en-US" dirty="0"/>
              <a:t>Parametric Study with 9-Cell Cavity</a:t>
            </a:r>
          </a:p>
          <a:p>
            <a:endParaRPr lang="en-US" dirty="0"/>
          </a:p>
          <a:p>
            <a:r>
              <a:rPr lang="en-US" dirty="0"/>
              <a:t>VEP Results of 9-Cell Cavity </a:t>
            </a:r>
          </a:p>
          <a:p>
            <a:endParaRPr lang="en-US" dirty="0"/>
          </a:p>
          <a:p>
            <a:r>
              <a:rPr lang="en-US" dirty="0"/>
              <a:t>Summary &amp; Future Work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AC49D-2BF5-C545-8264-EF12E2EBC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6870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FC8AF-C78E-0A49-92C5-5A80B6C41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183" y="-16613"/>
            <a:ext cx="7886700" cy="722269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Surface after Bulk Removal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B05B99-FDAF-0D46-BC6E-20A71BD7E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F653304-9570-9A45-ADD3-C0D68ACD8CA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49" y="1429268"/>
            <a:ext cx="4288491" cy="48076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ABE90A-E314-E54C-B2BE-1A9EF587CD4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3013" y="1963660"/>
            <a:ext cx="4430281" cy="173358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BE3D89B-F8DE-894D-8BD2-03D187722F70}"/>
              </a:ext>
            </a:extLst>
          </p:cNvPr>
          <p:cNvSpPr txBox="1"/>
          <p:nvPr/>
        </p:nvSpPr>
        <p:spPr>
          <a:xfrm>
            <a:off x="2856024" y="6199821"/>
            <a:ext cx="15456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12 mm x 9 mm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04B0E1-4F48-994C-A467-046E14C3C8C3}"/>
              </a:ext>
            </a:extLst>
          </p:cNvPr>
          <p:cNvSpPr txBox="1"/>
          <p:nvPr/>
        </p:nvSpPr>
        <p:spPr>
          <a:xfrm>
            <a:off x="27695" y="877717"/>
            <a:ext cx="5442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Flow rate: Cathode housing-10L/min, Cavity-5L/min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F8B1DA-3505-6A4B-8075-238A4A6B97F7}"/>
              </a:ext>
            </a:extLst>
          </p:cNvPr>
          <p:cNvSpPr txBox="1"/>
          <p:nvPr/>
        </p:nvSpPr>
        <p:spPr>
          <a:xfrm>
            <a:off x="4812417" y="4071770"/>
            <a:ext cx="41408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was smooth in all the cells.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pristine cavity can be processed with VEP. </a:t>
            </a:r>
          </a:p>
        </p:txBody>
      </p:sp>
    </p:spTree>
    <p:extLst>
      <p:ext uri="{BB962C8B-B14F-4D97-AF65-F5344CB8AC3E}">
        <p14:creationId xmlns:p14="http://schemas.microsoft.com/office/powerpoint/2010/main" val="11646134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2027C-4CA4-184B-8961-A12253A17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8926"/>
            <a:ext cx="7886700" cy="76893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Field Flatness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DC8AB8-655D-D446-9CCD-65459328F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21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1CA506-9721-A540-9150-C31895D8B9AE}"/>
              </a:ext>
            </a:extLst>
          </p:cNvPr>
          <p:cNvSpPr txBox="1"/>
          <p:nvPr/>
        </p:nvSpPr>
        <p:spPr>
          <a:xfrm>
            <a:off x="231572" y="5248355"/>
            <a:ext cx="86808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Degradation in the field flatness after bulk removal is similar as observed after HEP.</a:t>
            </a:r>
          </a:p>
          <a:p>
            <a:endParaRPr lang="en-US" sz="2200" dirty="0">
              <a:solidFill>
                <a:srgbClr val="2E37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degradation in the field flatness after 10 and 20 µm removal.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9E36E85-9476-274A-ADC0-B03B1E5A381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369714"/>
              </p:ext>
            </p:extLst>
          </p:nvPr>
        </p:nvGraphicFramePr>
        <p:xfrm>
          <a:off x="98854" y="1555672"/>
          <a:ext cx="5597611" cy="31359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5833">
                  <a:extLst>
                    <a:ext uri="{9D8B030D-6E8A-4147-A177-3AD203B41FA5}">
                      <a16:colId xmlns:a16="http://schemas.microsoft.com/office/drawing/2014/main" val="2124779602"/>
                    </a:ext>
                  </a:extLst>
                </a:gridCol>
                <a:gridCol w="1244502">
                  <a:extLst>
                    <a:ext uri="{9D8B030D-6E8A-4147-A177-3AD203B41FA5}">
                      <a16:colId xmlns:a16="http://schemas.microsoft.com/office/drawing/2014/main" val="574055866"/>
                    </a:ext>
                  </a:extLst>
                </a:gridCol>
                <a:gridCol w="1408670">
                  <a:extLst>
                    <a:ext uri="{9D8B030D-6E8A-4147-A177-3AD203B41FA5}">
                      <a16:colId xmlns:a16="http://schemas.microsoft.com/office/drawing/2014/main" val="1932814206"/>
                    </a:ext>
                  </a:extLst>
                </a:gridCol>
                <a:gridCol w="1198606">
                  <a:extLst>
                    <a:ext uri="{9D8B030D-6E8A-4147-A177-3AD203B41FA5}">
                      <a16:colId xmlns:a16="http://schemas.microsoft.com/office/drawing/2014/main" val="808494833"/>
                    </a:ext>
                  </a:extLst>
                </a:gridCol>
              </a:tblGrid>
              <a:tr h="11898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VEP condition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Removal thickness (µm)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Flatness before VEP (%)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Flatness after VEP (%)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44435962"/>
                  </a:ext>
                </a:extLst>
              </a:tr>
              <a:tr h="517678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Unoptimized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US" sz="1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</a:t>
                      </a:r>
                      <a:endParaRPr lang="en-US" sz="1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84318602"/>
                  </a:ext>
                </a:extLst>
              </a:tr>
              <a:tr h="496099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Optimized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99232682"/>
                  </a:ext>
                </a:extLst>
              </a:tr>
              <a:tr h="576159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Optimized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23339450"/>
                  </a:ext>
                </a:extLst>
              </a:tr>
              <a:tr h="356171">
                <a:tc>
                  <a:txBody>
                    <a:bodyPr/>
                    <a:lstStyle/>
                    <a:p>
                      <a:pPr indent="118745"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Optimized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800" b="1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US" sz="1800" b="1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8595079"/>
                  </a:ext>
                </a:extLst>
              </a:tr>
            </a:tbl>
          </a:graphicData>
        </a:graphic>
      </p:graphicFrame>
      <p:pic>
        <p:nvPicPr>
          <p:cNvPr id="1025" name="Picture 1" descr="page14image5488">
            <a:extLst>
              <a:ext uri="{FF2B5EF4-FFF2-40B4-BE49-F238E27FC236}">
                <a16:creationId xmlns:a16="http://schemas.microsoft.com/office/drawing/2014/main" id="{0F2FE455-FBF3-B942-A10F-6EC197DC6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804" y="3533030"/>
            <a:ext cx="3097786" cy="1532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14image3936">
            <a:extLst>
              <a:ext uri="{FF2B5EF4-FFF2-40B4-BE49-F238E27FC236}">
                <a16:creationId xmlns:a16="http://schemas.microsoft.com/office/drawing/2014/main" id="{3C927A3F-6A01-084D-9FCA-86847188D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4804" y="1635063"/>
            <a:ext cx="3095625" cy="1556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B2DA6F-5FFD-5B4D-A904-12056061DEC8}"/>
              </a:ext>
            </a:extLst>
          </p:cNvPr>
          <p:cNvSpPr txBox="1"/>
          <p:nvPr/>
        </p:nvSpPr>
        <p:spPr>
          <a:xfrm>
            <a:off x="5726826" y="1317146"/>
            <a:ext cx="3483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Field Flatness before VEP (20 µm)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65B989-20A5-5142-B43A-FA8B0091B4B7}"/>
              </a:ext>
            </a:extLst>
          </p:cNvPr>
          <p:cNvSpPr txBox="1"/>
          <p:nvPr/>
        </p:nvSpPr>
        <p:spPr>
          <a:xfrm>
            <a:off x="5840304" y="3213068"/>
            <a:ext cx="3301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Field Flatness after VEP (20 µm)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D0BDA0-4E46-5D43-9696-0BC15CDBF230}"/>
              </a:ext>
            </a:extLst>
          </p:cNvPr>
          <p:cNvSpPr txBox="1"/>
          <p:nvPr/>
        </p:nvSpPr>
        <p:spPr>
          <a:xfrm>
            <a:off x="1010668" y="1149011"/>
            <a:ext cx="42450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Field Flatness before and after VEP</a:t>
            </a:r>
          </a:p>
        </p:txBody>
      </p:sp>
    </p:spTree>
    <p:extLst>
      <p:ext uri="{BB962C8B-B14F-4D97-AF65-F5344CB8AC3E}">
        <p14:creationId xmlns:p14="http://schemas.microsoft.com/office/powerpoint/2010/main" val="7107349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EF01B-4F4E-B04A-8234-988850B93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064" y="-17200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SRF Performance (Nine-Cell Cavity)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30E722EA-257F-FB4B-9469-407899389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5489" y="972290"/>
            <a:ext cx="5654749" cy="406745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C4DDA3-8912-B543-9266-23DC372F3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22</a:t>
            </a:fld>
            <a:endParaRPr lang="en-US"/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429C3B7-4127-A04B-9DC1-310509F26853}"/>
              </a:ext>
            </a:extLst>
          </p:cNvPr>
          <p:cNvSpPr txBox="1">
            <a:spLocks/>
          </p:cNvSpPr>
          <p:nvPr/>
        </p:nvSpPr>
        <p:spPr>
          <a:xfrm>
            <a:off x="148590" y="903540"/>
            <a:ext cx="3646170" cy="49089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Horizontal EP (baseline RF test)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VEP for 100 µm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750ºC bake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VEP for 20 µm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750ºC bake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Field Flatness Tuning (99%)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VEP for 10 µm and 120ºC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RF Test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sz="1600" dirty="0"/>
              <a:t>Field Flatness: 99%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US" sz="1600" dirty="0"/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28BABA52-4687-C043-A50A-F4703D16849D}"/>
              </a:ext>
            </a:extLst>
          </p:cNvPr>
          <p:cNvSpPr/>
          <p:nvPr/>
        </p:nvSpPr>
        <p:spPr>
          <a:xfrm>
            <a:off x="1897380" y="1251254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2E576491-71A9-F64E-B9C1-A0FA6E5AB4EB}"/>
              </a:ext>
            </a:extLst>
          </p:cNvPr>
          <p:cNvSpPr/>
          <p:nvPr/>
        </p:nvSpPr>
        <p:spPr>
          <a:xfrm>
            <a:off x="1897380" y="1915493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FC70550C-7A7D-4242-872C-C98A3C364C8F}"/>
              </a:ext>
            </a:extLst>
          </p:cNvPr>
          <p:cNvSpPr/>
          <p:nvPr/>
        </p:nvSpPr>
        <p:spPr>
          <a:xfrm>
            <a:off x="1897380" y="2597062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E9459E27-450E-8D4E-9CFF-2B06A006B5D3}"/>
              </a:ext>
            </a:extLst>
          </p:cNvPr>
          <p:cNvSpPr/>
          <p:nvPr/>
        </p:nvSpPr>
        <p:spPr>
          <a:xfrm>
            <a:off x="1897380" y="3301105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427E707A-B44A-4A4A-9350-E457DC43814E}"/>
              </a:ext>
            </a:extLst>
          </p:cNvPr>
          <p:cNvSpPr/>
          <p:nvPr/>
        </p:nvSpPr>
        <p:spPr>
          <a:xfrm>
            <a:off x="1897380" y="4008889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767C0746-A077-0A40-A16E-812D5E4B2203}"/>
              </a:ext>
            </a:extLst>
          </p:cNvPr>
          <p:cNvSpPr/>
          <p:nvPr/>
        </p:nvSpPr>
        <p:spPr>
          <a:xfrm>
            <a:off x="1897380" y="4708271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FCC186AA-0F62-B645-842A-280A16775A2B}"/>
              </a:ext>
            </a:extLst>
          </p:cNvPr>
          <p:cNvSpPr/>
          <p:nvPr/>
        </p:nvSpPr>
        <p:spPr>
          <a:xfrm>
            <a:off x="1897380" y="5433880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>
            <a:extLst>
              <a:ext uri="{FF2B5EF4-FFF2-40B4-BE49-F238E27FC236}">
                <a16:creationId xmlns:a16="http://schemas.microsoft.com/office/drawing/2014/main" id="{CBCD7E6D-EA64-5244-855F-B8A2D287EC0D}"/>
              </a:ext>
            </a:extLst>
          </p:cNvPr>
          <p:cNvSpPr/>
          <p:nvPr/>
        </p:nvSpPr>
        <p:spPr>
          <a:xfrm>
            <a:off x="1897380" y="6107862"/>
            <a:ext cx="240030" cy="331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1463A03-8662-AC44-8603-1C296C1D6980}"/>
              </a:ext>
            </a:extLst>
          </p:cNvPr>
          <p:cNvSpPr txBox="1"/>
          <p:nvPr/>
        </p:nvSpPr>
        <p:spPr>
          <a:xfrm>
            <a:off x="4370848" y="1422920"/>
            <a:ext cx="925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At 2 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46BBAF-3AD3-E245-AF85-337D35FB4B0E}"/>
              </a:ext>
            </a:extLst>
          </p:cNvPr>
          <p:cNvSpPr txBox="1"/>
          <p:nvPr/>
        </p:nvSpPr>
        <p:spPr>
          <a:xfrm>
            <a:off x="4495800" y="5295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BEAE50B-C99B-DF49-A32D-27612DB06E30}"/>
              </a:ext>
            </a:extLst>
          </p:cNvPr>
          <p:cNvSpPr/>
          <p:nvPr/>
        </p:nvSpPr>
        <p:spPr>
          <a:xfrm>
            <a:off x="3794760" y="523290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SRF performance after the HEP and VEP was the same.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31392B-8027-6D46-AE4C-B733FD21034C}"/>
              </a:ext>
            </a:extLst>
          </p:cNvPr>
          <p:cNvSpPr txBox="1"/>
          <p:nvPr/>
        </p:nvSpPr>
        <p:spPr>
          <a:xfrm>
            <a:off x="6457950" y="3607550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Limited by quench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5C56A8F-7992-A842-BCAB-36F5BC16F992}"/>
              </a:ext>
            </a:extLst>
          </p:cNvPr>
          <p:cNvSpPr txBox="1"/>
          <p:nvPr/>
        </p:nvSpPr>
        <p:spPr>
          <a:xfrm>
            <a:off x="5369754" y="3117693"/>
            <a:ext cx="310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Eacc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=28.3 MV/m; Q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=6.7e9</a:t>
            </a:r>
          </a:p>
        </p:txBody>
      </p:sp>
    </p:spTree>
    <p:extLst>
      <p:ext uri="{BB962C8B-B14F-4D97-AF65-F5344CB8AC3E}">
        <p14:creationId xmlns:p14="http://schemas.microsoft.com/office/powerpoint/2010/main" val="31688682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3CD51-1F98-FB49-AF6C-3DBA02E15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308114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Flipping System for VEP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2D22A5-4056-7840-AA6D-67F08E4CB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635" y="991611"/>
            <a:ext cx="7886700" cy="817092"/>
          </a:xfrm>
        </p:spPr>
        <p:txBody>
          <a:bodyPr>
            <a:normAutofit/>
          </a:bodyPr>
          <a:lstStyle/>
          <a:p>
            <a:r>
              <a:rPr lang="en-US" sz="2000" dirty="0"/>
              <a:t>We are also working on another method to improve the removal uniformity.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D37563-81E6-5340-A498-492413A0E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23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A361E5-356C-064B-8BFD-E5BB40B8B760}"/>
              </a:ext>
            </a:extLst>
          </p:cNvPr>
          <p:cNvSpPr txBox="1"/>
          <p:nvPr/>
        </p:nvSpPr>
        <p:spPr>
          <a:xfrm>
            <a:off x="726245" y="6042939"/>
            <a:ext cx="5426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The cavity is flipped upside down periodically. </a:t>
            </a:r>
          </a:p>
        </p:txBody>
      </p:sp>
      <p:pic>
        <p:nvPicPr>
          <p:cNvPr id="14" name="図 2">
            <a:extLst>
              <a:ext uri="{FF2B5EF4-FFF2-40B4-BE49-F238E27FC236}">
                <a16:creationId xmlns:a16="http://schemas.microsoft.com/office/drawing/2014/main" id="{076642AE-0F90-934B-906D-B1A989DD7C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0641"/>
          <a:stretch/>
        </p:blipFill>
        <p:spPr>
          <a:xfrm>
            <a:off x="5925095" y="1858324"/>
            <a:ext cx="2061329" cy="36802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592D2C9-7440-BE42-965D-0FB5FF5E3F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53617" y="1926621"/>
            <a:ext cx="4249035" cy="374689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7648979-F199-7B4F-B332-5A0B1DEAF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245" y="1648215"/>
            <a:ext cx="7353300" cy="424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9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0FF0D4-7122-574C-B38A-3C653A2A3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2454" y="6356351"/>
            <a:ext cx="361525" cy="365125"/>
          </a:xfrm>
        </p:spPr>
        <p:txBody>
          <a:bodyPr/>
          <a:lstStyle/>
          <a:p>
            <a:fld id="{14C9796C-45AD-3F4A-9867-658BB940A2CF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AA1AFEF-A541-FB49-BC13-6D9736462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62" y="1"/>
            <a:ext cx="9001038" cy="880294"/>
          </a:xfrm>
        </p:spPr>
        <p:txBody>
          <a:bodyPr>
            <a:noAutofit/>
          </a:bodyPr>
          <a:lstStyle/>
          <a:p>
            <a:r>
              <a:rPr lang="en-US" sz="3200" dirty="0"/>
              <a:t>Preliminary Result of VEP with Flipping System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D522DC-D62F-E540-8CE8-213D3F1A62DE}"/>
              </a:ext>
            </a:extLst>
          </p:cNvPr>
          <p:cNvGrpSpPr/>
          <p:nvPr/>
        </p:nvGrpSpPr>
        <p:grpSpPr>
          <a:xfrm>
            <a:off x="79318" y="3126415"/>
            <a:ext cx="4964902" cy="3342965"/>
            <a:chOff x="79317" y="3126470"/>
            <a:chExt cx="4992881" cy="3344403"/>
          </a:xfrm>
        </p:grpSpPr>
        <p:pic>
          <p:nvPicPr>
            <p:cNvPr id="6" name="図 13">
              <a:extLst>
                <a:ext uri="{FF2B5EF4-FFF2-40B4-BE49-F238E27FC236}">
                  <a16:creationId xmlns:a16="http://schemas.microsoft.com/office/drawing/2014/main" id="{99FE99B6-C91A-AC4A-95E3-A868180546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2204" t="13318"/>
            <a:stretch/>
          </p:blipFill>
          <p:spPr bwMode="auto">
            <a:xfrm>
              <a:off x="959427" y="3789163"/>
              <a:ext cx="4029162" cy="2681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テキスト ボックス 13">
              <a:extLst>
                <a:ext uri="{FF2B5EF4-FFF2-40B4-BE49-F238E27FC236}">
                  <a16:creationId xmlns:a16="http://schemas.microsoft.com/office/drawing/2014/main" id="{ACE1E6DA-0060-654C-B8CD-1869BFFE7632}"/>
                </a:ext>
              </a:extLst>
            </p:cNvPr>
            <p:cNvSpPr txBox="1"/>
            <p:nvPr/>
          </p:nvSpPr>
          <p:spPr>
            <a:xfrm>
              <a:off x="2139044" y="3126470"/>
              <a:ext cx="206659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000" dirty="0">
                  <a:latin typeface="Arial" panose="020B0604020202020204" pitchFamily="34" charset="0"/>
                  <a:cs typeface="Arial" panose="020B0604020202020204" pitchFamily="34" charset="0"/>
                </a:rPr>
                <a:t>Coupon surface</a:t>
              </a:r>
              <a:endParaRPr kumimoji="1" lang="ja-JP" alt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23B69B-4ED1-E24A-99CF-99D68F52A06B}"/>
                </a:ext>
              </a:extLst>
            </p:cNvPr>
            <p:cNvSpPr txBox="1"/>
            <p:nvPr/>
          </p:nvSpPr>
          <p:spPr>
            <a:xfrm>
              <a:off x="959427" y="3534160"/>
              <a:ext cx="928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Top Iris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4B39AE7-FE44-794E-B78D-30E5CE8205A5}"/>
                </a:ext>
              </a:extLst>
            </p:cNvPr>
            <p:cNvSpPr txBox="1"/>
            <p:nvPr/>
          </p:nvSpPr>
          <p:spPr>
            <a:xfrm>
              <a:off x="2509746" y="3534160"/>
              <a:ext cx="9925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Equator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97D7313-3233-B248-BC7A-CD2A849676E2}"/>
                </a:ext>
              </a:extLst>
            </p:cNvPr>
            <p:cNvSpPr txBox="1"/>
            <p:nvPr/>
          </p:nvSpPr>
          <p:spPr>
            <a:xfrm>
              <a:off x="3784666" y="3545699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Bottom Iris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06D5CD0-E675-BD43-B685-0C6ED8531C40}"/>
                </a:ext>
              </a:extLst>
            </p:cNvPr>
            <p:cNvSpPr txBox="1"/>
            <p:nvPr/>
          </p:nvSpPr>
          <p:spPr>
            <a:xfrm>
              <a:off x="315747" y="3969894"/>
              <a:ext cx="7429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Top Cell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382CE44-C25B-0749-8938-8A3F9ACFD739}"/>
                </a:ext>
              </a:extLst>
            </p:cNvPr>
            <p:cNvSpPr txBox="1"/>
            <p:nvPr/>
          </p:nvSpPr>
          <p:spPr>
            <a:xfrm>
              <a:off x="79317" y="4829712"/>
              <a:ext cx="9793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Center Cell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B296F78-130B-3943-8B63-DEBFE76FF1BC}"/>
                </a:ext>
              </a:extLst>
            </p:cNvPr>
            <p:cNvSpPr txBox="1"/>
            <p:nvPr/>
          </p:nvSpPr>
          <p:spPr>
            <a:xfrm>
              <a:off x="79317" y="5667142"/>
              <a:ext cx="97938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Bottom Cell</a:t>
              </a:r>
            </a:p>
          </p:txBody>
        </p:sp>
      </p:grpSp>
      <p:pic>
        <p:nvPicPr>
          <p:cNvPr id="14" name="図 4">
            <a:extLst>
              <a:ext uri="{FF2B5EF4-FFF2-40B4-BE49-F238E27FC236}">
                <a16:creationId xmlns:a16="http://schemas.microsoft.com/office/drawing/2014/main" id="{1DC7AD33-0EE4-C54D-ABCC-9E0BF5A177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7923" y="3355499"/>
            <a:ext cx="3084532" cy="300085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CEC1002-8702-8D48-9384-5AA9D2CB8C45}"/>
              </a:ext>
            </a:extLst>
          </p:cNvPr>
          <p:cNvSpPr txBox="1"/>
          <p:nvPr/>
        </p:nvSpPr>
        <p:spPr>
          <a:xfrm>
            <a:off x="5405743" y="6352144"/>
            <a:ext cx="3218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Uniformity is significantly better.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957F41CA-2814-394C-A1AF-AE036C2291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951864"/>
              </p:ext>
            </p:extLst>
          </p:nvPr>
        </p:nvGraphicFramePr>
        <p:xfrm>
          <a:off x="419310" y="911300"/>
          <a:ext cx="5391137" cy="21487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15333">
                  <a:extLst>
                    <a:ext uri="{9D8B030D-6E8A-4147-A177-3AD203B41FA5}">
                      <a16:colId xmlns:a16="http://schemas.microsoft.com/office/drawing/2014/main" val="4007422336"/>
                    </a:ext>
                  </a:extLst>
                </a:gridCol>
                <a:gridCol w="2975804">
                  <a:extLst>
                    <a:ext uri="{9D8B030D-6E8A-4147-A177-3AD203B41FA5}">
                      <a16:colId xmlns:a16="http://schemas.microsoft.com/office/drawing/2014/main" val="1314865797"/>
                    </a:ext>
                  </a:extLst>
                </a:gridCol>
              </a:tblGrid>
              <a:tr h="274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Condition</a:t>
                      </a:r>
                      <a:endParaRPr lang="en-US" sz="16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2486039"/>
                  </a:ext>
                </a:extLst>
              </a:tr>
              <a:tr h="274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Voltage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V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03800531"/>
                  </a:ext>
                </a:extLst>
              </a:tr>
              <a:tr h="49333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Acid flow rate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5–10 L/min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2716154"/>
                  </a:ext>
                </a:extLst>
              </a:tr>
              <a:tr h="2794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Cathode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Ninja Cathode (metal wings)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4925935"/>
                  </a:ext>
                </a:extLst>
              </a:tr>
              <a:tr h="27942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Cathode Rotation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rpm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23260969"/>
                  </a:ext>
                </a:extLst>
              </a:tr>
              <a:tr h="274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Cavity Temperature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20–30 ºC 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3976185"/>
                  </a:ext>
                </a:extLst>
              </a:tr>
              <a:tr h="2741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Flipping frequency</a:t>
                      </a:r>
                      <a:endParaRPr lang="en-US" sz="16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Flipped every 20 min of EP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0463295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C923E51-3215-A642-85B9-5E6A806520BA}"/>
              </a:ext>
            </a:extLst>
          </p:cNvPr>
          <p:cNvSpPr txBox="1"/>
          <p:nvPr/>
        </p:nvSpPr>
        <p:spPr>
          <a:xfrm>
            <a:off x="285750" y="6492240"/>
            <a:ext cx="5177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Surface is rough. Parameter optimization is necessary.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D46DC08-7F7D-A44F-A355-6248D96F93D9}"/>
              </a:ext>
            </a:extLst>
          </p:cNvPr>
          <p:cNvSpPr txBox="1"/>
          <p:nvPr/>
        </p:nvSpPr>
        <p:spPr>
          <a:xfrm>
            <a:off x="6291415" y="2986167"/>
            <a:ext cx="1577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Removal Trend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E5204C4-B4A8-944C-A6DA-F951B1507297}"/>
              </a:ext>
            </a:extLst>
          </p:cNvPr>
          <p:cNvSpPr txBox="1"/>
          <p:nvPr/>
        </p:nvSpPr>
        <p:spPr>
          <a:xfrm>
            <a:off x="5888278" y="4246197"/>
            <a:ext cx="2839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Unoptimized conditions w/o flipping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C15669-D708-AF4B-A8E4-F22600DBBE4C}"/>
              </a:ext>
            </a:extLst>
          </p:cNvPr>
          <p:cNvSpPr txBox="1"/>
          <p:nvPr/>
        </p:nvSpPr>
        <p:spPr>
          <a:xfrm>
            <a:off x="5836257" y="5082916"/>
            <a:ext cx="28394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Unoptimized conditions w/ flipping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118FCFC-8B3A-6A42-81A1-128F9C264ACC}"/>
              </a:ext>
            </a:extLst>
          </p:cNvPr>
          <p:cNvSpPr/>
          <p:nvPr/>
        </p:nvSpPr>
        <p:spPr>
          <a:xfrm>
            <a:off x="5576454" y="6158346"/>
            <a:ext cx="318751" cy="139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5FFA08D-CA40-C34C-85F9-16A49CD34971}"/>
              </a:ext>
            </a:extLst>
          </p:cNvPr>
          <p:cNvSpPr/>
          <p:nvPr/>
        </p:nvSpPr>
        <p:spPr>
          <a:xfrm>
            <a:off x="8231623" y="6159649"/>
            <a:ext cx="318751" cy="1398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50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AEBC8-2C5C-BE40-A7AE-B27BDA522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-46354"/>
            <a:ext cx="7886700" cy="669195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Summary and Future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B205AB-D8A6-0A41-BB9F-735AAC6C9D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750" y="571063"/>
            <a:ext cx="8826500" cy="5422067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1900" dirty="0"/>
              <a:t>The VEP process was successfully optimized with the single-cell coupon cavity. The optimized parameters and cathode yield desired surface and removal uniformity. 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A single-cell cavity showed good and the same SRF performance after HEP and VEP. The field gradient reached 32 MV/m at Q</a:t>
            </a:r>
            <a:r>
              <a:rPr lang="en-US" sz="1900" baseline="-25000" dirty="0"/>
              <a:t>0</a:t>
            </a:r>
            <a:r>
              <a:rPr lang="en-US" sz="1900" dirty="0"/>
              <a:t>=8e9. 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A parametric study was conducted with the 9-cell coupon cavity. A novel dual flow method was developed and VEP parameters were optimized. The asymmetry was significantly reduced and smooth surface was attained for the 9-cell cavity as well.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The 9-cell cavity after bulk removal with VEP showed a good SRF performance (E=28.3 MV/m; Q</a:t>
            </a:r>
            <a:r>
              <a:rPr lang="en-US" sz="1900" baseline="-25000" dirty="0"/>
              <a:t>0</a:t>
            </a:r>
            <a:r>
              <a:rPr lang="en-US" sz="1900" dirty="0"/>
              <a:t>= 6.7e9). The performance is the same as the baseline performance.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The VEP parameters for 9-cell cavity will be further tuned to improve removal uniformity. </a:t>
            </a:r>
          </a:p>
          <a:p>
            <a:pPr>
              <a:lnSpc>
                <a:spcPct val="110000"/>
              </a:lnSpc>
            </a:pPr>
            <a:r>
              <a:rPr lang="en-US" sz="1900" dirty="0"/>
              <a:t>VEP is planned with a bigger acid tank that could avoid circulation of bubbles from the tank to the cavity. Parameters will be optimized for the VEP with flipping method.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D039DE-06DB-C74F-BC8C-F91F852F0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6401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8F500-D107-4541-A022-121CDDB8B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200589"/>
            <a:ext cx="7886700" cy="1703947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800" b="1" dirty="0"/>
            </a:br>
            <a:br>
              <a:rPr lang="en-US" sz="4800" b="1" dirty="0"/>
            </a:br>
            <a:br>
              <a:rPr lang="en-US" sz="4800" b="1" dirty="0"/>
            </a:br>
            <a:r>
              <a:rPr lang="en-US" sz="4800" b="1" dirty="0"/>
              <a:t>Thank You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D3254-EB00-494B-88BF-188872EA8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26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09A166-9110-E044-B799-A3151A16E95F}"/>
              </a:ext>
            </a:extLst>
          </p:cNvPr>
          <p:cNvSpPr txBox="1"/>
          <p:nvPr/>
        </p:nvSpPr>
        <p:spPr>
          <a:xfrm>
            <a:off x="1788607" y="713433"/>
            <a:ext cx="5545264" cy="1983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Acknowledgement</a:t>
            </a:r>
            <a:b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WING Co. Ltd., Japan </a:t>
            </a:r>
          </a:p>
          <a:p>
            <a:pPr algn="ctr">
              <a:lnSpc>
                <a:spcPct val="150000"/>
              </a:lnSpc>
            </a:pP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</a:p>
          <a:p>
            <a:pPr algn="ctr">
              <a:lnSpc>
                <a:spcPct val="150000"/>
              </a:lnSpc>
            </a:pP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Higashinihon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Kidenkaihatsu</a:t>
            </a:r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 Co. Ltd., Japan </a:t>
            </a:r>
          </a:p>
        </p:txBody>
      </p:sp>
    </p:spTree>
    <p:extLst>
      <p:ext uri="{BB962C8B-B14F-4D97-AF65-F5344CB8AC3E}">
        <p14:creationId xmlns:p14="http://schemas.microsoft.com/office/powerpoint/2010/main" val="401692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20FEC-8AF3-2B4B-99DD-11A0397B0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432465"/>
            <a:ext cx="7886700" cy="1325563"/>
          </a:xfrm>
        </p:spPr>
        <p:txBody>
          <a:bodyPr/>
          <a:lstStyle/>
          <a:p>
            <a:pPr algn="ctr"/>
            <a:r>
              <a:rPr lang="en-US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8F91D-9810-A54D-8D99-82718D315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872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8ED4C-2653-3541-BD7B-6635AED50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2890"/>
            <a:ext cx="7886700" cy="708300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Effect of Dual-Flow Method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EA378C-27AF-DF43-8CD0-CA320CBFF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28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E4B6EC-E8B5-DB43-BED9-4FAD3E83C57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23" t="27143" r="11473" b="39955"/>
          <a:stretch/>
        </p:blipFill>
        <p:spPr>
          <a:xfrm>
            <a:off x="223859" y="2120348"/>
            <a:ext cx="4348141" cy="25887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808A12-3F88-3C45-BEB2-C070411841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324" t="26845" r="11473" b="39806"/>
          <a:stretch/>
        </p:blipFill>
        <p:spPr>
          <a:xfrm>
            <a:off x="4572000" y="2120348"/>
            <a:ext cx="4348140" cy="26239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ACB3CB7-1557-1F4F-BBFC-F9FDB168CA31}"/>
              </a:ext>
            </a:extLst>
          </p:cNvPr>
          <p:cNvSpPr txBox="1"/>
          <p:nvPr/>
        </p:nvSpPr>
        <p:spPr>
          <a:xfrm>
            <a:off x="416616" y="1751016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latin typeface="Arial" panose="020B0604020202020204" pitchFamily="34" charset="0"/>
                <a:cs typeface="Arial" panose="020B0604020202020204" pitchFamily="34" charset="0"/>
              </a:rPr>
              <a:t>No Intentional Flow in Cathode Housing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23A94A-9830-D44C-B05D-6E26D020911F}"/>
              </a:ext>
            </a:extLst>
          </p:cNvPr>
          <p:cNvSpPr txBox="1"/>
          <p:nvPr/>
        </p:nvSpPr>
        <p:spPr>
          <a:xfrm>
            <a:off x="5636591" y="1751016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latin typeface="Arial" panose="020B0604020202020204" pitchFamily="34" charset="0"/>
                <a:cs typeface="Arial" panose="020B0604020202020204" pitchFamily="34" charset="0"/>
              </a:rPr>
              <a:t>Optimized Dual Flow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30D466-C2A0-7F46-BED8-583C6C13335C}"/>
              </a:ext>
            </a:extLst>
          </p:cNvPr>
          <p:cNvSpPr txBox="1"/>
          <p:nvPr/>
        </p:nvSpPr>
        <p:spPr>
          <a:xfrm>
            <a:off x="1126435" y="1236969"/>
            <a:ext cx="7132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Coupon currents for the top cell with no cathode rotation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28AD07-F82E-A944-A0AC-9EA40B5190CB}"/>
              </a:ext>
            </a:extLst>
          </p:cNvPr>
          <p:cNvSpPr txBox="1"/>
          <p:nvPr/>
        </p:nvSpPr>
        <p:spPr>
          <a:xfrm>
            <a:off x="1161943" y="4744278"/>
            <a:ext cx="2950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Total Flow Rate: 15 L/min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4728DA-9A91-3B41-BE1D-0807C4C9B01A}"/>
              </a:ext>
            </a:extLst>
          </p:cNvPr>
          <p:cNvSpPr txBox="1"/>
          <p:nvPr/>
        </p:nvSpPr>
        <p:spPr>
          <a:xfrm>
            <a:off x="5275018" y="4709135"/>
            <a:ext cx="3452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Total Flow Rate: 15 L/min (Cavity-5L/min ; Cathode Housing-10 L/min)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09D1CF-96C1-5741-8982-24A8309DFB20}"/>
              </a:ext>
            </a:extLst>
          </p:cNvPr>
          <p:cNvSpPr txBox="1"/>
          <p:nvPr/>
        </p:nvSpPr>
        <p:spPr>
          <a:xfrm>
            <a:off x="111930" y="5837496"/>
            <a:ext cx="892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difference in the current was higher when no intentional flow was applied in the cathode housing.</a:t>
            </a:r>
          </a:p>
        </p:txBody>
      </p:sp>
    </p:spTree>
    <p:extLst>
      <p:ext uri="{BB962C8B-B14F-4D97-AF65-F5344CB8AC3E}">
        <p14:creationId xmlns:p14="http://schemas.microsoft.com/office/powerpoint/2010/main" val="121695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50FE-DE43-FF40-926E-00684F0F9F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9144000" cy="763675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Horizontal &amp; Vertical Electropolishing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9E12CD-23DD-0D49-B164-E4C97F698C90}"/>
              </a:ext>
            </a:extLst>
          </p:cNvPr>
          <p:cNvSpPr txBox="1"/>
          <p:nvPr/>
        </p:nvSpPr>
        <p:spPr>
          <a:xfrm>
            <a:off x="462224" y="689533"/>
            <a:ext cx="8120813" cy="87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Horizontal EP (HEP):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in horizontal position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during the EP process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Vertical EP (VEP):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in vertical position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during the EP process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5050F-488F-CD43-B701-54A3B247A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C9796C-45AD-3F4A-9867-658BB940A2CF}" type="slidenum">
              <a:rPr lang="en-US" smtClean="0"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60EFED-5E40-EF4E-AC08-2E5662CFAD4B}"/>
              </a:ext>
            </a:extLst>
          </p:cNvPr>
          <p:cNvSpPr txBox="1"/>
          <p:nvPr/>
        </p:nvSpPr>
        <p:spPr>
          <a:xfrm>
            <a:off x="4361922" y="6374726"/>
            <a:ext cx="4782078" cy="4564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v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VEP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performed with a simple setup.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C:\Users\saeki\Desktop\home\写真\KEK\ILC\ILC2014\201403Mar\20140326KEK01-EP1\DSCN0794.JPG">
            <a:extLst>
              <a:ext uri="{FF2B5EF4-FFF2-40B4-BE49-F238E27FC236}">
                <a16:creationId xmlns:a16="http://schemas.microsoft.com/office/drawing/2014/main" id="{88BD7F21-01CB-8546-8789-7D3D53F102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750" y="1951630"/>
            <a:ext cx="4092575" cy="236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saeki\Desktop\home\写真\KEK\ILC\ILC2014\201403Mar\20140325KEK01-PreEP\DSCN0618.JPG">
            <a:extLst>
              <a:ext uri="{FF2B5EF4-FFF2-40B4-BE49-F238E27FC236}">
                <a16:creationId xmlns:a16="http://schemas.microsoft.com/office/drawing/2014/main" id="{9C1E5F33-A890-9C42-B38F-12224F853E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080" y="4397375"/>
            <a:ext cx="3363913" cy="246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ircular Arrow 10">
            <a:extLst>
              <a:ext uri="{FF2B5EF4-FFF2-40B4-BE49-F238E27FC236}">
                <a16:creationId xmlns:a16="http://schemas.microsoft.com/office/drawing/2014/main" id="{70A8F878-18EE-9549-AF49-5A7BB246941D}"/>
              </a:ext>
            </a:extLst>
          </p:cNvPr>
          <p:cNvSpPr/>
          <p:nvPr/>
        </p:nvSpPr>
        <p:spPr>
          <a:xfrm>
            <a:off x="1978925" y="2306472"/>
            <a:ext cx="832514" cy="828639"/>
          </a:xfrm>
          <a:prstGeom prst="circular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Bent Arrow 11">
            <a:extLst>
              <a:ext uri="{FF2B5EF4-FFF2-40B4-BE49-F238E27FC236}">
                <a16:creationId xmlns:a16="http://schemas.microsoft.com/office/drawing/2014/main" id="{C9BFCD66-A3A9-C741-A632-8DE6188AC4ED}"/>
              </a:ext>
            </a:extLst>
          </p:cNvPr>
          <p:cNvSpPr/>
          <p:nvPr/>
        </p:nvSpPr>
        <p:spPr>
          <a:xfrm rot="5400000">
            <a:off x="2205036" y="5076967"/>
            <a:ext cx="838415" cy="550720"/>
          </a:xfrm>
          <a:prstGeom prst="ben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849E47-A6FA-1847-9297-F6C1B60DFCA2}"/>
              </a:ext>
            </a:extLst>
          </p:cNvPr>
          <p:cNvSpPr txBox="1"/>
          <p:nvPr/>
        </p:nvSpPr>
        <p:spPr>
          <a:xfrm>
            <a:off x="41778" y="1613016"/>
            <a:ext cx="4209547" cy="5847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Massive Horizontal EP Setup with Rotating Cavity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2A66E6-2B10-9042-BCE2-2649C8F2AC07}"/>
              </a:ext>
            </a:extLst>
          </p:cNvPr>
          <p:cNvSpPr txBox="1"/>
          <p:nvPr/>
        </p:nvSpPr>
        <p:spPr>
          <a:xfrm>
            <a:off x="1123583" y="4356336"/>
            <a:ext cx="215110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Turning of EP bed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23061F-E64C-0C4A-AFC4-1A08504556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5450" y="1951630"/>
            <a:ext cx="2532530" cy="4467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924A8FB-2756-E34E-A64C-2478C9383FF6}"/>
              </a:ext>
            </a:extLst>
          </p:cNvPr>
          <p:cNvSpPr txBox="1"/>
          <p:nvPr/>
        </p:nvSpPr>
        <p:spPr>
          <a:xfrm>
            <a:off x="5288997" y="1652934"/>
            <a:ext cx="2070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Vertical EP at Marui</a:t>
            </a:r>
          </a:p>
        </p:txBody>
      </p:sp>
    </p:spTree>
    <p:extLst>
      <p:ext uri="{BB962C8B-B14F-4D97-AF65-F5344CB8AC3E}">
        <p14:creationId xmlns:p14="http://schemas.microsoft.com/office/powerpoint/2010/main" val="759962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B3F50-1373-9A44-BB79-0221BD262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480" y="-201841"/>
            <a:ext cx="8983619" cy="1325563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1.3 GHz Single and Nine-Cell Coupon Cavities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DDB0FB-7531-8544-92F9-BEA1C0098F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6370" y="1123722"/>
            <a:ext cx="4874732" cy="47055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72C874-0062-8C4E-9D9A-48E821F388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81" y="1123722"/>
            <a:ext cx="4181313" cy="24161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663F8F-F2D4-6844-B39C-61438A1FE6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450" y="3665733"/>
            <a:ext cx="2559050" cy="247288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E0245F-C858-FA46-96D9-96960194694F}"/>
              </a:ext>
            </a:extLst>
          </p:cNvPr>
          <p:cNvSpPr txBox="1"/>
          <p:nvPr/>
        </p:nvSpPr>
        <p:spPr>
          <a:xfrm>
            <a:off x="242939" y="6238164"/>
            <a:ext cx="86406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Measurable coupon current, in-situ observation, post VEP surface analysis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37C12CB-C877-224F-A592-245279AA24D9}"/>
              </a:ext>
            </a:extLst>
          </p:cNvPr>
          <p:cNvCxnSpPr/>
          <p:nvPr/>
        </p:nvCxnSpPr>
        <p:spPr>
          <a:xfrm>
            <a:off x="4366370" y="942065"/>
            <a:ext cx="0" cy="523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3CDBBCB-C7B4-DC47-82BF-CC5A245C3373}"/>
              </a:ext>
            </a:extLst>
          </p:cNvPr>
          <p:cNvSpPr txBox="1"/>
          <p:nvPr/>
        </p:nvSpPr>
        <p:spPr>
          <a:xfrm>
            <a:off x="869650" y="75439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Single-Cell Coupon Cavity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8D51310-ECC6-D44C-908F-8E190ABBE39F}"/>
              </a:ext>
            </a:extLst>
          </p:cNvPr>
          <p:cNvSpPr txBox="1"/>
          <p:nvPr/>
        </p:nvSpPr>
        <p:spPr>
          <a:xfrm>
            <a:off x="5575591" y="754390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Nine-Cell Coupon Cavity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607C7D83-8FF1-234E-B03B-183215F03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71202" y="6488871"/>
            <a:ext cx="2057400" cy="365125"/>
          </a:xfrm>
        </p:spPr>
        <p:txBody>
          <a:bodyPr/>
          <a:lstStyle/>
          <a:p>
            <a:fld id="{D3EEA59C-A997-6246-B921-6B640DA7396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82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We have applied several models of Ninja cathodes to find an optimized structure and VEP parameters."/>
          <p:cNvSpPr txBox="1">
            <a:spLocks noGrp="1"/>
          </p:cNvSpPr>
          <p:nvPr>
            <p:ph type="body" sz="quarter" idx="1"/>
          </p:nvPr>
        </p:nvSpPr>
        <p:spPr>
          <a:xfrm>
            <a:off x="99445" y="634665"/>
            <a:ext cx="7956551" cy="675951"/>
          </a:xfrm>
          <a:prstGeom prst="rect">
            <a:avLst/>
          </a:prstGeom>
        </p:spPr>
        <p:txBody>
          <a:bodyPr>
            <a:normAutofit/>
          </a:bodyPr>
          <a:lstStyle>
            <a:lvl1pPr marL="311150" indent="-311150" defTabSz="408940">
              <a:spcBef>
                <a:spcPts val="2900"/>
              </a:spcBef>
              <a:defRPr sz="2870"/>
            </a:lvl1pPr>
          </a:lstStyle>
          <a:p>
            <a:r>
              <a:rPr sz="1800" dirty="0">
                <a:latin typeface="Arial" panose="020B0604020202020204" pitchFamily="34" charset="0"/>
                <a:cs typeface="Arial" panose="020B0604020202020204" pitchFamily="34" charset="0"/>
              </a:rPr>
              <a:t>We have applied several models of Ninja cathodes to find an optimized structure and VEP parameters.</a:t>
            </a:r>
          </a:p>
        </p:txBody>
      </p:sp>
      <p:grpSp>
        <p:nvGrpSpPr>
          <p:cNvPr id="273" name="Group 5"/>
          <p:cNvGrpSpPr/>
          <p:nvPr/>
        </p:nvGrpSpPr>
        <p:grpSpPr>
          <a:xfrm>
            <a:off x="1548756" y="4583506"/>
            <a:ext cx="1960530" cy="2156132"/>
            <a:chOff x="0" y="0"/>
            <a:chExt cx="2788308" cy="3066497"/>
          </a:xfrm>
        </p:grpSpPr>
        <p:grpSp>
          <p:nvGrpSpPr>
            <p:cNvPr id="256" name="Group 6"/>
            <p:cNvGrpSpPr/>
            <p:nvPr/>
          </p:nvGrpSpPr>
          <p:grpSpPr>
            <a:xfrm>
              <a:off x="0" y="0"/>
              <a:ext cx="2788309" cy="3066498"/>
              <a:chOff x="0" y="0"/>
              <a:chExt cx="2788308" cy="3066497"/>
            </a:xfrm>
          </p:grpSpPr>
          <p:pic>
            <p:nvPicPr>
              <p:cNvPr id="248" name="Picture 23" descr="Picture 23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13213" t="5983" r="27225" b="37923"/>
              <a:stretch>
                <a:fillRect/>
              </a:stretch>
            </p:blipFill>
            <p:spPr>
              <a:xfrm>
                <a:off x="0" y="0"/>
                <a:ext cx="2788309" cy="3066498"/>
              </a:xfrm>
              <a:prstGeom prst="rect">
                <a:avLst/>
              </a:prstGeom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sp>
            <p:nvSpPr>
              <p:cNvPr id="249" name="Rectangle 24"/>
              <p:cNvSpPr/>
              <p:nvPr/>
            </p:nvSpPr>
            <p:spPr>
              <a:xfrm>
                <a:off x="2259861" y="37464"/>
                <a:ext cx="183941" cy="307758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0" name="Rectangle 25"/>
              <p:cNvSpPr/>
              <p:nvPr/>
            </p:nvSpPr>
            <p:spPr>
              <a:xfrm>
                <a:off x="2259861" y="1436196"/>
                <a:ext cx="183941" cy="307758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1" name="Rectangle 26"/>
              <p:cNvSpPr/>
              <p:nvPr/>
            </p:nvSpPr>
            <p:spPr>
              <a:xfrm>
                <a:off x="745068" y="40870"/>
                <a:ext cx="183941" cy="307758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2" name="Rectangle 27"/>
              <p:cNvSpPr/>
              <p:nvPr/>
            </p:nvSpPr>
            <p:spPr>
              <a:xfrm>
                <a:off x="745068" y="1439602"/>
                <a:ext cx="183941" cy="307758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3" name="Oval 28"/>
              <p:cNvSpPr/>
              <p:nvPr/>
            </p:nvSpPr>
            <p:spPr>
              <a:xfrm>
                <a:off x="747343" y="2328121"/>
                <a:ext cx="186332" cy="185115"/>
              </a:xfrm>
              <a:prstGeom prst="ellipse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4" name="Oval 29"/>
              <p:cNvSpPr/>
              <p:nvPr/>
            </p:nvSpPr>
            <p:spPr>
              <a:xfrm>
                <a:off x="2261680" y="2325758"/>
                <a:ext cx="186332" cy="185116"/>
              </a:xfrm>
              <a:prstGeom prst="ellipse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255" name="Rectangle 30"/>
              <p:cNvSpPr/>
              <p:nvPr/>
            </p:nvSpPr>
            <p:spPr>
              <a:xfrm>
                <a:off x="16284" y="1227670"/>
                <a:ext cx="449681" cy="631080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32146" tIns="32146" rIns="32146" bIns="32146" numCol="1" anchor="ctr">
                <a:noAutofit/>
              </a:bodyPr>
              <a:lstStyle/>
              <a:p>
                <a:pPr defTabSz="321457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</p:grpSp>
        <p:sp>
          <p:nvSpPr>
            <p:cNvPr id="257" name="Straight Connector 7"/>
            <p:cNvSpPr/>
            <p:nvPr/>
          </p:nvSpPr>
          <p:spPr>
            <a:xfrm flipH="1">
              <a:off x="694231" y="81440"/>
              <a:ext cx="1" cy="261437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58" name="Straight Connector 8"/>
            <p:cNvSpPr/>
            <p:nvPr/>
          </p:nvSpPr>
          <p:spPr>
            <a:xfrm>
              <a:off x="982130" y="81440"/>
              <a:ext cx="1" cy="261437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59" name="Straight Connector 9"/>
            <p:cNvSpPr/>
            <p:nvPr/>
          </p:nvSpPr>
          <p:spPr>
            <a:xfrm flipH="1">
              <a:off x="698659" y="1427181"/>
              <a:ext cx="1" cy="261438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0" name="Straight Connector 10"/>
            <p:cNvSpPr/>
            <p:nvPr/>
          </p:nvSpPr>
          <p:spPr>
            <a:xfrm>
              <a:off x="986559" y="1427181"/>
              <a:ext cx="1" cy="261438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1" name="Straight Connector 11"/>
            <p:cNvSpPr/>
            <p:nvPr/>
          </p:nvSpPr>
          <p:spPr>
            <a:xfrm>
              <a:off x="2213452" y="81440"/>
              <a:ext cx="1" cy="261437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2" name="Straight Connector 12"/>
            <p:cNvSpPr/>
            <p:nvPr/>
          </p:nvSpPr>
          <p:spPr>
            <a:xfrm>
              <a:off x="2501352" y="81440"/>
              <a:ext cx="1" cy="261437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3" name="Straight Connector 13"/>
            <p:cNvSpPr/>
            <p:nvPr/>
          </p:nvSpPr>
          <p:spPr>
            <a:xfrm>
              <a:off x="2217882" y="1427181"/>
              <a:ext cx="1" cy="261438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4" name="Straight Connector 14"/>
            <p:cNvSpPr/>
            <p:nvPr/>
          </p:nvSpPr>
          <p:spPr>
            <a:xfrm>
              <a:off x="2505782" y="1427181"/>
              <a:ext cx="1" cy="261438"/>
            </a:xfrm>
            <a:prstGeom prst="line">
              <a:avLst/>
            </a:prstGeom>
            <a:noFill/>
            <a:ln w="28575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32146" tIns="32146" rIns="32146" bIns="32146" numCol="1" anchor="t">
              <a:noAutofit/>
            </a:bodyPr>
            <a:lstStyle/>
            <a:p>
              <a:pPr defTabSz="321457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5" name="Oval 15"/>
            <p:cNvSpPr/>
            <p:nvPr/>
          </p:nvSpPr>
          <p:spPr>
            <a:xfrm>
              <a:off x="703050" y="2494904"/>
              <a:ext cx="52266" cy="51927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6" name="Oval 16"/>
            <p:cNvSpPr/>
            <p:nvPr/>
          </p:nvSpPr>
          <p:spPr>
            <a:xfrm>
              <a:off x="920083" y="2499411"/>
              <a:ext cx="52264" cy="5192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7" name="Oval 17"/>
            <p:cNvSpPr/>
            <p:nvPr/>
          </p:nvSpPr>
          <p:spPr>
            <a:xfrm>
              <a:off x="915654" y="2296564"/>
              <a:ext cx="52264" cy="51923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8" name="Oval 18"/>
            <p:cNvSpPr/>
            <p:nvPr/>
          </p:nvSpPr>
          <p:spPr>
            <a:xfrm>
              <a:off x="711910" y="2296564"/>
              <a:ext cx="52264" cy="51923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69" name="Oval 19"/>
            <p:cNvSpPr/>
            <p:nvPr/>
          </p:nvSpPr>
          <p:spPr>
            <a:xfrm>
              <a:off x="2217842" y="2494904"/>
              <a:ext cx="52266" cy="51927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70" name="Oval 20"/>
            <p:cNvSpPr/>
            <p:nvPr/>
          </p:nvSpPr>
          <p:spPr>
            <a:xfrm>
              <a:off x="2434876" y="2499411"/>
              <a:ext cx="52264" cy="5192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71" name="Oval 21"/>
            <p:cNvSpPr/>
            <p:nvPr/>
          </p:nvSpPr>
          <p:spPr>
            <a:xfrm>
              <a:off x="2430447" y="2296564"/>
              <a:ext cx="52265" cy="51923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  <p:sp>
          <p:nvSpPr>
            <p:cNvPr id="272" name="Oval 22"/>
            <p:cNvSpPr/>
            <p:nvPr/>
          </p:nvSpPr>
          <p:spPr>
            <a:xfrm>
              <a:off x="2226703" y="2296564"/>
              <a:ext cx="52264" cy="51923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32146" tIns="32146" rIns="32146" bIns="32146" numCol="1" anchor="ctr">
              <a:noAutofit/>
            </a:bodyPr>
            <a:lstStyle/>
            <a:p>
              <a:pPr defTabSz="321457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266"/>
            </a:p>
          </p:txBody>
        </p:sp>
      </p:grpSp>
      <p:grpSp>
        <p:nvGrpSpPr>
          <p:cNvPr id="276" name="Group"/>
          <p:cNvGrpSpPr/>
          <p:nvPr/>
        </p:nvGrpSpPr>
        <p:grpSpPr>
          <a:xfrm>
            <a:off x="743327" y="1721411"/>
            <a:ext cx="2501474" cy="1991490"/>
            <a:chOff x="0" y="0"/>
            <a:chExt cx="3557650" cy="2832340"/>
          </a:xfrm>
        </p:grpSpPr>
        <p:pic>
          <p:nvPicPr>
            <p:cNvPr id="274" name="Figure 2.png" descr="Figure 2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r="45403" b="49510"/>
            <a:stretch>
              <a:fillRect/>
            </a:stretch>
          </p:blipFill>
          <p:spPr>
            <a:xfrm>
              <a:off x="0" y="0"/>
              <a:ext cx="3557651" cy="28323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5" name="Rectangle"/>
            <p:cNvSpPr/>
            <p:nvPr/>
          </p:nvSpPr>
          <p:spPr>
            <a:xfrm>
              <a:off x="702826" y="103103"/>
              <a:ext cx="647607" cy="41044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/>
            </a:p>
          </p:txBody>
        </p:sp>
      </p:grpSp>
      <p:grpSp>
        <p:nvGrpSpPr>
          <p:cNvPr id="279" name="Group"/>
          <p:cNvGrpSpPr/>
          <p:nvPr/>
        </p:nvGrpSpPr>
        <p:grpSpPr>
          <a:xfrm>
            <a:off x="3558550" y="1721411"/>
            <a:ext cx="2077573" cy="1991490"/>
            <a:chOff x="0" y="0"/>
            <a:chExt cx="2954768" cy="2832340"/>
          </a:xfrm>
        </p:grpSpPr>
        <p:pic>
          <p:nvPicPr>
            <p:cNvPr id="277" name="Figure 2.png" descr="Figure 2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54550" r="104" b="49510"/>
            <a:stretch>
              <a:fillRect/>
            </a:stretch>
          </p:blipFill>
          <p:spPr>
            <a:xfrm>
              <a:off x="0" y="0"/>
              <a:ext cx="2954769" cy="28323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78" name="Rectangle"/>
            <p:cNvSpPr/>
            <p:nvPr/>
          </p:nvSpPr>
          <p:spPr>
            <a:xfrm>
              <a:off x="71261" y="103103"/>
              <a:ext cx="647607" cy="41044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/>
            </a:p>
          </p:txBody>
        </p:sp>
      </p:grpSp>
      <p:grpSp>
        <p:nvGrpSpPr>
          <p:cNvPr id="282" name="Group"/>
          <p:cNvGrpSpPr/>
          <p:nvPr/>
        </p:nvGrpSpPr>
        <p:grpSpPr>
          <a:xfrm>
            <a:off x="5748539" y="1758771"/>
            <a:ext cx="2059789" cy="1916879"/>
            <a:chOff x="0" y="0"/>
            <a:chExt cx="2929476" cy="2726226"/>
          </a:xfrm>
        </p:grpSpPr>
        <p:pic>
          <p:nvPicPr>
            <p:cNvPr id="280" name="Figure 2.png" descr="Figure 2.png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0033" t="50375" r="44624" b="609"/>
            <a:stretch>
              <a:fillRect/>
            </a:stretch>
          </p:blipFill>
          <p:spPr>
            <a:xfrm>
              <a:off x="0" y="0"/>
              <a:ext cx="2929477" cy="27262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Rectangle"/>
            <p:cNvSpPr/>
            <p:nvPr/>
          </p:nvSpPr>
          <p:spPr>
            <a:xfrm>
              <a:off x="48539" y="66587"/>
              <a:ext cx="647607" cy="41044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2200" b="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547"/>
            </a:p>
          </p:txBody>
        </p:sp>
      </p:grpSp>
      <p:sp>
        <p:nvSpPr>
          <p:cNvPr id="283" name="Metal Wings (Ver-1)"/>
          <p:cNvSpPr txBox="1"/>
          <p:nvPr/>
        </p:nvSpPr>
        <p:spPr>
          <a:xfrm>
            <a:off x="1173075" y="1402167"/>
            <a:ext cx="2111220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/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Metal Wings (Ver-1)</a:t>
            </a:r>
          </a:p>
        </p:txBody>
      </p:sp>
      <p:sp>
        <p:nvSpPr>
          <p:cNvPr id="284" name="Insulating Wings (Ver-2)"/>
          <p:cNvSpPr txBox="1"/>
          <p:nvPr/>
        </p:nvSpPr>
        <p:spPr>
          <a:xfrm>
            <a:off x="3419403" y="1160083"/>
            <a:ext cx="2291438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/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Insulating Wings (Ver-2)</a:t>
            </a:r>
          </a:p>
        </p:txBody>
      </p:sp>
      <p:sp>
        <p:nvSpPr>
          <p:cNvPr id="285" name="Partial Metal Wings (Ver-3)"/>
          <p:cNvSpPr txBox="1"/>
          <p:nvPr/>
        </p:nvSpPr>
        <p:spPr>
          <a:xfrm>
            <a:off x="5691345" y="1165441"/>
            <a:ext cx="2156316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/>
            <a:r>
              <a:rPr>
                <a:latin typeface="Arial" panose="020B0604020202020204" pitchFamily="34" charset="0"/>
                <a:cs typeface="Arial" panose="020B0604020202020204" pitchFamily="34" charset="0"/>
              </a:rPr>
              <a:t>Partial Metal Wings (Ver-3)</a:t>
            </a:r>
          </a:p>
        </p:txBody>
      </p:sp>
      <p:sp>
        <p:nvSpPr>
          <p:cNvPr id="286" name="Insulating Wings + Large Cathode Surface Area + Meshed Cover (Ver-5)"/>
          <p:cNvSpPr txBox="1"/>
          <p:nvPr/>
        </p:nvSpPr>
        <p:spPr>
          <a:xfrm>
            <a:off x="1245140" y="3699042"/>
            <a:ext cx="2824942" cy="9031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Insulating Wings + Large Cathode Surface Area + Meshe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Cover (Ver-5)</a:t>
            </a:r>
          </a:p>
        </p:txBody>
      </p:sp>
      <p:sp>
        <p:nvSpPr>
          <p:cNvPr id="287" name="Rectangle"/>
          <p:cNvSpPr/>
          <p:nvPr/>
        </p:nvSpPr>
        <p:spPr>
          <a:xfrm>
            <a:off x="1218386" y="3768280"/>
            <a:ext cx="2621270" cy="3024168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 lIns="35719" tIns="35719" rIns="35719" bIns="35719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547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63F680E-9F06-A349-B3C2-AF27C4139FC7}"/>
              </a:ext>
            </a:extLst>
          </p:cNvPr>
          <p:cNvSpPr txBox="1"/>
          <p:nvPr/>
        </p:nvSpPr>
        <p:spPr>
          <a:xfrm>
            <a:off x="4054604" y="6162562"/>
            <a:ext cx="4873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Ninja cathode is inserted in the cavity and then its blades are expanded.</a:t>
            </a:r>
          </a:p>
        </p:txBody>
      </p:sp>
      <p:sp>
        <p:nvSpPr>
          <p:cNvPr id="47" name="Ninja cathode v5: Enhanced cathode surface area, cathode housing covered with meshed sheet, insulating wings">
            <a:extLst>
              <a:ext uri="{FF2B5EF4-FFF2-40B4-BE49-F238E27FC236}">
                <a16:creationId xmlns:a16="http://schemas.microsoft.com/office/drawing/2014/main" id="{95FE8323-7FF9-D145-99FF-249232DB7E03}"/>
              </a:ext>
            </a:extLst>
          </p:cNvPr>
          <p:cNvSpPr txBox="1">
            <a:spLocks/>
          </p:cNvSpPr>
          <p:nvPr/>
        </p:nvSpPr>
        <p:spPr>
          <a:xfrm>
            <a:off x="3855678" y="3808330"/>
            <a:ext cx="5475371" cy="1129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Ninja cathode v5: Enhanced cathode surface area, cathode housing covered with meshed sheet, insulating wings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55DF2313-47E8-7240-B171-81D9DED08F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13" r="34099"/>
          <a:stretch/>
        </p:blipFill>
        <p:spPr bwMode="auto">
          <a:xfrm>
            <a:off x="4253174" y="4731475"/>
            <a:ext cx="2204776" cy="1396854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DF9263-97C7-C040-984B-3D04101E900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5</a:t>
            </a:fld>
            <a:endParaRPr lang="en-US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6E2E6519-361F-7F4E-9FA1-5A77F0EDF29D}"/>
              </a:ext>
            </a:extLst>
          </p:cNvPr>
          <p:cNvSpPr txBox="1">
            <a:spLocks/>
          </p:cNvSpPr>
          <p:nvPr/>
        </p:nvSpPr>
        <p:spPr>
          <a:xfrm>
            <a:off x="83820" y="53998"/>
            <a:ext cx="8945880" cy="6203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16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600" dirty="0"/>
              <a:t>Optimized Design of Unique Ninja Cathode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3DB439F-9A8A-984A-8035-0C4F5D03D81E}"/>
              </a:ext>
            </a:extLst>
          </p:cNvPr>
          <p:cNvSpPr/>
          <p:nvPr/>
        </p:nvSpPr>
        <p:spPr>
          <a:xfrm>
            <a:off x="6593363" y="4886395"/>
            <a:ext cx="221548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cathode is rotated during the VEP process.</a:t>
            </a:r>
          </a:p>
        </p:txBody>
      </p:sp>
    </p:spTree>
    <p:extLst>
      <p:ext uri="{BB962C8B-B14F-4D97-AF65-F5344CB8AC3E}">
        <p14:creationId xmlns:p14="http://schemas.microsoft.com/office/powerpoint/2010/main" val="347384405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AC27E-CA24-4C47-803B-795923D3F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236" y="-239729"/>
            <a:ext cx="9150914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VEP with Conventional Rod Cathode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7D7ADB-2968-4A48-BCC0-6F5D6DB0A342}"/>
              </a:ext>
            </a:extLst>
          </p:cNvPr>
          <p:cNvSpPr/>
          <p:nvPr/>
        </p:nvSpPr>
        <p:spPr>
          <a:xfrm>
            <a:off x="3883525" y="4527704"/>
            <a:ext cx="37650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Major Issues in VEP:</a:t>
            </a:r>
            <a:endParaRPr lang="en-US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Non-uniform</a:t>
            </a:r>
            <a:r>
              <a:rPr lang="en-US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removal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Rough surface/Bubble traces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851852-4ED6-7B42-ABCA-5DC43AA2B355}"/>
              </a:ext>
            </a:extLst>
          </p:cNvPr>
          <p:cNvSpPr txBox="1"/>
          <p:nvPr/>
        </p:nvSpPr>
        <p:spPr>
          <a:xfrm>
            <a:off x="99445" y="5641053"/>
            <a:ext cx="87556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higher removal at the top iris is due to accumulation of H</a:t>
            </a:r>
            <a:r>
              <a:rPr lang="en-US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gas bubble on the surface.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It was confirmed with lab EP experiments. </a:t>
            </a:r>
          </a:p>
        </p:txBody>
      </p:sp>
      <p:pic>
        <p:nvPicPr>
          <p:cNvPr id="27" name="Picture 26" descr="Screen Shot 2014-08-11 at 9.08.05 AM.png">
            <a:extLst>
              <a:ext uri="{FF2B5EF4-FFF2-40B4-BE49-F238E27FC236}">
                <a16:creationId xmlns:a16="http://schemas.microsoft.com/office/drawing/2014/main" id="{415CF0C9-672B-D240-87DE-E47A28AD26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4659" y="4032492"/>
            <a:ext cx="1694729" cy="155350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4326945-B704-D843-8CF0-7DC3F04628B6}"/>
              </a:ext>
            </a:extLst>
          </p:cNvPr>
          <p:cNvSpPr txBox="1"/>
          <p:nvPr/>
        </p:nvSpPr>
        <p:spPr>
          <a:xfrm>
            <a:off x="783660" y="2117237"/>
            <a:ext cx="194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Coupon Currents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8E065B-4948-AF46-B7C9-E969EA1952B1}"/>
              </a:ext>
            </a:extLst>
          </p:cNvPr>
          <p:cNvSpPr txBox="1"/>
          <p:nvPr/>
        </p:nvSpPr>
        <p:spPr>
          <a:xfrm>
            <a:off x="-68985" y="4878574"/>
            <a:ext cx="364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Higher EP current at the upper half cell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BAE2DA3-5DA9-014A-9999-B070A7DF3D4F}"/>
              </a:ext>
            </a:extLst>
          </p:cNvPr>
          <p:cNvSpPr txBox="1"/>
          <p:nvPr/>
        </p:nvSpPr>
        <p:spPr>
          <a:xfrm>
            <a:off x="5127863" y="1069524"/>
            <a:ext cx="1749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Removal Trend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2B02B2-996B-2B46-AE73-67D95DB423B2}"/>
              </a:ext>
            </a:extLst>
          </p:cNvPr>
          <p:cNvSpPr txBox="1"/>
          <p:nvPr/>
        </p:nvSpPr>
        <p:spPr>
          <a:xfrm>
            <a:off x="7225905" y="3672388"/>
            <a:ext cx="1886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Top Iris Viewport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2362943-482C-7543-89E2-410D2E64FAC0}"/>
              </a:ext>
            </a:extLst>
          </p:cNvPr>
          <p:cNvGrpSpPr/>
          <p:nvPr/>
        </p:nvGrpSpPr>
        <p:grpSpPr>
          <a:xfrm>
            <a:off x="279209" y="803732"/>
            <a:ext cx="943211" cy="1275652"/>
            <a:chOff x="603367" y="513101"/>
            <a:chExt cx="1197930" cy="183207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614C0C5A-0D9D-D04B-9036-2925F0544C6A}"/>
                </a:ext>
              </a:extLst>
            </p:cNvPr>
            <p:cNvGrpSpPr/>
            <p:nvPr/>
          </p:nvGrpSpPr>
          <p:grpSpPr>
            <a:xfrm>
              <a:off x="603367" y="513101"/>
              <a:ext cx="1197930" cy="1832075"/>
              <a:chOff x="603367" y="513101"/>
              <a:chExt cx="1197930" cy="1832075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7A6F7304-2A95-5942-83C3-30034244903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3367" y="513101"/>
                <a:ext cx="1197930" cy="1832075"/>
                <a:chOff x="789259" y="685725"/>
                <a:chExt cx="1736092" cy="2655123"/>
              </a:xfrm>
            </p:grpSpPr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4843B70F-2195-C44F-8435-DE08397CBBB7}"/>
                    </a:ext>
                  </a:extLst>
                </p:cNvPr>
                <p:cNvSpPr/>
                <p:nvPr/>
              </p:nvSpPr>
              <p:spPr>
                <a:xfrm>
                  <a:off x="789259" y="1554935"/>
                  <a:ext cx="1736092" cy="96411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A4F7779C-3429-EF47-B52B-E2B88EDE46B1}"/>
                    </a:ext>
                  </a:extLst>
                </p:cNvPr>
                <p:cNvSpPr/>
                <p:nvPr/>
              </p:nvSpPr>
              <p:spPr>
                <a:xfrm>
                  <a:off x="1409404" y="685725"/>
                  <a:ext cx="545435" cy="26551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7F38CBE4-3D32-F342-859A-8A8FE8728E87}"/>
                  </a:ext>
                </a:extLst>
              </p:cNvPr>
              <p:cNvCxnSpPr/>
              <p:nvPr/>
            </p:nvCxnSpPr>
            <p:spPr>
              <a:xfrm>
                <a:off x="1027036" y="175341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AFEAF78F-A8E5-5C4D-8C71-373F061F61F1}"/>
                  </a:ext>
                </a:extLst>
              </p:cNvPr>
              <p:cNvCxnSpPr/>
              <p:nvPr/>
            </p:nvCxnSpPr>
            <p:spPr>
              <a:xfrm>
                <a:off x="1403059" y="175341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FFDEFA5-3D73-6549-A6A6-CD2A485884A1}"/>
                  </a:ext>
                </a:extLst>
              </p:cNvPr>
              <p:cNvCxnSpPr/>
              <p:nvPr/>
            </p:nvCxnSpPr>
            <p:spPr>
              <a:xfrm>
                <a:off x="1027036" y="664338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66168551-14B1-1349-8323-EF22A65A4677}"/>
                  </a:ext>
                </a:extLst>
              </p:cNvPr>
              <p:cNvCxnSpPr/>
              <p:nvPr/>
            </p:nvCxnSpPr>
            <p:spPr>
              <a:xfrm>
                <a:off x="1403059" y="66998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7A51CE0-4120-CF44-9EEC-5FA9FC96F8E7}"/>
                </a:ext>
              </a:extLst>
            </p:cNvPr>
            <p:cNvSpPr/>
            <p:nvPr/>
          </p:nvSpPr>
          <p:spPr>
            <a:xfrm>
              <a:off x="1189217" y="694420"/>
              <a:ext cx="52563" cy="150655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F519EF6-6FBD-2647-9839-D46175B7071C}"/>
              </a:ext>
            </a:extLst>
          </p:cNvPr>
          <p:cNvSpPr txBox="1"/>
          <p:nvPr/>
        </p:nvSpPr>
        <p:spPr>
          <a:xfrm>
            <a:off x="1222799" y="1021001"/>
            <a:ext cx="3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Acid flow rate ~ 5L/min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Voltage ~9 V</a:t>
            </a:r>
          </a:p>
        </p:txBody>
      </p:sp>
      <p:sp>
        <p:nvSpPr>
          <p:cNvPr id="47" name="Slide Number Placeholder 46">
            <a:extLst>
              <a:ext uri="{FF2B5EF4-FFF2-40B4-BE49-F238E27FC236}">
                <a16:creationId xmlns:a16="http://schemas.microsoft.com/office/drawing/2014/main" id="{3406C524-B39C-EE4C-B959-EF7CE36F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EEA59C-A997-6246-B921-6B640DA7396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8D9DCFD-7B1D-B142-A819-785C6A2668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587" y="2450394"/>
            <a:ext cx="2889577" cy="2055404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EC5E07C-4F82-C04C-BEC0-1799F0C520C9}"/>
              </a:ext>
            </a:extLst>
          </p:cNvPr>
          <p:cNvSpPr txBox="1"/>
          <p:nvPr/>
        </p:nvSpPr>
        <p:spPr>
          <a:xfrm rot="16200000">
            <a:off x="-799494" y="3301885"/>
            <a:ext cx="1933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Current Density (mA/cm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C58C041-0F67-CB43-B6EC-F9E329E13A85}"/>
              </a:ext>
            </a:extLst>
          </p:cNvPr>
          <p:cNvSpPr txBox="1"/>
          <p:nvPr/>
        </p:nvSpPr>
        <p:spPr>
          <a:xfrm>
            <a:off x="962926" y="4436715"/>
            <a:ext cx="15066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Elapsed Time (min)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10EBB1-232F-C344-AC1B-48C73B31E8B8}"/>
              </a:ext>
            </a:extLst>
          </p:cNvPr>
          <p:cNvSpPr txBox="1"/>
          <p:nvPr/>
        </p:nvSpPr>
        <p:spPr>
          <a:xfrm>
            <a:off x="480994" y="2509500"/>
            <a:ext cx="846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Iris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8588B1F-35BD-2043-ABF4-A8F890096D4D}"/>
              </a:ext>
            </a:extLst>
          </p:cNvPr>
          <p:cNvCxnSpPr/>
          <p:nvPr/>
        </p:nvCxnSpPr>
        <p:spPr>
          <a:xfrm flipH="1">
            <a:off x="681265" y="2826788"/>
            <a:ext cx="134294" cy="1928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60A2E785-6971-D046-87EB-C13268893D25}"/>
              </a:ext>
            </a:extLst>
          </p:cNvPr>
          <p:cNvSpPr txBox="1"/>
          <p:nvPr/>
        </p:nvSpPr>
        <p:spPr>
          <a:xfrm>
            <a:off x="1301172" y="4032492"/>
            <a:ext cx="11673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Iris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0104431-BAED-CF4F-8754-F2C9479016E1}"/>
              </a:ext>
            </a:extLst>
          </p:cNvPr>
          <p:cNvCxnSpPr>
            <a:cxnSpLocks/>
          </p:cNvCxnSpPr>
          <p:nvPr/>
        </p:nvCxnSpPr>
        <p:spPr>
          <a:xfrm flipH="1" flipV="1">
            <a:off x="1208065" y="4066054"/>
            <a:ext cx="178578" cy="157346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Content Placeholder 5" descr="Content Placeholder 5">
            <a:extLst>
              <a:ext uri="{FF2B5EF4-FFF2-40B4-BE49-F238E27FC236}">
                <a16:creationId xmlns:a16="http://schemas.microsoft.com/office/drawing/2014/main" id="{EACD725A-A177-F042-A563-3C09AACC4D6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084685" y="1632621"/>
            <a:ext cx="1997244" cy="1566474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Bubble Footprints at Upper Iris">
            <a:extLst>
              <a:ext uri="{FF2B5EF4-FFF2-40B4-BE49-F238E27FC236}">
                <a16:creationId xmlns:a16="http://schemas.microsoft.com/office/drawing/2014/main" id="{3762C5B7-76AA-8743-9D9A-1A32F882D9D7}"/>
              </a:ext>
            </a:extLst>
          </p:cNvPr>
          <p:cNvSpPr txBox="1"/>
          <p:nvPr/>
        </p:nvSpPr>
        <p:spPr>
          <a:xfrm>
            <a:off x="6875668" y="980306"/>
            <a:ext cx="2415110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algn="ctr"/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Bubble Footprints at Upper Iris</a:t>
            </a:r>
          </a:p>
        </p:txBody>
      </p:sp>
      <p:sp>
        <p:nvSpPr>
          <p:cNvPr id="56" name="Line">
            <a:extLst>
              <a:ext uri="{FF2B5EF4-FFF2-40B4-BE49-F238E27FC236}">
                <a16:creationId xmlns:a16="http://schemas.microsoft.com/office/drawing/2014/main" id="{274AAAD4-0CF2-754C-B501-A56D0AFB080F}"/>
              </a:ext>
            </a:extLst>
          </p:cNvPr>
          <p:cNvSpPr/>
          <p:nvPr/>
        </p:nvSpPr>
        <p:spPr>
          <a:xfrm>
            <a:off x="8384430" y="3573230"/>
            <a:ext cx="37294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200" b="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/>
          </a:p>
        </p:txBody>
      </p:sp>
      <p:sp>
        <p:nvSpPr>
          <p:cNvPr id="57" name="500 µm">
            <a:extLst>
              <a:ext uri="{FF2B5EF4-FFF2-40B4-BE49-F238E27FC236}">
                <a16:creationId xmlns:a16="http://schemas.microsoft.com/office/drawing/2014/main" id="{BED7143A-6DCC-074B-8EC1-7D8AA7CA0BEA}"/>
              </a:ext>
            </a:extLst>
          </p:cNvPr>
          <p:cNvSpPr txBox="1"/>
          <p:nvPr/>
        </p:nvSpPr>
        <p:spPr>
          <a:xfrm>
            <a:off x="8119986" y="3177254"/>
            <a:ext cx="90182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500 µm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BFA523C-1DB9-0E44-ABFC-D20568F2BD2F}"/>
              </a:ext>
            </a:extLst>
          </p:cNvPr>
          <p:cNvGrpSpPr/>
          <p:nvPr/>
        </p:nvGrpSpPr>
        <p:grpSpPr>
          <a:xfrm>
            <a:off x="3482990" y="1358533"/>
            <a:ext cx="1936907" cy="2756949"/>
            <a:chOff x="603367" y="513101"/>
            <a:chExt cx="1197930" cy="1832075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319BC59E-460B-AC45-8FFF-34BEFBA258CD}"/>
                </a:ext>
              </a:extLst>
            </p:cNvPr>
            <p:cNvGrpSpPr/>
            <p:nvPr/>
          </p:nvGrpSpPr>
          <p:grpSpPr>
            <a:xfrm>
              <a:off x="603367" y="513101"/>
              <a:ext cx="1197930" cy="1832075"/>
              <a:chOff x="603367" y="513101"/>
              <a:chExt cx="1197930" cy="1832075"/>
            </a:xfrm>
          </p:grpSpPr>
          <p:grpSp>
            <p:nvGrpSpPr>
              <p:cNvPr id="59" name="Group 58">
                <a:extLst>
                  <a:ext uri="{FF2B5EF4-FFF2-40B4-BE49-F238E27FC236}">
                    <a16:creationId xmlns:a16="http://schemas.microsoft.com/office/drawing/2014/main" id="{EF2B43CD-6BAC-1948-B82A-177FF0BD6822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603367" y="513101"/>
                <a:ext cx="1197930" cy="1832075"/>
                <a:chOff x="789259" y="685725"/>
                <a:chExt cx="1736092" cy="2655123"/>
              </a:xfrm>
            </p:grpSpPr>
            <p:sp>
              <p:nvSpPr>
                <p:cNvPr id="64" name="Oval 63">
                  <a:extLst>
                    <a:ext uri="{FF2B5EF4-FFF2-40B4-BE49-F238E27FC236}">
                      <a16:creationId xmlns:a16="http://schemas.microsoft.com/office/drawing/2014/main" id="{B8038E47-5361-914E-87B7-D2213D7C95F1}"/>
                    </a:ext>
                  </a:extLst>
                </p:cNvPr>
                <p:cNvSpPr/>
                <p:nvPr/>
              </p:nvSpPr>
              <p:spPr>
                <a:xfrm>
                  <a:off x="789259" y="1554935"/>
                  <a:ext cx="1736092" cy="96411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50026788-FB19-7D4E-82DC-5EE02F311178}"/>
                    </a:ext>
                  </a:extLst>
                </p:cNvPr>
                <p:cNvSpPr/>
                <p:nvPr/>
              </p:nvSpPr>
              <p:spPr>
                <a:xfrm>
                  <a:off x="1409404" y="685725"/>
                  <a:ext cx="545435" cy="265512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F990098E-E40E-E44E-9480-3405AAD7B59A}"/>
                  </a:ext>
                </a:extLst>
              </p:cNvPr>
              <p:cNvCxnSpPr/>
              <p:nvPr/>
            </p:nvCxnSpPr>
            <p:spPr>
              <a:xfrm>
                <a:off x="1027036" y="175341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4E49ED06-2F66-2845-A763-E12A9CF88D87}"/>
                  </a:ext>
                </a:extLst>
              </p:cNvPr>
              <p:cNvCxnSpPr/>
              <p:nvPr/>
            </p:nvCxnSpPr>
            <p:spPr>
              <a:xfrm>
                <a:off x="1403059" y="175341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6CE01F87-09C2-8242-B6E6-BA4519573301}"/>
                  </a:ext>
                </a:extLst>
              </p:cNvPr>
              <p:cNvCxnSpPr/>
              <p:nvPr/>
            </p:nvCxnSpPr>
            <p:spPr>
              <a:xfrm>
                <a:off x="1027036" y="664338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28A3E849-065E-A04D-B55A-06657A33CBA1}"/>
                  </a:ext>
                </a:extLst>
              </p:cNvPr>
              <p:cNvCxnSpPr/>
              <p:nvPr/>
            </p:nvCxnSpPr>
            <p:spPr>
              <a:xfrm>
                <a:off x="1403059" y="669982"/>
                <a:ext cx="0" cy="45981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F9FE8AA-3E2E-6548-99F7-4DB5729A7288}"/>
                </a:ext>
              </a:extLst>
            </p:cNvPr>
            <p:cNvSpPr/>
            <p:nvPr/>
          </p:nvSpPr>
          <p:spPr>
            <a:xfrm>
              <a:off x="1189217" y="694420"/>
              <a:ext cx="52563" cy="150655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6" name="Picture 125" descr="removal thickness_rod.jpg">
            <a:extLst>
              <a:ext uri="{FF2B5EF4-FFF2-40B4-BE49-F238E27FC236}">
                <a16:creationId xmlns:a16="http://schemas.microsoft.com/office/drawing/2014/main" id="{50F93153-AA59-7945-98B7-55CCE56506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373" y="1461140"/>
            <a:ext cx="1761704" cy="2700000"/>
          </a:xfrm>
          <a:prstGeom prst="rect">
            <a:avLst/>
          </a:prstGeom>
        </p:spPr>
      </p:pic>
      <p:grpSp>
        <p:nvGrpSpPr>
          <p:cNvPr id="260" name="Group 259">
            <a:extLst>
              <a:ext uri="{FF2B5EF4-FFF2-40B4-BE49-F238E27FC236}">
                <a16:creationId xmlns:a16="http://schemas.microsoft.com/office/drawing/2014/main" id="{1FC9AFB6-4525-CD41-9574-F7C1D4BDE9EE}"/>
              </a:ext>
            </a:extLst>
          </p:cNvPr>
          <p:cNvGrpSpPr/>
          <p:nvPr/>
        </p:nvGrpSpPr>
        <p:grpSpPr>
          <a:xfrm>
            <a:off x="4711675" y="1821080"/>
            <a:ext cx="754903" cy="1902029"/>
            <a:chOff x="4711675" y="1821080"/>
            <a:chExt cx="754903" cy="1902029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7DE2A0B-A029-6E47-BFF9-081CEA0F3C3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8025" y="182108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42517A07-3666-4B42-B7A6-77514481884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1675" y="2166194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633D3E32-B394-0D48-816C-48B2B8FC615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1375" y="226558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F177F0A-1FA5-664F-8762-026E7293B3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1455" y="239833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9AC2B689-E68C-B64A-BCEC-888572CE1B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883" y="266526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92A1620-26E1-124B-B261-666E67A71F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8578" y="280265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9F147E94-1039-2845-892D-8D72C62D16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36184" y="303018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B08FA65B-F090-4044-B863-CD14381532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4424" y="3145191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39547437-E84A-7146-86C5-9CCDCC6D341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20750" y="327550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D5908C62-2FAA-5241-8ABB-3338E0C441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8025" y="361510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8A036E7-1A0F-0C4F-9954-79D82D61A41D}"/>
              </a:ext>
            </a:extLst>
          </p:cNvPr>
          <p:cNvCxnSpPr>
            <a:cxnSpLocks/>
            <a:stCxn id="135" idx="6"/>
          </p:cNvCxnSpPr>
          <p:nvPr/>
        </p:nvCxnSpPr>
        <p:spPr>
          <a:xfrm flipV="1">
            <a:off x="4826025" y="3665935"/>
            <a:ext cx="1123588" cy="317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4FA555AC-8465-414B-BF1F-31E026B7FCDB}"/>
              </a:ext>
            </a:extLst>
          </p:cNvPr>
          <p:cNvCxnSpPr>
            <a:cxnSpLocks/>
            <a:stCxn id="134" idx="6"/>
          </p:cNvCxnSpPr>
          <p:nvPr/>
        </p:nvCxnSpPr>
        <p:spPr>
          <a:xfrm flipV="1">
            <a:off x="4828750" y="3324559"/>
            <a:ext cx="1135924" cy="494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D1226088-F8CA-C24C-977A-E48A11FC3F3F}"/>
              </a:ext>
            </a:extLst>
          </p:cNvPr>
          <p:cNvCxnSpPr>
            <a:cxnSpLocks/>
          </p:cNvCxnSpPr>
          <p:nvPr/>
        </p:nvCxnSpPr>
        <p:spPr>
          <a:xfrm flipV="1">
            <a:off x="4962424" y="3190877"/>
            <a:ext cx="897252" cy="339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1C3467D8-EEDD-3D46-A69C-5898F8918581}"/>
              </a:ext>
            </a:extLst>
          </p:cNvPr>
          <p:cNvCxnSpPr>
            <a:cxnSpLocks/>
          </p:cNvCxnSpPr>
          <p:nvPr/>
        </p:nvCxnSpPr>
        <p:spPr>
          <a:xfrm>
            <a:off x="4959375" y="2337070"/>
            <a:ext cx="1432850" cy="2280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881EE41-58D0-9C41-93FD-4067A2755806}"/>
              </a:ext>
            </a:extLst>
          </p:cNvPr>
          <p:cNvCxnSpPr>
            <a:cxnSpLocks/>
          </p:cNvCxnSpPr>
          <p:nvPr/>
        </p:nvCxnSpPr>
        <p:spPr>
          <a:xfrm>
            <a:off x="4819675" y="2214878"/>
            <a:ext cx="104000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C53FE67C-6BAB-7449-A9D1-85B3C507F1F8}"/>
              </a:ext>
            </a:extLst>
          </p:cNvPr>
          <p:cNvCxnSpPr>
            <a:cxnSpLocks/>
          </p:cNvCxnSpPr>
          <p:nvPr/>
        </p:nvCxnSpPr>
        <p:spPr>
          <a:xfrm>
            <a:off x="4843792" y="1873171"/>
            <a:ext cx="1210314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>
            <a:extLst>
              <a:ext uri="{FF2B5EF4-FFF2-40B4-BE49-F238E27FC236}">
                <a16:creationId xmlns:a16="http://schemas.microsoft.com/office/drawing/2014/main" id="{A6F4AB0A-8868-DE45-A040-1EB9A383EE4F}"/>
              </a:ext>
            </a:extLst>
          </p:cNvPr>
          <p:cNvCxnSpPr>
            <a:cxnSpLocks/>
          </p:cNvCxnSpPr>
          <p:nvPr/>
        </p:nvCxnSpPr>
        <p:spPr>
          <a:xfrm>
            <a:off x="5478558" y="2707367"/>
            <a:ext cx="500629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>
            <a:extLst>
              <a:ext uri="{FF2B5EF4-FFF2-40B4-BE49-F238E27FC236}">
                <a16:creationId xmlns:a16="http://schemas.microsoft.com/office/drawing/2014/main" id="{18705ECD-D900-7547-8EC4-8CF02BDD1B48}"/>
              </a:ext>
            </a:extLst>
          </p:cNvPr>
          <p:cNvCxnSpPr>
            <a:cxnSpLocks/>
          </p:cNvCxnSpPr>
          <p:nvPr/>
        </p:nvCxnSpPr>
        <p:spPr>
          <a:xfrm>
            <a:off x="5478558" y="2855237"/>
            <a:ext cx="500629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9324A41D-4519-E941-8631-7CF74F9CCE18}"/>
              </a:ext>
            </a:extLst>
          </p:cNvPr>
          <p:cNvCxnSpPr>
            <a:cxnSpLocks/>
          </p:cNvCxnSpPr>
          <p:nvPr/>
        </p:nvCxnSpPr>
        <p:spPr>
          <a:xfrm>
            <a:off x="5265430" y="3072930"/>
            <a:ext cx="623462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7AB9DEA6-D5BE-1246-8C62-6B36CDDB23B2}"/>
              </a:ext>
            </a:extLst>
          </p:cNvPr>
          <p:cNvGrpSpPr/>
          <p:nvPr/>
        </p:nvGrpSpPr>
        <p:grpSpPr>
          <a:xfrm flipH="1">
            <a:off x="3455284" y="1821526"/>
            <a:ext cx="769347" cy="1902029"/>
            <a:chOff x="4711675" y="1821080"/>
            <a:chExt cx="754903" cy="1902029"/>
          </a:xfrm>
        </p:grpSpPr>
        <p:sp>
          <p:nvSpPr>
            <p:cNvPr id="262" name="Oval 261">
              <a:extLst>
                <a:ext uri="{FF2B5EF4-FFF2-40B4-BE49-F238E27FC236}">
                  <a16:creationId xmlns:a16="http://schemas.microsoft.com/office/drawing/2014/main" id="{D6996F06-7DC9-0548-96F4-CFE80C94AF1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8025" y="182108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21D382CD-300B-A443-9987-814338DFBF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1675" y="2166194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4" name="Oval 263">
              <a:extLst>
                <a:ext uri="{FF2B5EF4-FFF2-40B4-BE49-F238E27FC236}">
                  <a16:creationId xmlns:a16="http://schemas.microsoft.com/office/drawing/2014/main" id="{0727A138-ACCB-A446-AB81-EA00DF4883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1375" y="226558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52A67508-4256-0446-A971-AC2C1CD78FC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1455" y="239833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Oval 265">
              <a:extLst>
                <a:ext uri="{FF2B5EF4-FFF2-40B4-BE49-F238E27FC236}">
                  <a16:creationId xmlns:a16="http://schemas.microsoft.com/office/drawing/2014/main" id="{23E99E6B-CED5-7746-993A-3A97EAA753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3883" y="2665260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AE781E91-7BF9-ED4A-9AA9-7B201542CDF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58578" y="280265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8" name="Oval 267">
              <a:extLst>
                <a:ext uri="{FF2B5EF4-FFF2-40B4-BE49-F238E27FC236}">
                  <a16:creationId xmlns:a16="http://schemas.microsoft.com/office/drawing/2014/main" id="{65E14A55-148B-3248-942A-03FD3B9334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36184" y="3030182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9" name="Oval 268">
              <a:extLst>
                <a:ext uri="{FF2B5EF4-FFF2-40B4-BE49-F238E27FC236}">
                  <a16:creationId xmlns:a16="http://schemas.microsoft.com/office/drawing/2014/main" id="{9FB2F9EA-BCA3-6C48-A637-A1903CFD90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4424" y="3145191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0" name="Oval 269">
              <a:extLst>
                <a:ext uri="{FF2B5EF4-FFF2-40B4-BE49-F238E27FC236}">
                  <a16:creationId xmlns:a16="http://schemas.microsoft.com/office/drawing/2014/main" id="{35EC4404-F069-4B47-BE19-9933E93FA98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20750" y="3275507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Oval 270">
              <a:extLst>
                <a:ext uri="{FF2B5EF4-FFF2-40B4-BE49-F238E27FC236}">
                  <a16:creationId xmlns:a16="http://schemas.microsoft.com/office/drawing/2014/main" id="{8509E4BE-A819-DB47-92B8-E209F94EE0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718025" y="3615109"/>
              <a:ext cx="108000" cy="108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719A8B95-E2B5-8F47-9905-C16CD1362552}"/>
              </a:ext>
            </a:extLst>
          </p:cNvPr>
          <p:cNvGrpSpPr/>
          <p:nvPr/>
        </p:nvGrpSpPr>
        <p:grpSpPr>
          <a:xfrm>
            <a:off x="3689802" y="1581881"/>
            <a:ext cx="1547884" cy="2289287"/>
            <a:chOff x="3689802" y="1581881"/>
            <a:chExt cx="1547884" cy="2289287"/>
          </a:xfrm>
        </p:grpSpPr>
        <p:sp>
          <p:nvSpPr>
            <p:cNvPr id="273" name="Oval 272">
              <a:extLst>
                <a:ext uri="{FF2B5EF4-FFF2-40B4-BE49-F238E27FC236}">
                  <a16:creationId xmlns:a16="http://schemas.microsoft.com/office/drawing/2014/main" id="{A60E6235-0A47-954C-857F-FB4DDA7D3E7D}"/>
                </a:ext>
              </a:extLst>
            </p:cNvPr>
            <p:cNvSpPr/>
            <p:nvPr/>
          </p:nvSpPr>
          <p:spPr>
            <a:xfrm>
              <a:off x="4858907" y="2315571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4" name="Oval 273">
              <a:extLst>
                <a:ext uri="{FF2B5EF4-FFF2-40B4-BE49-F238E27FC236}">
                  <a16:creationId xmlns:a16="http://schemas.microsoft.com/office/drawing/2014/main" id="{B291F07C-1303-B54A-A5AE-4FB86BBCA420}"/>
                </a:ext>
              </a:extLst>
            </p:cNvPr>
            <p:cNvSpPr/>
            <p:nvPr/>
          </p:nvSpPr>
          <p:spPr>
            <a:xfrm>
              <a:off x="4774750" y="2293470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5" name="Oval 274">
              <a:extLst>
                <a:ext uri="{FF2B5EF4-FFF2-40B4-BE49-F238E27FC236}">
                  <a16:creationId xmlns:a16="http://schemas.microsoft.com/office/drawing/2014/main" id="{D5E85C97-6C76-3C4E-9E66-27FC4697F2B3}"/>
                </a:ext>
              </a:extLst>
            </p:cNvPr>
            <p:cNvSpPr/>
            <p:nvPr/>
          </p:nvSpPr>
          <p:spPr>
            <a:xfrm>
              <a:off x="4930907" y="2345473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6" name="Oval 275">
              <a:extLst>
                <a:ext uri="{FF2B5EF4-FFF2-40B4-BE49-F238E27FC236}">
                  <a16:creationId xmlns:a16="http://schemas.microsoft.com/office/drawing/2014/main" id="{120A2FB8-A4B1-0E42-A67C-B750B8BAFC39}"/>
                </a:ext>
              </a:extLst>
            </p:cNvPr>
            <p:cNvSpPr/>
            <p:nvPr/>
          </p:nvSpPr>
          <p:spPr>
            <a:xfrm>
              <a:off x="5016962" y="2378394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7" name="Oval 276">
              <a:extLst>
                <a:ext uri="{FF2B5EF4-FFF2-40B4-BE49-F238E27FC236}">
                  <a16:creationId xmlns:a16="http://schemas.microsoft.com/office/drawing/2014/main" id="{E4E76CDE-F000-8741-8BD0-59F52DE7C6CB}"/>
                </a:ext>
              </a:extLst>
            </p:cNvPr>
            <p:cNvSpPr/>
            <p:nvPr/>
          </p:nvSpPr>
          <p:spPr>
            <a:xfrm>
              <a:off x="5097262" y="2410875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755283CF-3F26-7C4F-B0E7-B93DCC97B1E7}"/>
                </a:ext>
              </a:extLst>
            </p:cNvPr>
            <p:cNvSpPr/>
            <p:nvPr/>
          </p:nvSpPr>
          <p:spPr>
            <a:xfrm>
              <a:off x="5165686" y="2455572"/>
              <a:ext cx="72000" cy="7200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79" name="Group 278">
              <a:extLst>
                <a:ext uri="{FF2B5EF4-FFF2-40B4-BE49-F238E27FC236}">
                  <a16:creationId xmlns:a16="http://schemas.microsoft.com/office/drawing/2014/main" id="{905417DC-A296-E148-B143-588609ABE783}"/>
                </a:ext>
              </a:extLst>
            </p:cNvPr>
            <p:cNvGrpSpPr/>
            <p:nvPr/>
          </p:nvGrpSpPr>
          <p:grpSpPr>
            <a:xfrm>
              <a:off x="3689802" y="1581881"/>
              <a:ext cx="1450207" cy="2289287"/>
              <a:chOff x="3488842" y="1581881"/>
              <a:chExt cx="1450207" cy="2289287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D0ACA-1E29-094E-9BB7-60AD99C0C24F}"/>
                  </a:ext>
                </a:extLst>
              </p:cNvPr>
              <p:cNvGrpSpPr/>
              <p:nvPr/>
            </p:nvGrpSpPr>
            <p:grpSpPr>
              <a:xfrm>
                <a:off x="3488842" y="1581881"/>
                <a:ext cx="735028" cy="2287427"/>
                <a:chOff x="3488842" y="1581881"/>
                <a:chExt cx="735028" cy="2287427"/>
              </a:xfrm>
            </p:grpSpPr>
            <p:sp>
              <p:nvSpPr>
                <p:cNvPr id="306" name="Oval 305">
                  <a:extLst>
                    <a:ext uri="{FF2B5EF4-FFF2-40B4-BE49-F238E27FC236}">
                      <a16:creationId xmlns:a16="http://schemas.microsoft.com/office/drawing/2014/main" id="{A2C9EEB1-FB4E-284D-9826-D3C819B45903}"/>
                    </a:ext>
                  </a:extLst>
                </p:cNvPr>
                <p:cNvSpPr/>
                <p:nvPr/>
              </p:nvSpPr>
              <p:spPr>
                <a:xfrm>
                  <a:off x="3488842" y="243761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7" name="Oval 306">
                  <a:extLst>
                    <a:ext uri="{FF2B5EF4-FFF2-40B4-BE49-F238E27FC236}">
                      <a16:creationId xmlns:a16="http://schemas.microsoft.com/office/drawing/2014/main" id="{CE195000-FF6C-9E42-82A0-76195E262EF1}"/>
                    </a:ext>
                  </a:extLst>
                </p:cNvPr>
                <p:cNvSpPr/>
                <p:nvPr/>
              </p:nvSpPr>
              <p:spPr>
                <a:xfrm>
                  <a:off x="3569142" y="240161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8" name="Oval 307">
                  <a:extLst>
                    <a:ext uri="{FF2B5EF4-FFF2-40B4-BE49-F238E27FC236}">
                      <a16:creationId xmlns:a16="http://schemas.microsoft.com/office/drawing/2014/main" id="{5425222C-2FCE-5A45-97BE-C3E6C54D65B6}"/>
                    </a:ext>
                  </a:extLst>
                </p:cNvPr>
                <p:cNvSpPr/>
                <p:nvPr/>
              </p:nvSpPr>
              <p:spPr>
                <a:xfrm>
                  <a:off x="3657074" y="236386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9" name="Oval 308">
                  <a:extLst>
                    <a:ext uri="{FF2B5EF4-FFF2-40B4-BE49-F238E27FC236}">
                      <a16:creationId xmlns:a16="http://schemas.microsoft.com/office/drawing/2014/main" id="{475B9017-4186-174F-8D8C-40373FE99DEA}"/>
                    </a:ext>
                  </a:extLst>
                </p:cNvPr>
                <p:cNvSpPr/>
                <p:nvPr/>
              </p:nvSpPr>
              <p:spPr>
                <a:xfrm>
                  <a:off x="3737374" y="2323875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0" name="Oval 309">
                  <a:extLst>
                    <a:ext uri="{FF2B5EF4-FFF2-40B4-BE49-F238E27FC236}">
                      <a16:creationId xmlns:a16="http://schemas.microsoft.com/office/drawing/2014/main" id="{EC6A05A2-E04B-2347-8421-83F14CD4C9AE}"/>
                    </a:ext>
                  </a:extLst>
                </p:cNvPr>
                <p:cNvSpPr/>
                <p:nvPr/>
              </p:nvSpPr>
              <p:spPr>
                <a:xfrm>
                  <a:off x="3910552" y="229649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1" name="Oval 310">
                  <a:extLst>
                    <a:ext uri="{FF2B5EF4-FFF2-40B4-BE49-F238E27FC236}">
                      <a16:creationId xmlns:a16="http://schemas.microsoft.com/office/drawing/2014/main" id="{C56D2A76-20B4-144E-A2E6-19F3CA26DA45}"/>
                    </a:ext>
                  </a:extLst>
                </p:cNvPr>
                <p:cNvSpPr/>
                <p:nvPr/>
              </p:nvSpPr>
              <p:spPr>
                <a:xfrm>
                  <a:off x="3819092" y="231557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2" name="Oval 311">
                  <a:extLst>
                    <a:ext uri="{FF2B5EF4-FFF2-40B4-BE49-F238E27FC236}">
                      <a16:creationId xmlns:a16="http://schemas.microsoft.com/office/drawing/2014/main" id="{6B12CC44-6BE6-0E46-AD42-10154202DAD5}"/>
                    </a:ext>
                  </a:extLst>
                </p:cNvPr>
                <p:cNvSpPr/>
                <p:nvPr/>
              </p:nvSpPr>
              <p:spPr>
                <a:xfrm>
                  <a:off x="3883878" y="238466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3" name="Oval 312">
                  <a:extLst>
                    <a:ext uri="{FF2B5EF4-FFF2-40B4-BE49-F238E27FC236}">
                      <a16:creationId xmlns:a16="http://schemas.microsoft.com/office/drawing/2014/main" id="{AE53FC90-CC38-E642-B32E-F37DDA9B54A2}"/>
                    </a:ext>
                  </a:extLst>
                </p:cNvPr>
                <p:cNvSpPr/>
                <p:nvPr/>
              </p:nvSpPr>
              <p:spPr>
                <a:xfrm>
                  <a:off x="4135880" y="2509500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4" name="Oval 313">
                  <a:extLst>
                    <a:ext uri="{FF2B5EF4-FFF2-40B4-BE49-F238E27FC236}">
                      <a16:creationId xmlns:a16="http://schemas.microsoft.com/office/drawing/2014/main" id="{0416A9A5-425D-D947-8062-86474E4AF95B}"/>
                    </a:ext>
                  </a:extLst>
                </p:cNvPr>
                <p:cNvSpPr/>
                <p:nvPr/>
              </p:nvSpPr>
              <p:spPr>
                <a:xfrm>
                  <a:off x="4042481" y="248249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5" name="Oval 314">
                  <a:extLst>
                    <a:ext uri="{FF2B5EF4-FFF2-40B4-BE49-F238E27FC236}">
                      <a16:creationId xmlns:a16="http://schemas.microsoft.com/office/drawing/2014/main" id="{506369DF-F871-C049-A6D5-0F9CBEE960FD}"/>
                    </a:ext>
                  </a:extLst>
                </p:cNvPr>
                <p:cNvSpPr/>
                <p:nvPr/>
              </p:nvSpPr>
              <p:spPr>
                <a:xfrm>
                  <a:off x="3979557" y="2394804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6" name="Oval 315">
                  <a:extLst>
                    <a:ext uri="{FF2B5EF4-FFF2-40B4-BE49-F238E27FC236}">
                      <a16:creationId xmlns:a16="http://schemas.microsoft.com/office/drawing/2014/main" id="{6345AE03-A045-0642-BF02-697C8EE0D5D7}"/>
                    </a:ext>
                  </a:extLst>
                </p:cNvPr>
                <p:cNvSpPr/>
                <p:nvPr/>
              </p:nvSpPr>
              <p:spPr>
                <a:xfrm>
                  <a:off x="4146101" y="266748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7" name="Oval 316">
                  <a:extLst>
                    <a:ext uri="{FF2B5EF4-FFF2-40B4-BE49-F238E27FC236}">
                      <a16:creationId xmlns:a16="http://schemas.microsoft.com/office/drawing/2014/main" id="{DC0D094F-7017-504B-BB57-86E3B2FDC803}"/>
                    </a:ext>
                  </a:extLst>
                </p:cNvPr>
                <p:cNvSpPr/>
                <p:nvPr/>
              </p:nvSpPr>
              <p:spPr>
                <a:xfrm>
                  <a:off x="4137444" y="282065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8" name="Oval 317">
                  <a:extLst>
                    <a:ext uri="{FF2B5EF4-FFF2-40B4-BE49-F238E27FC236}">
                      <a16:creationId xmlns:a16="http://schemas.microsoft.com/office/drawing/2014/main" id="{C9EEC5F8-C5E1-DA45-B828-9C8CCDB4C860}"/>
                    </a:ext>
                  </a:extLst>
                </p:cNvPr>
                <p:cNvSpPr/>
                <p:nvPr/>
              </p:nvSpPr>
              <p:spPr>
                <a:xfrm>
                  <a:off x="4146376" y="301218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9" name="Oval 318">
                  <a:extLst>
                    <a:ext uri="{FF2B5EF4-FFF2-40B4-BE49-F238E27FC236}">
                      <a16:creationId xmlns:a16="http://schemas.microsoft.com/office/drawing/2014/main" id="{5C5238F6-8BFA-6F49-8FE2-E90C183A7A47}"/>
                    </a:ext>
                  </a:extLst>
                </p:cNvPr>
                <p:cNvSpPr/>
                <p:nvPr/>
              </p:nvSpPr>
              <p:spPr>
                <a:xfrm>
                  <a:off x="4146376" y="316039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0" name="Oval 319">
                  <a:extLst>
                    <a:ext uri="{FF2B5EF4-FFF2-40B4-BE49-F238E27FC236}">
                      <a16:creationId xmlns:a16="http://schemas.microsoft.com/office/drawing/2014/main" id="{8938199D-6371-FD45-AB5F-ED55D1792E1B}"/>
                    </a:ext>
                  </a:extLst>
                </p:cNvPr>
                <p:cNvSpPr/>
                <p:nvPr/>
              </p:nvSpPr>
              <p:spPr>
                <a:xfrm>
                  <a:off x="4151870" y="330347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1" name="Oval 320">
                  <a:extLst>
                    <a:ext uri="{FF2B5EF4-FFF2-40B4-BE49-F238E27FC236}">
                      <a16:creationId xmlns:a16="http://schemas.microsoft.com/office/drawing/2014/main" id="{A5FAEA64-2EB8-8C42-92C2-B59415D67BF3}"/>
                    </a:ext>
                  </a:extLst>
                </p:cNvPr>
                <p:cNvSpPr/>
                <p:nvPr/>
              </p:nvSpPr>
              <p:spPr>
                <a:xfrm>
                  <a:off x="4146376" y="3467589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2" name="Oval 321">
                  <a:extLst>
                    <a:ext uri="{FF2B5EF4-FFF2-40B4-BE49-F238E27FC236}">
                      <a16:creationId xmlns:a16="http://schemas.microsoft.com/office/drawing/2014/main" id="{C94639AF-C16F-7C48-80E6-6C279BCE5DC9}"/>
                    </a:ext>
                  </a:extLst>
                </p:cNvPr>
                <p:cNvSpPr/>
                <p:nvPr/>
              </p:nvSpPr>
              <p:spPr>
                <a:xfrm>
                  <a:off x="4147778" y="362741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3" name="Oval 322">
                  <a:extLst>
                    <a:ext uri="{FF2B5EF4-FFF2-40B4-BE49-F238E27FC236}">
                      <a16:creationId xmlns:a16="http://schemas.microsoft.com/office/drawing/2014/main" id="{DD13870B-1421-A446-8D44-C3EA2BF935AB}"/>
                    </a:ext>
                  </a:extLst>
                </p:cNvPr>
                <p:cNvSpPr/>
                <p:nvPr/>
              </p:nvSpPr>
              <p:spPr>
                <a:xfrm>
                  <a:off x="4135880" y="379730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4" name="Oval 323">
                  <a:extLst>
                    <a:ext uri="{FF2B5EF4-FFF2-40B4-BE49-F238E27FC236}">
                      <a16:creationId xmlns:a16="http://schemas.microsoft.com/office/drawing/2014/main" id="{2610C6B9-BAE5-8C46-B903-5DAD91B46267}"/>
                    </a:ext>
                  </a:extLst>
                </p:cNvPr>
                <p:cNvSpPr/>
                <p:nvPr/>
              </p:nvSpPr>
              <p:spPr>
                <a:xfrm>
                  <a:off x="4018161" y="2655455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5" name="Oval 324">
                  <a:extLst>
                    <a:ext uri="{FF2B5EF4-FFF2-40B4-BE49-F238E27FC236}">
                      <a16:creationId xmlns:a16="http://schemas.microsoft.com/office/drawing/2014/main" id="{FF452100-C0E3-5341-A62D-E21C9B16D6C6}"/>
                    </a:ext>
                  </a:extLst>
                </p:cNvPr>
                <p:cNvSpPr/>
                <p:nvPr/>
              </p:nvSpPr>
              <p:spPr>
                <a:xfrm>
                  <a:off x="3900195" y="254081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6" name="Oval 325">
                  <a:extLst>
                    <a:ext uri="{FF2B5EF4-FFF2-40B4-BE49-F238E27FC236}">
                      <a16:creationId xmlns:a16="http://schemas.microsoft.com/office/drawing/2014/main" id="{FF2928CA-5222-D441-9286-EDD7FAC107DC}"/>
                    </a:ext>
                  </a:extLst>
                </p:cNvPr>
                <p:cNvSpPr/>
                <p:nvPr/>
              </p:nvSpPr>
              <p:spPr>
                <a:xfrm>
                  <a:off x="3748649" y="2498195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7" name="Oval 326">
                  <a:extLst>
                    <a:ext uri="{FF2B5EF4-FFF2-40B4-BE49-F238E27FC236}">
                      <a16:creationId xmlns:a16="http://schemas.microsoft.com/office/drawing/2014/main" id="{D11A3398-56B4-F740-B5E2-C9C11E884AE3}"/>
                    </a:ext>
                  </a:extLst>
                </p:cNvPr>
                <p:cNvSpPr/>
                <p:nvPr/>
              </p:nvSpPr>
              <p:spPr>
                <a:xfrm>
                  <a:off x="4143019" y="158188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8" name="Oval 327">
                  <a:extLst>
                    <a:ext uri="{FF2B5EF4-FFF2-40B4-BE49-F238E27FC236}">
                      <a16:creationId xmlns:a16="http://schemas.microsoft.com/office/drawing/2014/main" id="{390F2FA1-F26F-8E47-90F1-EA0D6401CE6D}"/>
                    </a:ext>
                  </a:extLst>
                </p:cNvPr>
                <p:cNvSpPr/>
                <p:nvPr/>
              </p:nvSpPr>
              <p:spPr>
                <a:xfrm>
                  <a:off x="4143019" y="173009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9" name="Oval 328">
                  <a:extLst>
                    <a:ext uri="{FF2B5EF4-FFF2-40B4-BE49-F238E27FC236}">
                      <a16:creationId xmlns:a16="http://schemas.microsoft.com/office/drawing/2014/main" id="{D3B9B1EC-01EB-0340-A633-A200AD0DCB50}"/>
                    </a:ext>
                  </a:extLst>
                </p:cNvPr>
                <p:cNvSpPr/>
                <p:nvPr/>
              </p:nvSpPr>
              <p:spPr>
                <a:xfrm>
                  <a:off x="4148513" y="187317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0" name="Oval 329">
                  <a:extLst>
                    <a:ext uri="{FF2B5EF4-FFF2-40B4-BE49-F238E27FC236}">
                      <a16:creationId xmlns:a16="http://schemas.microsoft.com/office/drawing/2014/main" id="{BCABA613-F358-5942-8E28-E76505FB0B9B}"/>
                    </a:ext>
                  </a:extLst>
                </p:cNvPr>
                <p:cNvSpPr/>
                <p:nvPr/>
              </p:nvSpPr>
              <p:spPr>
                <a:xfrm>
                  <a:off x="4143019" y="203728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1" name="Oval 330">
                  <a:extLst>
                    <a:ext uri="{FF2B5EF4-FFF2-40B4-BE49-F238E27FC236}">
                      <a16:creationId xmlns:a16="http://schemas.microsoft.com/office/drawing/2014/main" id="{5B991B03-0FE7-5049-B421-272E597AFB7A}"/>
                    </a:ext>
                  </a:extLst>
                </p:cNvPr>
                <p:cNvSpPr/>
                <p:nvPr/>
              </p:nvSpPr>
              <p:spPr>
                <a:xfrm>
                  <a:off x="4144421" y="219711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2" name="Oval 331">
                  <a:extLst>
                    <a:ext uri="{FF2B5EF4-FFF2-40B4-BE49-F238E27FC236}">
                      <a16:creationId xmlns:a16="http://schemas.microsoft.com/office/drawing/2014/main" id="{EE862385-83D7-0845-945D-7EC68137BA0B}"/>
                    </a:ext>
                  </a:extLst>
                </p:cNvPr>
                <p:cNvSpPr/>
                <p:nvPr/>
              </p:nvSpPr>
              <p:spPr>
                <a:xfrm>
                  <a:off x="4132523" y="236700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3" name="Oval 332">
                  <a:extLst>
                    <a:ext uri="{FF2B5EF4-FFF2-40B4-BE49-F238E27FC236}">
                      <a16:creationId xmlns:a16="http://schemas.microsoft.com/office/drawing/2014/main" id="{A44510D4-16C7-164E-A494-596D27392414}"/>
                    </a:ext>
                  </a:extLst>
                </p:cNvPr>
                <p:cNvSpPr/>
                <p:nvPr/>
              </p:nvSpPr>
              <p:spPr>
                <a:xfrm>
                  <a:off x="3883878" y="266151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4" name="Oval 333">
                  <a:extLst>
                    <a:ext uri="{FF2B5EF4-FFF2-40B4-BE49-F238E27FC236}">
                      <a16:creationId xmlns:a16="http://schemas.microsoft.com/office/drawing/2014/main" id="{B185DCFB-3551-C242-B26B-2E13F2AABB26}"/>
                    </a:ext>
                  </a:extLst>
                </p:cNvPr>
                <p:cNvSpPr/>
                <p:nvPr/>
              </p:nvSpPr>
              <p:spPr>
                <a:xfrm>
                  <a:off x="3765912" y="2546870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5" name="Oval 334">
                  <a:extLst>
                    <a:ext uri="{FF2B5EF4-FFF2-40B4-BE49-F238E27FC236}">
                      <a16:creationId xmlns:a16="http://schemas.microsoft.com/office/drawing/2014/main" id="{984AC202-F8B3-F74A-8117-88E308E95FF8}"/>
                    </a:ext>
                  </a:extLst>
                </p:cNvPr>
                <p:cNvSpPr/>
                <p:nvPr/>
              </p:nvSpPr>
              <p:spPr>
                <a:xfrm>
                  <a:off x="3614366" y="250425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1" name="Group 280">
                <a:extLst>
                  <a:ext uri="{FF2B5EF4-FFF2-40B4-BE49-F238E27FC236}">
                    <a16:creationId xmlns:a16="http://schemas.microsoft.com/office/drawing/2014/main" id="{C2DCE788-AEA4-BB4B-923A-33A1FB0E6D5A}"/>
                  </a:ext>
                </a:extLst>
              </p:cNvPr>
              <p:cNvGrpSpPr/>
              <p:nvPr/>
            </p:nvGrpSpPr>
            <p:grpSpPr>
              <a:xfrm flipH="1">
                <a:off x="4325011" y="1583741"/>
                <a:ext cx="614038" cy="2287427"/>
                <a:chOff x="3766766" y="1734281"/>
                <a:chExt cx="609504" cy="2287427"/>
              </a:xfrm>
            </p:grpSpPr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id="{E66B7A62-ED32-FD4A-ACA4-E7D122D62DF8}"/>
                    </a:ext>
                  </a:extLst>
                </p:cNvPr>
                <p:cNvSpPr/>
                <p:nvPr/>
              </p:nvSpPr>
              <p:spPr>
                <a:xfrm>
                  <a:off x="4036278" y="253706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3" name="Oval 282">
                  <a:extLst>
                    <a:ext uri="{FF2B5EF4-FFF2-40B4-BE49-F238E27FC236}">
                      <a16:creationId xmlns:a16="http://schemas.microsoft.com/office/drawing/2014/main" id="{9DEEA813-34C3-C847-A9B6-F7397997D7F1}"/>
                    </a:ext>
                  </a:extLst>
                </p:cNvPr>
                <p:cNvSpPr/>
                <p:nvPr/>
              </p:nvSpPr>
              <p:spPr>
                <a:xfrm>
                  <a:off x="4288280" y="2661900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4" name="Oval 283">
                  <a:extLst>
                    <a:ext uri="{FF2B5EF4-FFF2-40B4-BE49-F238E27FC236}">
                      <a16:creationId xmlns:a16="http://schemas.microsoft.com/office/drawing/2014/main" id="{CBCDBBCD-7B39-524F-864E-43C9D342CC88}"/>
                    </a:ext>
                  </a:extLst>
                </p:cNvPr>
                <p:cNvSpPr/>
                <p:nvPr/>
              </p:nvSpPr>
              <p:spPr>
                <a:xfrm>
                  <a:off x="4194881" y="263489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id="{4A0ACF6F-FFE6-1047-8FF2-9F3221C5EAF2}"/>
                    </a:ext>
                  </a:extLst>
                </p:cNvPr>
                <p:cNvSpPr/>
                <p:nvPr/>
              </p:nvSpPr>
              <p:spPr>
                <a:xfrm>
                  <a:off x="4131957" y="2547204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6" name="Oval 285">
                  <a:extLst>
                    <a:ext uri="{FF2B5EF4-FFF2-40B4-BE49-F238E27FC236}">
                      <a16:creationId xmlns:a16="http://schemas.microsoft.com/office/drawing/2014/main" id="{286E7D3F-949D-F641-BAFB-00C76C675931}"/>
                    </a:ext>
                  </a:extLst>
                </p:cNvPr>
                <p:cNvSpPr/>
                <p:nvPr/>
              </p:nvSpPr>
              <p:spPr>
                <a:xfrm>
                  <a:off x="4298501" y="281988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7" name="Oval 286">
                  <a:extLst>
                    <a:ext uri="{FF2B5EF4-FFF2-40B4-BE49-F238E27FC236}">
                      <a16:creationId xmlns:a16="http://schemas.microsoft.com/office/drawing/2014/main" id="{F7EB1289-59B3-B84C-B709-AF8A1BAD9AD0}"/>
                    </a:ext>
                  </a:extLst>
                </p:cNvPr>
                <p:cNvSpPr/>
                <p:nvPr/>
              </p:nvSpPr>
              <p:spPr>
                <a:xfrm>
                  <a:off x="4289844" y="297305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8" name="Oval 287">
                  <a:extLst>
                    <a:ext uri="{FF2B5EF4-FFF2-40B4-BE49-F238E27FC236}">
                      <a16:creationId xmlns:a16="http://schemas.microsoft.com/office/drawing/2014/main" id="{EDE6FFBE-BF69-954F-97C0-FA349018E0F8}"/>
                    </a:ext>
                  </a:extLst>
                </p:cNvPr>
                <p:cNvSpPr/>
                <p:nvPr/>
              </p:nvSpPr>
              <p:spPr>
                <a:xfrm>
                  <a:off x="4298776" y="316458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9" name="Oval 288">
                  <a:extLst>
                    <a:ext uri="{FF2B5EF4-FFF2-40B4-BE49-F238E27FC236}">
                      <a16:creationId xmlns:a16="http://schemas.microsoft.com/office/drawing/2014/main" id="{A845E877-6EB5-9C4D-860D-F41784B44FE4}"/>
                    </a:ext>
                  </a:extLst>
                </p:cNvPr>
                <p:cNvSpPr/>
                <p:nvPr/>
              </p:nvSpPr>
              <p:spPr>
                <a:xfrm>
                  <a:off x="4298776" y="331279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0" name="Oval 289">
                  <a:extLst>
                    <a:ext uri="{FF2B5EF4-FFF2-40B4-BE49-F238E27FC236}">
                      <a16:creationId xmlns:a16="http://schemas.microsoft.com/office/drawing/2014/main" id="{111D3212-A8F7-EE49-8F3F-C72BC1CB4094}"/>
                    </a:ext>
                  </a:extLst>
                </p:cNvPr>
                <p:cNvSpPr/>
                <p:nvPr/>
              </p:nvSpPr>
              <p:spPr>
                <a:xfrm>
                  <a:off x="4304270" y="345587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1" name="Oval 290">
                  <a:extLst>
                    <a:ext uri="{FF2B5EF4-FFF2-40B4-BE49-F238E27FC236}">
                      <a16:creationId xmlns:a16="http://schemas.microsoft.com/office/drawing/2014/main" id="{CB1CEA0F-B9D1-E64D-A31E-5D5541987F4F}"/>
                    </a:ext>
                  </a:extLst>
                </p:cNvPr>
                <p:cNvSpPr/>
                <p:nvPr/>
              </p:nvSpPr>
              <p:spPr>
                <a:xfrm>
                  <a:off x="4298776" y="3619989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2" name="Oval 291">
                  <a:extLst>
                    <a:ext uri="{FF2B5EF4-FFF2-40B4-BE49-F238E27FC236}">
                      <a16:creationId xmlns:a16="http://schemas.microsoft.com/office/drawing/2014/main" id="{449B37CB-E9E6-0A48-BA4F-4A1082A1E558}"/>
                    </a:ext>
                  </a:extLst>
                </p:cNvPr>
                <p:cNvSpPr/>
                <p:nvPr/>
              </p:nvSpPr>
              <p:spPr>
                <a:xfrm>
                  <a:off x="4300178" y="377981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3" name="Oval 292">
                  <a:extLst>
                    <a:ext uri="{FF2B5EF4-FFF2-40B4-BE49-F238E27FC236}">
                      <a16:creationId xmlns:a16="http://schemas.microsoft.com/office/drawing/2014/main" id="{88BCD4BC-5C40-3A48-AC8C-33F620415C5C}"/>
                    </a:ext>
                  </a:extLst>
                </p:cNvPr>
                <p:cNvSpPr/>
                <p:nvPr/>
              </p:nvSpPr>
              <p:spPr>
                <a:xfrm>
                  <a:off x="4288280" y="394970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4" name="Oval 293">
                  <a:extLst>
                    <a:ext uri="{FF2B5EF4-FFF2-40B4-BE49-F238E27FC236}">
                      <a16:creationId xmlns:a16="http://schemas.microsoft.com/office/drawing/2014/main" id="{2FC9A8FC-3A0A-BB43-8E38-A6B8B90CB442}"/>
                    </a:ext>
                  </a:extLst>
                </p:cNvPr>
                <p:cNvSpPr/>
                <p:nvPr/>
              </p:nvSpPr>
              <p:spPr>
                <a:xfrm>
                  <a:off x="4170561" y="2807855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5" name="Oval 294">
                  <a:extLst>
                    <a:ext uri="{FF2B5EF4-FFF2-40B4-BE49-F238E27FC236}">
                      <a16:creationId xmlns:a16="http://schemas.microsoft.com/office/drawing/2014/main" id="{981835FC-7E69-044C-B96B-374E241635EE}"/>
                    </a:ext>
                  </a:extLst>
                </p:cNvPr>
                <p:cNvSpPr/>
                <p:nvPr/>
              </p:nvSpPr>
              <p:spPr>
                <a:xfrm>
                  <a:off x="4052595" y="2693213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6" name="Oval 295">
                  <a:extLst>
                    <a:ext uri="{FF2B5EF4-FFF2-40B4-BE49-F238E27FC236}">
                      <a16:creationId xmlns:a16="http://schemas.microsoft.com/office/drawing/2014/main" id="{B98B6B9C-1097-BB42-A76A-35AD52D0CD9C}"/>
                    </a:ext>
                  </a:extLst>
                </p:cNvPr>
                <p:cNvSpPr/>
                <p:nvPr/>
              </p:nvSpPr>
              <p:spPr>
                <a:xfrm>
                  <a:off x="3901049" y="2650595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7" name="Oval 296">
                  <a:extLst>
                    <a:ext uri="{FF2B5EF4-FFF2-40B4-BE49-F238E27FC236}">
                      <a16:creationId xmlns:a16="http://schemas.microsoft.com/office/drawing/2014/main" id="{9A43C52C-4790-6B4F-8069-C517B1541D5E}"/>
                    </a:ext>
                  </a:extLst>
                </p:cNvPr>
                <p:cNvSpPr/>
                <p:nvPr/>
              </p:nvSpPr>
              <p:spPr>
                <a:xfrm>
                  <a:off x="4295419" y="173428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8" name="Oval 297">
                  <a:extLst>
                    <a:ext uri="{FF2B5EF4-FFF2-40B4-BE49-F238E27FC236}">
                      <a16:creationId xmlns:a16="http://schemas.microsoft.com/office/drawing/2014/main" id="{6DEC58DC-7E38-EB4D-9B56-9406357D6E6A}"/>
                    </a:ext>
                  </a:extLst>
                </p:cNvPr>
                <p:cNvSpPr/>
                <p:nvPr/>
              </p:nvSpPr>
              <p:spPr>
                <a:xfrm>
                  <a:off x="4295419" y="188249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9" name="Oval 298">
                  <a:extLst>
                    <a:ext uri="{FF2B5EF4-FFF2-40B4-BE49-F238E27FC236}">
                      <a16:creationId xmlns:a16="http://schemas.microsoft.com/office/drawing/2014/main" id="{F398F3DA-BE84-9646-B192-8036E1E1A3CA}"/>
                    </a:ext>
                  </a:extLst>
                </p:cNvPr>
                <p:cNvSpPr/>
                <p:nvPr/>
              </p:nvSpPr>
              <p:spPr>
                <a:xfrm>
                  <a:off x="4300913" y="2025571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0" name="Oval 299">
                  <a:extLst>
                    <a:ext uri="{FF2B5EF4-FFF2-40B4-BE49-F238E27FC236}">
                      <a16:creationId xmlns:a16="http://schemas.microsoft.com/office/drawing/2014/main" id="{67691D5F-6E0D-4F4F-A86C-392A322E42C5}"/>
                    </a:ext>
                  </a:extLst>
                </p:cNvPr>
                <p:cNvSpPr/>
                <p:nvPr/>
              </p:nvSpPr>
              <p:spPr>
                <a:xfrm>
                  <a:off x="4295419" y="2189688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1" name="Oval 300">
                  <a:extLst>
                    <a:ext uri="{FF2B5EF4-FFF2-40B4-BE49-F238E27FC236}">
                      <a16:creationId xmlns:a16="http://schemas.microsoft.com/office/drawing/2014/main" id="{E96311E7-E382-AC44-B41D-F754D228EE41}"/>
                    </a:ext>
                  </a:extLst>
                </p:cNvPr>
                <p:cNvSpPr/>
                <p:nvPr/>
              </p:nvSpPr>
              <p:spPr>
                <a:xfrm>
                  <a:off x="4296821" y="234951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2" name="Oval 301">
                  <a:extLst>
                    <a:ext uri="{FF2B5EF4-FFF2-40B4-BE49-F238E27FC236}">
                      <a16:creationId xmlns:a16="http://schemas.microsoft.com/office/drawing/2014/main" id="{D0C6E220-F055-0146-B5E6-BE853027870B}"/>
                    </a:ext>
                  </a:extLst>
                </p:cNvPr>
                <p:cNvSpPr/>
                <p:nvPr/>
              </p:nvSpPr>
              <p:spPr>
                <a:xfrm>
                  <a:off x="4284923" y="2519407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3" name="Oval 302">
                  <a:extLst>
                    <a:ext uri="{FF2B5EF4-FFF2-40B4-BE49-F238E27FC236}">
                      <a16:creationId xmlns:a16="http://schemas.microsoft.com/office/drawing/2014/main" id="{042FFFC3-09D1-F044-B16E-A956C7C3C702}"/>
                    </a:ext>
                  </a:extLst>
                </p:cNvPr>
                <p:cNvSpPr/>
                <p:nvPr/>
              </p:nvSpPr>
              <p:spPr>
                <a:xfrm>
                  <a:off x="4036278" y="281391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4" name="Oval 303">
                  <a:extLst>
                    <a:ext uri="{FF2B5EF4-FFF2-40B4-BE49-F238E27FC236}">
                      <a16:creationId xmlns:a16="http://schemas.microsoft.com/office/drawing/2014/main" id="{75701A13-10B9-604B-9E44-5E74F6751513}"/>
                    </a:ext>
                  </a:extLst>
                </p:cNvPr>
                <p:cNvSpPr/>
                <p:nvPr/>
              </p:nvSpPr>
              <p:spPr>
                <a:xfrm>
                  <a:off x="3918312" y="2699270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5" name="Oval 304">
                  <a:extLst>
                    <a:ext uri="{FF2B5EF4-FFF2-40B4-BE49-F238E27FC236}">
                      <a16:creationId xmlns:a16="http://schemas.microsoft.com/office/drawing/2014/main" id="{0C73A695-4241-E14F-85C6-4A1092C6179F}"/>
                    </a:ext>
                  </a:extLst>
                </p:cNvPr>
                <p:cNvSpPr/>
                <p:nvPr/>
              </p:nvSpPr>
              <p:spPr>
                <a:xfrm>
                  <a:off x="3766766" y="2656652"/>
                  <a:ext cx="72000" cy="72000"/>
                </a:xfrm>
                <a:prstGeom prst="ellipse">
                  <a:avLst/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B2C99C5A-E1C9-6F45-A756-93A14EC09598}"/>
              </a:ext>
            </a:extLst>
          </p:cNvPr>
          <p:cNvSpPr/>
          <p:nvPr/>
        </p:nvSpPr>
        <p:spPr>
          <a:xfrm>
            <a:off x="3966935" y="6536942"/>
            <a:ext cx="51543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V. Chouhan </a:t>
            </a:r>
            <a:r>
              <a:rPr lang="en-US" sz="1400" i="1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al.,</a:t>
            </a:r>
            <a:r>
              <a:rPr lang="en-US" sz="14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 Rev. Accel. Beams</a:t>
            </a:r>
            <a:r>
              <a:rPr lang="en-US" sz="14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1400" b="1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400" dirty="0">
                <a:solidFill>
                  <a:srgbClr val="2826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(2017) 083502</a:t>
            </a:r>
            <a:endParaRPr lang="en-US" sz="1400" b="0" i="0" dirty="0">
              <a:solidFill>
                <a:srgbClr val="2826C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056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ymmetric Removal With Ninja Cathode"/>
          <p:cNvSpPr txBox="1">
            <a:spLocks noGrp="1"/>
          </p:cNvSpPr>
          <p:nvPr>
            <p:ph type="title"/>
          </p:nvPr>
        </p:nvSpPr>
        <p:spPr>
          <a:xfrm>
            <a:off x="185793" y="54393"/>
            <a:ext cx="8787965" cy="577164"/>
          </a:xfrm>
          <a:prstGeom prst="rect">
            <a:avLst/>
          </a:prstGeom>
        </p:spPr>
        <p:txBody>
          <a:bodyPr>
            <a:noAutofit/>
          </a:bodyPr>
          <a:lstStyle/>
          <a:p>
            <a:pPr lvl="1" algn="ctr" defTabSz="394320">
              <a:defRPr sz="4800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VEP w</a:t>
            </a:r>
            <a:r>
              <a:rPr sz="3600" dirty="0">
                <a:latin typeface="Arial" panose="020B0604020202020204" pitchFamily="34" charset="0"/>
                <a:cs typeface="Arial" panose="020B0604020202020204" pitchFamily="34" charset="0"/>
              </a:rPr>
              <a:t>ith Ninja Cathode</a:t>
            </a:r>
          </a:p>
        </p:txBody>
      </p:sp>
      <p:pic>
        <p:nvPicPr>
          <p:cNvPr id="377" name="Picture 2" descr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715" y="1489453"/>
            <a:ext cx="2805806" cy="2715753"/>
          </a:xfrm>
          <a:prstGeom prst="rect">
            <a:avLst/>
          </a:prstGeom>
          <a:ln w="12700">
            <a:miter lim="400000"/>
          </a:ln>
        </p:spPr>
      </p:pic>
      <p:sp>
        <p:nvSpPr>
          <p:cNvPr id="408" name="The cathode yielded smooth surface and symmetric removal.…"/>
          <p:cNvSpPr txBox="1"/>
          <p:nvPr/>
        </p:nvSpPr>
        <p:spPr>
          <a:xfrm>
            <a:off x="33394" y="6021473"/>
            <a:ext cx="9272731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marL="234396" indent="-234396">
              <a:buSzPct val="145000"/>
              <a:buChar char="•"/>
            </a:pPr>
            <a:r>
              <a:rPr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cathode </a:t>
            </a:r>
            <a:r>
              <a:rPr lang="en-US"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optimized parameters </a:t>
            </a:r>
            <a:r>
              <a:rPr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yield smooth surface and symmetric removal. </a:t>
            </a:r>
          </a:p>
          <a:p>
            <a:pPr marL="234396" indent="-234396">
              <a:buSzPct val="145000"/>
              <a:buChar char="•"/>
            </a:pPr>
            <a:r>
              <a:rPr dirty="0">
                <a:solidFill>
                  <a:srgbClr val="2E37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Hence, the cathode was opted for further VEP and RF tests. </a:t>
            </a:r>
          </a:p>
        </p:txBody>
      </p:sp>
      <p:sp>
        <p:nvSpPr>
          <p:cNvPr id="435" name="Meshed housing: guides hydrogen bubbles along the cathode and stops bubble accumulation in the cavity cell…"/>
          <p:cNvSpPr txBox="1"/>
          <p:nvPr/>
        </p:nvSpPr>
        <p:spPr>
          <a:xfrm>
            <a:off x="6665" y="3885551"/>
            <a:ext cx="3762888" cy="20419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pPr marL="234396" indent="-234396">
              <a:buSzPct val="145000"/>
              <a:buChar char="•"/>
              <a:defRPr b="0"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Meshed housing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guides hydrogen bubbles along the cathode and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reduces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bubble accumulation in the cavity cell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4396" indent="-234396">
              <a:buSzPct val="145000"/>
              <a:buChar char="•"/>
              <a:defRPr b="0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Cathode rotation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might make uniform flow on the surface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4396" indent="-234396">
              <a:buSzPct val="145000"/>
              <a:buChar char="•"/>
              <a:defRPr b="0"/>
            </a:pPr>
            <a:r>
              <a:rPr sz="1600" b="1" dirty="0">
                <a:latin typeface="Arial" panose="020B0604020202020204" pitchFamily="34" charset="0"/>
                <a:cs typeface="Arial" panose="020B0604020202020204" pitchFamily="34" charset="0"/>
              </a:rPr>
              <a:t>Larger cathode surface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 reduces cathode screening by bubbles</a:t>
            </a:r>
          </a:p>
        </p:txBody>
      </p:sp>
      <p:sp>
        <p:nvSpPr>
          <p:cNvPr id="436" name="Voltage: ~13 V, Acid flow rate: ~5 L/min, Cathode rotation: 20 rpm, Temperature &lt; 20 ºC, Cavity cooling by water spray"/>
          <p:cNvSpPr txBox="1"/>
          <p:nvPr/>
        </p:nvSpPr>
        <p:spPr>
          <a:xfrm>
            <a:off x="3869375" y="4565876"/>
            <a:ext cx="4368314" cy="810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Voltage: ~13 V, Acid flow rate: ~5 L/min, Cathode rotation: 20 rpm, Temperature &lt; 20 </a:t>
            </a:r>
            <a:r>
              <a:rPr sz="16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C, Cavity cooling by water spray </a:t>
            </a:r>
          </a:p>
        </p:txBody>
      </p:sp>
      <p:sp>
        <p:nvSpPr>
          <p:cNvPr id="437" name="TextBox 89"/>
          <p:cNvSpPr txBox="1"/>
          <p:nvPr/>
        </p:nvSpPr>
        <p:spPr>
          <a:xfrm>
            <a:off x="6816476" y="1099137"/>
            <a:ext cx="215728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rIns="32146">
            <a:spAutoFit/>
          </a:bodyPr>
          <a:lstStyle>
            <a:lvl1pPr defTabSz="457200">
              <a:defRPr sz="2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 u="sng" dirty="0"/>
              <a:t>Removal Thickness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88603B2-DADE-C34C-A10E-08BB384C5309}"/>
              </a:ext>
            </a:extLst>
          </p:cNvPr>
          <p:cNvGrpSpPr>
            <a:grpSpLocks noChangeAspect="1"/>
          </p:cNvGrpSpPr>
          <p:nvPr/>
        </p:nvGrpSpPr>
        <p:grpSpPr>
          <a:xfrm>
            <a:off x="3471641" y="534677"/>
            <a:ext cx="3081095" cy="3969285"/>
            <a:chOff x="2867538" y="849117"/>
            <a:chExt cx="3956126" cy="5096562"/>
          </a:xfrm>
        </p:grpSpPr>
        <p:grpSp>
          <p:nvGrpSpPr>
            <p:cNvPr id="70" name="Group 60">
              <a:extLst>
                <a:ext uri="{FF2B5EF4-FFF2-40B4-BE49-F238E27FC236}">
                  <a16:creationId xmlns:a16="http://schemas.microsoft.com/office/drawing/2014/main" id="{DAE7BC6F-CCEC-C24F-A003-43C29F1F8AA2}"/>
                </a:ext>
              </a:extLst>
            </p:cNvPr>
            <p:cNvGrpSpPr/>
            <p:nvPr/>
          </p:nvGrpSpPr>
          <p:grpSpPr>
            <a:xfrm>
              <a:off x="2867538" y="1881358"/>
              <a:ext cx="1216397" cy="3764591"/>
              <a:chOff x="0" y="0"/>
              <a:chExt cx="1216395" cy="3764589"/>
            </a:xfrm>
          </p:grpSpPr>
          <p:pic>
            <p:nvPicPr>
              <p:cNvPr id="71" name="Picture 65" descr="Picture 65">
                <a:extLst>
                  <a:ext uri="{FF2B5EF4-FFF2-40B4-BE49-F238E27FC236}">
                    <a16:creationId xmlns:a16="http://schemas.microsoft.com/office/drawing/2014/main" id="{FC846907-BF29-7949-A1F6-9E71C4EADB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 rot="5400000">
                <a:off x="-1274098" y="1274097"/>
                <a:ext cx="3764591" cy="121639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72" name="Oval 66">
                <a:extLst>
                  <a:ext uri="{FF2B5EF4-FFF2-40B4-BE49-F238E27FC236}">
                    <a16:creationId xmlns:a16="http://schemas.microsoft.com/office/drawing/2014/main" id="{EC8A6CB3-EAF3-4140-B291-5255CB23B197}"/>
                  </a:ext>
                </a:extLst>
              </p:cNvPr>
              <p:cNvSpPr/>
              <p:nvPr/>
            </p:nvSpPr>
            <p:spPr>
              <a:xfrm>
                <a:off x="276067" y="479867"/>
                <a:ext cx="106451" cy="13927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4A7EBB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7200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3" name="Oval 67">
                <a:extLst>
                  <a:ext uri="{FF2B5EF4-FFF2-40B4-BE49-F238E27FC236}">
                    <a16:creationId xmlns:a16="http://schemas.microsoft.com/office/drawing/2014/main" id="{B9C81D62-170D-F44C-A17A-4B733FFF1C67}"/>
                  </a:ext>
                </a:extLst>
              </p:cNvPr>
              <p:cNvSpPr/>
              <p:nvPr/>
            </p:nvSpPr>
            <p:spPr>
              <a:xfrm>
                <a:off x="510690" y="1257116"/>
                <a:ext cx="106451" cy="13927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4A7EBB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7200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4" name="Oval 68">
                <a:extLst>
                  <a:ext uri="{FF2B5EF4-FFF2-40B4-BE49-F238E27FC236}">
                    <a16:creationId xmlns:a16="http://schemas.microsoft.com/office/drawing/2014/main" id="{929D509E-DF3C-0C4C-8AEA-3D36C737C433}"/>
                  </a:ext>
                </a:extLst>
              </p:cNvPr>
              <p:cNvSpPr/>
              <p:nvPr/>
            </p:nvSpPr>
            <p:spPr>
              <a:xfrm>
                <a:off x="1043334" y="1803192"/>
                <a:ext cx="106451" cy="13927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4A7EBB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7200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5" name="Oval 69">
                <a:extLst>
                  <a:ext uri="{FF2B5EF4-FFF2-40B4-BE49-F238E27FC236}">
                    <a16:creationId xmlns:a16="http://schemas.microsoft.com/office/drawing/2014/main" id="{9BE865E0-1042-0442-A2BF-C4548912248A}"/>
                  </a:ext>
                </a:extLst>
              </p:cNvPr>
              <p:cNvSpPr/>
              <p:nvPr/>
            </p:nvSpPr>
            <p:spPr>
              <a:xfrm>
                <a:off x="486413" y="2403226"/>
                <a:ext cx="106451" cy="13927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4A7EBB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7200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76" name="Oval 70">
                <a:extLst>
                  <a:ext uri="{FF2B5EF4-FFF2-40B4-BE49-F238E27FC236}">
                    <a16:creationId xmlns:a16="http://schemas.microsoft.com/office/drawing/2014/main" id="{13EC273C-F572-A54C-8185-F12353904638}"/>
                  </a:ext>
                </a:extLst>
              </p:cNvPr>
              <p:cNvSpPr/>
              <p:nvPr/>
            </p:nvSpPr>
            <p:spPr>
              <a:xfrm>
                <a:off x="285837" y="3198422"/>
                <a:ext cx="106451" cy="139275"/>
              </a:xfrm>
              <a:prstGeom prst="ellipse">
                <a:avLst/>
              </a:prstGeom>
              <a:solidFill>
                <a:srgbClr val="000000"/>
              </a:solidFill>
              <a:ln w="9525" cap="flat">
                <a:solidFill>
                  <a:srgbClr val="4A7EBB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457200">
                  <a:defRPr sz="1800" b="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77" name="Straight Arrow Connector 71">
              <a:extLst>
                <a:ext uri="{FF2B5EF4-FFF2-40B4-BE49-F238E27FC236}">
                  <a16:creationId xmlns:a16="http://schemas.microsoft.com/office/drawing/2014/main" id="{34B21712-4E8C-7849-8D47-4CD87A2862AB}"/>
                </a:ext>
              </a:extLst>
            </p:cNvPr>
            <p:cNvSpPr/>
            <p:nvPr/>
          </p:nvSpPr>
          <p:spPr>
            <a:xfrm flipV="1">
              <a:off x="3480328" y="2293841"/>
              <a:ext cx="591007" cy="865032"/>
            </a:xfrm>
            <a:prstGeom prst="line">
              <a:avLst/>
            </a:prstGeom>
            <a:ln w="76200">
              <a:solidFill>
                <a:srgbClr val="4F81BD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pPr algn="l" defTabSz="457200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8" name="Straight Arrow Connector 73">
              <a:extLst>
                <a:ext uri="{FF2B5EF4-FFF2-40B4-BE49-F238E27FC236}">
                  <a16:creationId xmlns:a16="http://schemas.microsoft.com/office/drawing/2014/main" id="{6428AB37-7C68-7E49-9E25-A29E938B1E61}"/>
                </a:ext>
              </a:extLst>
            </p:cNvPr>
            <p:cNvSpPr/>
            <p:nvPr/>
          </p:nvSpPr>
          <p:spPr>
            <a:xfrm>
              <a:off x="3406468" y="4423858"/>
              <a:ext cx="664866" cy="769923"/>
            </a:xfrm>
            <a:prstGeom prst="line">
              <a:avLst/>
            </a:prstGeom>
            <a:ln w="76200">
              <a:solidFill>
                <a:srgbClr val="4F81BD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pPr algn="l" defTabSz="457200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79" name="Straight Arrow Connector 76">
              <a:extLst>
                <a:ext uri="{FF2B5EF4-FFF2-40B4-BE49-F238E27FC236}">
                  <a16:creationId xmlns:a16="http://schemas.microsoft.com/office/drawing/2014/main" id="{541E9D2B-5470-6F46-8C1C-999FF73AB77D}"/>
                </a:ext>
              </a:extLst>
            </p:cNvPr>
            <p:cNvSpPr/>
            <p:nvPr/>
          </p:nvSpPr>
          <p:spPr>
            <a:xfrm flipV="1">
              <a:off x="4028561" y="3738875"/>
              <a:ext cx="360352" cy="2487"/>
            </a:xfrm>
            <a:prstGeom prst="line">
              <a:avLst/>
            </a:prstGeom>
            <a:ln w="76200">
              <a:solidFill>
                <a:srgbClr val="4F81BD"/>
              </a:solidFill>
              <a:tailEnd type="triangle"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45719" rIns="45719"/>
            <a:lstStyle/>
            <a:p>
              <a:pPr algn="l" defTabSz="457200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pic>
          <p:nvPicPr>
            <p:cNvPr id="80" name="Picture 80" descr="Picture 80">
              <a:extLst>
                <a:ext uri="{FF2B5EF4-FFF2-40B4-BE49-F238E27FC236}">
                  <a16:creationId xmlns:a16="http://schemas.microsoft.com/office/drawing/2014/main" id="{05D4C89D-825D-B549-ABA2-9E80166A5A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8663" y="3077878"/>
              <a:ext cx="1770620" cy="138872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1" name="Picture 81" descr="Picture 81">
              <a:extLst>
                <a:ext uri="{FF2B5EF4-FFF2-40B4-BE49-F238E27FC236}">
                  <a16:creationId xmlns:a16="http://schemas.microsoft.com/office/drawing/2014/main" id="{3ACFCC55-393D-3A47-AB16-724C4F14E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8662" y="4533750"/>
              <a:ext cx="1792066" cy="1405543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82" name="Picture 82" descr="Picture 82">
              <a:extLst>
                <a:ext uri="{FF2B5EF4-FFF2-40B4-BE49-F238E27FC236}">
                  <a16:creationId xmlns:a16="http://schemas.microsoft.com/office/drawing/2014/main" id="{A8019AE8-DCA8-D74F-867A-5CF11C71095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58663" y="1634444"/>
              <a:ext cx="1769718" cy="1388015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83" name="TextBox 84">
              <a:extLst>
                <a:ext uri="{FF2B5EF4-FFF2-40B4-BE49-F238E27FC236}">
                  <a16:creationId xmlns:a16="http://schemas.microsoft.com/office/drawing/2014/main" id="{5F694A64-8BE3-C745-A416-344E0CCA1194}"/>
                </a:ext>
              </a:extLst>
            </p:cNvPr>
            <p:cNvSpPr txBox="1"/>
            <p:nvPr/>
          </p:nvSpPr>
          <p:spPr>
            <a:xfrm>
              <a:off x="4863223" y="1266196"/>
              <a:ext cx="1262944" cy="4347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 algn="l" defTabSz="457200">
                <a:defRPr sz="2000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1600" dirty="0">
                  <a:latin typeface="Arial" panose="020B0604020202020204" pitchFamily="34" charset="0"/>
                  <a:cs typeface="Arial" panose="020B0604020202020204" pitchFamily="34" charset="0"/>
                </a:rPr>
                <a:t>At 20 rpm</a:t>
              </a:r>
            </a:p>
          </p:txBody>
        </p:sp>
        <p:sp>
          <p:nvSpPr>
            <p:cNvPr id="84" name="Rectangle 86">
              <a:extLst>
                <a:ext uri="{FF2B5EF4-FFF2-40B4-BE49-F238E27FC236}">
                  <a16:creationId xmlns:a16="http://schemas.microsoft.com/office/drawing/2014/main" id="{C41BAC9D-A72C-224F-9A8D-EB3D4A93AC08}"/>
                </a:ext>
              </a:extLst>
            </p:cNvPr>
            <p:cNvSpPr/>
            <p:nvPr/>
          </p:nvSpPr>
          <p:spPr>
            <a:xfrm>
              <a:off x="4558664" y="1331748"/>
              <a:ext cx="1792064" cy="4613931"/>
            </a:xfrm>
            <a:prstGeom prst="rect">
              <a:avLst/>
            </a:prstGeom>
            <a:ln w="19050">
              <a:solidFill>
                <a:srgbClr val="000000"/>
              </a:solidFill>
            </a:ln>
          </p:spPr>
          <p:txBody>
            <a:bodyPr lIns="45719" rIns="45719" anchor="ctr"/>
            <a:lstStyle/>
            <a:p>
              <a:pPr defTabSz="457200">
                <a:defRPr sz="1800" b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  <p:sp>
          <p:nvSpPr>
            <p:cNvPr id="85" name="TextBox 89">
              <a:extLst>
                <a:ext uri="{FF2B5EF4-FFF2-40B4-BE49-F238E27FC236}">
                  <a16:creationId xmlns:a16="http://schemas.microsoft.com/office/drawing/2014/main" id="{8ADA5848-5F57-4342-AC5C-174ABC79FFAD}"/>
                </a:ext>
              </a:extLst>
            </p:cNvPr>
            <p:cNvSpPr txBox="1"/>
            <p:nvPr/>
          </p:nvSpPr>
          <p:spPr>
            <a:xfrm>
              <a:off x="4414762" y="849117"/>
              <a:ext cx="2408902" cy="4742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defTabSz="457200">
                <a:defRPr sz="200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800" u="sng"/>
                <a:t>Optical Images</a:t>
              </a:r>
            </a:p>
          </p:txBody>
        </p:sp>
        <p:grpSp>
          <p:nvGrpSpPr>
            <p:cNvPr id="86" name="Group 100">
              <a:extLst>
                <a:ext uri="{FF2B5EF4-FFF2-40B4-BE49-F238E27FC236}">
                  <a16:creationId xmlns:a16="http://schemas.microsoft.com/office/drawing/2014/main" id="{C09D099E-1CCC-E64F-B221-7E9875811DC1}"/>
                </a:ext>
              </a:extLst>
            </p:cNvPr>
            <p:cNvGrpSpPr/>
            <p:nvPr/>
          </p:nvGrpSpPr>
          <p:grpSpPr>
            <a:xfrm>
              <a:off x="4573827" y="1652009"/>
              <a:ext cx="595076" cy="581749"/>
              <a:chOff x="0" y="0"/>
              <a:chExt cx="595075" cy="581748"/>
            </a:xfrm>
          </p:grpSpPr>
          <p:grpSp>
            <p:nvGrpSpPr>
              <p:cNvPr id="87" name="Group 101">
                <a:extLst>
                  <a:ext uri="{FF2B5EF4-FFF2-40B4-BE49-F238E27FC236}">
                    <a16:creationId xmlns:a16="http://schemas.microsoft.com/office/drawing/2014/main" id="{EFD3168F-5F86-9741-871E-255604FEEAD2}"/>
                  </a:ext>
                </a:extLst>
              </p:cNvPr>
              <p:cNvGrpSpPr/>
              <p:nvPr/>
            </p:nvGrpSpPr>
            <p:grpSpPr>
              <a:xfrm>
                <a:off x="0" y="-1"/>
                <a:ext cx="595076" cy="581750"/>
                <a:chOff x="0" y="0"/>
                <a:chExt cx="595075" cy="581748"/>
              </a:xfrm>
            </p:grpSpPr>
            <p:pic>
              <p:nvPicPr>
                <p:cNvPr id="92" name="Picture 106" descr="Picture 106">
                  <a:extLst>
                    <a:ext uri="{FF2B5EF4-FFF2-40B4-BE49-F238E27FC236}">
                      <a16:creationId xmlns:a16="http://schemas.microsoft.com/office/drawing/2014/main" id="{21E6351C-9425-DB4A-BD1E-A2DB967A5D7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0" y="-1"/>
                  <a:ext cx="595076" cy="58175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93" name="Rectangle 107">
                  <a:extLst>
                    <a:ext uri="{FF2B5EF4-FFF2-40B4-BE49-F238E27FC236}">
                      <a16:creationId xmlns:a16="http://schemas.microsoft.com/office/drawing/2014/main" id="{DEC7A07B-2DF7-664C-BEC3-6A0C4B96C5E4}"/>
                    </a:ext>
                  </a:extLst>
                </p:cNvPr>
                <p:cNvSpPr/>
                <p:nvPr/>
              </p:nvSpPr>
              <p:spPr>
                <a:xfrm>
                  <a:off x="264499" y="13606"/>
                  <a:ext cx="65299" cy="10246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100000">
                      <a:srgbClr val="FFFFFF"/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457200">
                    <a:defRPr sz="1800" b="0">
                      <a:solidFill>
                        <a:srgbClr val="C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4" name="Rectangle 108">
                  <a:extLst>
                    <a:ext uri="{FF2B5EF4-FFF2-40B4-BE49-F238E27FC236}">
                      <a16:creationId xmlns:a16="http://schemas.microsoft.com/office/drawing/2014/main" id="{DA9E1A31-7D41-0545-B467-8B64F71BE2A1}"/>
                    </a:ext>
                  </a:extLst>
                </p:cNvPr>
                <p:cNvSpPr/>
                <p:nvPr/>
              </p:nvSpPr>
              <p:spPr>
                <a:xfrm>
                  <a:off x="264499" y="479286"/>
                  <a:ext cx="65299" cy="102462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C00000"/>
                    </a:gs>
                    <a:gs pos="100000">
                      <a:srgbClr val="FFFFFF"/>
                    </a:gs>
                  </a:gsLst>
                  <a:lin ang="0" scaled="0"/>
                </a:gradFill>
                <a:ln w="12700" cap="flat">
                  <a:noFill/>
                  <a:miter lim="400000"/>
                </a:ln>
                <a:effectLst>
                  <a:outerShdw blurRad="381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457200">
                    <a:defRPr sz="1800" b="0">
                      <a:solidFill>
                        <a:srgbClr val="C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  <p:sp>
              <p:nvSpPr>
                <p:cNvPr id="95" name="Rectangle 109">
                  <a:extLst>
                    <a:ext uri="{FF2B5EF4-FFF2-40B4-BE49-F238E27FC236}">
                      <a16:creationId xmlns:a16="http://schemas.microsoft.com/office/drawing/2014/main" id="{EFF50155-08FC-EA42-9162-F0D8175B6F3C}"/>
                    </a:ext>
                  </a:extLst>
                </p:cNvPr>
                <p:cNvSpPr/>
                <p:nvPr/>
              </p:nvSpPr>
              <p:spPr>
                <a:xfrm>
                  <a:off x="5779" y="400362"/>
                  <a:ext cx="159637" cy="179872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defTabSz="457200">
                    <a:defRPr sz="1800" b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/>
                </a:p>
              </p:txBody>
            </p:sp>
          </p:grpSp>
          <p:sp>
            <p:nvSpPr>
              <p:cNvPr id="88" name="Straight Connector 102">
                <a:extLst>
                  <a:ext uri="{FF2B5EF4-FFF2-40B4-BE49-F238E27FC236}">
                    <a16:creationId xmlns:a16="http://schemas.microsoft.com/office/drawing/2014/main" id="{5E7E359F-DDCA-DF47-A261-289A1E219EC9}"/>
                  </a:ext>
                </a:extLst>
              </p:cNvPr>
              <p:cNvSpPr/>
              <p:nvPr/>
            </p:nvSpPr>
            <p:spPr>
              <a:xfrm>
                <a:off x="246452" y="27113"/>
                <a:ext cx="1" cy="87041"/>
              </a:xfrm>
              <a:prstGeom prst="line">
                <a:avLst/>
              </a:prstGeom>
              <a:noFill/>
              <a:ln w="12700" cap="flat">
                <a:solidFill>
                  <a:srgbClr val="FF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457200">
                  <a:defRPr sz="1800" b="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89" name="Straight Connector 103">
                <a:extLst>
                  <a:ext uri="{FF2B5EF4-FFF2-40B4-BE49-F238E27FC236}">
                    <a16:creationId xmlns:a16="http://schemas.microsoft.com/office/drawing/2014/main" id="{FD24E2CF-73F6-4D42-9024-F0BBE0819BD3}"/>
                  </a:ext>
                </a:extLst>
              </p:cNvPr>
              <p:cNvSpPr/>
              <p:nvPr/>
            </p:nvSpPr>
            <p:spPr>
              <a:xfrm>
                <a:off x="348656" y="27113"/>
                <a:ext cx="1" cy="87041"/>
              </a:xfrm>
              <a:prstGeom prst="line">
                <a:avLst/>
              </a:prstGeom>
              <a:noFill/>
              <a:ln w="12700" cap="flat">
                <a:solidFill>
                  <a:srgbClr val="FF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457200">
                  <a:defRPr sz="1800" b="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90" name="Straight Connector 104">
                <a:extLst>
                  <a:ext uri="{FF2B5EF4-FFF2-40B4-BE49-F238E27FC236}">
                    <a16:creationId xmlns:a16="http://schemas.microsoft.com/office/drawing/2014/main" id="{1497B5E5-CE2A-DA41-8DB4-3598DE5C46ED}"/>
                  </a:ext>
                </a:extLst>
              </p:cNvPr>
              <p:cNvSpPr/>
              <p:nvPr/>
            </p:nvSpPr>
            <p:spPr>
              <a:xfrm>
                <a:off x="248024" y="475150"/>
                <a:ext cx="1" cy="87041"/>
              </a:xfrm>
              <a:prstGeom prst="line">
                <a:avLst/>
              </a:prstGeom>
              <a:noFill/>
              <a:ln w="12700" cap="flat">
                <a:solidFill>
                  <a:srgbClr val="FF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457200">
                  <a:defRPr sz="1800" b="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91" name="Straight Connector 105">
                <a:extLst>
                  <a:ext uri="{FF2B5EF4-FFF2-40B4-BE49-F238E27FC236}">
                    <a16:creationId xmlns:a16="http://schemas.microsoft.com/office/drawing/2014/main" id="{B837153A-56CE-034B-9D4D-A49FFBBFEAE9}"/>
                  </a:ext>
                </a:extLst>
              </p:cNvPr>
              <p:cNvSpPr/>
              <p:nvPr/>
            </p:nvSpPr>
            <p:spPr>
              <a:xfrm>
                <a:off x="350228" y="475150"/>
                <a:ext cx="1" cy="87041"/>
              </a:xfrm>
              <a:prstGeom prst="line">
                <a:avLst/>
              </a:prstGeom>
              <a:noFill/>
              <a:ln w="12700" cap="flat">
                <a:solidFill>
                  <a:srgbClr val="FF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457200">
                  <a:defRPr sz="1800" b="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</p:grpSp>
        <p:sp>
          <p:nvSpPr>
            <p:cNvPr id="96" name="TextBox 113">
              <a:extLst>
                <a:ext uri="{FF2B5EF4-FFF2-40B4-BE49-F238E27FC236}">
                  <a16:creationId xmlns:a16="http://schemas.microsoft.com/office/drawing/2014/main" id="{E14B9031-24C6-3142-A96F-154CDDF50B7A}"/>
                </a:ext>
              </a:extLst>
            </p:cNvPr>
            <p:cNvSpPr txBox="1"/>
            <p:nvPr/>
          </p:nvSpPr>
          <p:spPr>
            <a:xfrm>
              <a:off x="5129888" y="1624500"/>
              <a:ext cx="1016299" cy="31339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l" defTabSz="457200">
                <a:defRPr sz="1600" b="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t>Top Iris</a:t>
              </a:r>
            </a:p>
          </p:txBody>
        </p:sp>
        <p:sp>
          <p:nvSpPr>
            <p:cNvPr id="97" name="TextBox 114">
              <a:extLst>
                <a:ext uri="{FF2B5EF4-FFF2-40B4-BE49-F238E27FC236}">
                  <a16:creationId xmlns:a16="http://schemas.microsoft.com/office/drawing/2014/main" id="{C0780923-B809-5143-A40A-E4CA106FCCD0}"/>
                </a:ext>
              </a:extLst>
            </p:cNvPr>
            <p:cNvSpPr txBox="1"/>
            <p:nvPr/>
          </p:nvSpPr>
          <p:spPr>
            <a:xfrm>
              <a:off x="4937707" y="3032850"/>
              <a:ext cx="1366835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defTabSz="457200">
                <a:defRPr sz="1600" b="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Equator</a:t>
              </a:r>
            </a:p>
          </p:txBody>
        </p:sp>
        <p:sp>
          <p:nvSpPr>
            <p:cNvPr id="98" name="TextBox 115">
              <a:extLst>
                <a:ext uri="{FF2B5EF4-FFF2-40B4-BE49-F238E27FC236}">
                  <a16:creationId xmlns:a16="http://schemas.microsoft.com/office/drawing/2014/main" id="{E97670DF-A73C-C44E-ABCB-C6AE6B7FF0B1}"/>
                </a:ext>
              </a:extLst>
            </p:cNvPr>
            <p:cNvSpPr txBox="1"/>
            <p:nvPr/>
          </p:nvSpPr>
          <p:spPr>
            <a:xfrm>
              <a:off x="4798514" y="4481884"/>
              <a:ext cx="1610379" cy="313394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defTabSz="457200">
                <a:defRPr sz="1600" b="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dirty="0"/>
                <a:t>Bottom Iris</a:t>
              </a:r>
            </a:p>
          </p:txBody>
        </p:sp>
        <p:sp>
          <p:nvSpPr>
            <p:cNvPr id="99" name="TextBox 119">
              <a:extLst>
                <a:ext uri="{FF2B5EF4-FFF2-40B4-BE49-F238E27FC236}">
                  <a16:creationId xmlns:a16="http://schemas.microsoft.com/office/drawing/2014/main" id="{314848D7-8D6B-F248-BADC-7CAC41C58DA0}"/>
                </a:ext>
              </a:extLst>
            </p:cNvPr>
            <p:cNvSpPr txBox="1"/>
            <p:nvPr/>
          </p:nvSpPr>
          <p:spPr>
            <a:xfrm>
              <a:off x="5304451" y="5444536"/>
              <a:ext cx="1003603" cy="434703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 algn="l" defTabSz="457200">
                <a:defRPr sz="1800" b="0"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r>
                <a:rPr sz="1600" dirty="0"/>
                <a:t>200 µm</a:t>
              </a:r>
            </a:p>
          </p:txBody>
        </p:sp>
        <p:sp>
          <p:nvSpPr>
            <p:cNvPr id="100" name="Straight Connector 145">
              <a:extLst>
                <a:ext uri="{FF2B5EF4-FFF2-40B4-BE49-F238E27FC236}">
                  <a16:creationId xmlns:a16="http://schemas.microsoft.com/office/drawing/2014/main" id="{79BB65FF-16F8-7343-A920-980B69FDAA55}"/>
                </a:ext>
              </a:extLst>
            </p:cNvPr>
            <p:cNvSpPr/>
            <p:nvPr/>
          </p:nvSpPr>
          <p:spPr>
            <a:xfrm>
              <a:off x="5454695" y="5795198"/>
              <a:ext cx="585217" cy="1"/>
            </a:xfrm>
            <a:prstGeom prst="line">
              <a:avLst/>
            </a:prstGeom>
            <a:noFill/>
            <a:ln w="28575" cap="flat">
              <a:solidFill>
                <a:srgbClr val="000000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457200">
                <a:defRPr sz="1800" b="0">
                  <a:latin typeface="Arial"/>
                  <a:ea typeface="Arial"/>
                  <a:cs typeface="Arial"/>
                  <a:sym typeface="Arial"/>
                </a:defRPr>
              </a:pPr>
              <a:endParaRPr/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85559A-FC7F-0140-A99D-41F1ECC44C4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B6BEF0-A045-374D-89AD-CAF684F25B54}"/>
              </a:ext>
            </a:extLst>
          </p:cNvPr>
          <p:cNvGrpSpPr/>
          <p:nvPr/>
        </p:nvGrpSpPr>
        <p:grpSpPr>
          <a:xfrm>
            <a:off x="276198" y="1858295"/>
            <a:ext cx="2448946" cy="2046117"/>
            <a:chOff x="61601" y="2044813"/>
            <a:chExt cx="2448946" cy="204611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9CCB85-148A-C04C-959E-597A6C02F210}"/>
                </a:ext>
              </a:extLst>
            </p:cNvPr>
            <p:cNvSpPr txBox="1"/>
            <p:nvPr/>
          </p:nvSpPr>
          <p:spPr>
            <a:xfrm rot="16200000">
              <a:off x="-766671" y="2873085"/>
              <a:ext cx="19335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Current Density (mA/cm</a:t>
              </a:r>
              <a:r>
                <a:rPr lang="en-US" sz="12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1DBBB7-6B74-B94A-9B0C-96A83C6C9269}"/>
                </a:ext>
              </a:extLst>
            </p:cNvPr>
            <p:cNvSpPr txBox="1"/>
            <p:nvPr/>
          </p:nvSpPr>
          <p:spPr>
            <a:xfrm>
              <a:off x="1003852" y="3813931"/>
              <a:ext cx="150669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Elapsed Time (min)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E309419-D6DE-EB4C-80F1-B20DDD0C4334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43" y="1964157"/>
            <a:ext cx="2556621" cy="173088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46" name="Group 58">
            <a:extLst>
              <a:ext uri="{FF2B5EF4-FFF2-40B4-BE49-F238E27FC236}">
                <a16:creationId xmlns:a16="http://schemas.microsoft.com/office/drawing/2014/main" id="{DC5A6B85-1C00-E440-9591-2134535E9F3C}"/>
              </a:ext>
            </a:extLst>
          </p:cNvPr>
          <p:cNvGrpSpPr/>
          <p:nvPr/>
        </p:nvGrpSpPr>
        <p:grpSpPr>
          <a:xfrm>
            <a:off x="25891" y="560671"/>
            <a:ext cx="1284450" cy="1309211"/>
            <a:chOff x="-53314" y="1"/>
            <a:chExt cx="1826772" cy="1861987"/>
          </a:xfrm>
        </p:grpSpPr>
        <p:grpSp>
          <p:nvGrpSpPr>
            <p:cNvPr id="47" name="Group 59">
              <a:extLst>
                <a:ext uri="{FF2B5EF4-FFF2-40B4-BE49-F238E27FC236}">
                  <a16:creationId xmlns:a16="http://schemas.microsoft.com/office/drawing/2014/main" id="{580DEE7C-13B4-244F-8B81-F39EDAA221AD}"/>
                </a:ext>
              </a:extLst>
            </p:cNvPr>
            <p:cNvGrpSpPr/>
            <p:nvPr/>
          </p:nvGrpSpPr>
          <p:grpSpPr>
            <a:xfrm>
              <a:off x="-53314" y="1"/>
              <a:ext cx="1826772" cy="1861987"/>
              <a:chOff x="-53314" y="1"/>
              <a:chExt cx="1826771" cy="1861986"/>
            </a:xfrm>
          </p:grpSpPr>
          <p:pic>
            <p:nvPicPr>
              <p:cNvPr id="64" name="Picture 76" descr="Picture 76">
                <a:extLst>
                  <a:ext uri="{FF2B5EF4-FFF2-40B4-BE49-F238E27FC236}">
                    <a16:creationId xmlns:a16="http://schemas.microsoft.com/office/drawing/2014/main" id="{02100FD4-0CA8-9E44-B5A4-6B1BFC681E6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0" y="1"/>
                <a:ext cx="1773457" cy="1822769"/>
              </a:xfrm>
              <a:prstGeom prst="rect">
                <a:avLst/>
              </a:prstGeom>
              <a:ln w="12700" cap="flat">
                <a:noFill/>
                <a:prstDash val="solid"/>
                <a:round/>
              </a:ln>
              <a:effectLst/>
            </p:spPr>
          </p:pic>
          <p:sp>
            <p:nvSpPr>
              <p:cNvPr id="67" name="Rectangle 79">
                <a:extLst>
                  <a:ext uri="{FF2B5EF4-FFF2-40B4-BE49-F238E27FC236}">
                    <a16:creationId xmlns:a16="http://schemas.microsoft.com/office/drawing/2014/main" id="{18162CB8-357B-EE4A-8027-DCA03FAC1C94}"/>
                  </a:ext>
                </a:extLst>
              </p:cNvPr>
              <p:cNvSpPr/>
              <p:nvPr/>
            </p:nvSpPr>
            <p:spPr>
              <a:xfrm>
                <a:off x="759591" y="40941"/>
                <a:ext cx="187527" cy="308295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68" name="Rectangle 80">
                <a:extLst>
                  <a:ext uri="{FF2B5EF4-FFF2-40B4-BE49-F238E27FC236}">
                    <a16:creationId xmlns:a16="http://schemas.microsoft.com/office/drawing/2014/main" id="{FA63EF9F-A21F-9C4D-98D0-0BF5627EE1A1}"/>
                  </a:ext>
                </a:extLst>
              </p:cNvPr>
              <p:cNvSpPr/>
              <p:nvPr/>
            </p:nvSpPr>
            <p:spPr>
              <a:xfrm>
                <a:off x="759591" y="1442109"/>
                <a:ext cx="187527" cy="308294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103" name="Rectangle 83">
                <a:extLst>
                  <a:ext uri="{FF2B5EF4-FFF2-40B4-BE49-F238E27FC236}">
                    <a16:creationId xmlns:a16="http://schemas.microsoft.com/office/drawing/2014/main" id="{7C8DD1E2-33AA-AB47-BAD3-8323F99FF42C}"/>
                  </a:ext>
                </a:extLst>
              </p:cNvPr>
              <p:cNvSpPr/>
              <p:nvPr/>
            </p:nvSpPr>
            <p:spPr>
              <a:xfrm>
                <a:off x="-53314" y="1229807"/>
                <a:ext cx="458447" cy="63218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</p:grpSp>
        <p:sp>
          <p:nvSpPr>
            <p:cNvPr id="48" name="Straight Connector 60">
              <a:extLst>
                <a:ext uri="{FF2B5EF4-FFF2-40B4-BE49-F238E27FC236}">
                  <a16:creationId xmlns:a16="http://schemas.microsoft.com/office/drawing/2014/main" id="{6F676CB5-B83B-C647-B9CC-7AA8F3CEB5C1}"/>
                </a:ext>
              </a:extLst>
            </p:cNvPr>
            <p:cNvSpPr/>
            <p:nvPr/>
          </p:nvSpPr>
          <p:spPr>
            <a:xfrm flipH="1">
              <a:off x="707763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49" name="Straight Connector 61">
              <a:extLst>
                <a:ext uri="{FF2B5EF4-FFF2-40B4-BE49-F238E27FC236}">
                  <a16:creationId xmlns:a16="http://schemas.microsoft.com/office/drawing/2014/main" id="{27EE782C-67EF-BB40-8141-FF88F93E774B}"/>
                </a:ext>
              </a:extLst>
            </p:cNvPr>
            <p:cNvSpPr/>
            <p:nvPr/>
          </p:nvSpPr>
          <p:spPr>
            <a:xfrm>
              <a:off x="1001274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0" name="Straight Connector 62">
              <a:extLst>
                <a:ext uri="{FF2B5EF4-FFF2-40B4-BE49-F238E27FC236}">
                  <a16:creationId xmlns:a16="http://schemas.microsoft.com/office/drawing/2014/main" id="{87EC13D2-BF87-E24F-A87F-3FCAF547B669}"/>
                </a:ext>
              </a:extLst>
            </p:cNvPr>
            <p:cNvSpPr/>
            <p:nvPr/>
          </p:nvSpPr>
          <p:spPr>
            <a:xfrm flipH="1">
              <a:off x="712278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1" name="Straight Connector 63">
              <a:extLst>
                <a:ext uri="{FF2B5EF4-FFF2-40B4-BE49-F238E27FC236}">
                  <a16:creationId xmlns:a16="http://schemas.microsoft.com/office/drawing/2014/main" id="{9A450125-F315-1F49-91AE-6415F6D570E1}"/>
                </a:ext>
              </a:extLst>
            </p:cNvPr>
            <p:cNvSpPr/>
            <p:nvPr/>
          </p:nvSpPr>
          <p:spPr>
            <a:xfrm>
              <a:off x="1005789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2AAC1F5F-0DE0-F141-B82B-D02AC7A004AB}"/>
              </a:ext>
            </a:extLst>
          </p:cNvPr>
          <p:cNvSpPr txBox="1"/>
          <p:nvPr/>
        </p:nvSpPr>
        <p:spPr>
          <a:xfrm>
            <a:off x="952418" y="1633388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Coupon Currents</a:t>
            </a:r>
          </a:p>
        </p:txBody>
      </p:sp>
    </p:spTree>
    <p:extLst>
      <p:ext uri="{BB962C8B-B14F-4D97-AF65-F5344CB8AC3E}">
        <p14:creationId xmlns:p14="http://schemas.microsoft.com/office/powerpoint/2010/main" val="20803888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VEP for RF Test Comparison"/>
          <p:cNvSpPr txBox="1">
            <a:spLocks noGrp="1"/>
          </p:cNvSpPr>
          <p:nvPr>
            <p:ph type="title"/>
          </p:nvPr>
        </p:nvSpPr>
        <p:spPr>
          <a:xfrm>
            <a:off x="274661" y="-67512"/>
            <a:ext cx="8539139" cy="7347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sz="3600" dirty="0">
                <a:latin typeface="Arial" panose="020B0604020202020204" pitchFamily="34" charset="0"/>
                <a:cs typeface="Arial" panose="020B0604020202020204" pitchFamily="34" charset="0"/>
              </a:rPr>
              <a:t>VEP for RF Test Comparison</a:t>
            </a:r>
          </a:p>
        </p:txBody>
      </p:sp>
      <p:pic>
        <p:nvPicPr>
          <p:cNvPr id="542" name="図 6" descr="図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88716" y="1081561"/>
            <a:ext cx="2825312" cy="211898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68" name="Group 58"/>
          <p:cNvGrpSpPr/>
          <p:nvPr/>
        </p:nvGrpSpPr>
        <p:grpSpPr>
          <a:xfrm>
            <a:off x="711830" y="1061041"/>
            <a:ext cx="1998745" cy="2159887"/>
            <a:chOff x="0" y="0"/>
            <a:chExt cx="2842659" cy="3071837"/>
          </a:xfrm>
        </p:grpSpPr>
        <p:grpSp>
          <p:nvGrpSpPr>
            <p:cNvPr id="551" name="Group 59"/>
            <p:cNvGrpSpPr/>
            <p:nvPr/>
          </p:nvGrpSpPr>
          <p:grpSpPr>
            <a:xfrm>
              <a:off x="0" y="0"/>
              <a:ext cx="2842660" cy="3071838"/>
              <a:chOff x="0" y="0"/>
              <a:chExt cx="2842659" cy="3071837"/>
            </a:xfrm>
          </p:grpSpPr>
          <p:pic>
            <p:nvPicPr>
              <p:cNvPr id="543" name="Picture 76" descr="Picture 76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0" y="0"/>
                <a:ext cx="2842660" cy="3071838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sp>
            <p:nvSpPr>
              <p:cNvPr id="544" name="Rectangle 77"/>
              <p:cNvSpPr/>
              <p:nvPr/>
            </p:nvSpPr>
            <p:spPr>
              <a:xfrm>
                <a:off x="2303911" y="37529"/>
                <a:ext cx="187527" cy="308295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45" name="Rectangle 78"/>
              <p:cNvSpPr/>
              <p:nvPr/>
            </p:nvSpPr>
            <p:spPr>
              <a:xfrm>
                <a:off x="2303911" y="1438697"/>
                <a:ext cx="187527" cy="308294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46" name="Rectangle 79"/>
              <p:cNvSpPr/>
              <p:nvPr/>
            </p:nvSpPr>
            <p:spPr>
              <a:xfrm>
                <a:off x="759591" y="40941"/>
                <a:ext cx="187527" cy="308295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47" name="Rectangle 80"/>
              <p:cNvSpPr/>
              <p:nvPr/>
            </p:nvSpPr>
            <p:spPr>
              <a:xfrm>
                <a:off x="759591" y="1442109"/>
                <a:ext cx="187527" cy="308294"/>
              </a:xfrm>
              <a:prstGeom prst="rect">
                <a:avLst/>
              </a:prstGeom>
              <a:gradFill flip="none" rotWithShape="1">
                <a:gsLst>
                  <a:gs pos="0">
                    <a:srgbClr val="C00000"/>
                  </a:gs>
                  <a:gs pos="100000">
                    <a:srgbClr val="FFFFFF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C00000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48" name="Oval 81"/>
              <p:cNvSpPr/>
              <p:nvPr/>
            </p:nvSpPr>
            <p:spPr>
              <a:xfrm>
                <a:off x="761911" y="2332175"/>
                <a:ext cx="189964" cy="185439"/>
              </a:xfrm>
              <a:prstGeom prst="ellipse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49" name="Oval 82"/>
              <p:cNvSpPr/>
              <p:nvPr/>
            </p:nvSpPr>
            <p:spPr>
              <a:xfrm>
                <a:off x="2305766" y="2329808"/>
                <a:ext cx="189964" cy="185439"/>
              </a:xfrm>
              <a:prstGeom prst="ellipse">
                <a:avLst/>
              </a:prstGeom>
              <a:solidFill>
                <a:srgbClr val="C00000"/>
              </a:soli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  <p:sp>
            <p:nvSpPr>
              <p:cNvPr id="550" name="Rectangle 83"/>
              <p:cNvSpPr/>
              <p:nvPr/>
            </p:nvSpPr>
            <p:spPr>
              <a:xfrm>
                <a:off x="16601" y="1229808"/>
                <a:ext cx="458447" cy="63217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367">
                  <a:defRPr sz="2200">
                    <a:solidFill>
                      <a:srgbClr val="FFFFFF"/>
                    </a:solidFill>
                    <a:latin typeface="Arial"/>
                    <a:ea typeface="Arial"/>
                    <a:cs typeface="Arial"/>
                    <a:sym typeface="Arial"/>
                  </a:defRPr>
                </a:pPr>
                <a:endParaRPr sz="1547"/>
              </a:p>
            </p:txBody>
          </p:sp>
        </p:grpSp>
        <p:sp>
          <p:nvSpPr>
            <p:cNvPr id="552" name="Straight Connector 60"/>
            <p:cNvSpPr/>
            <p:nvPr/>
          </p:nvSpPr>
          <p:spPr>
            <a:xfrm flipH="1">
              <a:off x="707763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3" name="Straight Connector 61"/>
            <p:cNvSpPr/>
            <p:nvPr/>
          </p:nvSpPr>
          <p:spPr>
            <a:xfrm>
              <a:off x="1001274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4" name="Straight Connector 62"/>
            <p:cNvSpPr/>
            <p:nvPr/>
          </p:nvSpPr>
          <p:spPr>
            <a:xfrm flipH="1">
              <a:off x="712278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5" name="Straight Connector 63"/>
            <p:cNvSpPr/>
            <p:nvPr/>
          </p:nvSpPr>
          <p:spPr>
            <a:xfrm>
              <a:off x="1005789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6" name="Straight Connector 64"/>
            <p:cNvSpPr/>
            <p:nvPr/>
          </p:nvSpPr>
          <p:spPr>
            <a:xfrm>
              <a:off x="2256598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7" name="Straight Connector 65"/>
            <p:cNvSpPr/>
            <p:nvPr/>
          </p:nvSpPr>
          <p:spPr>
            <a:xfrm>
              <a:off x="2550109" y="81581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8" name="Straight Connector 66"/>
            <p:cNvSpPr/>
            <p:nvPr/>
          </p:nvSpPr>
          <p:spPr>
            <a:xfrm>
              <a:off x="2261114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59" name="Straight Connector 67"/>
            <p:cNvSpPr/>
            <p:nvPr/>
          </p:nvSpPr>
          <p:spPr>
            <a:xfrm>
              <a:off x="2554625" y="1429666"/>
              <a:ext cx="1" cy="261893"/>
            </a:xfrm>
            <a:prstGeom prst="line">
              <a:avLst/>
            </a:prstGeom>
            <a:noFill/>
            <a:ln w="25400" cap="flat">
              <a:solidFill>
                <a:srgbClr val="FF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367">
                <a:defRPr sz="2200"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0" name="Oval 68"/>
            <p:cNvSpPr/>
            <p:nvPr/>
          </p:nvSpPr>
          <p:spPr>
            <a:xfrm>
              <a:off x="716754" y="2499249"/>
              <a:ext cx="53286" cy="52018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1" name="Oval 69"/>
            <p:cNvSpPr/>
            <p:nvPr/>
          </p:nvSpPr>
          <p:spPr>
            <a:xfrm>
              <a:off x="938018" y="25037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2" name="Oval 70"/>
            <p:cNvSpPr/>
            <p:nvPr/>
          </p:nvSpPr>
          <p:spPr>
            <a:xfrm>
              <a:off x="933502" y="23005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3" name="Oval 71"/>
            <p:cNvSpPr/>
            <p:nvPr/>
          </p:nvSpPr>
          <p:spPr>
            <a:xfrm>
              <a:off x="725787" y="23005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4" name="Oval 72"/>
            <p:cNvSpPr/>
            <p:nvPr/>
          </p:nvSpPr>
          <p:spPr>
            <a:xfrm>
              <a:off x="2261074" y="2499249"/>
              <a:ext cx="53286" cy="52018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5" name="Oval 73"/>
            <p:cNvSpPr/>
            <p:nvPr/>
          </p:nvSpPr>
          <p:spPr>
            <a:xfrm>
              <a:off x="2482338" y="25037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6" name="Oval 74"/>
            <p:cNvSpPr/>
            <p:nvPr/>
          </p:nvSpPr>
          <p:spPr>
            <a:xfrm>
              <a:off x="2477822" y="23005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  <p:sp>
          <p:nvSpPr>
            <p:cNvPr id="567" name="Oval 75"/>
            <p:cNvSpPr/>
            <p:nvPr/>
          </p:nvSpPr>
          <p:spPr>
            <a:xfrm>
              <a:off x="2270107" y="2300564"/>
              <a:ext cx="53283" cy="52014"/>
            </a:xfrm>
            <a:prstGeom prst="ellips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>
              <a:outerShdw blurRad="50800" dist="254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367">
                <a:defRPr sz="22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1547"/>
            </a:p>
          </p:txBody>
        </p:sp>
      </p:grpSp>
      <p:sp>
        <p:nvSpPr>
          <p:cNvPr id="569" name="Rectangle 84"/>
          <p:cNvSpPr txBox="1"/>
          <p:nvPr/>
        </p:nvSpPr>
        <p:spPr>
          <a:xfrm>
            <a:off x="89556" y="1396115"/>
            <a:ext cx="706422" cy="568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tIns="45719" rIns="45719" bIns="45719" anchor="ctr">
            <a:spAutoFit/>
          </a:bodyPr>
          <a:lstStyle>
            <a:lvl1pPr defTabSz="130048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47"/>
              <a:t>Side View</a:t>
            </a:r>
          </a:p>
        </p:txBody>
      </p:sp>
      <p:sp>
        <p:nvSpPr>
          <p:cNvPr id="570" name="Rectangle 85"/>
          <p:cNvSpPr txBox="1"/>
          <p:nvPr/>
        </p:nvSpPr>
        <p:spPr>
          <a:xfrm>
            <a:off x="110326" y="2465907"/>
            <a:ext cx="706421" cy="568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tIns="45719" rIns="45719" bIns="45719" anchor="ctr">
            <a:spAutoFit/>
          </a:bodyPr>
          <a:lstStyle/>
          <a:p>
            <a:pPr defTabSz="914367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sz="1547"/>
              <a:t>Top</a:t>
            </a:r>
            <a:endParaRPr sz="1547">
              <a:solidFill>
                <a:srgbClr val="FFFFFF"/>
              </a:solidFill>
            </a:endParaRPr>
          </a:p>
          <a:p>
            <a:pPr defTabSz="914367">
              <a:defRPr sz="2200">
                <a:latin typeface="Arial"/>
                <a:ea typeface="Arial"/>
                <a:cs typeface="Arial"/>
                <a:sym typeface="Arial"/>
              </a:defRPr>
            </a:pPr>
            <a:r>
              <a:rPr sz="1547"/>
              <a:t>View</a:t>
            </a:r>
          </a:p>
        </p:txBody>
      </p:sp>
      <p:sp>
        <p:nvSpPr>
          <p:cNvPr id="571" name="TextBox 86"/>
          <p:cNvSpPr txBox="1"/>
          <p:nvPr/>
        </p:nvSpPr>
        <p:spPr>
          <a:xfrm>
            <a:off x="1787299" y="2882727"/>
            <a:ext cx="719106" cy="330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130048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47"/>
              <a:t>Ninja-5</a:t>
            </a:r>
          </a:p>
        </p:txBody>
      </p:sp>
      <p:sp>
        <p:nvSpPr>
          <p:cNvPr id="573" name="テキスト ボックス 37"/>
          <p:cNvSpPr txBox="1"/>
          <p:nvPr/>
        </p:nvSpPr>
        <p:spPr>
          <a:xfrm>
            <a:off x="2758852" y="717788"/>
            <a:ext cx="3182921" cy="330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130048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547" dirty="0"/>
              <a:t> </a:t>
            </a:r>
            <a:r>
              <a:rPr lang="en-US" sz="1547" dirty="0"/>
              <a:t>S</a:t>
            </a:r>
            <a:r>
              <a:rPr sz="1547" dirty="0"/>
              <a:t>ingle-</a:t>
            </a:r>
            <a:r>
              <a:rPr lang="en-US" sz="1547" dirty="0"/>
              <a:t>C</a:t>
            </a:r>
            <a:r>
              <a:rPr sz="1547" dirty="0"/>
              <a:t>ell </a:t>
            </a:r>
            <a:r>
              <a:rPr lang="en-US" sz="1547" dirty="0"/>
              <a:t>C</a:t>
            </a:r>
            <a:r>
              <a:rPr sz="1547" dirty="0"/>
              <a:t>avity with </a:t>
            </a:r>
            <a:r>
              <a:rPr lang="en-US" sz="1547" dirty="0"/>
              <a:t>S</a:t>
            </a:r>
            <a:r>
              <a:rPr sz="1547" dirty="0"/>
              <a:t>upport-</a:t>
            </a:r>
            <a:r>
              <a:rPr lang="en-US" sz="1547" dirty="0"/>
              <a:t>j</a:t>
            </a:r>
            <a:r>
              <a:rPr sz="1547" dirty="0"/>
              <a:t>ig</a:t>
            </a:r>
          </a:p>
        </p:txBody>
      </p:sp>
      <p:pic>
        <p:nvPicPr>
          <p:cNvPr id="574" name="image.jpeg" descr="image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02693" y="4181893"/>
            <a:ext cx="2222098" cy="1669118"/>
          </a:xfrm>
          <a:prstGeom prst="rect">
            <a:avLst/>
          </a:prstGeom>
          <a:ln w="12700">
            <a:miter lim="400000"/>
          </a:ln>
        </p:spPr>
      </p:pic>
      <p:pic>
        <p:nvPicPr>
          <p:cNvPr id="575" name="image.jpeg" descr="imag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817027" y="4171915"/>
            <a:ext cx="2343662" cy="1679095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Equator upper"/>
          <p:cNvSpPr txBox="1"/>
          <p:nvPr/>
        </p:nvSpPr>
        <p:spPr>
          <a:xfrm>
            <a:off x="6858994" y="4175386"/>
            <a:ext cx="1094542" cy="296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2145" tIns="32145" rIns="32145" bIns="32145"/>
          <a:lstStyle>
            <a:lvl1pPr algn="l" defTabSz="914400">
              <a:defRPr sz="2100" b="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600" dirty="0"/>
              <a:t>Equator</a:t>
            </a:r>
          </a:p>
        </p:txBody>
      </p:sp>
      <p:sp>
        <p:nvSpPr>
          <p:cNvPr id="579" name="12 mm x 9 mm"/>
          <p:cNvSpPr txBox="1"/>
          <p:nvPr/>
        </p:nvSpPr>
        <p:spPr>
          <a:xfrm>
            <a:off x="6853967" y="5515778"/>
            <a:ext cx="1312860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400"/>
            </a:lvl1pPr>
          </a:lstStyle>
          <a:p>
            <a:r>
              <a:rPr sz="1600" dirty="0"/>
              <a:t>12 mm x 9 mm</a:t>
            </a:r>
          </a:p>
        </p:txBody>
      </p:sp>
      <p:pic>
        <p:nvPicPr>
          <p:cNvPr id="580" name="Current voltage-30-32min.tif" descr="Current voltage-30-32min.ti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5902" y="1051851"/>
            <a:ext cx="2794876" cy="1642655"/>
          </a:xfrm>
          <a:prstGeom prst="rect">
            <a:avLst/>
          </a:prstGeom>
          <a:ln w="12700">
            <a:miter lim="400000"/>
          </a:ln>
        </p:spPr>
      </p:pic>
      <p:sp>
        <p:nvSpPr>
          <p:cNvPr id="619" name="TextBox 85"/>
          <p:cNvSpPr txBox="1"/>
          <p:nvPr/>
        </p:nvSpPr>
        <p:spPr>
          <a:xfrm>
            <a:off x="1026172" y="6426026"/>
            <a:ext cx="290383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2146" rIns="32146">
            <a:spAutoFit/>
          </a:bodyPr>
          <a:lstStyle>
            <a:lvl1pPr algn="l" defTabSz="457200">
              <a:defRPr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800">
                <a:latin typeface="Arial" panose="020B0604020202020204" pitchFamily="34" charset="0"/>
                <a:cs typeface="Arial" panose="020B0604020202020204" pitchFamily="34" charset="0"/>
              </a:rPr>
              <a:t>Removal rate: 0.22 µm/min </a:t>
            </a:r>
          </a:p>
        </p:txBody>
      </p:sp>
      <p:sp>
        <p:nvSpPr>
          <p:cNvPr id="620" name="Cavity Surface after VEP-1"/>
          <p:cNvSpPr txBox="1"/>
          <p:nvPr/>
        </p:nvSpPr>
        <p:spPr>
          <a:xfrm>
            <a:off x="5333863" y="3781680"/>
            <a:ext cx="2341988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900" u="sng"/>
            </a:lvl1pPr>
          </a:lstStyle>
          <a:p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Cavity Surface after VE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Removal Thickness in VEP-1"/>
          <p:cNvSpPr txBox="1"/>
          <p:nvPr/>
        </p:nvSpPr>
        <p:spPr>
          <a:xfrm>
            <a:off x="468362" y="3556769"/>
            <a:ext cx="2493761" cy="31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900" u="sng"/>
            </a:lvl1pPr>
          </a:lstStyle>
          <a:p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Removal Thickne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ss Profile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テキスト ボックス 37"/>
          <p:cNvSpPr txBox="1"/>
          <p:nvPr/>
        </p:nvSpPr>
        <p:spPr>
          <a:xfrm>
            <a:off x="749522" y="678698"/>
            <a:ext cx="1874870" cy="3693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130048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800" dirty="0"/>
              <a:t>Ninja Cathode-v5</a:t>
            </a:r>
          </a:p>
        </p:txBody>
      </p:sp>
      <p:sp>
        <p:nvSpPr>
          <p:cNvPr id="623" name="Smooth and glossy surface"/>
          <p:cNvSpPr txBox="1"/>
          <p:nvPr/>
        </p:nvSpPr>
        <p:spPr>
          <a:xfrm>
            <a:off x="5168753" y="6052076"/>
            <a:ext cx="2854949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322DBA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Smooth and glossy surface</a:t>
            </a:r>
          </a:p>
        </p:txBody>
      </p:sp>
      <p:sp>
        <p:nvSpPr>
          <p:cNvPr id="624" name="VEP Current Profile"/>
          <p:cNvSpPr txBox="1"/>
          <p:nvPr/>
        </p:nvSpPr>
        <p:spPr>
          <a:xfrm>
            <a:off x="6445739" y="702131"/>
            <a:ext cx="2081340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900" u="sng"/>
            </a:lvl1pPr>
          </a:lstStyle>
          <a:p>
            <a:r>
              <a:rPr sz="1800" dirty="0">
                <a:latin typeface="Arial" panose="020B0604020202020204" pitchFamily="34" charset="0"/>
                <a:cs typeface="Arial" panose="020B0604020202020204" pitchFamily="34" charset="0"/>
              </a:rPr>
              <a:t>VEP Current Profile</a:t>
            </a:r>
          </a:p>
        </p:txBody>
      </p:sp>
      <p:sp>
        <p:nvSpPr>
          <p:cNvPr id="625" name="Voltage: 16-17 V…"/>
          <p:cNvSpPr txBox="1"/>
          <p:nvPr/>
        </p:nvSpPr>
        <p:spPr>
          <a:xfrm>
            <a:off x="6469002" y="2614543"/>
            <a:ext cx="2050241" cy="10824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l">
              <a:lnSpc>
                <a:spcPct val="120000"/>
              </a:lnSpc>
              <a:defRPr sz="1700"/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Voltage: 16-17 V</a:t>
            </a:r>
          </a:p>
          <a:p>
            <a:pPr algn="l">
              <a:lnSpc>
                <a:spcPct val="120000"/>
              </a:lnSpc>
              <a:defRPr sz="1700"/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Cathode rotation: 20 rpm</a:t>
            </a:r>
          </a:p>
          <a:p>
            <a:pPr algn="l">
              <a:lnSpc>
                <a:spcPct val="120000"/>
              </a:lnSpc>
              <a:defRPr sz="1700"/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Acid flow rate ~ 5 L/min</a:t>
            </a:r>
          </a:p>
          <a:p>
            <a:pPr algn="l">
              <a:lnSpc>
                <a:spcPct val="120000"/>
              </a:lnSpc>
              <a:defRPr sz="1700"/>
            </a:pP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Temperature ~ 20 </a:t>
            </a:r>
            <a:r>
              <a:rPr sz="1400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sz="1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626" name="Uniform removal in the cell"/>
          <p:cNvSpPr txBox="1"/>
          <p:nvPr/>
        </p:nvSpPr>
        <p:spPr>
          <a:xfrm>
            <a:off x="936573" y="6076054"/>
            <a:ext cx="2803653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0E21BA"/>
                </a:solidFill>
              </a:defRPr>
            </a:lvl1pPr>
          </a:lstStyle>
          <a:p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Uniform removal in the cell</a:t>
            </a:r>
          </a:p>
        </p:txBody>
      </p:sp>
      <p:sp>
        <p:nvSpPr>
          <p:cNvPr id="627" name="TB1-TSB02 Cavity"/>
          <p:cNvSpPr txBox="1"/>
          <p:nvPr/>
        </p:nvSpPr>
        <p:spPr>
          <a:xfrm>
            <a:off x="2947571" y="2898028"/>
            <a:ext cx="1093249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600"/>
            </a:lvl1pPr>
          </a:lstStyle>
          <a:p>
            <a:r>
              <a:rPr sz="1125"/>
              <a:t>TB1-TSB02 Cavity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E9CEF-9004-6745-A05D-A1B0A28D222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D1AB649-2128-D649-BB85-B3A24324CF30}"/>
              </a:ext>
            </a:extLst>
          </p:cNvPr>
          <p:cNvGrpSpPr>
            <a:grpSpLocks noChangeAspect="1"/>
          </p:cNvGrpSpPr>
          <p:nvPr/>
        </p:nvGrpSpPr>
        <p:grpSpPr>
          <a:xfrm>
            <a:off x="154595" y="3871437"/>
            <a:ext cx="2497442" cy="2268131"/>
            <a:chOff x="2420078" y="1986743"/>
            <a:chExt cx="2791719" cy="2535382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84F0A86F-DFD7-D643-828E-5417D7E4AC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0889" t="27707" r="32433" b="21991"/>
            <a:stretch/>
          </p:blipFill>
          <p:spPr>
            <a:xfrm>
              <a:off x="3549250" y="1986743"/>
              <a:ext cx="1662547" cy="2535382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C56F487-D203-8B43-A3B1-55747115926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20078" y="2066604"/>
              <a:ext cx="1676914" cy="2325823"/>
              <a:chOff x="3013249" y="165444"/>
              <a:chExt cx="3398250" cy="4713201"/>
            </a:xfrm>
          </p:grpSpPr>
          <p:pic>
            <p:nvPicPr>
              <p:cNvPr id="92" name="図 1">
                <a:extLst>
                  <a:ext uri="{FF2B5EF4-FFF2-40B4-BE49-F238E27FC236}">
                    <a16:creationId xmlns:a16="http://schemas.microsoft.com/office/drawing/2014/main" id="{9156F850-8AB0-4F47-8D7D-80369F6D167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6200000">
                <a:off x="2619618" y="1802549"/>
                <a:ext cx="4407464" cy="1133253"/>
              </a:xfrm>
              <a:prstGeom prst="rect">
                <a:avLst/>
              </a:prstGeom>
            </p:spPr>
          </p:pic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23F815D-F3D4-DD4F-A142-00F33A5FAF9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86098" y="1686721"/>
                <a:ext cx="166294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875AFEBF-9032-254D-9CC7-2C4F0FBAF62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532148" y="3048408"/>
                <a:ext cx="152011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8736793-F4EB-814F-9B59-A51856B645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75400" y="2467255"/>
                <a:ext cx="77685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AFA72F61-E239-694B-AEB2-0561545FA43E}"/>
                  </a:ext>
                </a:extLst>
              </p:cNvPr>
              <p:cNvSpPr/>
              <p:nvPr/>
            </p:nvSpPr>
            <p:spPr>
              <a:xfrm>
                <a:off x="4467001" y="1632119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A2F109AB-5CA3-C640-8FFD-89442DA4C729}"/>
                  </a:ext>
                </a:extLst>
              </p:cNvPr>
              <p:cNvSpPr/>
              <p:nvPr/>
            </p:nvSpPr>
            <p:spPr>
              <a:xfrm>
                <a:off x="4467001" y="2979241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5A80BEE4-0FD4-EF4F-8F9F-3B0CBFF6AF5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47642" y="2803341"/>
                <a:ext cx="978074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32AA88FA-2DBF-864F-BA1D-0F9AFE0FE396}"/>
                  </a:ext>
                </a:extLst>
              </p:cNvPr>
              <p:cNvSpPr/>
              <p:nvPr/>
            </p:nvSpPr>
            <p:spPr>
              <a:xfrm>
                <a:off x="5006463" y="2734175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0640382A-A471-104C-A978-4580E9FD210F}"/>
                  </a:ext>
                </a:extLst>
              </p:cNvPr>
              <p:cNvSpPr/>
              <p:nvPr/>
            </p:nvSpPr>
            <p:spPr>
              <a:xfrm>
                <a:off x="5006463" y="1855758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B9D49A83-F6F7-0D43-B31A-A499B04BAA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075631" y="1934473"/>
                <a:ext cx="908908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F47EE23E-A1E3-4040-83CA-079DA204D345}"/>
                  </a:ext>
                </a:extLst>
              </p:cNvPr>
              <p:cNvSpPr/>
              <p:nvPr/>
            </p:nvSpPr>
            <p:spPr>
              <a:xfrm>
                <a:off x="5196684" y="2398355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BB5F1180-7896-9349-AE0E-90BF09134C33}"/>
                  </a:ext>
                </a:extLst>
              </p:cNvPr>
              <p:cNvSpPr/>
              <p:nvPr/>
            </p:nvSpPr>
            <p:spPr>
              <a:xfrm>
                <a:off x="5196684" y="2202734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71B0A846-2617-3149-90A9-B44643BC87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275400" y="2265579"/>
                <a:ext cx="776859" cy="1323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62578B6A-0FAC-AB48-A54F-DCA6C7A3097E}"/>
                  </a:ext>
                </a:extLst>
              </p:cNvPr>
              <p:cNvSpPr/>
              <p:nvPr/>
            </p:nvSpPr>
            <p:spPr>
              <a:xfrm>
                <a:off x="4323044" y="1301120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71B6A9C6-47E4-6943-A83E-C954623F700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61374" y="1372618"/>
                <a:ext cx="1228071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43C7929D-DAEE-3D44-B3F2-98E4A768FC1E}"/>
                  </a:ext>
                </a:extLst>
              </p:cNvPr>
              <p:cNvSpPr/>
              <p:nvPr/>
            </p:nvSpPr>
            <p:spPr>
              <a:xfrm>
                <a:off x="4325374" y="650375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108" name="Straight Connector 107">
                <a:extLst>
                  <a:ext uri="{FF2B5EF4-FFF2-40B4-BE49-F238E27FC236}">
                    <a16:creationId xmlns:a16="http://schemas.microsoft.com/office/drawing/2014/main" id="{494112A9-FBCC-E74C-A9AF-81AD9A83CE9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01756" y="721873"/>
                <a:ext cx="2009743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05ED988D-FBA1-154E-8ECD-ECDB327F48D1}"/>
                  </a:ext>
                </a:extLst>
              </p:cNvPr>
              <p:cNvSpPr/>
              <p:nvPr/>
            </p:nvSpPr>
            <p:spPr>
              <a:xfrm>
                <a:off x="4325374" y="3242352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5BAD2DFE-D7E9-9940-8A6A-CAAB6A9FB52B}"/>
                  </a:ext>
                </a:extLst>
              </p:cNvPr>
              <p:cNvSpPr/>
              <p:nvPr/>
            </p:nvSpPr>
            <p:spPr>
              <a:xfrm>
                <a:off x="4320601" y="3945999"/>
                <a:ext cx="138333" cy="138333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E87E2260-0DC8-6E45-84BD-55CEA28E9F6B}"/>
                  </a:ext>
                </a:extLst>
              </p:cNvPr>
              <p:cNvCxnSpPr/>
              <p:nvPr/>
            </p:nvCxnSpPr>
            <p:spPr>
              <a:xfrm flipH="1">
                <a:off x="4406727" y="4022382"/>
                <a:ext cx="174728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ACE76383-AAC5-884D-A73C-E2C14AF535A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426478" y="3352542"/>
                <a:ext cx="1262967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4AFDBF5E-145A-B043-A738-8BDA007D445A}"/>
                  </a:ext>
                </a:extLst>
              </p:cNvPr>
              <p:cNvSpPr/>
              <p:nvPr/>
            </p:nvSpPr>
            <p:spPr>
              <a:xfrm>
                <a:off x="4194470" y="2208834"/>
                <a:ext cx="993296" cy="333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37E8B17C-EC99-644B-BF03-B00563C9999D}"/>
                  </a:ext>
                </a:extLst>
              </p:cNvPr>
              <p:cNvSpPr/>
              <p:nvPr/>
            </p:nvSpPr>
            <p:spPr>
              <a:xfrm>
                <a:off x="5127315" y="2350230"/>
                <a:ext cx="137484" cy="345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Rectangle 114">
                <a:extLst>
                  <a:ext uri="{FF2B5EF4-FFF2-40B4-BE49-F238E27FC236}">
                    <a16:creationId xmlns:a16="http://schemas.microsoft.com/office/drawing/2014/main" id="{33976932-4EEE-EF47-B298-F8566A982C8B}"/>
                  </a:ext>
                </a:extLst>
              </p:cNvPr>
              <p:cNvSpPr/>
              <p:nvPr/>
            </p:nvSpPr>
            <p:spPr>
              <a:xfrm>
                <a:off x="5277592" y="2350229"/>
                <a:ext cx="112384" cy="439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A0988864-1E77-1443-B915-435D2B055AFD}"/>
                  </a:ext>
                </a:extLst>
              </p:cNvPr>
              <p:cNvSpPr/>
              <p:nvPr/>
            </p:nvSpPr>
            <p:spPr>
              <a:xfrm>
                <a:off x="5130366" y="2381763"/>
                <a:ext cx="68742" cy="824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7954FA53-E315-714C-90F7-F0DEB9D14CB7}"/>
                  </a:ext>
                </a:extLst>
              </p:cNvPr>
              <p:cNvSpPr/>
              <p:nvPr/>
            </p:nvSpPr>
            <p:spPr>
              <a:xfrm>
                <a:off x="5121215" y="2239555"/>
                <a:ext cx="68742" cy="824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Rectangle 117">
                <a:extLst>
                  <a:ext uri="{FF2B5EF4-FFF2-40B4-BE49-F238E27FC236}">
                    <a16:creationId xmlns:a16="http://schemas.microsoft.com/office/drawing/2014/main" id="{AC5B8324-7BAF-5E44-BFE3-F7CCE89D2DFB}"/>
                  </a:ext>
                </a:extLst>
              </p:cNvPr>
              <p:cNvSpPr/>
              <p:nvPr/>
            </p:nvSpPr>
            <p:spPr>
              <a:xfrm>
                <a:off x="3391013" y="1506294"/>
                <a:ext cx="993296" cy="333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Rectangle 118">
                <a:extLst>
                  <a:ext uri="{FF2B5EF4-FFF2-40B4-BE49-F238E27FC236}">
                    <a16:creationId xmlns:a16="http://schemas.microsoft.com/office/drawing/2014/main" id="{90C26210-1A95-2F48-8541-D617CE100996}"/>
                  </a:ext>
                </a:extLst>
              </p:cNvPr>
              <p:cNvSpPr/>
              <p:nvPr/>
            </p:nvSpPr>
            <p:spPr>
              <a:xfrm>
                <a:off x="3391001" y="2885253"/>
                <a:ext cx="993296" cy="333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`</a:t>
                </a:r>
              </a:p>
            </p:txBody>
          </p: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1679A58F-B1F8-E54D-A187-B0298AF94FBA}"/>
                  </a:ext>
                </a:extLst>
              </p:cNvPr>
              <p:cNvSpPr/>
              <p:nvPr/>
            </p:nvSpPr>
            <p:spPr>
              <a:xfrm>
                <a:off x="4407280" y="4307855"/>
                <a:ext cx="789404" cy="333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82A25BA5-B985-054F-BD48-815633F6F07C}"/>
                  </a:ext>
                </a:extLst>
              </p:cNvPr>
              <p:cNvSpPr/>
              <p:nvPr/>
            </p:nvSpPr>
            <p:spPr>
              <a:xfrm>
                <a:off x="3579718" y="4272375"/>
                <a:ext cx="789404" cy="3339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1CC6D2F7-CF22-D245-ABBA-220B26AB6469}"/>
                  </a:ext>
                </a:extLst>
              </p:cNvPr>
              <p:cNvSpPr/>
              <p:nvPr/>
            </p:nvSpPr>
            <p:spPr>
              <a:xfrm>
                <a:off x="3448215" y="3648298"/>
                <a:ext cx="685460" cy="684001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703C32A3-E1BA-6D45-9236-A9E468A9ED2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88122" y="4271737"/>
                <a:ext cx="0" cy="1425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6E1F2F65-D526-0645-B51A-5BD84F7CB8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788466" y="3572605"/>
                <a:ext cx="0" cy="14250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5" name="TextBox 124">
                <a:extLst>
                  <a:ext uri="{FF2B5EF4-FFF2-40B4-BE49-F238E27FC236}">
                    <a16:creationId xmlns:a16="http://schemas.microsoft.com/office/drawing/2014/main" id="{8F79CE75-EF08-CF44-B75E-EA030CB83D42}"/>
                  </a:ext>
                </a:extLst>
              </p:cNvPr>
              <p:cNvSpPr txBox="1"/>
              <p:nvPr/>
            </p:nvSpPr>
            <p:spPr>
              <a:xfrm>
                <a:off x="3223584" y="3086650"/>
                <a:ext cx="1020663" cy="561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𝛳=0˚</a:t>
                </a:r>
              </a:p>
            </p:txBody>
          </p: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83DDBC34-B698-834C-9271-C237CB664941}"/>
                  </a:ext>
                </a:extLst>
              </p:cNvPr>
              <p:cNvSpPr txBox="1"/>
              <p:nvPr/>
            </p:nvSpPr>
            <p:spPr>
              <a:xfrm>
                <a:off x="3013249" y="4317315"/>
                <a:ext cx="1332507" cy="561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𝛳=180˚</a:t>
                </a:r>
              </a:p>
            </p:txBody>
          </p:sp>
          <p:sp>
            <p:nvSpPr>
              <p:cNvPr id="127" name="TextBox 126">
                <a:extLst>
                  <a:ext uri="{FF2B5EF4-FFF2-40B4-BE49-F238E27FC236}">
                    <a16:creationId xmlns:a16="http://schemas.microsoft.com/office/drawing/2014/main" id="{7EE8AB72-6149-EC44-8B70-A90781981C1D}"/>
                  </a:ext>
                </a:extLst>
              </p:cNvPr>
              <p:cNvSpPr txBox="1"/>
              <p:nvPr/>
            </p:nvSpPr>
            <p:spPr>
              <a:xfrm>
                <a:off x="3177099" y="3609118"/>
                <a:ext cx="1212669" cy="797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Top View</a:t>
                </a:r>
              </a:p>
            </p:txBody>
          </p:sp>
        </p:grp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4761D45-2181-144B-9EAA-1487C23D559E}"/>
              </a:ext>
            </a:extLst>
          </p:cNvPr>
          <p:cNvSpPr txBox="1"/>
          <p:nvPr/>
        </p:nvSpPr>
        <p:spPr>
          <a:xfrm>
            <a:off x="2710813" y="4397501"/>
            <a:ext cx="14996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Avg. removal: 36 µm</a:t>
            </a:r>
          </a:p>
        </p:txBody>
      </p:sp>
    </p:spTree>
    <p:extLst>
      <p:ext uri="{BB962C8B-B14F-4D97-AF65-F5344CB8AC3E}">
        <p14:creationId xmlns:p14="http://schemas.microsoft.com/office/powerpoint/2010/main" val="23606613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RF Test Results after HEP and VEP"/>
          <p:cNvSpPr txBox="1">
            <a:spLocks noGrp="1"/>
          </p:cNvSpPr>
          <p:nvPr>
            <p:ph type="title"/>
          </p:nvPr>
        </p:nvSpPr>
        <p:spPr>
          <a:xfrm>
            <a:off x="-4643" y="-29763"/>
            <a:ext cx="9148643" cy="73474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3600" dirty="0">
                <a:latin typeface="Arial" panose="020B0604020202020204" pitchFamily="34" charset="0"/>
                <a:cs typeface="Arial" panose="020B0604020202020204" pitchFamily="34" charset="0"/>
              </a:rPr>
              <a:t>RF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Performance (Single-Cell Cavity)</a:t>
            </a:r>
            <a:endParaRPr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3" name="32 MV/m (Q0=8.0E9) was achieved after VEP.…"/>
          <p:cNvSpPr txBox="1"/>
          <p:nvPr/>
        </p:nvSpPr>
        <p:spPr>
          <a:xfrm>
            <a:off x="275837" y="5602054"/>
            <a:ext cx="8485186" cy="7659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marL="273462" indent="-273462" defTabSz="642915">
              <a:lnSpc>
                <a:spcPct val="120000"/>
              </a:lnSpc>
              <a:buSzPct val="145000"/>
              <a:buChar char="•"/>
              <a:defRPr sz="2800" b="0">
                <a:latin typeface="Arial"/>
                <a:ea typeface="Arial"/>
                <a:cs typeface="Arial"/>
                <a:sym typeface="Arial"/>
              </a:defRPr>
            </a:pPr>
            <a:r>
              <a:rPr lang="en-US" sz="1969" dirty="0">
                <a:solidFill>
                  <a:srgbClr val="2E37C0"/>
                </a:solidFill>
              </a:rPr>
              <a:t>Field gradient of </a:t>
            </a:r>
            <a:r>
              <a:rPr sz="1969" dirty="0">
                <a:solidFill>
                  <a:srgbClr val="2E37C0"/>
                </a:solidFill>
              </a:rPr>
              <a:t>32 MV/m (Q</a:t>
            </a:r>
            <a:r>
              <a:rPr sz="1969" baseline="-11428" dirty="0">
                <a:solidFill>
                  <a:srgbClr val="2E37C0"/>
                </a:solidFill>
              </a:rPr>
              <a:t>0</a:t>
            </a:r>
            <a:r>
              <a:rPr sz="1969" dirty="0">
                <a:solidFill>
                  <a:srgbClr val="2E37C0"/>
                </a:solidFill>
              </a:rPr>
              <a:t>=8</a:t>
            </a:r>
            <a:r>
              <a:rPr lang="en-US" sz="1969" dirty="0">
                <a:solidFill>
                  <a:srgbClr val="2E37C0"/>
                </a:solidFill>
              </a:rPr>
              <a:t>×10</a:t>
            </a:r>
            <a:r>
              <a:rPr sz="1969" baseline="30000" dirty="0">
                <a:solidFill>
                  <a:srgbClr val="2E37C0"/>
                </a:solidFill>
              </a:rPr>
              <a:t>9</a:t>
            </a:r>
            <a:r>
              <a:rPr sz="1969" dirty="0">
                <a:solidFill>
                  <a:srgbClr val="2E37C0"/>
                </a:solidFill>
              </a:rPr>
              <a:t>) was achieved after VEP.</a:t>
            </a:r>
          </a:p>
          <a:p>
            <a:pPr marL="273462" indent="-273462" defTabSz="642915">
              <a:lnSpc>
                <a:spcPct val="120000"/>
              </a:lnSpc>
              <a:buSzPct val="145000"/>
              <a:buChar char="•"/>
              <a:defRPr sz="2800" b="0">
                <a:latin typeface="Arial"/>
                <a:ea typeface="Arial"/>
                <a:cs typeface="Arial"/>
                <a:sym typeface="Arial"/>
              </a:defRPr>
            </a:pPr>
            <a:r>
              <a:rPr sz="1969" dirty="0">
                <a:solidFill>
                  <a:srgbClr val="2E37C0"/>
                </a:solidFill>
              </a:rPr>
              <a:t>The accelerating gradient after VEP was </a:t>
            </a:r>
            <a:r>
              <a:rPr lang="en-US" sz="1969" dirty="0">
                <a:solidFill>
                  <a:srgbClr val="2E37C0"/>
                </a:solidFill>
              </a:rPr>
              <a:t>as good</a:t>
            </a:r>
            <a:r>
              <a:rPr sz="1969" dirty="0">
                <a:solidFill>
                  <a:srgbClr val="2E37C0"/>
                </a:solidFill>
              </a:rPr>
              <a:t> as achieved after HEP.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8E7A9A-9048-6E4B-8316-0C98899F267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00AC6-B6F5-D348-B4DA-38189C5D7C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4268" y="1267906"/>
            <a:ext cx="5073650" cy="3599976"/>
          </a:xfrm>
          <a:prstGeom prst="rect">
            <a:avLst/>
          </a:prstGeom>
        </p:spPr>
      </p:pic>
      <p:sp>
        <p:nvSpPr>
          <p:cNvPr id="15" name="at 2K">
            <a:extLst>
              <a:ext uri="{FF2B5EF4-FFF2-40B4-BE49-F238E27FC236}">
                <a16:creationId xmlns:a16="http://schemas.microsoft.com/office/drawing/2014/main" id="{E0A1E876-AE12-744C-ABCF-328619EC6841}"/>
              </a:ext>
            </a:extLst>
          </p:cNvPr>
          <p:cNvSpPr txBox="1"/>
          <p:nvPr/>
        </p:nvSpPr>
        <p:spPr>
          <a:xfrm>
            <a:off x="4244301" y="1744086"/>
            <a:ext cx="698910" cy="3799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sz="2000" b="1" dirty="0">
                <a:latin typeface="Arial" panose="020B0604020202020204" pitchFamily="34" charset="0"/>
                <a:cs typeface="Arial" panose="020B0604020202020204" pitchFamily="34" charset="0"/>
              </a:rPr>
              <a:t>at 2K</a:t>
            </a:r>
          </a:p>
        </p:txBody>
      </p:sp>
      <p:sp>
        <p:nvSpPr>
          <p:cNvPr id="17" name="TB1-TSB02 Cavity">
            <a:extLst>
              <a:ext uri="{FF2B5EF4-FFF2-40B4-BE49-F238E27FC236}">
                <a16:creationId xmlns:a16="http://schemas.microsoft.com/office/drawing/2014/main" id="{080EFBE2-44C4-4844-AFF6-15F013861D69}"/>
              </a:ext>
            </a:extLst>
          </p:cNvPr>
          <p:cNvSpPr txBox="1"/>
          <p:nvPr/>
        </p:nvSpPr>
        <p:spPr>
          <a:xfrm>
            <a:off x="4175978" y="3870908"/>
            <a:ext cx="1266373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1600"/>
            </a:lvl1pPr>
          </a:lstStyle>
          <a:p>
            <a:r>
              <a:rPr sz="1125" dirty="0">
                <a:latin typeface="Arial" panose="020B0604020202020204" pitchFamily="34" charset="0"/>
                <a:cs typeface="Arial" panose="020B0604020202020204" pitchFamily="34" charset="0"/>
              </a:rPr>
              <a:t>TB1-TSB02 Cavity</a:t>
            </a:r>
          </a:p>
        </p:txBody>
      </p:sp>
      <p:sp>
        <p:nvSpPr>
          <p:cNvPr id="18" name="Cavity Performance after HEP and VEP">
            <a:extLst>
              <a:ext uri="{FF2B5EF4-FFF2-40B4-BE49-F238E27FC236}">
                <a16:creationId xmlns:a16="http://schemas.microsoft.com/office/drawing/2014/main" id="{001365A5-50F5-6C4B-9093-396A7EE0A8F2}"/>
              </a:ext>
            </a:extLst>
          </p:cNvPr>
          <p:cNvSpPr txBox="1"/>
          <p:nvPr/>
        </p:nvSpPr>
        <p:spPr>
          <a:xfrm>
            <a:off x="4005888" y="1021984"/>
            <a:ext cx="4133184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u="sng"/>
            </a:lvl1pPr>
          </a:lstStyle>
          <a:p>
            <a:r>
              <a:rPr i="1" dirty="0">
                <a:latin typeface="Arial" panose="020B0604020202020204" pitchFamily="34" charset="0"/>
                <a:cs typeface="Arial" panose="020B0604020202020204" pitchFamily="34" charset="0"/>
              </a:rPr>
              <a:t>Cavity Performance after HEP and VEP</a:t>
            </a:r>
          </a:p>
        </p:txBody>
      </p:sp>
      <p:sp>
        <p:nvSpPr>
          <p:cNvPr id="19" name="VEP1（50um）…">
            <a:extLst>
              <a:ext uri="{FF2B5EF4-FFF2-40B4-BE49-F238E27FC236}">
                <a16:creationId xmlns:a16="http://schemas.microsoft.com/office/drawing/2014/main" id="{C0A83FA2-6134-A349-8B59-FFCDC855EA53}"/>
              </a:ext>
            </a:extLst>
          </p:cNvPr>
          <p:cNvSpPr txBox="1"/>
          <p:nvPr/>
        </p:nvSpPr>
        <p:spPr>
          <a:xfrm>
            <a:off x="636319" y="1197786"/>
            <a:ext cx="2006523" cy="41583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5" tIns="32145" rIns="32145" bIns="32145">
            <a:spAutoFit/>
          </a:bodyPr>
          <a:lstStyle/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VEP1</a:t>
            </a:r>
            <a:r>
              <a:rPr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ＭＳ Ｐゴシック"/>
              </a:rPr>
              <a:t>（</a:t>
            </a:r>
            <a:r>
              <a:rPr lang="en-US"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ＭＳ Ｐゴシック"/>
              </a:rPr>
              <a:t>36µ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ＭＳ Ｐゴシック"/>
              </a:rPr>
              <a:t>）</a:t>
            </a:r>
          </a:p>
          <a:p>
            <a:pPr algn="ctr" defTabSz="642915">
              <a:defRPr sz="1900" b="0"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↓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HPR &amp;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 baking</a:t>
            </a:r>
          </a:p>
          <a:p>
            <a:pPr algn="ctr" defTabSz="642915">
              <a:defRPr sz="1900" b="0"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↓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Annealing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(750</a:t>
            </a:r>
            <a:r>
              <a:rPr lang="en-US"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642915">
              <a:defRPr sz="1900" b="0">
                <a:latin typeface="ＭＳ Ｐゴシック"/>
                <a:ea typeface="ＭＳ Ｐゴシック"/>
                <a:cs typeface="ＭＳ Ｐゴシック"/>
                <a:sym typeface="ＭＳ Ｐゴシック"/>
              </a:defRPr>
            </a:pPr>
            <a:r>
              <a:rPr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↓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VEP2</a:t>
            </a:r>
            <a:r>
              <a:rPr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ＭＳ Ｐゴシック"/>
              </a:rPr>
              <a:t>（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µ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dirty="0">
                <a:latin typeface="Arial" panose="020B0604020202020204" pitchFamily="34" charset="0"/>
                <a:ea typeface="ＭＳ Ｐゴシック"/>
                <a:cs typeface="Arial" panose="020B0604020202020204" pitchFamily="34" charset="0"/>
                <a:sym typeface="ＭＳ Ｐゴシック"/>
              </a:rPr>
              <a:t>）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HPR &amp;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120</a:t>
            </a:r>
            <a:r>
              <a:rPr dirty="0">
                <a:latin typeface="Arial" panose="020B0604020202020204" pitchFamily="34" charset="0"/>
                <a:ea typeface="Helvetica"/>
                <a:cs typeface="Arial" panose="020B0604020202020204" pitchFamily="34" charset="0"/>
                <a:sym typeface="Helvetica"/>
              </a:rPr>
              <a:t>º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 baking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↓</a:t>
            </a:r>
          </a:p>
          <a:p>
            <a:pPr algn="ctr" defTabSz="642915">
              <a:defRPr sz="1900"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Vertical test</a:t>
            </a:r>
          </a:p>
        </p:txBody>
      </p:sp>
      <p:sp>
        <p:nvSpPr>
          <p:cNvPr id="20" name="Process">
            <a:extLst>
              <a:ext uri="{FF2B5EF4-FFF2-40B4-BE49-F238E27FC236}">
                <a16:creationId xmlns:a16="http://schemas.microsoft.com/office/drawing/2014/main" id="{98AAB970-3342-DD43-A095-AF6AC9AFF3AD}"/>
              </a:ext>
            </a:extLst>
          </p:cNvPr>
          <p:cNvSpPr txBox="1"/>
          <p:nvPr/>
        </p:nvSpPr>
        <p:spPr>
          <a:xfrm>
            <a:off x="913932" y="721394"/>
            <a:ext cx="1451296" cy="3534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600" u="sng"/>
            </a:lvl1pPr>
          </a:lstStyle>
          <a:p>
            <a:r>
              <a:rPr lang="en-US" sz="1828" i="1" dirty="0">
                <a:latin typeface="Arial" panose="020B0604020202020204" pitchFamily="34" charset="0"/>
                <a:cs typeface="Arial" panose="020B0604020202020204" pitchFamily="34" charset="0"/>
              </a:rPr>
              <a:t>VEP </a:t>
            </a:r>
            <a:r>
              <a:rPr sz="1828" i="1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66D850-C24A-DB4C-97B7-B6AE415BA6C7}"/>
              </a:ext>
            </a:extLst>
          </p:cNvPr>
          <p:cNvSpPr txBox="1"/>
          <p:nvPr/>
        </p:nvSpPr>
        <p:spPr>
          <a:xfrm>
            <a:off x="5090975" y="3117693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b="1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=32 MV/m; Q</a:t>
            </a:r>
            <a:r>
              <a:rPr lang="en-US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=8×10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9554529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10895</TotalTime>
  <Words>1741</Words>
  <Application>Microsoft Macintosh PowerPoint</Application>
  <PresentationFormat>On-screen Show (4:3)</PresentationFormat>
  <Paragraphs>367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ＭＳ Ｐゴシック</vt:lpstr>
      <vt:lpstr>游ゴシック</vt:lpstr>
      <vt:lpstr>Arial</vt:lpstr>
      <vt:lpstr>Calibri</vt:lpstr>
      <vt:lpstr>Helvetica</vt:lpstr>
      <vt:lpstr>Helvetica Neue Medium</vt:lpstr>
      <vt:lpstr>Times New Roman</vt:lpstr>
      <vt:lpstr>Wingdings</vt:lpstr>
      <vt:lpstr>Office Theme</vt:lpstr>
      <vt:lpstr>Update on Progress of  Vertical EP at Marui and KEK</vt:lpstr>
      <vt:lpstr>Contents</vt:lpstr>
      <vt:lpstr>Horizontal &amp; Vertical Electropolishing</vt:lpstr>
      <vt:lpstr>1.3 GHz Single and Nine-Cell Coupon Cavities</vt:lpstr>
      <vt:lpstr>PowerPoint Presentation</vt:lpstr>
      <vt:lpstr>VEP with Conventional Rod Cathode</vt:lpstr>
      <vt:lpstr>VEP with Ninja Cathode</vt:lpstr>
      <vt:lpstr>VEP for RF Test Comparison</vt:lpstr>
      <vt:lpstr>SRF Performance (Single-Cell Cavity)</vt:lpstr>
      <vt:lpstr>PowerPoint Presentation</vt:lpstr>
      <vt:lpstr>Results of VEP</vt:lpstr>
      <vt:lpstr>Parametric Study with 9-Cell Coupon Cavity</vt:lpstr>
      <vt:lpstr>Effect of Cathode Rotation</vt:lpstr>
      <vt:lpstr>Novel Acid Flow Method (Dual Flow) </vt:lpstr>
      <vt:lpstr>Effect of Temperature</vt:lpstr>
      <vt:lpstr>J-V Curves under Optimized Conditions</vt:lpstr>
      <vt:lpstr>VEP Conditions (Dual Flow)</vt:lpstr>
      <vt:lpstr>Surface Morphologies</vt:lpstr>
      <vt:lpstr>Bulk and Light Removal (Removal Trend)</vt:lpstr>
      <vt:lpstr>Surface after Bulk Removal</vt:lpstr>
      <vt:lpstr>Field Flatness</vt:lpstr>
      <vt:lpstr>SRF Performance (Nine-Cell Cavity)</vt:lpstr>
      <vt:lpstr>Flipping System for VEP</vt:lpstr>
      <vt:lpstr>Preliminary Result of VEP with Flipping System</vt:lpstr>
      <vt:lpstr>Summary and Future Work</vt:lpstr>
      <vt:lpstr>   Thank You</vt:lpstr>
      <vt:lpstr>Backup Slides</vt:lpstr>
      <vt:lpstr>Effect of Dual-Flow Method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151</cp:revision>
  <dcterms:created xsi:type="dcterms:W3CDTF">2019-10-21T03:20:37Z</dcterms:created>
  <dcterms:modified xsi:type="dcterms:W3CDTF">2019-10-30T02:40:28Z</dcterms:modified>
</cp:coreProperties>
</file>