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1" r:id="rId2"/>
    <p:sldMasterId id="2147483654" r:id="rId3"/>
    <p:sldMasterId id="2147483657" r:id="rId4"/>
  </p:sldMasterIdLst>
  <p:notesMasterIdLst>
    <p:notesMasterId r:id="rId45"/>
  </p:notesMasterIdLst>
  <p:handoutMasterIdLst>
    <p:handoutMasterId r:id="rId46"/>
  </p:handoutMasterIdLst>
  <p:sldIdLst>
    <p:sldId id="256" r:id="rId5"/>
    <p:sldId id="259" r:id="rId6"/>
    <p:sldId id="308" r:id="rId7"/>
    <p:sldId id="260" r:id="rId8"/>
    <p:sldId id="263" r:id="rId9"/>
    <p:sldId id="264" r:id="rId10"/>
    <p:sldId id="267" r:id="rId11"/>
    <p:sldId id="269" r:id="rId12"/>
    <p:sldId id="285" r:id="rId13"/>
    <p:sldId id="293" r:id="rId14"/>
    <p:sldId id="294" r:id="rId15"/>
    <p:sldId id="318" r:id="rId16"/>
    <p:sldId id="292" r:id="rId17"/>
    <p:sldId id="303" r:id="rId18"/>
    <p:sldId id="286" r:id="rId19"/>
    <p:sldId id="287" r:id="rId20"/>
    <p:sldId id="305" r:id="rId21"/>
    <p:sldId id="290" r:id="rId22"/>
    <p:sldId id="302" r:id="rId23"/>
    <p:sldId id="304" r:id="rId24"/>
    <p:sldId id="319" r:id="rId25"/>
    <p:sldId id="321" r:id="rId26"/>
    <p:sldId id="320" r:id="rId27"/>
    <p:sldId id="309" r:id="rId28"/>
    <p:sldId id="310" r:id="rId29"/>
    <p:sldId id="307" r:id="rId30"/>
    <p:sldId id="311" r:id="rId31"/>
    <p:sldId id="312" r:id="rId32"/>
    <p:sldId id="313" r:id="rId33"/>
    <p:sldId id="314" r:id="rId34"/>
    <p:sldId id="326" r:id="rId35"/>
    <p:sldId id="316" r:id="rId36"/>
    <p:sldId id="317" r:id="rId37"/>
    <p:sldId id="315" r:id="rId38"/>
    <p:sldId id="258" r:id="rId39"/>
    <p:sldId id="325" r:id="rId40"/>
    <p:sldId id="322" r:id="rId41"/>
    <p:sldId id="323" r:id="rId42"/>
    <p:sldId id="324" r:id="rId43"/>
    <p:sldId id="327" r:id="rId44"/>
  </p:sldIdLst>
  <p:sldSz cx="9144000" cy="6858000" type="screen4x3"/>
  <p:notesSz cx="7104063" cy="10234613"/>
  <p:embeddedFontLst>
    <p:embeddedFont>
      <p:font typeface="Verdana" panose="020B0604030504040204" pitchFamily="34" charset="0"/>
      <p:regular r:id="rId47"/>
      <p:bold r:id="rId48"/>
      <p:italic r:id="rId49"/>
      <p:boldItalic r:id="rId50"/>
    </p:embeddedFont>
    <p:embeddedFont>
      <p:font typeface="Stafford" panose="00000400000000000000" pitchFamily="2" charset="0"/>
      <p:regular r:id="rId51"/>
    </p:embeddedFont>
    <p:embeddedFont>
      <p:font typeface="Calibri" panose="020F0502020204030204" pitchFamily="34" charset="0"/>
      <p:regular r:id="rId52"/>
      <p:bold r:id="rId53"/>
      <p:italic r:id="rId54"/>
      <p:boldItalic r:id="rId55"/>
    </p:embeddedFont>
    <p:embeddedFont>
      <p:font typeface="MS PGothic" panose="020B0600070205080204" pitchFamily="34" charset="-128"/>
      <p:regular r:id="rId56"/>
    </p:embeddedFont>
    <p:embeddedFont>
      <p:font typeface="Arial Unicode MS" panose="020B0604020202020204" pitchFamily="34" charset="-128"/>
      <p:regular r:id="rId57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orient="horz" pos="3974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4020">
          <p15:clr>
            <a:srgbClr val="A4A3A4"/>
          </p15:clr>
        </p15:guide>
        <p15:guide id="5" pos="2880">
          <p15:clr>
            <a:srgbClr val="A4A3A4"/>
          </p15:clr>
        </p15:guide>
        <p15:guide id="6" pos="56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90F22"/>
    <a:srgbClr val="B5B5B5"/>
    <a:srgbClr val="F5A300"/>
    <a:srgbClr val="000000"/>
    <a:srgbClr val="E9503E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1098" autoAdjust="0"/>
  </p:normalViewPr>
  <p:slideViewPr>
    <p:cSldViewPr snapToObjects="1">
      <p:cViewPr varScale="1">
        <p:scale>
          <a:sx n="122" d="100"/>
          <a:sy n="122" d="100"/>
        </p:scale>
        <p:origin x="1038" y="90"/>
      </p:cViewPr>
      <p:guideLst>
        <p:guide orient="horz" pos="1071"/>
        <p:guide orient="horz" pos="3974"/>
        <p:guide orient="horz" pos="3929"/>
        <p:guide orient="horz" pos="4020"/>
        <p:guide pos="2880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8" d="100"/>
          <a:sy n="68" d="100"/>
        </p:scale>
        <p:origin x="-1596" y="-10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8" Type="http://schemas.openxmlformats.org/officeDocument/2006/relationships/slide" Target="slides/slide4.xml"/><Relationship Id="rId51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6.fntdata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97335" y="433552"/>
            <a:ext cx="5597739" cy="43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17018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409"/>
              </a:lnSpc>
              <a:defRPr sz="1100" b="1">
                <a:latin typeface="Stafford" pitchFamily="2" charset="0"/>
              </a:defRPr>
            </a:lvl1pPr>
          </a:lstStyle>
          <a:p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97336" y="9589620"/>
            <a:ext cx="1378057" cy="29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 b="1">
                <a:latin typeface="Stafford" pitchFamily="2" charset="0"/>
              </a:defRPr>
            </a:lvl1pPr>
          </a:lstStyle>
          <a:p>
            <a:fld id="{1D2B8EB1-FC4F-4F3E-9A1C-C35C1BCA7D43}" type="datetime4">
              <a:rPr lang="de-DE" smtClean="0"/>
              <a:t>31. Oktober 2019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75393" y="9589620"/>
            <a:ext cx="4624219" cy="29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1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14412" y="9589620"/>
            <a:ext cx="693962" cy="29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100" b="1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C05DCBBD-7CCF-424B-BA7F-58B872F4E488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0182" name="Picture 6" descr="tud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365" y="403346"/>
            <a:ext cx="962009" cy="467309"/>
          </a:xfrm>
          <a:prstGeom prst="rect">
            <a:avLst/>
          </a:prstGeom>
          <a:noFill/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97335" y="200784"/>
            <a:ext cx="6711038" cy="16169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9075" tIns="49538" rIns="99075" bIns="49538" anchor="ctr"/>
          <a:lstStyle/>
          <a:p>
            <a:endParaRPr lang="en-US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97335" y="403344"/>
            <a:ext cx="671103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97335" y="9509661"/>
            <a:ext cx="671103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95692" y="870653"/>
            <a:ext cx="671103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30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8144" y="403346"/>
            <a:ext cx="968586" cy="470863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95692" y="9721108"/>
            <a:ext cx="1677348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409"/>
              </a:lnSpc>
              <a:defRPr sz="1100">
                <a:latin typeface="Stafford" pitchFamily="2" charset="0"/>
              </a:defRPr>
            </a:lvl1pPr>
          </a:lstStyle>
          <a:p>
            <a:fld id="{6E73008A-87DF-4ACF-AA81-B4592A9827B1}" type="datetime4">
              <a:rPr lang="de-DE" smtClean="0"/>
              <a:t>31. Oktober 2019</a:t>
            </a:fld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49363" y="1033463"/>
            <a:ext cx="4586287" cy="3438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97336" y="4795700"/>
            <a:ext cx="6709393" cy="47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873041" y="9721108"/>
            <a:ext cx="4252571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409"/>
              </a:lnSpc>
              <a:defRPr sz="11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25612" y="9721108"/>
            <a:ext cx="97680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75" tIns="49538" rIns="99075" bIns="495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409"/>
              </a:lnSpc>
              <a:defRPr sz="1100">
                <a:latin typeface="Stafford" pitchFamily="2" charset="0"/>
              </a:defRPr>
            </a:lvl1pPr>
          </a:lstStyle>
          <a:p>
            <a:r>
              <a:rPr lang="de-DE"/>
              <a:t>|  </a:t>
            </a:r>
            <a:fld id="{20BFE778-7782-41C3-AE11-EAC658298427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97335" y="433552"/>
            <a:ext cx="5597739" cy="44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17018" tIns="0" rIns="0" bIns="0" anchor="ctr"/>
          <a:lstStyle/>
          <a:p>
            <a:pPr>
              <a:lnSpc>
                <a:spcPts val="1409"/>
              </a:lnSpc>
            </a:pPr>
            <a:endParaRPr lang="de-DE" sz="1100" b="1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7335" y="200784"/>
            <a:ext cx="6711038" cy="161692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9075" tIns="49538" rIns="99075" bIns="49538" anchor="ctr"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97335" y="403344"/>
            <a:ext cx="6711038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97335" y="874207"/>
            <a:ext cx="671103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97335" y="9721106"/>
            <a:ext cx="6711038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95692" y="4593139"/>
            <a:ext cx="6711037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99075" tIns="49538" rIns="99075" bIns="49538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7772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1pPr>
    <a:lvl2pPr marL="4572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2pPr>
    <a:lvl3pPr marL="9144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3pPr>
    <a:lvl4pPr marL="13716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4pPr>
    <a:lvl5pPr marL="1828800" algn="l" rtl="0" fontAlgn="base">
      <a:spcBef>
        <a:spcPct val="1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B90F2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2800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60" name="Line 20"/>
          <p:cNvSpPr>
            <a:spLocks noChangeShapeType="1"/>
          </p:cNvSpPr>
          <p:nvPr userDrawn="1"/>
        </p:nvSpPr>
        <p:spPr bwMode="auto">
          <a:xfrm>
            <a:off x="252413" y="245745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" name="Grafik 12" descr="ATFT_Juli 2012_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62800" y="1449388"/>
            <a:ext cx="1734879" cy="913980"/>
          </a:xfrm>
          <a:prstGeom prst="rect">
            <a:avLst/>
          </a:prstGeom>
        </p:spPr>
      </p:pic>
      <p:sp>
        <p:nvSpPr>
          <p:cNvPr id="16" name="Footer Placeholder 1"/>
          <p:cNvSpPr txBox="1">
            <a:spLocks/>
          </p:cNvSpPr>
          <p:nvPr userDrawn="1"/>
        </p:nvSpPr>
        <p:spPr bwMode="auto">
          <a:xfrm>
            <a:off x="255150" y="6381328"/>
            <a:ext cx="8664575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hu-HU" sz="1000" dirty="0" smtClean="0"/>
              <a:t>31</a:t>
            </a:r>
            <a:r>
              <a:rPr lang="de-DE" sz="1000" dirty="0" smtClean="0"/>
              <a:t>.10.2019 | LCWS2019</a:t>
            </a:r>
            <a:r>
              <a:rPr lang="de-DE" sz="1000" baseline="0" dirty="0" smtClean="0"/>
              <a:t> </a:t>
            </a:r>
            <a:r>
              <a:rPr lang="de-DE" sz="1000" dirty="0" smtClean="0"/>
              <a:t>| </a:t>
            </a:r>
            <a:r>
              <a:rPr lang="hu-HU" sz="1000" dirty="0" err="1" smtClean="0"/>
              <a:t>Sendai</a:t>
            </a:r>
            <a:r>
              <a:rPr lang="hu-HU" sz="1000" dirty="0" smtClean="0"/>
              <a:t>, </a:t>
            </a:r>
            <a:r>
              <a:rPr lang="hu-HU" sz="1000" dirty="0" err="1" smtClean="0"/>
              <a:t>Japan</a:t>
            </a:r>
            <a:r>
              <a:rPr lang="de-DE" sz="1000" dirty="0" smtClean="0"/>
              <a:t> | </a:t>
            </a:r>
            <a:r>
              <a:rPr lang="hu-HU" sz="1000" dirty="0" smtClean="0"/>
              <a:t>Márton Major</a:t>
            </a:r>
            <a:r>
              <a:rPr lang="de-DE" sz="1000" dirty="0" smtClean="0"/>
              <a:t> 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 txBox="1">
            <a:spLocks/>
          </p:cNvSpPr>
          <p:nvPr userDrawn="1"/>
        </p:nvSpPr>
        <p:spPr bwMode="auto">
          <a:xfrm>
            <a:off x="255150" y="6381328"/>
            <a:ext cx="8664575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dirty="0" smtClean="0"/>
              <a:t>31.10.2019 | LCWS2019</a:t>
            </a:r>
            <a:r>
              <a:rPr lang="de-DE" sz="1000" baseline="0" dirty="0" smtClean="0"/>
              <a:t> </a:t>
            </a:r>
            <a:r>
              <a:rPr lang="de-DE" sz="1000" dirty="0" smtClean="0"/>
              <a:t>| </a:t>
            </a:r>
            <a:r>
              <a:rPr lang="hu-HU" sz="1000" dirty="0" err="1" smtClean="0"/>
              <a:t>Sendai</a:t>
            </a:r>
            <a:r>
              <a:rPr lang="hu-HU" sz="1000" dirty="0" smtClean="0"/>
              <a:t>, </a:t>
            </a:r>
            <a:r>
              <a:rPr lang="hu-HU" sz="1000" dirty="0" err="1" smtClean="0"/>
              <a:t>Japan</a:t>
            </a:r>
            <a:r>
              <a:rPr lang="de-DE" sz="1000" dirty="0" smtClean="0"/>
              <a:t> | </a:t>
            </a:r>
            <a:r>
              <a:rPr lang="hu-HU" sz="1000" dirty="0" smtClean="0"/>
              <a:t>Márton Major</a:t>
            </a:r>
            <a:r>
              <a:rPr lang="de-DE" sz="1000" dirty="0" smtClean="0"/>
              <a:t> | </a:t>
            </a:r>
            <a:fld id="{F72D6992-9955-443E-BD9B-FF248CD1F2CB}" type="slidenum">
              <a:rPr lang="de-DE" sz="1000" smtClean="0"/>
              <a:pPr/>
              <a:t>‹Nr.›</a:t>
            </a:fld>
            <a:r>
              <a:rPr lang="de-DE" sz="1000" dirty="0" smtClean="0"/>
              <a:t> / 35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B90F2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2800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4" y="6437313"/>
            <a:ext cx="8640763" cy="231775"/>
          </a:xfrm>
        </p:spPr>
        <p:txBody>
          <a:bodyPr/>
          <a:lstStyle>
            <a:lvl1pPr>
              <a:defRPr/>
            </a:lvl1pPr>
          </a:lstStyle>
          <a:p>
            <a:fld id="{03611D7E-2738-4BF9-AD2A-C87CF0E6A281}" type="datetime1">
              <a:rPr lang="en-GB" smtClean="0">
                <a:solidFill>
                  <a:srgbClr val="000000"/>
                </a:solidFill>
              </a:rPr>
              <a:pPr/>
              <a:t>31/10/2019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hu-HU" dirty="0" smtClean="0">
                <a:solidFill>
                  <a:srgbClr val="000000"/>
                </a:solidFill>
              </a:rPr>
              <a:t>FB 11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Dünne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Schichten</a:t>
            </a:r>
            <a:r>
              <a:rPr lang="hu-HU" dirty="0" smtClean="0">
                <a:solidFill>
                  <a:srgbClr val="000000"/>
                </a:solidFill>
              </a:rPr>
              <a:t> – Advanced </a:t>
            </a:r>
            <a:r>
              <a:rPr lang="hu-HU" dirty="0" err="1" smtClean="0">
                <a:solidFill>
                  <a:srgbClr val="000000"/>
                </a:solidFill>
              </a:rPr>
              <a:t>Thin</a:t>
            </a:r>
            <a:r>
              <a:rPr lang="hu-HU" dirty="0" smtClean="0">
                <a:solidFill>
                  <a:srgbClr val="000000"/>
                </a:solidFill>
              </a:rPr>
              <a:t> Film </a:t>
            </a:r>
            <a:r>
              <a:rPr lang="hu-HU" dirty="0" err="1" smtClean="0">
                <a:solidFill>
                  <a:srgbClr val="000000"/>
                </a:solidFill>
              </a:rPr>
              <a:t>Technology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60" name="Line 20"/>
          <p:cNvSpPr>
            <a:spLocks noChangeShapeType="1"/>
          </p:cNvSpPr>
          <p:nvPr userDrawn="1"/>
        </p:nvSpPr>
        <p:spPr bwMode="auto">
          <a:xfrm>
            <a:off x="252413" y="245745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Grafik 12" descr="ATFT_Juli 2012_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62800" y="1449388"/>
            <a:ext cx="1734879" cy="9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49717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 txBox="1">
            <a:spLocks/>
          </p:cNvSpPr>
          <p:nvPr userDrawn="1"/>
        </p:nvSpPr>
        <p:spPr bwMode="auto">
          <a:xfrm>
            <a:off x="255150" y="6381328"/>
            <a:ext cx="8664575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1000" dirty="0" smtClean="0"/>
              <a:t>07.10.2019 | </a:t>
            </a:r>
            <a:r>
              <a:rPr lang="de-DE" sz="1000" dirty="0" err="1" smtClean="0"/>
              <a:t>STenCiL</a:t>
            </a:r>
            <a:r>
              <a:rPr lang="de-DE" sz="1000" baseline="0" dirty="0" smtClean="0"/>
              <a:t> </a:t>
            </a:r>
            <a:r>
              <a:rPr lang="de-DE" sz="1000" dirty="0" smtClean="0"/>
              <a:t>| Rostock | </a:t>
            </a:r>
            <a:r>
              <a:rPr lang="hu-HU" sz="1000" dirty="0" smtClean="0"/>
              <a:t>Márton Major</a:t>
            </a:r>
            <a:r>
              <a:rPr lang="de-DE" sz="1000" dirty="0" smtClean="0"/>
              <a:t> | </a:t>
            </a:r>
            <a:fld id="{F72D6992-9955-443E-BD9B-FF248CD1F2CB}" type="slidenum">
              <a:rPr lang="de-DE" sz="1000" smtClean="0"/>
              <a:pPr/>
              <a:t>‹Nr.›</a:t>
            </a:fld>
            <a:r>
              <a:rPr lang="de-DE" sz="1000" dirty="0" smtClean="0"/>
              <a:t> / 35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979078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B90F2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2800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4" y="6437313"/>
            <a:ext cx="8640763" cy="231775"/>
          </a:xfrm>
        </p:spPr>
        <p:txBody>
          <a:bodyPr/>
          <a:lstStyle>
            <a:lvl1pPr>
              <a:defRPr/>
            </a:lvl1pPr>
          </a:lstStyle>
          <a:p>
            <a:fld id="{03611D7E-2738-4BF9-AD2A-C87CF0E6A281}" type="datetime1">
              <a:rPr lang="en-GB" smtClean="0">
                <a:solidFill>
                  <a:srgbClr val="000000"/>
                </a:solidFill>
              </a:rPr>
              <a:pPr/>
              <a:t>31/10/2019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hu-HU" dirty="0" smtClean="0">
                <a:solidFill>
                  <a:srgbClr val="000000"/>
                </a:solidFill>
              </a:rPr>
              <a:t>FB 11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Dünne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Schichten</a:t>
            </a:r>
            <a:r>
              <a:rPr lang="hu-HU" dirty="0" smtClean="0">
                <a:solidFill>
                  <a:srgbClr val="000000"/>
                </a:solidFill>
              </a:rPr>
              <a:t> – Advanced </a:t>
            </a:r>
            <a:r>
              <a:rPr lang="hu-HU" dirty="0" err="1" smtClean="0">
                <a:solidFill>
                  <a:srgbClr val="000000"/>
                </a:solidFill>
              </a:rPr>
              <a:t>Thin</a:t>
            </a:r>
            <a:r>
              <a:rPr lang="hu-HU" dirty="0" smtClean="0">
                <a:solidFill>
                  <a:srgbClr val="000000"/>
                </a:solidFill>
              </a:rPr>
              <a:t> Film </a:t>
            </a:r>
            <a:r>
              <a:rPr lang="hu-HU" dirty="0" err="1" smtClean="0">
                <a:solidFill>
                  <a:srgbClr val="000000"/>
                </a:solidFill>
              </a:rPr>
              <a:t>Technology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60" name="Line 20"/>
          <p:cNvSpPr>
            <a:spLocks noChangeShapeType="1"/>
          </p:cNvSpPr>
          <p:nvPr userDrawn="1"/>
        </p:nvSpPr>
        <p:spPr bwMode="auto">
          <a:xfrm>
            <a:off x="252413" y="245745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Grafik 12" descr="ATFT_Juli 2012_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62800" y="1449388"/>
            <a:ext cx="1734879" cy="9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54010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0825" y="6437313"/>
            <a:ext cx="8664575" cy="2317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000000"/>
                </a:solidFill>
              </a:rPr>
              <a:t>31/01/2018</a:t>
            </a:r>
            <a:r>
              <a:rPr lang="hu-HU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| FB11 | Advanced Thin Film Technology 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| </a:t>
            </a:r>
            <a:fld id="{F72D6992-9955-443E-BD9B-FF248CD1F2CB}" type="slidenum">
              <a:rPr lang="en-GB" smtClean="0">
                <a:solidFill>
                  <a:srgbClr val="000000"/>
                </a:solidFill>
              </a:rPr>
              <a:pPr/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46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B90F2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62800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4" y="6437313"/>
            <a:ext cx="8640763" cy="231775"/>
          </a:xfrm>
        </p:spPr>
        <p:txBody>
          <a:bodyPr/>
          <a:lstStyle>
            <a:lvl1pPr>
              <a:defRPr/>
            </a:lvl1pPr>
          </a:lstStyle>
          <a:p>
            <a:fld id="{03611D7E-2738-4BF9-AD2A-C87CF0E6A281}" type="datetime1">
              <a:rPr lang="en-GB" smtClean="0">
                <a:solidFill>
                  <a:srgbClr val="000000"/>
                </a:solidFill>
              </a:rPr>
              <a:pPr/>
              <a:t>31/10/2019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hu-HU" dirty="0" smtClean="0">
                <a:solidFill>
                  <a:srgbClr val="000000"/>
                </a:solidFill>
              </a:rPr>
              <a:t>FB 11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Dünne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Schichten</a:t>
            </a:r>
            <a:r>
              <a:rPr lang="hu-HU" dirty="0" smtClean="0">
                <a:solidFill>
                  <a:srgbClr val="000000"/>
                </a:solidFill>
              </a:rPr>
              <a:t> – Advanced Thin Film Technology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7060" name="Line 20"/>
          <p:cNvSpPr>
            <a:spLocks noChangeShapeType="1"/>
          </p:cNvSpPr>
          <p:nvPr userDrawn="1"/>
        </p:nvSpPr>
        <p:spPr bwMode="auto">
          <a:xfrm>
            <a:off x="252413" y="245745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Grafik 12" descr="ATFT_Juli 2012_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162800" y="1449388"/>
            <a:ext cx="1734879" cy="91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69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50825" y="6437313"/>
            <a:ext cx="8664575" cy="2317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000000"/>
                </a:solidFill>
              </a:rPr>
              <a:t>25/07/2015</a:t>
            </a:r>
            <a:r>
              <a:rPr lang="hu-HU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| FB11 | </a:t>
            </a:r>
            <a:r>
              <a:rPr lang="en-GB" dirty="0" err="1" smtClean="0">
                <a:solidFill>
                  <a:srgbClr val="000000"/>
                </a:solidFill>
              </a:rPr>
              <a:t>Dünne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Schichten</a:t>
            </a:r>
            <a:r>
              <a:rPr lang="hu-HU" dirty="0" smtClean="0">
                <a:solidFill>
                  <a:srgbClr val="000000"/>
                </a:solidFill>
              </a:rPr>
              <a:t> – Advanced Thin Film Technology</a:t>
            </a:r>
            <a:r>
              <a:rPr lang="en-GB" dirty="0" smtClean="0">
                <a:solidFill>
                  <a:srgbClr val="000000"/>
                </a:solidFill>
              </a:rPr>
              <a:t> | </a:t>
            </a:r>
            <a:fld id="{F72D6992-9955-443E-BD9B-FF248CD1F2CB}" type="slidenum">
              <a:rPr lang="en-GB" smtClean="0">
                <a:solidFill>
                  <a:srgbClr val="000000"/>
                </a:solidFill>
              </a:rPr>
              <a:pPr/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2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4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Grafik 11" descr="ATFT_Juli 2012_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023372" y="6278526"/>
            <a:ext cx="893802" cy="4708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9pPr>
    </p:titleStyle>
    <p:bodyStyle>
      <a:lvl1pPr marL="179388" indent="-17938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38163" indent="-1873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717550" indent="-17303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9080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4" y="6437313"/>
            <a:ext cx="86407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F8D66B76-B1CF-410D-BAD2-54BCAE2D9012}" type="datetime8">
              <a:rPr lang="en-GB" smtClean="0">
                <a:solidFill>
                  <a:srgbClr val="000000"/>
                </a:solidFill>
              </a:rPr>
              <a:pPr/>
              <a:t>31/10/2019 07:27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| </a:t>
            </a:r>
            <a:fld id="{F72D6992-9955-443E-BD9B-FF248CD1F2CB}" type="slidenum">
              <a:rPr lang="en-GB" smtClean="0">
                <a:solidFill>
                  <a:srgbClr val="000000"/>
                </a:solidFill>
              </a:rPr>
              <a:pPr/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4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Grafik 11" descr="ATFT_Juli 2012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3372" y="6278526"/>
            <a:ext cx="893802" cy="47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9pPr>
    </p:titleStyle>
    <p:bodyStyle>
      <a:lvl1pPr marL="179388" indent="-17938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38163" indent="-1873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717550" indent="-17303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9080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4" y="6437313"/>
            <a:ext cx="86407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F8D66B76-B1CF-410D-BAD2-54BCAE2D9012}" type="datetime8">
              <a:rPr lang="en-GB" smtClean="0">
                <a:solidFill>
                  <a:srgbClr val="000000"/>
                </a:solidFill>
              </a:rPr>
              <a:pPr/>
              <a:t>31/10/2019 07:27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| </a:t>
            </a:r>
            <a:fld id="{F72D6992-9955-443E-BD9B-FF248CD1F2CB}" type="slidenum">
              <a:rPr lang="en-GB" smtClean="0">
                <a:solidFill>
                  <a:srgbClr val="000000"/>
                </a:solidFill>
              </a:rPr>
              <a:pPr/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4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Grafik 11" descr="ATFT_Juli 2012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3372" y="6278526"/>
            <a:ext cx="893802" cy="47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2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9pPr>
    </p:titleStyle>
    <p:bodyStyle>
      <a:lvl1pPr marL="179388" indent="-17938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38163" indent="-1873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717550" indent="-17303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9080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4" y="6437313"/>
            <a:ext cx="864076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fld id="{F8D66B76-B1CF-410D-BAD2-54BCAE2D9012}" type="datetime8">
              <a:rPr lang="en-GB" smtClean="0">
                <a:solidFill>
                  <a:srgbClr val="000000"/>
                </a:solidFill>
              </a:rPr>
              <a:pPr/>
              <a:t>31/10/2019 07:27</a:t>
            </a:fld>
            <a:r>
              <a:rPr lang="en-GB" dirty="0" smtClean="0">
                <a:solidFill>
                  <a:srgbClr val="000000"/>
                </a:solidFill>
              </a:rPr>
              <a:t> | </a:t>
            </a:r>
            <a:r>
              <a:rPr lang="en-GB" dirty="0" err="1" smtClean="0">
                <a:solidFill>
                  <a:srgbClr val="000000"/>
                </a:solidFill>
              </a:rPr>
              <a:t>Márton</a:t>
            </a:r>
            <a:r>
              <a:rPr lang="en-GB" dirty="0" smtClean="0">
                <a:solidFill>
                  <a:srgbClr val="000000"/>
                </a:solidFill>
              </a:rPr>
              <a:t> Major | </a:t>
            </a:r>
            <a:fld id="{F72D6992-9955-443E-BD9B-FF248CD1F2CB}" type="slidenum">
              <a:rPr lang="en-GB" smtClean="0">
                <a:solidFill>
                  <a:srgbClr val="000000"/>
                </a:solidFill>
              </a:rPr>
              <a:pPr/>
              <a:t>‹Nr.›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B90F22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4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252413" y="623728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Grafik 11" descr="ATFT_Juli 2012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3372" y="6278526"/>
            <a:ext cx="893802" cy="47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04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Verdana" pitchFamily="34" charset="0"/>
        </a:defRPr>
      </a:lvl9pPr>
    </p:titleStyle>
    <p:bodyStyle>
      <a:lvl1pPr marL="179388" indent="-17938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38163" indent="-1873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717550" indent="-173038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9080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781594"/>
            <a:ext cx="6734175" cy="1345714"/>
          </a:xfrm>
        </p:spPr>
        <p:txBody>
          <a:bodyPr/>
          <a:lstStyle/>
          <a:p>
            <a:r>
              <a:rPr lang="en-US" sz="2800" b="0" dirty="0"/>
              <a:t>Material R&amp;D at the Technical University of Darmstadt on N-doped </a:t>
            </a:r>
            <a:r>
              <a:rPr lang="en-US" sz="2800" b="0" dirty="0" err="1"/>
              <a:t>Nb</a:t>
            </a:r>
            <a:r>
              <a:rPr lang="en-US" sz="2800" b="0" dirty="0"/>
              <a:t> and Nb</a:t>
            </a:r>
            <a:r>
              <a:rPr lang="en-US" sz="2800" b="0" baseline="-25000" dirty="0"/>
              <a:t>3</a:t>
            </a:r>
            <a:r>
              <a:rPr lang="en-US" sz="2800" b="0" dirty="0"/>
              <a:t>Sn for SRF cavities</a:t>
            </a:r>
            <a:endParaRPr lang="en-GB" sz="28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297157" y="2560554"/>
            <a:ext cx="8594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M</a:t>
            </a:r>
            <a:r>
              <a:rPr lang="hu-HU" sz="1600" b="1" dirty="0" err="1" smtClean="0"/>
              <a:t>árton</a:t>
            </a:r>
            <a:r>
              <a:rPr lang="en-GB" sz="1600" b="1" dirty="0" smtClean="0"/>
              <a:t> Major</a:t>
            </a:r>
            <a:r>
              <a:rPr lang="hu-HU" sz="1600" b="1" dirty="0" smtClean="0"/>
              <a:t>, Ruben </a:t>
            </a:r>
            <a:r>
              <a:rPr lang="hu-HU" sz="1600" b="1" dirty="0" err="1" smtClean="0"/>
              <a:t>Grewe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and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Nils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Sch</a:t>
            </a:r>
            <a:r>
              <a:rPr lang="de-DE" sz="1600" b="1" dirty="0" err="1" smtClean="0"/>
              <a:t>äfer</a:t>
            </a:r>
            <a:endParaRPr lang="hu-HU" sz="1600" dirty="0" smtClean="0"/>
          </a:p>
          <a:p>
            <a:endParaRPr lang="hu-HU" sz="1000" dirty="0" smtClean="0"/>
          </a:p>
          <a:p>
            <a:r>
              <a:rPr lang="en-GB" sz="1400" dirty="0" err="1" smtClean="0"/>
              <a:t>Technische</a:t>
            </a:r>
            <a:r>
              <a:rPr lang="en-GB" sz="1400" dirty="0" smtClean="0"/>
              <a:t> </a:t>
            </a:r>
            <a:r>
              <a:rPr lang="en-GB" sz="1400" dirty="0" err="1"/>
              <a:t>Universität</a:t>
            </a:r>
            <a:r>
              <a:rPr lang="en-GB" sz="1400" dirty="0"/>
              <a:t> Darmstadt, Darmstadt, Germany </a:t>
            </a:r>
            <a:endParaRPr lang="hu-HU" sz="14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427046"/>
            <a:ext cx="3601095" cy="2700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2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659877"/>
            <a:ext cx="6667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+mn-lt"/>
              </a:rPr>
              <a:t>Nb</a:t>
            </a:r>
            <a:r>
              <a:rPr lang="en-GB" sz="2400" dirty="0" smtClean="0">
                <a:latin typeface="+mn-lt"/>
              </a:rPr>
              <a:t> sample N-doping (IKP) new procedure</a:t>
            </a:r>
            <a:endParaRPr lang="en-GB" sz="2400" dirty="0">
              <a:latin typeface="+mn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772816"/>
            <a:ext cx="8676456" cy="397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659877"/>
            <a:ext cx="624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n-lt"/>
              </a:rPr>
              <a:t>SIMS of N-doping (IKP) new procedure</a:t>
            </a:r>
            <a:endParaRPr lang="en-GB" sz="2400" dirty="0">
              <a:latin typeface="+mn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00808"/>
            <a:ext cx="6875701" cy="4080467"/>
          </a:xfrm>
          <a:prstGeom prst="rect">
            <a:avLst/>
          </a:prstGeom>
        </p:spPr>
      </p:pic>
      <p:sp>
        <p:nvSpPr>
          <p:cNvPr id="4" name="TextBox 7"/>
          <p:cNvSpPr txBox="1"/>
          <p:nvPr/>
        </p:nvSpPr>
        <p:spPr>
          <a:xfrm rot="16200000">
            <a:off x="362552" y="3346207"/>
            <a:ext cx="930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Int. (c/s)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4139952" y="5781275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Sputter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time (s)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891806" y="202019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14N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944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00808"/>
            <a:ext cx="8604448" cy="44919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825" y="659877"/>
            <a:ext cx="6245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n-lt"/>
              </a:rPr>
              <a:t>SIMS of N-doping (IKP) new procedure</a:t>
            </a:r>
            <a:endParaRPr lang="en-GB" sz="2400" dirty="0">
              <a:latin typeface="+mn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380312" y="220486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16O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16832"/>
            <a:ext cx="8266321" cy="406818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 rot="16200000">
            <a:off x="-126275" y="2788810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Int. (</a:t>
            </a:r>
            <a:r>
              <a:rPr lang="de-DE" sz="1400" dirty="0" err="1" smtClean="0"/>
              <a:t>a.u</a:t>
            </a:r>
            <a:r>
              <a:rPr lang="de-DE" sz="1400" dirty="0" smtClean="0"/>
              <a:t>.)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 rot="16200000">
            <a:off x="-109036" y="4661018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Int. (</a:t>
            </a:r>
            <a:r>
              <a:rPr lang="de-DE" sz="1400" dirty="0" err="1" smtClean="0"/>
              <a:t>a.u</a:t>
            </a:r>
            <a:r>
              <a:rPr lang="de-DE" sz="1400" dirty="0" smtClean="0"/>
              <a:t>.)</a:t>
            </a:r>
            <a:endParaRPr lang="de-DE" sz="1400" dirty="0"/>
          </a:p>
        </p:txBody>
      </p:sp>
      <p:sp>
        <p:nvSpPr>
          <p:cNvPr id="6" name="Textfeld 5"/>
          <p:cNvSpPr txBox="1"/>
          <p:nvPr/>
        </p:nvSpPr>
        <p:spPr>
          <a:xfrm>
            <a:off x="4034937" y="5733256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2</a:t>
            </a:r>
            <a:r>
              <a:rPr lang="de-DE" sz="1400" dirty="0" smtClean="0">
                <a:latin typeface="Symbol" panose="05050102010706020507" pitchFamily="18" charset="2"/>
              </a:rPr>
              <a:t>q</a:t>
            </a:r>
            <a:r>
              <a:rPr lang="de-DE" sz="1400" dirty="0" smtClean="0"/>
              <a:t> (</a:t>
            </a:r>
            <a:r>
              <a:rPr lang="de-DE" sz="1400" dirty="0" err="1" smtClean="0"/>
              <a:t>deg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736788"/>
            <a:ext cx="6642117" cy="63579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000" b="0" kern="0" dirty="0" smtClean="0"/>
              <a:t>XRD of N-doped </a:t>
            </a:r>
            <a:r>
              <a:rPr lang="en-GB" sz="2000" b="0" kern="0" dirty="0" err="1" smtClean="0"/>
              <a:t>Nb</a:t>
            </a:r>
            <a:r>
              <a:rPr lang="en-GB" sz="2000" b="0" kern="0" dirty="0" smtClean="0"/>
              <a:t> samples (IKP, new procedure)</a:t>
            </a:r>
            <a:endParaRPr lang="en-GB" sz="2000" b="0" kern="0" baseline="-25000" dirty="0"/>
          </a:p>
        </p:txBody>
      </p:sp>
      <p:cxnSp>
        <p:nvCxnSpPr>
          <p:cNvPr id="9" name="Gerader Verbinder 8"/>
          <p:cNvCxnSpPr/>
          <p:nvPr/>
        </p:nvCxnSpPr>
        <p:spPr>
          <a:xfrm>
            <a:off x="971600" y="2204864"/>
            <a:ext cx="0" cy="2160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970185" y="2465276"/>
            <a:ext cx="0" cy="21602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971600" y="4077072"/>
            <a:ext cx="0" cy="216024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995264" y="2143889"/>
            <a:ext cx="6848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</a:rPr>
              <a:t>b</a:t>
            </a:r>
            <a:r>
              <a:rPr lang="de-DE" sz="1200" dirty="0" smtClean="0"/>
              <a:t>-Nb</a:t>
            </a:r>
            <a:r>
              <a:rPr lang="de-DE" sz="1200" baseline="-25000" dirty="0" smtClean="0"/>
              <a:t>2</a:t>
            </a:r>
            <a:r>
              <a:rPr lang="de-DE" sz="1200" dirty="0" smtClean="0"/>
              <a:t>N</a:t>
            </a:r>
            <a:endParaRPr lang="de-DE" sz="1200" dirty="0"/>
          </a:p>
        </p:txBody>
      </p:sp>
      <p:sp>
        <p:nvSpPr>
          <p:cNvPr id="17" name="Rechteck 16"/>
          <p:cNvSpPr/>
          <p:nvPr/>
        </p:nvSpPr>
        <p:spPr>
          <a:xfrm>
            <a:off x="996836" y="2404301"/>
            <a:ext cx="5293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</a:rPr>
              <a:t>a</a:t>
            </a:r>
            <a:r>
              <a:rPr lang="de-DE" sz="1200" dirty="0" smtClean="0"/>
              <a:t>-</a:t>
            </a:r>
            <a:r>
              <a:rPr lang="de-DE" sz="1200" dirty="0" err="1" smtClean="0"/>
              <a:t>Nb</a:t>
            </a:r>
            <a:endParaRPr lang="de-DE" sz="1200" dirty="0"/>
          </a:p>
        </p:txBody>
      </p:sp>
      <p:sp>
        <p:nvSpPr>
          <p:cNvPr id="18" name="Rechteck 17"/>
          <p:cNvSpPr/>
          <p:nvPr/>
        </p:nvSpPr>
        <p:spPr>
          <a:xfrm>
            <a:off x="998408" y="4023579"/>
            <a:ext cx="6174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>
                <a:latin typeface="Symbol" panose="05050102010706020507" pitchFamily="18" charset="2"/>
              </a:rPr>
              <a:t>d</a:t>
            </a:r>
            <a:r>
              <a:rPr lang="de-DE" sz="1200" dirty="0" smtClean="0"/>
              <a:t>-</a:t>
            </a:r>
            <a:r>
              <a:rPr lang="de-DE" sz="1200" dirty="0" err="1" smtClean="0"/>
              <a:t>NbN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8986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556792"/>
            <a:ext cx="7604551" cy="4520201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251520" y="692696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2N180005-2: 1h 100 mbar N</a:t>
            </a:r>
            <a:r>
              <a:rPr lang="de-DE" baseline="-25000" dirty="0" smtClean="0"/>
              <a:t>2</a:t>
            </a:r>
            <a:r>
              <a:rPr lang="de-DE" dirty="0" smtClean="0"/>
              <a:t>, 1550 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de-DE" dirty="0" smtClean="0"/>
              <a:t>C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 rot="16200000">
            <a:off x="161757" y="336487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Int. (</a:t>
            </a:r>
            <a:r>
              <a:rPr lang="de-DE" sz="1400" dirty="0" err="1" smtClean="0"/>
              <a:t>a.u</a:t>
            </a:r>
            <a:r>
              <a:rPr lang="de-DE" sz="1400" dirty="0" smtClean="0"/>
              <a:t>.)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283968" y="5923104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2</a:t>
            </a:r>
            <a:r>
              <a:rPr lang="de-DE" sz="1400" dirty="0" smtClean="0">
                <a:latin typeface="Symbol" panose="05050102010706020507" pitchFamily="18" charset="2"/>
              </a:rPr>
              <a:t>q</a:t>
            </a:r>
            <a:r>
              <a:rPr lang="de-DE" sz="1400" dirty="0" smtClean="0"/>
              <a:t> (</a:t>
            </a:r>
            <a:r>
              <a:rPr lang="de-DE" sz="1400" dirty="0" err="1" smtClean="0"/>
              <a:t>deg</a:t>
            </a:r>
            <a:r>
              <a:rPr lang="de-DE" sz="1400" dirty="0" smtClean="0"/>
              <a:t>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0667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4876" y="660632"/>
            <a:ext cx="4943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X-ray diffraction: phases and texture</a:t>
            </a:r>
            <a:endParaRPr lang="en-GB" sz="2000" dirty="0">
              <a:latin typeface="+mj-lt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038" y="1648190"/>
            <a:ext cx="6842148" cy="457183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 rot="16200000">
            <a:off x="3390797" y="2882011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110</a:t>
            </a:r>
            <a:endParaRPr lang="hu-HU" dirty="0"/>
          </a:p>
        </p:txBody>
      </p:sp>
      <p:sp>
        <p:nvSpPr>
          <p:cNvPr id="6" name="Textfeld 5"/>
          <p:cNvSpPr txBox="1"/>
          <p:nvPr/>
        </p:nvSpPr>
        <p:spPr>
          <a:xfrm rot="16200000">
            <a:off x="4451715" y="242047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200</a:t>
            </a:r>
            <a:endParaRPr lang="hu-HU" dirty="0"/>
          </a:p>
        </p:txBody>
      </p:sp>
      <p:sp>
        <p:nvSpPr>
          <p:cNvPr id="7" name="Textfeld 6"/>
          <p:cNvSpPr txBox="1"/>
          <p:nvPr/>
        </p:nvSpPr>
        <p:spPr>
          <a:xfrm rot="16200000">
            <a:off x="5390275" y="2161931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211</a:t>
            </a:r>
            <a:endParaRPr lang="hu-HU" dirty="0"/>
          </a:p>
        </p:txBody>
      </p:sp>
      <p:sp>
        <p:nvSpPr>
          <p:cNvPr id="8" name="Textfeld 7"/>
          <p:cNvSpPr txBox="1"/>
          <p:nvPr/>
        </p:nvSpPr>
        <p:spPr>
          <a:xfrm rot="16200000">
            <a:off x="6199108" y="4034139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220</a:t>
            </a:r>
            <a:endParaRPr lang="hu-HU" dirty="0"/>
          </a:p>
        </p:txBody>
      </p:sp>
      <p:sp>
        <p:nvSpPr>
          <p:cNvPr id="9" name="Textfeld 8"/>
          <p:cNvSpPr txBox="1"/>
          <p:nvPr/>
        </p:nvSpPr>
        <p:spPr>
          <a:xfrm rot="16200000">
            <a:off x="6960922" y="3021462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310</a:t>
            </a:r>
            <a:endParaRPr lang="hu-HU" dirty="0"/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1772" y="5013176"/>
            <a:ext cx="1161621" cy="77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0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07504" y="456253"/>
            <a:ext cx="8928992" cy="560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Textfeld 3"/>
          <p:cNvSpPr txBox="1"/>
          <p:nvPr/>
        </p:nvSpPr>
        <p:spPr>
          <a:xfrm>
            <a:off x="284876" y="660632"/>
            <a:ext cx="3353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T2: Annealed </a:t>
            </a:r>
            <a:r>
              <a:rPr lang="hu-HU" sz="2000" dirty="0" err="1" smtClean="0">
                <a:latin typeface="+mj-lt"/>
              </a:rPr>
              <a:t>Nb</a:t>
            </a:r>
            <a:r>
              <a:rPr lang="hu-HU" sz="2000" dirty="0" smtClean="0">
                <a:latin typeface="+mj-lt"/>
              </a:rPr>
              <a:t> </a:t>
            </a:r>
            <a:r>
              <a:rPr lang="hu-HU" sz="2000" dirty="0" err="1" smtClean="0">
                <a:latin typeface="+mj-lt"/>
              </a:rPr>
              <a:t>sample</a:t>
            </a:r>
            <a:endParaRPr lang="en-GB" sz="2000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" y="456253"/>
            <a:ext cx="8334375" cy="56007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359204" y="5872287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</a:t>
            </a:r>
            <a:r>
              <a:rPr lang="de-DE" dirty="0" smtClean="0">
                <a:latin typeface="Symbol" panose="05050102010706020507" pitchFamily="18" charset="2"/>
              </a:rPr>
              <a:t>q</a:t>
            </a:r>
            <a:r>
              <a:rPr lang="de-DE" dirty="0" smtClean="0"/>
              <a:t> (</a:t>
            </a:r>
            <a:r>
              <a:rPr lang="de-DE" dirty="0" err="1" smtClean="0"/>
              <a:t>deg</a:t>
            </a:r>
            <a:r>
              <a:rPr lang="de-DE" dirty="0" smtClean="0"/>
              <a:t>)</a:t>
            </a:r>
            <a:endParaRPr lang="hu-HU" dirty="0"/>
          </a:p>
        </p:txBody>
      </p:sp>
      <p:sp>
        <p:nvSpPr>
          <p:cNvPr id="7" name="Textfeld 6"/>
          <p:cNvSpPr txBox="1"/>
          <p:nvPr/>
        </p:nvSpPr>
        <p:spPr>
          <a:xfrm rot="16200000">
            <a:off x="-85611" y="3071937"/>
            <a:ext cx="9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Int</a:t>
            </a:r>
            <a:r>
              <a:rPr lang="de-DE" dirty="0" smtClean="0"/>
              <a:t> (</a:t>
            </a:r>
            <a:r>
              <a:rPr lang="de-DE" dirty="0" err="1" smtClean="0"/>
              <a:t>a.u</a:t>
            </a:r>
            <a:r>
              <a:rPr lang="de-DE" dirty="0" smtClean="0"/>
              <a:t>.)</a:t>
            </a:r>
            <a:endParaRPr lang="hu-HU" dirty="0"/>
          </a:p>
        </p:txBody>
      </p:sp>
      <p:sp>
        <p:nvSpPr>
          <p:cNvPr id="8" name="Textfeld 7"/>
          <p:cNvSpPr txBox="1"/>
          <p:nvPr/>
        </p:nvSpPr>
        <p:spPr>
          <a:xfrm rot="16200000">
            <a:off x="2914913" y="1664031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Nb</a:t>
            </a:r>
            <a:r>
              <a:rPr lang="de-DE" sz="1400" dirty="0" smtClean="0"/>
              <a:t> 110</a:t>
            </a:r>
            <a:endParaRPr lang="hu-HU" sz="1400" dirty="0"/>
          </a:p>
        </p:txBody>
      </p:sp>
      <p:sp>
        <p:nvSpPr>
          <p:cNvPr id="9" name="Textfeld 8"/>
          <p:cNvSpPr txBox="1"/>
          <p:nvPr/>
        </p:nvSpPr>
        <p:spPr>
          <a:xfrm rot="16200000">
            <a:off x="3741056" y="1175824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Nb</a:t>
            </a:r>
            <a:r>
              <a:rPr lang="de-DE" sz="1400" dirty="0" smtClean="0"/>
              <a:t> 200</a:t>
            </a:r>
            <a:endParaRPr lang="hu-HU" sz="1400" dirty="0"/>
          </a:p>
        </p:txBody>
      </p:sp>
      <p:sp>
        <p:nvSpPr>
          <p:cNvPr id="10" name="Textfeld 9"/>
          <p:cNvSpPr txBox="1"/>
          <p:nvPr/>
        </p:nvSpPr>
        <p:spPr>
          <a:xfrm rot="16200000">
            <a:off x="4456007" y="955182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Nb</a:t>
            </a:r>
            <a:r>
              <a:rPr lang="de-DE" sz="1400" dirty="0" smtClean="0"/>
              <a:t> 211</a:t>
            </a:r>
            <a:endParaRPr lang="hu-HU" sz="1400" dirty="0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5779438" y="1779126"/>
            <a:ext cx="708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Nb</a:t>
            </a:r>
            <a:r>
              <a:rPr lang="de-DE" sz="1400" dirty="0" smtClean="0"/>
              <a:t> 220</a:t>
            </a:r>
            <a:endParaRPr lang="hu-HU" sz="1400" dirty="0"/>
          </a:p>
        </p:txBody>
      </p:sp>
      <p:sp>
        <p:nvSpPr>
          <p:cNvPr id="12" name="Textfeld 11"/>
          <p:cNvSpPr txBox="1"/>
          <p:nvPr/>
        </p:nvSpPr>
        <p:spPr>
          <a:xfrm>
            <a:off x="6624111" y="1858239"/>
            <a:ext cx="16714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Annealed in </a:t>
            </a:r>
            <a:r>
              <a:rPr lang="hu-HU" sz="1600" dirty="0" smtClean="0"/>
              <a:t>UHV</a:t>
            </a:r>
            <a:r>
              <a:rPr lang="en-GB" sz="1600" dirty="0" smtClean="0"/>
              <a:t> at approx. 1200 </a:t>
            </a:r>
            <a:r>
              <a:rPr lang="en-GB" sz="1600" baseline="30000" dirty="0" smtClean="0"/>
              <a:t>o</a:t>
            </a:r>
            <a:r>
              <a:rPr lang="en-GB" sz="1600" dirty="0" smtClean="0"/>
              <a:t>C (nominal) for approx. 1 h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5352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4876" y="660632"/>
            <a:ext cx="1677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Verdana"/>
              </a:rPr>
              <a:t>Pole figures</a:t>
            </a:r>
            <a:endParaRPr lang="en-GB" sz="2000" dirty="0">
              <a:solidFill>
                <a:srgbClr val="000000"/>
              </a:solidFill>
              <a:latin typeface="Verdana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76" y="1889332"/>
            <a:ext cx="5543939" cy="4157954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828" y="2348734"/>
            <a:ext cx="4864572" cy="369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4876" y="660632"/>
            <a:ext cx="7071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T1 </a:t>
            </a:r>
            <a:r>
              <a:rPr lang="de-DE" sz="2000" dirty="0" smtClean="0">
                <a:latin typeface="+mj-lt"/>
              </a:rPr>
              <a:t>(Not </a:t>
            </a:r>
            <a:r>
              <a:rPr lang="de-DE" sz="2000" dirty="0" err="1" smtClean="0">
                <a:latin typeface="+mj-lt"/>
              </a:rPr>
              <a:t>polished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Nb</a:t>
            </a:r>
            <a:r>
              <a:rPr lang="de-DE" sz="2000" dirty="0" smtClean="0">
                <a:latin typeface="+mj-lt"/>
              </a:rPr>
              <a:t>)</a:t>
            </a:r>
            <a:r>
              <a:rPr lang="en-GB" sz="2000" dirty="0" smtClean="0">
                <a:latin typeface="+mj-lt"/>
              </a:rPr>
              <a:t>: Pole figures </a:t>
            </a:r>
            <a:r>
              <a:rPr lang="de-DE" sz="2000" dirty="0" err="1" smtClean="0">
                <a:latin typeface="+mj-lt"/>
              </a:rPr>
              <a:t>of</a:t>
            </a:r>
            <a:r>
              <a:rPr lang="de-DE" sz="2000" dirty="0" smtClean="0">
                <a:latin typeface="+mj-lt"/>
              </a:rPr>
              <a:t> 200 Bragg-peak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423395" y="1424623"/>
            <a:ext cx="311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 annealing </a:t>
            </a:r>
            <a:r>
              <a:rPr lang="hu-HU" dirty="0" smtClean="0"/>
              <a:t>(1200 </a:t>
            </a:r>
            <a:r>
              <a:rPr lang="hu-HU" dirty="0"/>
              <a:t>°</a:t>
            </a:r>
            <a:r>
              <a:rPr lang="hu-HU" dirty="0" smtClean="0"/>
              <a:t>C 1h)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90541" y="1482960"/>
            <a:ext cx="72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Virgin</a:t>
            </a:r>
            <a:endParaRPr lang="en-GB" dirty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2"/>
          <a:srcRect t="8529" r="92141" b="1533"/>
          <a:stretch/>
        </p:blipFill>
        <p:spPr>
          <a:xfrm>
            <a:off x="4499992" y="1475477"/>
            <a:ext cx="553342" cy="4488895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3"/>
          <a:srcRect t="8906" r="89852" b="2211"/>
          <a:stretch/>
        </p:blipFill>
        <p:spPr>
          <a:xfrm>
            <a:off x="107504" y="1457380"/>
            <a:ext cx="716828" cy="449719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133033" y="5901947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 colour scale</a:t>
            </a:r>
            <a:endParaRPr lang="en-GB" dirty="0"/>
          </a:p>
        </p:txBody>
      </p:sp>
      <p:pic>
        <p:nvPicPr>
          <p:cNvPr id="9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284B78"/>
              </a:clrFrom>
              <a:clrTo>
                <a:srgbClr val="284B78">
                  <a:alpha val="0"/>
                </a:srgbClr>
              </a:clrTo>
            </a:clrChange>
          </a:blip>
          <a:srcRect l="35332" t="17778" r="17595" b="16669"/>
          <a:stretch/>
        </p:blipFill>
        <p:spPr>
          <a:xfrm>
            <a:off x="467544" y="1733527"/>
            <a:ext cx="4156364" cy="4145974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4860032" y="1700808"/>
            <a:ext cx="4270664" cy="4312228"/>
            <a:chOff x="5818910" y="1101437"/>
            <a:chExt cx="4270664" cy="4312228"/>
          </a:xfrm>
        </p:grpSpPr>
        <p:sp>
          <p:nvSpPr>
            <p:cNvPr id="11" name="Ellipse 10"/>
            <p:cNvSpPr/>
            <p:nvPr/>
          </p:nvSpPr>
          <p:spPr>
            <a:xfrm>
              <a:off x="5902036" y="1174174"/>
              <a:ext cx="4114800" cy="4104408"/>
            </a:xfrm>
            <a:prstGeom prst="ellipse">
              <a:avLst/>
            </a:prstGeom>
            <a:solidFill>
              <a:srgbClr val="284B7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pic>
          <p:nvPicPr>
            <p:cNvPr id="12" name="Picture 1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284B78"/>
                </a:clrFrom>
                <a:clrTo>
                  <a:srgbClr val="284B78">
                    <a:alpha val="0"/>
                  </a:srgbClr>
                </a:clrTo>
              </a:clrChange>
            </a:blip>
            <a:srcRect l="34947" t="17912" r="16527" b="12970"/>
            <a:stretch/>
          </p:blipFill>
          <p:spPr>
            <a:xfrm>
              <a:off x="5818910" y="1101437"/>
              <a:ext cx="4270664" cy="43122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07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504" y="1844824"/>
            <a:ext cx="3994392" cy="3994412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4499992" y="1412776"/>
            <a:ext cx="4442350" cy="4721987"/>
            <a:chOff x="4499992" y="1412776"/>
            <a:chExt cx="4442350" cy="4721987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99992" y="1874595"/>
              <a:ext cx="3870423" cy="3934869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09191" y="1412776"/>
              <a:ext cx="533151" cy="4721987"/>
            </a:xfrm>
            <a:prstGeom prst="rect">
              <a:avLst/>
            </a:prstGeom>
          </p:spPr>
        </p:pic>
      </p:grp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7944" y="1484784"/>
            <a:ext cx="476014" cy="47148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95536" y="980728"/>
            <a:ext cx="3193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Nb</a:t>
            </a:r>
            <a:r>
              <a:rPr lang="de-DE" dirty="0" smtClean="0"/>
              <a:t> 200 </a:t>
            </a:r>
            <a:r>
              <a:rPr lang="de-DE" dirty="0" err="1" smtClean="0"/>
              <a:t>reflection</a:t>
            </a:r>
            <a:r>
              <a:rPr lang="hu-HU" dirty="0" smtClean="0"/>
              <a:t> (2</a:t>
            </a:r>
            <a:r>
              <a:rPr lang="de-DE" dirty="0" smtClean="0">
                <a:latin typeface="Symbol" panose="05050102010706020507" pitchFamily="18" charset="2"/>
              </a:rPr>
              <a:t>q</a:t>
            </a:r>
            <a:r>
              <a:rPr lang="de-DE" dirty="0" smtClean="0"/>
              <a:t> = 55.7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395536" y="561438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2N180005-2: 1h 100 mbar N</a:t>
            </a:r>
            <a:r>
              <a:rPr lang="de-DE" baseline="-25000" dirty="0" smtClean="0"/>
              <a:t>2</a:t>
            </a:r>
            <a:r>
              <a:rPr lang="de-DE" dirty="0" smtClean="0"/>
              <a:t>, 1550 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de-DE" dirty="0" smtClean="0"/>
              <a:t>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3287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458669"/>
            <a:ext cx="619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Possible superconducting </a:t>
            </a:r>
            <a:r>
              <a:rPr lang="en-GB" sz="2400" dirty="0">
                <a:latin typeface="+mn-lt"/>
              </a:rPr>
              <a:t>materials for </a:t>
            </a:r>
            <a:r>
              <a:rPr lang="en-GB" sz="2400" dirty="0" smtClean="0">
                <a:latin typeface="+mn-lt"/>
              </a:rPr>
              <a:t>RF cavities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Group 5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440885"/>
              </p:ext>
            </p:extLst>
          </p:nvPr>
        </p:nvGraphicFramePr>
        <p:xfrm>
          <a:off x="172138" y="1497847"/>
          <a:ext cx="8839201" cy="4437107"/>
        </p:xfrm>
        <a:graphic>
          <a:graphicData uri="http://schemas.openxmlformats.org/drawingml/2006/table">
            <a:tbl>
              <a:tblPr/>
              <a:tblGrid>
                <a:gridCol w="1001843"/>
                <a:gridCol w="779488"/>
                <a:gridCol w="1009996"/>
                <a:gridCol w="794431"/>
                <a:gridCol w="1066453"/>
                <a:gridCol w="971787"/>
                <a:gridCol w="1088478"/>
                <a:gridCol w="1129823"/>
                <a:gridCol w="996902"/>
              </a:tblGrid>
              <a:tr h="89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Temp.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Normal-state 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kumimoji="0" lang="en-GB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</a:t>
                      </a: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μΩ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Field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Lower Critical field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Upper Critical field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Penetration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[meV]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Pb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200-350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80-100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3.5-60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2.3/7.2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II- 2 gaps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YBCO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93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1.4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0.01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150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d-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wave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Pnictides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30-55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0.5-0.9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>
          <a:xfrm>
            <a:off x="147074" y="6006069"/>
            <a:ext cx="7161230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smtClean="0">
                <a:latin typeface="+mn-lt"/>
              </a:rPr>
              <a:t>Whistler 2015, SRF Tutorial  - </a:t>
            </a:r>
            <a:r>
              <a:rPr lang="hu-HU" sz="1200" dirty="0" err="1" smtClean="0">
                <a:latin typeface="+mn-lt"/>
              </a:rPr>
              <a:t>Pushing</a:t>
            </a:r>
            <a:r>
              <a:rPr lang="hu-HU" sz="1200" dirty="0" smtClean="0">
                <a:latin typeface="+mn-lt"/>
              </a:rPr>
              <a:t> </a:t>
            </a:r>
            <a:r>
              <a:rPr lang="hu-HU" sz="1200" dirty="0" err="1" smtClean="0">
                <a:latin typeface="+mn-lt"/>
              </a:rPr>
              <a:t>Nb</a:t>
            </a:r>
            <a:r>
              <a:rPr lang="hu-HU" sz="1200" dirty="0" smtClean="0">
                <a:latin typeface="+mn-lt"/>
              </a:rPr>
              <a:t> Performance</a:t>
            </a:r>
            <a:r>
              <a:rPr lang="en-GB" sz="1200" dirty="0" smtClean="0">
                <a:latin typeface="+mn-lt"/>
              </a:rPr>
              <a:t> - </a:t>
            </a:r>
            <a:r>
              <a:rPr lang="en-US" sz="1200" dirty="0">
                <a:solidFill>
                  <a:schemeClr val="tx2"/>
                </a:solidFill>
                <a:latin typeface="+mn-lt"/>
              </a:rPr>
              <a:t>A.-M. Valente-Feliciano </a:t>
            </a:r>
          </a:p>
          <a:p>
            <a:pPr>
              <a:defRPr/>
            </a:pP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087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7956" y="1014409"/>
            <a:ext cx="3459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/>
              <a:t>NbN-</a:t>
            </a:r>
            <a:r>
              <a:rPr lang="de-DE" dirty="0" smtClean="0"/>
              <a:t>111</a:t>
            </a:r>
            <a:r>
              <a:rPr lang="hu-HU" dirty="0" smtClean="0"/>
              <a:t> </a:t>
            </a:r>
            <a:r>
              <a:rPr lang="hu-HU" dirty="0" err="1" smtClean="0"/>
              <a:t>reflection</a:t>
            </a:r>
            <a:r>
              <a:rPr lang="de-DE" dirty="0" smtClean="0"/>
              <a:t> (</a:t>
            </a:r>
            <a:r>
              <a:rPr lang="hu-HU" dirty="0"/>
              <a:t>2</a:t>
            </a:r>
            <a:r>
              <a:rPr lang="de-DE" dirty="0">
                <a:latin typeface="Symbol" panose="05050102010706020507" pitchFamily="18" charset="2"/>
              </a:rPr>
              <a:t>q</a:t>
            </a:r>
            <a:r>
              <a:rPr lang="de-DE" dirty="0"/>
              <a:t> = </a:t>
            </a:r>
            <a:r>
              <a:rPr lang="de-DE" dirty="0" smtClean="0"/>
              <a:t>35.67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57993" y="1484784"/>
            <a:ext cx="545918" cy="4651233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4633778" y="1628800"/>
            <a:ext cx="4418967" cy="4609696"/>
            <a:chOff x="4633778" y="1628800"/>
            <a:chExt cx="4418967" cy="4609696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33778" y="1647478"/>
              <a:ext cx="3910936" cy="3976110"/>
            </a:xfrm>
            <a:prstGeom prst="rect">
              <a:avLst/>
            </a:prstGeom>
          </p:spPr>
        </p:pic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604448" y="1628800"/>
              <a:ext cx="448297" cy="4609696"/>
            </a:xfrm>
            <a:prstGeom prst="rect">
              <a:avLst/>
            </a:prstGeom>
          </p:spPr>
        </p:pic>
      </p:grp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3740" y="1700808"/>
            <a:ext cx="3930348" cy="399478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57956" y="544034"/>
            <a:ext cx="4237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2N180005-2: 1h 100 mbar N</a:t>
            </a:r>
            <a:r>
              <a:rPr lang="de-DE" baseline="-25000" dirty="0" smtClean="0"/>
              <a:t>2</a:t>
            </a:r>
            <a:r>
              <a:rPr lang="de-DE" dirty="0" smtClean="0"/>
              <a:t>, 1550 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de-DE" dirty="0" smtClean="0"/>
              <a:t>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631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4876" y="660632"/>
            <a:ext cx="3908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j-lt"/>
              </a:rPr>
              <a:t>Quality </a:t>
            </a:r>
            <a:r>
              <a:rPr lang="en-GB" sz="2000" dirty="0" smtClean="0">
                <a:latin typeface="+mj-lt"/>
              </a:rPr>
              <a:t>factor measurement</a:t>
            </a:r>
            <a:endParaRPr lang="en-GB" sz="2000" dirty="0">
              <a:latin typeface="+mj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628800"/>
            <a:ext cx="7956376" cy="452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139116"/>
            <a:ext cx="2114550" cy="319087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2231365"/>
            <a:ext cx="4076700" cy="305752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284876" y="660632"/>
            <a:ext cx="38959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Quality factor measurement</a:t>
            </a:r>
            <a:br>
              <a:rPr lang="en-GB" sz="2000" dirty="0" smtClean="0">
                <a:latin typeface="+mj-lt"/>
              </a:rPr>
            </a:br>
            <a:r>
              <a:rPr lang="en-GB" sz="2000" dirty="0" smtClean="0">
                <a:latin typeface="+mj-lt"/>
              </a:rPr>
              <a:t>Variable input coupler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6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842734"/>
            <a:ext cx="7511703" cy="370134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547367" y="2348880"/>
            <a:ext cx="216024" cy="2736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 rot="16200000">
            <a:off x="451861" y="3733321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</a:t>
            </a:r>
            <a:r>
              <a:rPr lang="de-DE" baseline="-25000" dirty="0" smtClean="0"/>
              <a:t>0</a:t>
            </a:r>
            <a:endParaRPr lang="de-DE" baseline="-25000" dirty="0"/>
          </a:p>
        </p:txBody>
      </p:sp>
      <p:sp>
        <p:nvSpPr>
          <p:cNvPr id="5" name="Textfeld 4"/>
          <p:cNvSpPr txBox="1"/>
          <p:nvPr/>
        </p:nvSpPr>
        <p:spPr>
          <a:xfrm>
            <a:off x="4286846" y="555336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</a:t>
            </a:r>
            <a:r>
              <a:rPr lang="de-DE" baseline="-25000" dirty="0" err="1" smtClean="0"/>
              <a:t>acc</a:t>
            </a:r>
            <a:r>
              <a:rPr lang="de-DE" baseline="-25000" dirty="0" smtClean="0"/>
              <a:t> </a:t>
            </a:r>
            <a:r>
              <a:rPr lang="de-DE" dirty="0" smtClean="0"/>
              <a:t>(V/m)</a:t>
            </a:r>
            <a:endParaRPr lang="de-DE" baseline="-25000" dirty="0"/>
          </a:p>
        </p:txBody>
      </p:sp>
      <p:sp>
        <p:nvSpPr>
          <p:cNvPr id="6" name="Textfeld 5"/>
          <p:cNvSpPr txBox="1"/>
          <p:nvPr/>
        </p:nvSpPr>
        <p:spPr>
          <a:xfrm>
            <a:off x="284876" y="660632"/>
            <a:ext cx="3794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Quality factor measurement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52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458669"/>
            <a:ext cx="619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Possible superconducting </a:t>
            </a:r>
            <a:r>
              <a:rPr lang="en-GB" sz="2400" dirty="0">
                <a:latin typeface="+mn-lt"/>
              </a:rPr>
              <a:t>materials for </a:t>
            </a:r>
            <a:r>
              <a:rPr lang="en-GB" sz="2400" dirty="0" smtClean="0">
                <a:latin typeface="+mn-lt"/>
              </a:rPr>
              <a:t>RF cavities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Group 580"/>
          <p:cNvGraphicFramePr>
            <a:graphicFrameLocks noGrp="1"/>
          </p:cNvGraphicFramePr>
          <p:nvPr>
            <p:extLst/>
          </p:nvPr>
        </p:nvGraphicFramePr>
        <p:xfrm>
          <a:off x="172138" y="1497847"/>
          <a:ext cx="8839201" cy="4437107"/>
        </p:xfrm>
        <a:graphic>
          <a:graphicData uri="http://schemas.openxmlformats.org/drawingml/2006/table">
            <a:tbl>
              <a:tblPr/>
              <a:tblGrid>
                <a:gridCol w="1001843"/>
                <a:gridCol w="779488"/>
                <a:gridCol w="1009996"/>
                <a:gridCol w="794431"/>
                <a:gridCol w="1066453"/>
                <a:gridCol w="971787"/>
                <a:gridCol w="1088478"/>
                <a:gridCol w="1129823"/>
                <a:gridCol w="996902"/>
              </a:tblGrid>
              <a:tr h="89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Temp.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Normal-state 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kumimoji="0" lang="en-GB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</a:t>
                      </a: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μΩ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Field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Lower Critical field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Upper Critical field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Penetration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[meV]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Pb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200-350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NbTiN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80-100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3.5-60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2.3/7.2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II- 2 gaps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YBCO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93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1.4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0.01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latin typeface="+mn-lt"/>
                        </a:rPr>
                        <a:t>150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d-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wave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Pnictides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30-55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0.5-0.9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>
          <a:xfrm>
            <a:off x="147074" y="6006069"/>
            <a:ext cx="7161230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smtClean="0">
                <a:latin typeface="+mn-lt"/>
              </a:rPr>
              <a:t>Whistler 2015, SRF Tutorial  - </a:t>
            </a:r>
            <a:r>
              <a:rPr lang="hu-HU" sz="1200" dirty="0" err="1" smtClean="0">
                <a:latin typeface="+mn-lt"/>
              </a:rPr>
              <a:t>Pushing</a:t>
            </a:r>
            <a:r>
              <a:rPr lang="hu-HU" sz="1200" dirty="0" smtClean="0">
                <a:latin typeface="+mn-lt"/>
              </a:rPr>
              <a:t> </a:t>
            </a:r>
            <a:r>
              <a:rPr lang="hu-HU" sz="1200" dirty="0" err="1" smtClean="0">
                <a:latin typeface="+mn-lt"/>
              </a:rPr>
              <a:t>Nb</a:t>
            </a:r>
            <a:r>
              <a:rPr lang="hu-HU" sz="1200" dirty="0" smtClean="0">
                <a:latin typeface="+mn-lt"/>
              </a:rPr>
              <a:t> Performance</a:t>
            </a:r>
            <a:r>
              <a:rPr lang="en-GB" sz="1200" dirty="0" smtClean="0">
                <a:latin typeface="+mn-lt"/>
              </a:rPr>
              <a:t> - </a:t>
            </a:r>
            <a:r>
              <a:rPr lang="en-US" sz="1200" dirty="0">
                <a:solidFill>
                  <a:schemeClr val="tx2"/>
                </a:solidFill>
                <a:latin typeface="+mn-lt"/>
              </a:rPr>
              <a:t>A.-M. Valente-Feliciano </a:t>
            </a:r>
          </a:p>
          <a:p>
            <a:pPr>
              <a:defRPr/>
            </a:pP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63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458669"/>
            <a:ext cx="619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Possible superconducting </a:t>
            </a:r>
            <a:r>
              <a:rPr lang="en-GB" sz="2400" dirty="0">
                <a:latin typeface="+mn-lt"/>
              </a:rPr>
              <a:t>materials for </a:t>
            </a:r>
            <a:r>
              <a:rPr lang="en-GB" sz="2400" dirty="0" smtClean="0">
                <a:latin typeface="+mn-lt"/>
              </a:rPr>
              <a:t>RF cavities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Group 5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295776"/>
              </p:ext>
            </p:extLst>
          </p:nvPr>
        </p:nvGraphicFramePr>
        <p:xfrm>
          <a:off x="172138" y="1497847"/>
          <a:ext cx="8839201" cy="4437107"/>
        </p:xfrm>
        <a:graphic>
          <a:graphicData uri="http://schemas.openxmlformats.org/drawingml/2006/table">
            <a:tbl>
              <a:tblPr/>
              <a:tblGrid>
                <a:gridCol w="1001843"/>
                <a:gridCol w="779488"/>
                <a:gridCol w="1009996"/>
                <a:gridCol w="794431"/>
                <a:gridCol w="1066453"/>
                <a:gridCol w="971787"/>
                <a:gridCol w="1088478"/>
                <a:gridCol w="1129823"/>
                <a:gridCol w="996902"/>
              </a:tblGrid>
              <a:tr h="89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Temp.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Normal-state 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kumimoji="0" lang="en-GB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</a:t>
                      </a: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μΩ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Field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Lower Critical field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Upper Critical field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Penetration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[meV]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Pb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200-350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NbTiN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80-100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Mo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3.5-60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2.3/7.2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II- 2 gaps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YBCO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93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1.4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0.01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150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d-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wave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Pnictides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30-55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0.5-0.9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&gt;100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>
          <a:xfrm>
            <a:off x="147074" y="6006069"/>
            <a:ext cx="7161230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smtClean="0">
                <a:latin typeface="+mn-lt"/>
              </a:rPr>
              <a:t>Whistler 2015, SRF Tutorial  - </a:t>
            </a:r>
            <a:r>
              <a:rPr lang="hu-HU" sz="1200" dirty="0" err="1" smtClean="0">
                <a:latin typeface="+mn-lt"/>
              </a:rPr>
              <a:t>Pushing</a:t>
            </a:r>
            <a:r>
              <a:rPr lang="hu-HU" sz="1200" dirty="0" smtClean="0">
                <a:latin typeface="+mn-lt"/>
              </a:rPr>
              <a:t> </a:t>
            </a:r>
            <a:r>
              <a:rPr lang="hu-HU" sz="1200" dirty="0" err="1" smtClean="0">
                <a:latin typeface="+mn-lt"/>
              </a:rPr>
              <a:t>Nb</a:t>
            </a:r>
            <a:r>
              <a:rPr lang="hu-HU" sz="1200" dirty="0" smtClean="0">
                <a:latin typeface="+mn-lt"/>
              </a:rPr>
              <a:t> Performance</a:t>
            </a:r>
            <a:r>
              <a:rPr lang="en-GB" sz="1200" dirty="0" smtClean="0">
                <a:latin typeface="+mn-lt"/>
              </a:rPr>
              <a:t> - </a:t>
            </a:r>
            <a:r>
              <a:rPr lang="en-US" sz="1200" dirty="0">
                <a:solidFill>
                  <a:schemeClr val="tx2"/>
                </a:solidFill>
                <a:latin typeface="+mn-lt"/>
              </a:rPr>
              <a:t>A.-M. Valente-Feliciano </a:t>
            </a:r>
          </a:p>
          <a:p>
            <a:pPr>
              <a:defRPr/>
            </a:pP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892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+mn-lt"/>
              </a:rPr>
              <a:t>Nb</a:t>
            </a:r>
            <a:r>
              <a:rPr lang="en-GB" sz="2400" dirty="0">
                <a:latin typeface="+mn-lt"/>
              </a:rPr>
              <a:t>-Sn phase diagram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xmlns="" id="{45C0DDE9-8F37-49A5-A395-22FE18CF89D6}"/>
              </a:ext>
            </a:extLst>
          </p:cNvPr>
          <p:cNvSpPr txBox="1"/>
          <p:nvPr/>
        </p:nvSpPr>
        <p:spPr>
          <a:xfrm>
            <a:off x="236017" y="6000546"/>
            <a:ext cx="8587840" cy="230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Charlesworth JP, </a:t>
            </a:r>
            <a:r>
              <a:rPr lang="en-US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Macphail</a:t>
            </a:r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I, Madsen PE. Experimental work on the niobium-tin constitution diagram and related studies. Journal of Materials Science. 1970 Jul 1;5(7):580-603.</a:t>
            </a:r>
          </a:p>
        </p:txBody>
      </p:sp>
      <p:grpSp>
        <p:nvGrpSpPr>
          <p:cNvPr id="5" name="Group 86">
            <a:extLst>
              <a:ext uri="{FF2B5EF4-FFF2-40B4-BE49-F238E27FC236}">
                <a16:creationId xmlns:a16="http://schemas.microsoft.com/office/drawing/2014/main" xmlns="" id="{48D8FE2A-6ADB-4028-934D-5F0C40242E31}"/>
              </a:ext>
            </a:extLst>
          </p:cNvPr>
          <p:cNvGrpSpPr>
            <a:grpSpLocks/>
          </p:cNvGrpSpPr>
          <p:nvPr/>
        </p:nvGrpSpPr>
        <p:grpSpPr bwMode="auto">
          <a:xfrm>
            <a:off x="1255631" y="1556791"/>
            <a:ext cx="6124681" cy="4426880"/>
            <a:chOff x="4024237" y="1236903"/>
            <a:chExt cx="9747036" cy="7761003"/>
          </a:xfrm>
        </p:grpSpPr>
        <p:pic>
          <p:nvPicPr>
            <p:cNvPr id="6" name="Picture 87">
              <a:extLst>
                <a:ext uri="{FF2B5EF4-FFF2-40B4-BE49-F238E27FC236}">
                  <a16:creationId xmlns:a16="http://schemas.microsoft.com/office/drawing/2014/main" xmlns="" id="{ABE7E992-99ED-4262-B340-9F59CC5DF4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4237" y="1236903"/>
              <a:ext cx="9747036" cy="776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6">
              <a:extLst>
                <a:ext uri="{FF2B5EF4-FFF2-40B4-BE49-F238E27FC236}">
                  <a16:creationId xmlns:a16="http://schemas.microsoft.com/office/drawing/2014/main" xmlns="" id="{828B688F-4473-4C90-9198-857F8DB78ECC}"/>
                </a:ext>
              </a:extLst>
            </p:cNvPr>
            <p:cNvSpPr/>
            <p:nvPr/>
          </p:nvSpPr>
          <p:spPr>
            <a:xfrm>
              <a:off x="6582037" y="2379372"/>
              <a:ext cx="711222" cy="5910335"/>
            </a:xfrm>
            <a:custGeom>
              <a:avLst/>
              <a:gdLst>
                <a:gd name="connsiteX0" fmla="*/ 0 w 427205"/>
                <a:gd name="connsiteY0" fmla="*/ 0 h 2733954"/>
                <a:gd name="connsiteX1" fmla="*/ 427205 w 427205"/>
                <a:gd name="connsiteY1" fmla="*/ 0 h 2733954"/>
                <a:gd name="connsiteX2" fmla="*/ 427205 w 427205"/>
                <a:gd name="connsiteY2" fmla="*/ 2733954 h 2733954"/>
                <a:gd name="connsiteX3" fmla="*/ 0 w 427205"/>
                <a:gd name="connsiteY3" fmla="*/ 2733954 h 2733954"/>
                <a:gd name="connsiteX4" fmla="*/ 0 w 427205"/>
                <a:gd name="connsiteY4" fmla="*/ 0 h 2733954"/>
                <a:gd name="connsiteX0" fmla="*/ 0 w 427205"/>
                <a:gd name="connsiteY0" fmla="*/ 0 h 3605491"/>
                <a:gd name="connsiteX1" fmla="*/ 427205 w 427205"/>
                <a:gd name="connsiteY1" fmla="*/ 871537 h 3605491"/>
                <a:gd name="connsiteX2" fmla="*/ 427205 w 427205"/>
                <a:gd name="connsiteY2" fmla="*/ 3605491 h 3605491"/>
                <a:gd name="connsiteX3" fmla="*/ 0 w 427205"/>
                <a:gd name="connsiteY3" fmla="*/ 3605491 h 3605491"/>
                <a:gd name="connsiteX4" fmla="*/ 0 w 427205"/>
                <a:gd name="connsiteY4" fmla="*/ 0 h 3605491"/>
                <a:gd name="connsiteX0" fmla="*/ 0 w 427205"/>
                <a:gd name="connsiteY0" fmla="*/ 0 h 3605491"/>
                <a:gd name="connsiteX1" fmla="*/ 427205 w 427205"/>
                <a:gd name="connsiteY1" fmla="*/ 871537 h 3605491"/>
                <a:gd name="connsiteX2" fmla="*/ 427205 w 427205"/>
                <a:gd name="connsiteY2" fmla="*/ 3605491 h 3605491"/>
                <a:gd name="connsiteX3" fmla="*/ 0 w 427205"/>
                <a:gd name="connsiteY3" fmla="*/ 3605491 h 3605491"/>
                <a:gd name="connsiteX4" fmla="*/ 0 w 427205"/>
                <a:gd name="connsiteY4" fmla="*/ 0 h 3605491"/>
                <a:gd name="connsiteX0" fmla="*/ 0 w 427205"/>
                <a:gd name="connsiteY0" fmla="*/ 0 h 3605491"/>
                <a:gd name="connsiteX1" fmla="*/ 427205 w 427205"/>
                <a:gd name="connsiteY1" fmla="*/ 871537 h 3605491"/>
                <a:gd name="connsiteX2" fmla="*/ 427205 w 427205"/>
                <a:gd name="connsiteY2" fmla="*/ 3605491 h 3605491"/>
                <a:gd name="connsiteX3" fmla="*/ 0 w 427205"/>
                <a:gd name="connsiteY3" fmla="*/ 3605491 h 3605491"/>
                <a:gd name="connsiteX4" fmla="*/ 0 w 427205"/>
                <a:gd name="connsiteY4" fmla="*/ 0 h 3605491"/>
                <a:gd name="connsiteX0" fmla="*/ 28575 w 427205"/>
                <a:gd name="connsiteY0" fmla="*/ 0 h 3476904"/>
                <a:gd name="connsiteX1" fmla="*/ 427205 w 427205"/>
                <a:gd name="connsiteY1" fmla="*/ 742950 h 3476904"/>
                <a:gd name="connsiteX2" fmla="*/ 427205 w 427205"/>
                <a:gd name="connsiteY2" fmla="*/ 3476904 h 3476904"/>
                <a:gd name="connsiteX3" fmla="*/ 0 w 427205"/>
                <a:gd name="connsiteY3" fmla="*/ 3476904 h 3476904"/>
                <a:gd name="connsiteX4" fmla="*/ 28575 w 427205"/>
                <a:gd name="connsiteY4" fmla="*/ 0 h 3476904"/>
                <a:gd name="connsiteX0" fmla="*/ 28575 w 427205"/>
                <a:gd name="connsiteY0" fmla="*/ 207136 h 3684040"/>
                <a:gd name="connsiteX1" fmla="*/ 184008 w 427205"/>
                <a:gd name="connsiteY1" fmla="*/ 446228 h 3684040"/>
                <a:gd name="connsiteX2" fmla="*/ 427205 w 427205"/>
                <a:gd name="connsiteY2" fmla="*/ 950086 h 3684040"/>
                <a:gd name="connsiteX3" fmla="*/ 427205 w 427205"/>
                <a:gd name="connsiteY3" fmla="*/ 3684040 h 3684040"/>
                <a:gd name="connsiteX4" fmla="*/ 0 w 427205"/>
                <a:gd name="connsiteY4" fmla="*/ 3684040 h 3684040"/>
                <a:gd name="connsiteX5" fmla="*/ 28575 w 427205"/>
                <a:gd name="connsiteY5" fmla="*/ 207136 h 3684040"/>
                <a:gd name="connsiteX0" fmla="*/ 28575 w 427205"/>
                <a:gd name="connsiteY0" fmla="*/ 228660 h 3705564"/>
                <a:gd name="connsiteX1" fmla="*/ 241158 w 427205"/>
                <a:gd name="connsiteY1" fmla="*/ 367739 h 3705564"/>
                <a:gd name="connsiteX2" fmla="*/ 427205 w 427205"/>
                <a:gd name="connsiteY2" fmla="*/ 971610 h 3705564"/>
                <a:gd name="connsiteX3" fmla="*/ 427205 w 427205"/>
                <a:gd name="connsiteY3" fmla="*/ 3705564 h 3705564"/>
                <a:gd name="connsiteX4" fmla="*/ 0 w 427205"/>
                <a:gd name="connsiteY4" fmla="*/ 3705564 h 3705564"/>
                <a:gd name="connsiteX5" fmla="*/ 28575 w 427205"/>
                <a:gd name="connsiteY5" fmla="*/ 228660 h 3705564"/>
                <a:gd name="connsiteX0" fmla="*/ 28575 w 427205"/>
                <a:gd name="connsiteY0" fmla="*/ 192774 h 3669678"/>
                <a:gd name="connsiteX1" fmla="*/ 241158 w 427205"/>
                <a:gd name="connsiteY1" fmla="*/ 331853 h 3669678"/>
                <a:gd name="connsiteX2" fmla="*/ 427205 w 427205"/>
                <a:gd name="connsiteY2" fmla="*/ 935724 h 3669678"/>
                <a:gd name="connsiteX3" fmla="*/ 427205 w 427205"/>
                <a:gd name="connsiteY3" fmla="*/ 3669678 h 3669678"/>
                <a:gd name="connsiteX4" fmla="*/ 0 w 427205"/>
                <a:gd name="connsiteY4" fmla="*/ 3669678 h 3669678"/>
                <a:gd name="connsiteX5" fmla="*/ 28575 w 427205"/>
                <a:gd name="connsiteY5" fmla="*/ 192774 h 3669678"/>
                <a:gd name="connsiteX0" fmla="*/ 14288 w 427205"/>
                <a:gd name="connsiteY0" fmla="*/ 221489 h 3555518"/>
                <a:gd name="connsiteX1" fmla="*/ 241158 w 427205"/>
                <a:gd name="connsiteY1" fmla="*/ 217693 h 3555518"/>
                <a:gd name="connsiteX2" fmla="*/ 427205 w 427205"/>
                <a:gd name="connsiteY2" fmla="*/ 821564 h 3555518"/>
                <a:gd name="connsiteX3" fmla="*/ 427205 w 427205"/>
                <a:gd name="connsiteY3" fmla="*/ 3555518 h 3555518"/>
                <a:gd name="connsiteX4" fmla="*/ 0 w 427205"/>
                <a:gd name="connsiteY4" fmla="*/ 3555518 h 3555518"/>
                <a:gd name="connsiteX5" fmla="*/ 14288 w 427205"/>
                <a:gd name="connsiteY5" fmla="*/ 221489 h 3555518"/>
                <a:gd name="connsiteX0" fmla="*/ 625 w 442466"/>
                <a:gd name="connsiteY0" fmla="*/ 221489 h 3555518"/>
                <a:gd name="connsiteX1" fmla="*/ 256419 w 442466"/>
                <a:gd name="connsiteY1" fmla="*/ 217693 h 3555518"/>
                <a:gd name="connsiteX2" fmla="*/ 442466 w 442466"/>
                <a:gd name="connsiteY2" fmla="*/ 821564 h 3555518"/>
                <a:gd name="connsiteX3" fmla="*/ 442466 w 442466"/>
                <a:gd name="connsiteY3" fmla="*/ 3555518 h 3555518"/>
                <a:gd name="connsiteX4" fmla="*/ 15261 w 442466"/>
                <a:gd name="connsiteY4" fmla="*/ 3555518 h 3555518"/>
                <a:gd name="connsiteX5" fmla="*/ 625 w 442466"/>
                <a:gd name="connsiteY5" fmla="*/ 221489 h 3555518"/>
                <a:gd name="connsiteX0" fmla="*/ 7056 w 448897"/>
                <a:gd name="connsiteY0" fmla="*/ 221489 h 3570356"/>
                <a:gd name="connsiteX1" fmla="*/ 262850 w 448897"/>
                <a:gd name="connsiteY1" fmla="*/ 217693 h 3570356"/>
                <a:gd name="connsiteX2" fmla="*/ 448897 w 448897"/>
                <a:gd name="connsiteY2" fmla="*/ 821564 h 3570356"/>
                <a:gd name="connsiteX3" fmla="*/ 448897 w 448897"/>
                <a:gd name="connsiteY3" fmla="*/ 3555518 h 3570356"/>
                <a:gd name="connsiteX4" fmla="*/ 0 w 448897"/>
                <a:gd name="connsiteY4" fmla="*/ 3570356 h 3570356"/>
                <a:gd name="connsiteX5" fmla="*/ 7056 w 448897"/>
                <a:gd name="connsiteY5" fmla="*/ 221489 h 3570356"/>
                <a:gd name="connsiteX0" fmla="*/ 7056 w 470590"/>
                <a:gd name="connsiteY0" fmla="*/ 221489 h 3577775"/>
                <a:gd name="connsiteX1" fmla="*/ 262850 w 470590"/>
                <a:gd name="connsiteY1" fmla="*/ 217693 h 3577775"/>
                <a:gd name="connsiteX2" fmla="*/ 448897 w 470590"/>
                <a:gd name="connsiteY2" fmla="*/ 821564 h 3577775"/>
                <a:gd name="connsiteX3" fmla="*/ 470590 w 470590"/>
                <a:gd name="connsiteY3" fmla="*/ 3577775 h 3577775"/>
                <a:gd name="connsiteX4" fmla="*/ 0 w 470590"/>
                <a:gd name="connsiteY4" fmla="*/ 3570356 h 3577775"/>
                <a:gd name="connsiteX5" fmla="*/ 7056 w 470590"/>
                <a:gd name="connsiteY5" fmla="*/ 221489 h 3577775"/>
                <a:gd name="connsiteX0" fmla="*/ 7056 w 470590"/>
                <a:gd name="connsiteY0" fmla="*/ 307410 h 3663696"/>
                <a:gd name="connsiteX1" fmla="*/ 60386 w 470590"/>
                <a:gd name="connsiteY1" fmla="*/ 36539 h 3663696"/>
                <a:gd name="connsiteX2" fmla="*/ 448897 w 470590"/>
                <a:gd name="connsiteY2" fmla="*/ 907485 h 3663696"/>
                <a:gd name="connsiteX3" fmla="*/ 470590 w 470590"/>
                <a:gd name="connsiteY3" fmla="*/ 3663696 h 3663696"/>
                <a:gd name="connsiteX4" fmla="*/ 0 w 470590"/>
                <a:gd name="connsiteY4" fmla="*/ 3656277 h 3663696"/>
                <a:gd name="connsiteX5" fmla="*/ 7056 w 470590"/>
                <a:gd name="connsiteY5" fmla="*/ 307410 h 3663696"/>
                <a:gd name="connsiteX0" fmla="*/ 7056 w 470590"/>
                <a:gd name="connsiteY0" fmla="*/ 307410 h 3663696"/>
                <a:gd name="connsiteX1" fmla="*/ 60386 w 470590"/>
                <a:gd name="connsiteY1" fmla="*/ 36539 h 3663696"/>
                <a:gd name="connsiteX2" fmla="*/ 448897 w 470590"/>
                <a:gd name="connsiteY2" fmla="*/ 907485 h 3663696"/>
                <a:gd name="connsiteX3" fmla="*/ 470590 w 470590"/>
                <a:gd name="connsiteY3" fmla="*/ 3663696 h 3663696"/>
                <a:gd name="connsiteX4" fmla="*/ 0 w 470590"/>
                <a:gd name="connsiteY4" fmla="*/ 3656277 h 3663696"/>
                <a:gd name="connsiteX5" fmla="*/ 7056 w 470590"/>
                <a:gd name="connsiteY5" fmla="*/ 307410 h 3663696"/>
                <a:gd name="connsiteX0" fmla="*/ 7056 w 470590"/>
                <a:gd name="connsiteY0" fmla="*/ 289926 h 3646212"/>
                <a:gd name="connsiteX1" fmla="*/ 60386 w 470590"/>
                <a:gd name="connsiteY1" fmla="*/ 19055 h 3646212"/>
                <a:gd name="connsiteX2" fmla="*/ 448897 w 470590"/>
                <a:gd name="connsiteY2" fmla="*/ 890001 h 3646212"/>
                <a:gd name="connsiteX3" fmla="*/ 470590 w 470590"/>
                <a:gd name="connsiteY3" fmla="*/ 3646212 h 3646212"/>
                <a:gd name="connsiteX4" fmla="*/ 0 w 470590"/>
                <a:gd name="connsiteY4" fmla="*/ 3638793 h 3646212"/>
                <a:gd name="connsiteX5" fmla="*/ 7056 w 470590"/>
                <a:gd name="connsiteY5" fmla="*/ 289926 h 3646212"/>
                <a:gd name="connsiteX0" fmla="*/ 7056 w 470590"/>
                <a:gd name="connsiteY0" fmla="*/ 365236 h 3721522"/>
                <a:gd name="connsiteX1" fmla="*/ 60386 w 470590"/>
                <a:gd name="connsiteY1" fmla="*/ 0 h 3721522"/>
                <a:gd name="connsiteX2" fmla="*/ 448897 w 470590"/>
                <a:gd name="connsiteY2" fmla="*/ 965311 h 3721522"/>
                <a:gd name="connsiteX3" fmla="*/ 470590 w 470590"/>
                <a:gd name="connsiteY3" fmla="*/ 3721522 h 3721522"/>
                <a:gd name="connsiteX4" fmla="*/ 0 w 470590"/>
                <a:gd name="connsiteY4" fmla="*/ 3714103 h 3721522"/>
                <a:gd name="connsiteX5" fmla="*/ 7056 w 470590"/>
                <a:gd name="connsiteY5" fmla="*/ 365236 h 3721522"/>
                <a:gd name="connsiteX0" fmla="*/ 7056 w 470590"/>
                <a:gd name="connsiteY0" fmla="*/ 365236 h 3721522"/>
                <a:gd name="connsiteX1" fmla="*/ 60386 w 470590"/>
                <a:gd name="connsiteY1" fmla="*/ 0 h 3721522"/>
                <a:gd name="connsiteX2" fmla="*/ 422219 w 470590"/>
                <a:gd name="connsiteY2" fmla="*/ 954826 h 3721522"/>
                <a:gd name="connsiteX3" fmla="*/ 470590 w 470590"/>
                <a:gd name="connsiteY3" fmla="*/ 3721522 h 3721522"/>
                <a:gd name="connsiteX4" fmla="*/ 0 w 470590"/>
                <a:gd name="connsiteY4" fmla="*/ 3714103 h 3721522"/>
                <a:gd name="connsiteX5" fmla="*/ 7056 w 470590"/>
                <a:gd name="connsiteY5" fmla="*/ 365236 h 3721522"/>
                <a:gd name="connsiteX0" fmla="*/ 7056 w 435020"/>
                <a:gd name="connsiteY0" fmla="*/ 365236 h 3714103"/>
                <a:gd name="connsiteX1" fmla="*/ 60386 w 435020"/>
                <a:gd name="connsiteY1" fmla="*/ 0 h 3714103"/>
                <a:gd name="connsiteX2" fmla="*/ 422219 w 435020"/>
                <a:gd name="connsiteY2" fmla="*/ 954826 h 3714103"/>
                <a:gd name="connsiteX3" fmla="*/ 435020 w 435020"/>
                <a:gd name="connsiteY3" fmla="*/ 3711037 h 3714103"/>
                <a:gd name="connsiteX4" fmla="*/ 0 w 435020"/>
                <a:gd name="connsiteY4" fmla="*/ 3714103 h 3714103"/>
                <a:gd name="connsiteX5" fmla="*/ 7056 w 435020"/>
                <a:gd name="connsiteY5" fmla="*/ 365236 h 3714103"/>
                <a:gd name="connsiteX0" fmla="*/ 731 w 428695"/>
                <a:gd name="connsiteY0" fmla="*/ 365236 h 3711037"/>
                <a:gd name="connsiteX1" fmla="*/ 54061 w 428695"/>
                <a:gd name="connsiteY1" fmla="*/ 0 h 3711037"/>
                <a:gd name="connsiteX2" fmla="*/ 415894 w 428695"/>
                <a:gd name="connsiteY2" fmla="*/ 954826 h 3711037"/>
                <a:gd name="connsiteX3" fmla="*/ 428695 w 428695"/>
                <a:gd name="connsiteY3" fmla="*/ 3711037 h 3711037"/>
                <a:gd name="connsiteX4" fmla="*/ 11460 w 428695"/>
                <a:gd name="connsiteY4" fmla="*/ 3682648 h 3711037"/>
                <a:gd name="connsiteX5" fmla="*/ 731 w 428695"/>
                <a:gd name="connsiteY5" fmla="*/ 365236 h 3711037"/>
                <a:gd name="connsiteX0" fmla="*/ 15949 w 417235"/>
                <a:gd name="connsiteY0" fmla="*/ 365236 h 3711037"/>
                <a:gd name="connsiteX1" fmla="*/ 42601 w 417235"/>
                <a:gd name="connsiteY1" fmla="*/ 0 h 3711037"/>
                <a:gd name="connsiteX2" fmla="*/ 404434 w 417235"/>
                <a:gd name="connsiteY2" fmla="*/ 954826 h 3711037"/>
                <a:gd name="connsiteX3" fmla="*/ 417235 w 417235"/>
                <a:gd name="connsiteY3" fmla="*/ 3711037 h 3711037"/>
                <a:gd name="connsiteX4" fmla="*/ 0 w 417235"/>
                <a:gd name="connsiteY4" fmla="*/ 3682648 h 3711037"/>
                <a:gd name="connsiteX5" fmla="*/ 15949 w 417235"/>
                <a:gd name="connsiteY5" fmla="*/ 365236 h 3711037"/>
                <a:gd name="connsiteX0" fmla="*/ 15949 w 417235"/>
                <a:gd name="connsiteY0" fmla="*/ 365236 h 3711037"/>
                <a:gd name="connsiteX1" fmla="*/ 42601 w 417235"/>
                <a:gd name="connsiteY1" fmla="*/ 0 h 3711037"/>
                <a:gd name="connsiteX2" fmla="*/ 404434 w 417235"/>
                <a:gd name="connsiteY2" fmla="*/ 954826 h 3711037"/>
                <a:gd name="connsiteX3" fmla="*/ 417235 w 417235"/>
                <a:gd name="connsiteY3" fmla="*/ 3711037 h 3711037"/>
                <a:gd name="connsiteX4" fmla="*/ 0 w 417235"/>
                <a:gd name="connsiteY4" fmla="*/ 3682648 h 3711037"/>
                <a:gd name="connsiteX5" fmla="*/ 15949 w 417235"/>
                <a:gd name="connsiteY5" fmla="*/ 365236 h 371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7235" h="3711037">
                  <a:moveTo>
                    <a:pt x="15949" y="365236"/>
                  </a:moveTo>
                  <a:cubicBezTo>
                    <a:pt x="48998" y="-167256"/>
                    <a:pt x="33836" y="128132"/>
                    <a:pt x="42601" y="0"/>
                  </a:cubicBezTo>
                  <a:cubicBezTo>
                    <a:pt x="145194" y="123826"/>
                    <a:pt x="401854" y="359425"/>
                    <a:pt x="404434" y="954826"/>
                  </a:cubicBezTo>
                  <a:lnTo>
                    <a:pt x="417235" y="3711037"/>
                  </a:lnTo>
                  <a:lnTo>
                    <a:pt x="0" y="3682648"/>
                  </a:lnTo>
                  <a:cubicBezTo>
                    <a:pt x="4763" y="2571305"/>
                    <a:pt x="11186" y="1476579"/>
                    <a:pt x="15949" y="365236"/>
                  </a:cubicBezTo>
                  <a:close/>
                </a:path>
              </a:pathLst>
            </a:custGeom>
            <a:solidFill>
              <a:srgbClr val="FF000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480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Challenge: </a:t>
            </a:r>
            <a:r>
              <a:rPr lang="en-GB" sz="2400" dirty="0" err="1">
                <a:latin typeface="+mn-lt"/>
              </a:rPr>
              <a:t>Vapor</a:t>
            </a:r>
            <a:r>
              <a:rPr lang="en-GB" sz="2400" dirty="0">
                <a:latin typeface="+mn-lt"/>
              </a:rPr>
              <a:t>-pressure of Sn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070" y="2132856"/>
            <a:ext cx="3888432" cy="362063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5" y="2191597"/>
            <a:ext cx="4716016" cy="3561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5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Challenge: </a:t>
            </a:r>
            <a:r>
              <a:rPr lang="en-GB" sz="2400" dirty="0" err="1">
                <a:latin typeface="+mn-lt"/>
              </a:rPr>
              <a:t>Vapor</a:t>
            </a:r>
            <a:r>
              <a:rPr lang="en-GB" sz="2400" dirty="0">
                <a:latin typeface="+mn-lt"/>
              </a:rPr>
              <a:t>-pressure of Sn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1390195" y="2199611"/>
            <a:ext cx="2093307" cy="976816"/>
            <a:chOff x="2361987" y="22061614"/>
            <a:chExt cx="2693734" cy="1360593"/>
          </a:xfrm>
        </p:grpSpPr>
        <p:sp>
          <p:nvSpPr>
            <p:cNvPr id="35" name="Rechteck 34"/>
            <p:cNvSpPr/>
            <p:nvPr/>
          </p:nvSpPr>
          <p:spPr>
            <a:xfrm>
              <a:off x="2362761" y="22945393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6" name="Rechteck 35"/>
            <p:cNvSpPr/>
            <p:nvPr/>
          </p:nvSpPr>
          <p:spPr>
            <a:xfrm>
              <a:off x="2362761" y="22718174"/>
              <a:ext cx="1527369" cy="247115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2362761" y="22503819"/>
              <a:ext cx="1527369" cy="247115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8" name="Rechteck 37"/>
            <p:cNvSpPr/>
            <p:nvPr/>
          </p:nvSpPr>
          <p:spPr>
            <a:xfrm>
              <a:off x="2362828" y="22275969"/>
              <a:ext cx="1527369" cy="247115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2361987" y="22061614"/>
              <a:ext cx="1527369" cy="247115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40" name="Textfeld 42"/>
            <p:cNvSpPr txBox="1"/>
            <p:nvPr/>
          </p:nvSpPr>
          <p:spPr>
            <a:xfrm>
              <a:off x="2556381" y="22907769"/>
              <a:ext cx="1393348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  <p:sp>
          <p:nvSpPr>
            <p:cNvPr id="41" name="Textfeld 44"/>
            <p:cNvSpPr txBox="1"/>
            <p:nvPr/>
          </p:nvSpPr>
          <p:spPr>
            <a:xfrm>
              <a:off x="2609643" y="22257859"/>
              <a:ext cx="2446078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/>
                <a:t>Nb</a:t>
              </a:r>
              <a:r>
                <a:rPr lang="de-DE" baseline="-25000" dirty="0"/>
                <a:t>3</a:t>
              </a:r>
              <a:r>
                <a:rPr lang="de-DE" dirty="0"/>
                <a:t>Sn</a:t>
              </a: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1340184" y="3629720"/>
            <a:ext cx="1277952" cy="938825"/>
            <a:chOff x="2345417" y="24942271"/>
            <a:chExt cx="1644507" cy="1307677"/>
          </a:xfrm>
        </p:grpSpPr>
        <p:sp>
          <p:nvSpPr>
            <p:cNvPr id="28" name="Rechteck 27"/>
            <p:cNvSpPr/>
            <p:nvPr/>
          </p:nvSpPr>
          <p:spPr>
            <a:xfrm>
              <a:off x="2353101" y="25805895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2353101" y="25578676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2353101" y="25364321"/>
              <a:ext cx="1527369" cy="247115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FF696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2353168" y="25136471"/>
              <a:ext cx="1527369" cy="247115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FF696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2345417" y="24942271"/>
              <a:ext cx="1538255" cy="227088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FF696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33" name="Textfeld 35"/>
            <p:cNvSpPr txBox="1"/>
            <p:nvPr/>
          </p:nvSpPr>
          <p:spPr>
            <a:xfrm>
              <a:off x="2596577" y="25735510"/>
              <a:ext cx="1393347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  <p:sp>
          <p:nvSpPr>
            <p:cNvPr id="34" name="Textfeld 36"/>
            <p:cNvSpPr txBox="1"/>
            <p:nvPr/>
          </p:nvSpPr>
          <p:spPr>
            <a:xfrm>
              <a:off x="2620270" y="25212374"/>
              <a:ext cx="1288123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Sn</a:t>
              </a:r>
              <a:endParaRPr lang="de-DE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1353324" y="4936615"/>
            <a:ext cx="1281799" cy="1058427"/>
            <a:chOff x="2334206" y="27124831"/>
            <a:chExt cx="1649458" cy="1474268"/>
          </a:xfrm>
        </p:grpSpPr>
        <p:sp>
          <p:nvSpPr>
            <p:cNvPr id="18" name="Rechteck 17"/>
            <p:cNvSpPr/>
            <p:nvPr/>
          </p:nvSpPr>
          <p:spPr>
            <a:xfrm>
              <a:off x="2334206" y="28139359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2334206" y="27912140"/>
              <a:ext cx="1527369" cy="247115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FF696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2334206" y="27697785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2334273" y="27469935"/>
              <a:ext cx="1527369" cy="247115"/>
            </a:xfrm>
            <a:prstGeom prst="rect">
              <a:avLst/>
            </a:prstGeom>
            <a:solidFill>
              <a:srgbClr val="FF6969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FF6969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2343061" y="27229568"/>
              <a:ext cx="1527369" cy="24711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23" name="Textfeld 25"/>
            <p:cNvSpPr txBox="1"/>
            <p:nvPr/>
          </p:nvSpPr>
          <p:spPr>
            <a:xfrm>
              <a:off x="2560189" y="28084662"/>
              <a:ext cx="1393348" cy="514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  <p:sp>
          <p:nvSpPr>
            <p:cNvPr id="24" name="Textfeld 26"/>
            <p:cNvSpPr txBox="1"/>
            <p:nvPr/>
          </p:nvSpPr>
          <p:spPr>
            <a:xfrm>
              <a:off x="2583975" y="27382408"/>
              <a:ext cx="1288122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Sn</a:t>
              </a:r>
              <a:endParaRPr lang="de-DE" dirty="0"/>
            </a:p>
          </p:txBody>
        </p:sp>
        <p:sp>
          <p:nvSpPr>
            <p:cNvPr id="25" name="Textfeld 27"/>
            <p:cNvSpPr txBox="1"/>
            <p:nvPr/>
          </p:nvSpPr>
          <p:spPr>
            <a:xfrm>
              <a:off x="2551401" y="27644017"/>
              <a:ext cx="1393348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  <p:sp>
          <p:nvSpPr>
            <p:cNvPr id="26" name="Textfeld 28"/>
            <p:cNvSpPr txBox="1"/>
            <p:nvPr/>
          </p:nvSpPr>
          <p:spPr>
            <a:xfrm>
              <a:off x="2551401" y="27869701"/>
              <a:ext cx="1288122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Sn</a:t>
              </a:r>
              <a:endParaRPr lang="de-DE" dirty="0"/>
            </a:p>
          </p:txBody>
        </p:sp>
        <p:sp>
          <p:nvSpPr>
            <p:cNvPr id="27" name="Textfeld 29"/>
            <p:cNvSpPr txBox="1"/>
            <p:nvPr/>
          </p:nvSpPr>
          <p:spPr>
            <a:xfrm>
              <a:off x="2590316" y="27124831"/>
              <a:ext cx="1393348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</p:grpSp>
      <p:sp>
        <p:nvSpPr>
          <p:cNvPr id="8" name="Pfeil nach rechts 7"/>
          <p:cNvSpPr/>
          <p:nvPr/>
        </p:nvSpPr>
        <p:spPr>
          <a:xfrm>
            <a:off x="3162690" y="3519693"/>
            <a:ext cx="2892232" cy="772859"/>
          </a:xfrm>
          <a:prstGeom prst="rightArrow">
            <a:avLst/>
          </a:prstGeom>
          <a:gradFill>
            <a:gsLst>
              <a:gs pos="99000">
                <a:schemeClr val="tx2">
                  <a:lumMod val="60000"/>
                  <a:lumOff val="40000"/>
                </a:schemeClr>
              </a:gs>
              <a:gs pos="0">
                <a:schemeClr val="tx2">
                  <a:lumMod val="60000"/>
                  <a:lumOff val="40000"/>
                </a:schemeClr>
              </a:gs>
              <a:gs pos="52000">
                <a:srgbClr val="FF0000">
                  <a:alpha val="70000"/>
                  <a:lumMod val="100000"/>
                </a:srgb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800" b="1" dirty="0">
                <a:solidFill>
                  <a:schemeClr val="tx1"/>
                </a:solidFill>
              </a:rPr>
              <a:t>800 – 1200 °C</a:t>
            </a:r>
          </a:p>
        </p:txBody>
      </p:sp>
      <p:sp>
        <p:nvSpPr>
          <p:cNvPr id="9" name="Textfeld 11"/>
          <p:cNvSpPr txBox="1"/>
          <p:nvPr/>
        </p:nvSpPr>
        <p:spPr>
          <a:xfrm>
            <a:off x="3778329" y="3271937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de-DE" b="1" dirty="0"/>
              <a:t>+ 3 – 24 h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6854560" y="3683249"/>
            <a:ext cx="1251386" cy="940516"/>
            <a:chOff x="10476536" y="24224194"/>
            <a:chExt cx="1610322" cy="1310034"/>
          </a:xfrm>
        </p:grpSpPr>
        <p:sp>
          <p:nvSpPr>
            <p:cNvPr id="11" name="Rechteck 10"/>
            <p:cNvSpPr/>
            <p:nvPr/>
          </p:nvSpPr>
          <p:spPr>
            <a:xfrm>
              <a:off x="10476536" y="25118551"/>
              <a:ext cx="1552538" cy="23922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chemeClr val="accent1">
                  <a:lumMod val="75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0476536" y="24891332"/>
              <a:ext cx="1552538" cy="239226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10476536" y="24676977"/>
              <a:ext cx="1552538" cy="239226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10476603" y="24449127"/>
              <a:ext cx="1552538" cy="239226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10476536" y="24224194"/>
              <a:ext cx="1552538" cy="239226"/>
            </a:xfrm>
            <a:prstGeom prst="rect">
              <a:avLst/>
            </a:prstGeom>
            <a:solidFill>
              <a:srgbClr val="AD00F2"/>
            </a:solidFill>
            <a:ln>
              <a:noFill/>
            </a:ln>
            <a:scene3d>
              <a:camera prst="isometricOffAxis1Right"/>
              <a:lightRig rig="threePt" dir="t"/>
            </a:scene3d>
            <a:sp3d extrusionH="1270000">
              <a:extrusionClr>
                <a:srgbClr val="AD00F2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6" name="Textfeld 18"/>
            <p:cNvSpPr txBox="1"/>
            <p:nvPr/>
          </p:nvSpPr>
          <p:spPr>
            <a:xfrm>
              <a:off x="10670549" y="25019790"/>
              <a:ext cx="1416309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 err="1"/>
                <a:t>Nb</a:t>
              </a:r>
              <a:endParaRPr lang="de-DE" dirty="0"/>
            </a:p>
          </p:txBody>
        </p:sp>
        <p:sp>
          <p:nvSpPr>
            <p:cNvPr id="17" name="Textfeld 19"/>
            <p:cNvSpPr txBox="1"/>
            <p:nvPr/>
          </p:nvSpPr>
          <p:spPr>
            <a:xfrm>
              <a:off x="10700473" y="24494376"/>
              <a:ext cx="1309350" cy="514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de-DE" dirty="0"/>
                <a:t>Nb</a:t>
              </a:r>
              <a:r>
                <a:rPr lang="de-DE" baseline="-25000" dirty="0"/>
                <a:t>3</a:t>
              </a:r>
              <a:r>
                <a:rPr lang="de-DE" dirty="0"/>
                <a:t>Sn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24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Nb</a:t>
            </a:r>
            <a:r>
              <a:rPr lang="en-GB" sz="2400" baseline="-25000" dirty="0">
                <a:latin typeface="+mn-lt"/>
              </a:rPr>
              <a:t>3</a:t>
            </a:r>
            <a:r>
              <a:rPr lang="en-GB" sz="2400" dirty="0">
                <a:latin typeface="+mn-lt"/>
              </a:rPr>
              <a:t>Sn co-sputtering</a:t>
            </a:r>
          </a:p>
        </p:txBody>
      </p:sp>
      <p:sp>
        <p:nvSpPr>
          <p:cNvPr id="61" name="Ellipse 60"/>
          <p:cNvSpPr/>
          <p:nvPr/>
        </p:nvSpPr>
        <p:spPr>
          <a:xfrm>
            <a:off x="1246546" y="3376968"/>
            <a:ext cx="5544256" cy="5544059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scene3d>
            <a:camera prst="orthographicFront">
              <a:rot lat="51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2" name="Ellipse 61"/>
          <p:cNvSpPr/>
          <p:nvPr/>
        </p:nvSpPr>
        <p:spPr>
          <a:xfrm>
            <a:off x="4073868" y="4426935"/>
            <a:ext cx="2034498" cy="113402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perspectiveRelaxed" fov="2700000">
              <a:rot lat="17400000" lon="0" rev="1200000"/>
            </a:camera>
            <a:lightRig rig="threePt" dir="t">
              <a:rot lat="0" lon="0" rev="0"/>
            </a:lightRig>
          </a:scene3d>
          <a:sp3d extrusionH="6096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3" name="Fünfeck 76">
            <a:extLst>
              <a:ext uri="{FF2B5EF4-FFF2-40B4-BE49-F238E27FC236}">
                <a16:creationId xmlns:a16="http://schemas.microsoft.com/office/drawing/2014/main" xmlns="" xmlns:lc="http://schemas.openxmlformats.org/drawingml/2006/lockedCanvas" id="{6ED4C662-2214-4D6B-8C98-BF5FF2EA66A6}"/>
              </a:ext>
            </a:extLst>
          </p:cNvPr>
          <p:cNvSpPr/>
          <p:nvPr/>
        </p:nvSpPr>
        <p:spPr>
          <a:xfrm flipH="1">
            <a:off x="3386511" y="2049036"/>
            <a:ext cx="2242316" cy="3155365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2041021 h 2606150"/>
              <a:gd name="connsiteX1" fmla="*/ 643677 w 960118"/>
              <a:gd name="connsiteY1" fmla="*/ 0 h 2606150"/>
              <a:gd name="connsiteX2" fmla="*/ 960118 w 960118"/>
              <a:gd name="connsiteY2" fmla="*/ 2041021 h 2606150"/>
              <a:gd name="connsiteX3" fmla="*/ 776752 w 960118"/>
              <a:gd name="connsiteY3" fmla="*/ 2606150 h 2606150"/>
              <a:gd name="connsiteX4" fmla="*/ 183366 w 960118"/>
              <a:gd name="connsiteY4" fmla="*/ 2606150 h 2606150"/>
              <a:gd name="connsiteX5" fmla="*/ 0 w 960118"/>
              <a:gd name="connsiteY5" fmla="*/ 2041021 h 2606150"/>
              <a:gd name="connsiteX0" fmla="*/ 0 w 993734"/>
              <a:gd name="connsiteY0" fmla="*/ 2041269 h 2606398"/>
              <a:gd name="connsiteX1" fmla="*/ 643677 w 993734"/>
              <a:gd name="connsiteY1" fmla="*/ 248 h 2606398"/>
              <a:gd name="connsiteX2" fmla="*/ 960118 w 993734"/>
              <a:gd name="connsiteY2" fmla="*/ 2041269 h 2606398"/>
              <a:gd name="connsiteX3" fmla="*/ 776752 w 993734"/>
              <a:gd name="connsiteY3" fmla="*/ 2606398 h 2606398"/>
              <a:gd name="connsiteX4" fmla="*/ 183366 w 993734"/>
              <a:gd name="connsiteY4" fmla="*/ 2606398 h 2606398"/>
              <a:gd name="connsiteX5" fmla="*/ 0 w 993734"/>
              <a:gd name="connsiteY5" fmla="*/ 2041269 h 2606398"/>
              <a:gd name="connsiteX0" fmla="*/ 0 w 1584926"/>
              <a:gd name="connsiteY0" fmla="*/ 2056462 h 2621591"/>
              <a:gd name="connsiteX1" fmla="*/ 643677 w 1584926"/>
              <a:gd name="connsiteY1" fmla="*/ 15441 h 2621591"/>
              <a:gd name="connsiteX2" fmla="*/ 1584926 w 1584926"/>
              <a:gd name="connsiteY2" fmla="*/ 587199 h 2621591"/>
              <a:gd name="connsiteX3" fmla="*/ 776752 w 1584926"/>
              <a:gd name="connsiteY3" fmla="*/ 2621591 h 2621591"/>
              <a:gd name="connsiteX4" fmla="*/ 183366 w 1584926"/>
              <a:gd name="connsiteY4" fmla="*/ 2621591 h 2621591"/>
              <a:gd name="connsiteX5" fmla="*/ 0 w 1584926"/>
              <a:gd name="connsiteY5" fmla="*/ 2056462 h 2621591"/>
              <a:gd name="connsiteX0" fmla="*/ 0 w 1584926"/>
              <a:gd name="connsiteY0" fmla="*/ 2056462 h 2656377"/>
              <a:gd name="connsiteX1" fmla="*/ 643677 w 1584926"/>
              <a:gd name="connsiteY1" fmla="*/ 15441 h 2656377"/>
              <a:gd name="connsiteX2" fmla="*/ 1584926 w 1584926"/>
              <a:gd name="connsiteY2" fmla="*/ 587199 h 2656377"/>
              <a:gd name="connsiteX3" fmla="*/ 1034397 w 1584926"/>
              <a:gd name="connsiteY3" fmla="*/ 2656377 h 2656377"/>
              <a:gd name="connsiteX4" fmla="*/ 183366 w 1584926"/>
              <a:gd name="connsiteY4" fmla="*/ 2621591 h 2656377"/>
              <a:gd name="connsiteX5" fmla="*/ 0 w 1584926"/>
              <a:gd name="connsiteY5" fmla="*/ 2056462 h 2656377"/>
              <a:gd name="connsiteX0" fmla="*/ 118813 w 1703739"/>
              <a:gd name="connsiteY0" fmla="*/ 2056462 h 2656377"/>
              <a:gd name="connsiteX1" fmla="*/ 762490 w 1703739"/>
              <a:gd name="connsiteY1" fmla="*/ 15441 h 2656377"/>
              <a:gd name="connsiteX2" fmla="*/ 1703739 w 1703739"/>
              <a:gd name="connsiteY2" fmla="*/ 587199 h 2656377"/>
              <a:gd name="connsiteX3" fmla="*/ 1153210 w 1703739"/>
              <a:gd name="connsiteY3" fmla="*/ 2656377 h 2656377"/>
              <a:gd name="connsiteX4" fmla="*/ 0 w 1703739"/>
              <a:gd name="connsiteY4" fmla="*/ 2603681 h 2656377"/>
              <a:gd name="connsiteX5" fmla="*/ 118813 w 1703739"/>
              <a:gd name="connsiteY5" fmla="*/ 2056462 h 2656377"/>
              <a:gd name="connsiteX0" fmla="*/ 0 w 2278627"/>
              <a:gd name="connsiteY0" fmla="*/ 1005347 h 2656377"/>
              <a:gd name="connsiteX1" fmla="*/ 1337378 w 2278627"/>
              <a:gd name="connsiteY1" fmla="*/ 15441 h 2656377"/>
              <a:gd name="connsiteX2" fmla="*/ 2278627 w 2278627"/>
              <a:gd name="connsiteY2" fmla="*/ 587199 h 2656377"/>
              <a:gd name="connsiteX3" fmla="*/ 1728098 w 2278627"/>
              <a:gd name="connsiteY3" fmla="*/ 2656377 h 2656377"/>
              <a:gd name="connsiteX4" fmla="*/ 574888 w 2278627"/>
              <a:gd name="connsiteY4" fmla="*/ 2603681 h 2656377"/>
              <a:gd name="connsiteX5" fmla="*/ 0 w 2278627"/>
              <a:gd name="connsiteY5" fmla="*/ 1005347 h 2656377"/>
              <a:gd name="connsiteX0" fmla="*/ 0 w 2234462"/>
              <a:gd name="connsiteY0" fmla="*/ 990402 h 2641432"/>
              <a:gd name="connsiteX1" fmla="*/ 1337378 w 2234462"/>
              <a:gd name="connsiteY1" fmla="*/ 496 h 2641432"/>
              <a:gd name="connsiteX2" fmla="*/ 2234462 w 2234462"/>
              <a:gd name="connsiteY2" fmla="*/ 1342749 h 2641432"/>
              <a:gd name="connsiteX3" fmla="*/ 1728098 w 2234462"/>
              <a:gd name="connsiteY3" fmla="*/ 2641432 h 2641432"/>
              <a:gd name="connsiteX4" fmla="*/ 574888 w 2234462"/>
              <a:gd name="connsiteY4" fmla="*/ 2588736 h 2641432"/>
              <a:gd name="connsiteX5" fmla="*/ 0 w 2234462"/>
              <a:gd name="connsiteY5" fmla="*/ 990402 h 2641432"/>
              <a:gd name="connsiteX0" fmla="*/ 0 w 2234462"/>
              <a:gd name="connsiteY0" fmla="*/ 990402 h 2641432"/>
              <a:gd name="connsiteX1" fmla="*/ 1337378 w 2234462"/>
              <a:gd name="connsiteY1" fmla="*/ 496 h 2641432"/>
              <a:gd name="connsiteX2" fmla="*/ 2234462 w 2234462"/>
              <a:gd name="connsiteY2" fmla="*/ 1342749 h 2641432"/>
              <a:gd name="connsiteX3" fmla="*/ 1728098 w 2234462"/>
              <a:gd name="connsiteY3" fmla="*/ 2641432 h 2641432"/>
              <a:gd name="connsiteX4" fmla="*/ 574888 w 2234462"/>
              <a:gd name="connsiteY4" fmla="*/ 2588736 h 2641432"/>
              <a:gd name="connsiteX5" fmla="*/ 0 w 2234462"/>
              <a:gd name="connsiteY5" fmla="*/ 990402 h 2641432"/>
              <a:gd name="connsiteX0" fmla="*/ 0 w 2242888"/>
              <a:gd name="connsiteY0" fmla="*/ 990419 h 2641449"/>
              <a:gd name="connsiteX1" fmla="*/ 1337378 w 2242888"/>
              <a:gd name="connsiteY1" fmla="*/ 513 h 2641449"/>
              <a:gd name="connsiteX2" fmla="*/ 2234462 w 2242888"/>
              <a:gd name="connsiteY2" fmla="*/ 1342766 h 2641449"/>
              <a:gd name="connsiteX3" fmla="*/ 1728098 w 2242888"/>
              <a:gd name="connsiteY3" fmla="*/ 2641449 h 2641449"/>
              <a:gd name="connsiteX4" fmla="*/ 574888 w 2242888"/>
              <a:gd name="connsiteY4" fmla="*/ 2588753 h 2641449"/>
              <a:gd name="connsiteX5" fmla="*/ 0 w 2242888"/>
              <a:gd name="connsiteY5" fmla="*/ 990419 h 2641449"/>
              <a:gd name="connsiteX0" fmla="*/ 0 w 2242888"/>
              <a:gd name="connsiteY0" fmla="*/ 990419 h 2641449"/>
              <a:gd name="connsiteX1" fmla="*/ 1337378 w 2242888"/>
              <a:gd name="connsiteY1" fmla="*/ 513 h 2641449"/>
              <a:gd name="connsiteX2" fmla="*/ 2234462 w 2242888"/>
              <a:gd name="connsiteY2" fmla="*/ 1342766 h 2641449"/>
              <a:gd name="connsiteX3" fmla="*/ 1728098 w 2242888"/>
              <a:gd name="connsiteY3" fmla="*/ 2641449 h 2641449"/>
              <a:gd name="connsiteX4" fmla="*/ 574888 w 2242888"/>
              <a:gd name="connsiteY4" fmla="*/ 2588753 h 2641449"/>
              <a:gd name="connsiteX5" fmla="*/ 0 w 2242888"/>
              <a:gd name="connsiteY5" fmla="*/ 990419 h 2641449"/>
              <a:gd name="connsiteX0" fmla="*/ 0 w 2017592"/>
              <a:gd name="connsiteY0" fmla="*/ 1343041 h 2641449"/>
              <a:gd name="connsiteX1" fmla="*/ 1112082 w 2017592"/>
              <a:gd name="connsiteY1" fmla="*/ 513 h 2641449"/>
              <a:gd name="connsiteX2" fmla="*/ 2009166 w 2017592"/>
              <a:gd name="connsiteY2" fmla="*/ 1342766 h 2641449"/>
              <a:gd name="connsiteX3" fmla="*/ 1502802 w 2017592"/>
              <a:gd name="connsiteY3" fmla="*/ 2641449 h 2641449"/>
              <a:gd name="connsiteX4" fmla="*/ 349592 w 2017592"/>
              <a:gd name="connsiteY4" fmla="*/ 2588753 h 2641449"/>
              <a:gd name="connsiteX5" fmla="*/ 0 w 2017592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8737 w 2026329"/>
              <a:gd name="connsiteY0" fmla="*/ 1343041 h 2641449"/>
              <a:gd name="connsiteX1" fmla="*/ 1120819 w 2026329"/>
              <a:gd name="connsiteY1" fmla="*/ 513 h 2641449"/>
              <a:gd name="connsiteX2" fmla="*/ 2017903 w 2026329"/>
              <a:gd name="connsiteY2" fmla="*/ 1342766 h 2641449"/>
              <a:gd name="connsiteX3" fmla="*/ 1511539 w 2026329"/>
              <a:gd name="connsiteY3" fmla="*/ 2641449 h 2641449"/>
              <a:gd name="connsiteX4" fmla="*/ 358329 w 2026329"/>
              <a:gd name="connsiteY4" fmla="*/ 2588753 h 2641449"/>
              <a:gd name="connsiteX5" fmla="*/ 8737 w 2026329"/>
              <a:gd name="connsiteY5" fmla="*/ 1343041 h 2641449"/>
              <a:gd name="connsiteX0" fmla="*/ 12395 w 2029987"/>
              <a:gd name="connsiteY0" fmla="*/ 1343041 h 2641449"/>
              <a:gd name="connsiteX1" fmla="*/ 1124477 w 2029987"/>
              <a:gd name="connsiteY1" fmla="*/ 513 h 2641449"/>
              <a:gd name="connsiteX2" fmla="*/ 2021561 w 2029987"/>
              <a:gd name="connsiteY2" fmla="*/ 1342766 h 2641449"/>
              <a:gd name="connsiteX3" fmla="*/ 1515197 w 2029987"/>
              <a:gd name="connsiteY3" fmla="*/ 2641449 h 2641449"/>
              <a:gd name="connsiteX4" fmla="*/ 361987 w 2029987"/>
              <a:gd name="connsiteY4" fmla="*/ 2588753 h 2641449"/>
              <a:gd name="connsiteX5" fmla="*/ 12395 w 2029987"/>
              <a:gd name="connsiteY5" fmla="*/ 1343041 h 2641449"/>
              <a:gd name="connsiteX0" fmla="*/ 14774 w 2030671"/>
              <a:gd name="connsiteY0" fmla="*/ 1790622 h 3089030"/>
              <a:gd name="connsiteX1" fmla="*/ 1018289 w 2030671"/>
              <a:gd name="connsiteY1" fmla="*/ 309 h 3089030"/>
              <a:gd name="connsiteX2" fmla="*/ 2023940 w 2030671"/>
              <a:gd name="connsiteY2" fmla="*/ 1790347 h 3089030"/>
              <a:gd name="connsiteX3" fmla="*/ 1517576 w 2030671"/>
              <a:gd name="connsiteY3" fmla="*/ 3089030 h 3089030"/>
              <a:gd name="connsiteX4" fmla="*/ 364366 w 2030671"/>
              <a:gd name="connsiteY4" fmla="*/ 3036334 h 3089030"/>
              <a:gd name="connsiteX5" fmla="*/ 14774 w 2030671"/>
              <a:gd name="connsiteY5" fmla="*/ 1790622 h 3089030"/>
              <a:gd name="connsiteX0" fmla="*/ 14774 w 2283229"/>
              <a:gd name="connsiteY0" fmla="*/ 1790855 h 3089263"/>
              <a:gd name="connsiteX1" fmla="*/ 1018289 w 2283229"/>
              <a:gd name="connsiteY1" fmla="*/ 542 h 3089263"/>
              <a:gd name="connsiteX2" fmla="*/ 2278681 w 2283229"/>
              <a:gd name="connsiteY2" fmla="*/ 1306982 h 3089263"/>
              <a:gd name="connsiteX3" fmla="*/ 1517576 w 2283229"/>
              <a:gd name="connsiteY3" fmla="*/ 3089263 h 3089263"/>
              <a:gd name="connsiteX4" fmla="*/ 364366 w 2283229"/>
              <a:gd name="connsiteY4" fmla="*/ 3036567 h 3089263"/>
              <a:gd name="connsiteX5" fmla="*/ 14774 w 2283229"/>
              <a:gd name="connsiteY5" fmla="*/ 1790855 h 3089263"/>
              <a:gd name="connsiteX0" fmla="*/ 14284 w 2302238"/>
              <a:gd name="connsiteY0" fmla="*/ 1309319 h 3089263"/>
              <a:gd name="connsiteX1" fmla="*/ 1037298 w 2302238"/>
              <a:gd name="connsiteY1" fmla="*/ 542 h 3089263"/>
              <a:gd name="connsiteX2" fmla="*/ 2297690 w 2302238"/>
              <a:gd name="connsiteY2" fmla="*/ 1306982 h 3089263"/>
              <a:gd name="connsiteX3" fmla="*/ 1536585 w 2302238"/>
              <a:gd name="connsiteY3" fmla="*/ 3089263 h 3089263"/>
              <a:gd name="connsiteX4" fmla="*/ 383375 w 2302238"/>
              <a:gd name="connsiteY4" fmla="*/ 3036567 h 3089263"/>
              <a:gd name="connsiteX5" fmla="*/ 14284 w 2302238"/>
              <a:gd name="connsiteY5" fmla="*/ 1309319 h 3089263"/>
              <a:gd name="connsiteX0" fmla="*/ 14284 w 2302238"/>
              <a:gd name="connsiteY0" fmla="*/ 1309319 h 3089263"/>
              <a:gd name="connsiteX1" fmla="*/ 1037298 w 2302238"/>
              <a:gd name="connsiteY1" fmla="*/ 542 h 3089263"/>
              <a:gd name="connsiteX2" fmla="*/ 2297690 w 2302238"/>
              <a:gd name="connsiteY2" fmla="*/ 1306982 h 3089263"/>
              <a:gd name="connsiteX3" fmla="*/ 1536585 w 2302238"/>
              <a:gd name="connsiteY3" fmla="*/ 3089263 h 3089263"/>
              <a:gd name="connsiteX4" fmla="*/ 383375 w 2302238"/>
              <a:gd name="connsiteY4" fmla="*/ 3036567 h 3089263"/>
              <a:gd name="connsiteX5" fmla="*/ 14284 w 2302238"/>
              <a:gd name="connsiteY5" fmla="*/ 1309319 h 3089263"/>
              <a:gd name="connsiteX0" fmla="*/ 21 w 2287975"/>
              <a:gd name="connsiteY0" fmla="*/ 1309319 h 3089263"/>
              <a:gd name="connsiteX1" fmla="*/ 1023035 w 2287975"/>
              <a:gd name="connsiteY1" fmla="*/ 542 h 3089263"/>
              <a:gd name="connsiteX2" fmla="*/ 2283427 w 2287975"/>
              <a:gd name="connsiteY2" fmla="*/ 1306982 h 3089263"/>
              <a:gd name="connsiteX3" fmla="*/ 1522322 w 2287975"/>
              <a:gd name="connsiteY3" fmla="*/ 3089263 h 3089263"/>
              <a:gd name="connsiteX4" fmla="*/ 369112 w 2287975"/>
              <a:gd name="connsiteY4" fmla="*/ 3036567 h 3089263"/>
              <a:gd name="connsiteX5" fmla="*/ 21 w 2287975"/>
              <a:gd name="connsiteY5" fmla="*/ 1309319 h 3089263"/>
              <a:gd name="connsiteX0" fmla="*/ 15 w 2412009"/>
              <a:gd name="connsiteY0" fmla="*/ 1223905 h 3089263"/>
              <a:gd name="connsiteX1" fmla="*/ 1147069 w 2412009"/>
              <a:gd name="connsiteY1" fmla="*/ 542 h 3089263"/>
              <a:gd name="connsiteX2" fmla="*/ 2407461 w 2412009"/>
              <a:gd name="connsiteY2" fmla="*/ 1306982 h 3089263"/>
              <a:gd name="connsiteX3" fmla="*/ 1646356 w 2412009"/>
              <a:gd name="connsiteY3" fmla="*/ 3089263 h 3089263"/>
              <a:gd name="connsiteX4" fmla="*/ 493146 w 2412009"/>
              <a:gd name="connsiteY4" fmla="*/ 3036567 h 3089263"/>
              <a:gd name="connsiteX5" fmla="*/ 15 w 2412009"/>
              <a:gd name="connsiteY5" fmla="*/ 1223905 h 3089263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493146 w 2412009"/>
              <a:gd name="connsiteY4" fmla="*/ 3036567 h 3051198"/>
              <a:gd name="connsiteX5" fmla="*/ 15 w 2412009"/>
              <a:gd name="connsiteY5" fmla="*/ 1223905 h 3051198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457517 w 2412009"/>
              <a:gd name="connsiteY4" fmla="*/ 3050068 h 3051198"/>
              <a:gd name="connsiteX5" fmla="*/ 15 w 2412009"/>
              <a:gd name="connsiteY5" fmla="*/ 1223905 h 3051198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1070518 w 2412009"/>
              <a:gd name="connsiteY4" fmla="*/ 3044626 h 3051198"/>
              <a:gd name="connsiteX5" fmla="*/ 457517 w 2412009"/>
              <a:gd name="connsiteY5" fmla="*/ 3050068 h 3051198"/>
              <a:gd name="connsiteX6" fmla="*/ 15 w 2412009"/>
              <a:gd name="connsiteY6" fmla="*/ 1223905 h 3051198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287339"/>
              <a:gd name="connsiteY0" fmla="*/ 1224142 h 3155402"/>
              <a:gd name="connsiteX1" fmla="*/ 1147069 w 2287339"/>
              <a:gd name="connsiteY1" fmla="*/ 779 h 3155402"/>
              <a:gd name="connsiteX2" fmla="*/ 2281922 w 2287339"/>
              <a:gd name="connsiteY2" fmla="*/ 1110328 h 3155402"/>
              <a:gd name="connsiteX3" fmla="*/ 1693047 w 2287339"/>
              <a:gd name="connsiteY3" fmla="*/ 3051435 h 3155402"/>
              <a:gd name="connsiteX4" fmla="*/ 1020732 w 2287339"/>
              <a:gd name="connsiteY4" fmla="*/ 3155402 h 3155402"/>
              <a:gd name="connsiteX5" fmla="*/ 457517 w 2287339"/>
              <a:gd name="connsiteY5" fmla="*/ 3050305 h 3155402"/>
              <a:gd name="connsiteX6" fmla="*/ 15 w 2287339"/>
              <a:gd name="connsiteY6" fmla="*/ 1224142 h 3155402"/>
              <a:gd name="connsiteX0" fmla="*/ 15 w 2283341"/>
              <a:gd name="connsiteY0" fmla="*/ 1224147 h 3155407"/>
              <a:gd name="connsiteX1" fmla="*/ 1147069 w 2283341"/>
              <a:gd name="connsiteY1" fmla="*/ 784 h 3155407"/>
              <a:gd name="connsiteX2" fmla="*/ 2281922 w 2283341"/>
              <a:gd name="connsiteY2" fmla="*/ 1110333 h 3155407"/>
              <a:gd name="connsiteX3" fmla="*/ 1693047 w 2283341"/>
              <a:gd name="connsiteY3" fmla="*/ 3051440 h 3155407"/>
              <a:gd name="connsiteX4" fmla="*/ 1020732 w 2283341"/>
              <a:gd name="connsiteY4" fmla="*/ 3155407 h 3155407"/>
              <a:gd name="connsiteX5" fmla="*/ 457517 w 2283341"/>
              <a:gd name="connsiteY5" fmla="*/ 3050310 h 3155407"/>
              <a:gd name="connsiteX6" fmla="*/ 15 w 2283341"/>
              <a:gd name="connsiteY6" fmla="*/ 1224147 h 3155407"/>
              <a:gd name="connsiteX0" fmla="*/ 15 w 2242316"/>
              <a:gd name="connsiteY0" fmla="*/ 1224105 h 3155365"/>
              <a:gd name="connsiteX1" fmla="*/ 1147069 w 2242316"/>
              <a:gd name="connsiteY1" fmla="*/ 742 h 3155365"/>
              <a:gd name="connsiteX2" fmla="*/ 2240762 w 2242316"/>
              <a:gd name="connsiteY2" fmla="*/ 1136073 h 3155365"/>
              <a:gd name="connsiteX3" fmla="*/ 1693047 w 2242316"/>
              <a:gd name="connsiteY3" fmla="*/ 3051398 h 3155365"/>
              <a:gd name="connsiteX4" fmla="*/ 1020732 w 2242316"/>
              <a:gd name="connsiteY4" fmla="*/ 3155365 h 3155365"/>
              <a:gd name="connsiteX5" fmla="*/ 457517 w 2242316"/>
              <a:gd name="connsiteY5" fmla="*/ 3050268 h 3155365"/>
              <a:gd name="connsiteX6" fmla="*/ 15 w 2242316"/>
              <a:gd name="connsiteY6" fmla="*/ 1224105 h 315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2316" h="3155365">
                <a:moveTo>
                  <a:pt x="15" y="1224105"/>
                </a:moveTo>
                <a:cubicBezTo>
                  <a:pt x="-3190" y="327497"/>
                  <a:pt x="492667" y="290924"/>
                  <a:pt x="1147069" y="742"/>
                </a:cubicBezTo>
                <a:cubicBezTo>
                  <a:pt x="1760718" y="-20780"/>
                  <a:pt x="2155253" y="427793"/>
                  <a:pt x="2240762" y="1136073"/>
                </a:cubicBezTo>
                <a:cubicBezTo>
                  <a:pt x="2270645" y="1636286"/>
                  <a:pt x="1861835" y="2618504"/>
                  <a:pt x="1693047" y="3051398"/>
                </a:cubicBezTo>
                <a:cubicBezTo>
                  <a:pt x="1468942" y="3086054"/>
                  <a:pt x="1763220" y="3117806"/>
                  <a:pt x="1020732" y="3155365"/>
                </a:cubicBezTo>
                <a:cubicBezTo>
                  <a:pt x="597758" y="3117800"/>
                  <a:pt x="617596" y="3146711"/>
                  <a:pt x="457517" y="3050268"/>
                </a:cubicBezTo>
                <a:cubicBezTo>
                  <a:pt x="340986" y="2635031"/>
                  <a:pt x="8443" y="1649748"/>
                  <a:pt x="15" y="1224105"/>
                </a:cubicBezTo>
                <a:close/>
              </a:path>
            </a:pathLst>
          </a:custGeom>
          <a:solidFill>
            <a:srgbClr val="B63CEC">
              <a:alpha val="36000"/>
            </a:srgbClr>
          </a:solidFill>
          <a:ln>
            <a:noFill/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4" name="Ellipse 63"/>
          <p:cNvSpPr/>
          <p:nvPr/>
        </p:nvSpPr>
        <p:spPr>
          <a:xfrm>
            <a:off x="1894873" y="4426935"/>
            <a:ext cx="1959430" cy="113402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perspectiveRelaxed">
              <a:rot lat="17400000" lon="0" rev="20400000"/>
            </a:camera>
            <a:lightRig rig="threePt" dir="t">
              <a:rot lat="0" lon="0" rev="0"/>
            </a:lightRig>
          </a:scene3d>
          <a:sp3d extrusionH="609600"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5" name="Fünfeck 7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357D580-B38F-4C46-ADB0-ADA4FE00C082}"/>
              </a:ext>
            </a:extLst>
          </p:cNvPr>
          <p:cNvSpPr/>
          <p:nvPr/>
        </p:nvSpPr>
        <p:spPr>
          <a:xfrm>
            <a:off x="2283021" y="2049379"/>
            <a:ext cx="2242316" cy="3155365"/>
          </a:xfrm>
          <a:custGeom>
            <a:avLst/>
            <a:gdLst>
              <a:gd name="connsiteX0" fmla="*/ 1 w 960120"/>
              <a:gd name="connsiteY0" fmla="*/ 349269 h 914400"/>
              <a:gd name="connsiteX1" fmla="*/ 480060 w 960120"/>
              <a:gd name="connsiteY1" fmla="*/ 0 h 914400"/>
              <a:gd name="connsiteX2" fmla="*/ 960119 w 960120"/>
              <a:gd name="connsiteY2" fmla="*/ 349269 h 914400"/>
              <a:gd name="connsiteX3" fmla="*/ 776753 w 960120"/>
              <a:gd name="connsiteY3" fmla="*/ 914398 h 914400"/>
              <a:gd name="connsiteX4" fmla="*/ 183367 w 960120"/>
              <a:gd name="connsiteY4" fmla="*/ 914398 h 914400"/>
              <a:gd name="connsiteX5" fmla="*/ 1 w 960120"/>
              <a:gd name="connsiteY5" fmla="*/ 349269 h 914400"/>
              <a:gd name="connsiteX0" fmla="*/ 0 w 960118"/>
              <a:gd name="connsiteY0" fmla="*/ 2041021 h 2606150"/>
              <a:gd name="connsiteX1" fmla="*/ 643677 w 960118"/>
              <a:gd name="connsiteY1" fmla="*/ 0 h 2606150"/>
              <a:gd name="connsiteX2" fmla="*/ 960118 w 960118"/>
              <a:gd name="connsiteY2" fmla="*/ 2041021 h 2606150"/>
              <a:gd name="connsiteX3" fmla="*/ 776752 w 960118"/>
              <a:gd name="connsiteY3" fmla="*/ 2606150 h 2606150"/>
              <a:gd name="connsiteX4" fmla="*/ 183366 w 960118"/>
              <a:gd name="connsiteY4" fmla="*/ 2606150 h 2606150"/>
              <a:gd name="connsiteX5" fmla="*/ 0 w 960118"/>
              <a:gd name="connsiteY5" fmla="*/ 2041021 h 2606150"/>
              <a:gd name="connsiteX0" fmla="*/ 0 w 993734"/>
              <a:gd name="connsiteY0" fmla="*/ 2041269 h 2606398"/>
              <a:gd name="connsiteX1" fmla="*/ 643677 w 993734"/>
              <a:gd name="connsiteY1" fmla="*/ 248 h 2606398"/>
              <a:gd name="connsiteX2" fmla="*/ 960118 w 993734"/>
              <a:gd name="connsiteY2" fmla="*/ 2041269 h 2606398"/>
              <a:gd name="connsiteX3" fmla="*/ 776752 w 993734"/>
              <a:gd name="connsiteY3" fmla="*/ 2606398 h 2606398"/>
              <a:gd name="connsiteX4" fmla="*/ 183366 w 993734"/>
              <a:gd name="connsiteY4" fmla="*/ 2606398 h 2606398"/>
              <a:gd name="connsiteX5" fmla="*/ 0 w 993734"/>
              <a:gd name="connsiteY5" fmla="*/ 2041269 h 2606398"/>
              <a:gd name="connsiteX0" fmla="*/ 0 w 1584926"/>
              <a:gd name="connsiteY0" fmla="*/ 2056462 h 2621591"/>
              <a:gd name="connsiteX1" fmla="*/ 643677 w 1584926"/>
              <a:gd name="connsiteY1" fmla="*/ 15441 h 2621591"/>
              <a:gd name="connsiteX2" fmla="*/ 1584926 w 1584926"/>
              <a:gd name="connsiteY2" fmla="*/ 587199 h 2621591"/>
              <a:gd name="connsiteX3" fmla="*/ 776752 w 1584926"/>
              <a:gd name="connsiteY3" fmla="*/ 2621591 h 2621591"/>
              <a:gd name="connsiteX4" fmla="*/ 183366 w 1584926"/>
              <a:gd name="connsiteY4" fmla="*/ 2621591 h 2621591"/>
              <a:gd name="connsiteX5" fmla="*/ 0 w 1584926"/>
              <a:gd name="connsiteY5" fmla="*/ 2056462 h 2621591"/>
              <a:gd name="connsiteX0" fmla="*/ 0 w 1584926"/>
              <a:gd name="connsiteY0" fmla="*/ 2056462 h 2656377"/>
              <a:gd name="connsiteX1" fmla="*/ 643677 w 1584926"/>
              <a:gd name="connsiteY1" fmla="*/ 15441 h 2656377"/>
              <a:gd name="connsiteX2" fmla="*/ 1584926 w 1584926"/>
              <a:gd name="connsiteY2" fmla="*/ 587199 h 2656377"/>
              <a:gd name="connsiteX3" fmla="*/ 1034397 w 1584926"/>
              <a:gd name="connsiteY3" fmla="*/ 2656377 h 2656377"/>
              <a:gd name="connsiteX4" fmla="*/ 183366 w 1584926"/>
              <a:gd name="connsiteY4" fmla="*/ 2621591 h 2656377"/>
              <a:gd name="connsiteX5" fmla="*/ 0 w 1584926"/>
              <a:gd name="connsiteY5" fmla="*/ 2056462 h 2656377"/>
              <a:gd name="connsiteX0" fmla="*/ 118813 w 1703739"/>
              <a:gd name="connsiteY0" fmla="*/ 2056462 h 2656377"/>
              <a:gd name="connsiteX1" fmla="*/ 762490 w 1703739"/>
              <a:gd name="connsiteY1" fmla="*/ 15441 h 2656377"/>
              <a:gd name="connsiteX2" fmla="*/ 1703739 w 1703739"/>
              <a:gd name="connsiteY2" fmla="*/ 587199 h 2656377"/>
              <a:gd name="connsiteX3" fmla="*/ 1153210 w 1703739"/>
              <a:gd name="connsiteY3" fmla="*/ 2656377 h 2656377"/>
              <a:gd name="connsiteX4" fmla="*/ 0 w 1703739"/>
              <a:gd name="connsiteY4" fmla="*/ 2603681 h 2656377"/>
              <a:gd name="connsiteX5" fmla="*/ 118813 w 1703739"/>
              <a:gd name="connsiteY5" fmla="*/ 2056462 h 2656377"/>
              <a:gd name="connsiteX0" fmla="*/ 0 w 2278627"/>
              <a:gd name="connsiteY0" fmla="*/ 1005347 h 2656377"/>
              <a:gd name="connsiteX1" fmla="*/ 1337378 w 2278627"/>
              <a:gd name="connsiteY1" fmla="*/ 15441 h 2656377"/>
              <a:gd name="connsiteX2" fmla="*/ 2278627 w 2278627"/>
              <a:gd name="connsiteY2" fmla="*/ 587199 h 2656377"/>
              <a:gd name="connsiteX3" fmla="*/ 1728098 w 2278627"/>
              <a:gd name="connsiteY3" fmla="*/ 2656377 h 2656377"/>
              <a:gd name="connsiteX4" fmla="*/ 574888 w 2278627"/>
              <a:gd name="connsiteY4" fmla="*/ 2603681 h 2656377"/>
              <a:gd name="connsiteX5" fmla="*/ 0 w 2278627"/>
              <a:gd name="connsiteY5" fmla="*/ 1005347 h 2656377"/>
              <a:gd name="connsiteX0" fmla="*/ 0 w 2234462"/>
              <a:gd name="connsiteY0" fmla="*/ 990402 h 2641432"/>
              <a:gd name="connsiteX1" fmla="*/ 1337378 w 2234462"/>
              <a:gd name="connsiteY1" fmla="*/ 496 h 2641432"/>
              <a:gd name="connsiteX2" fmla="*/ 2234462 w 2234462"/>
              <a:gd name="connsiteY2" fmla="*/ 1342749 h 2641432"/>
              <a:gd name="connsiteX3" fmla="*/ 1728098 w 2234462"/>
              <a:gd name="connsiteY3" fmla="*/ 2641432 h 2641432"/>
              <a:gd name="connsiteX4" fmla="*/ 574888 w 2234462"/>
              <a:gd name="connsiteY4" fmla="*/ 2588736 h 2641432"/>
              <a:gd name="connsiteX5" fmla="*/ 0 w 2234462"/>
              <a:gd name="connsiteY5" fmla="*/ 990402 h 2641432"/>
              <a:gd name="connsiteX0" fmla="*/ 0 w 2234462"/>
              <a:gd name="connsiteY0" fmla="*/ 990402 h 2641432"/>
              <a:gd name="connsiteX1" fmla="*/ 1337378 w 2234462"/>
              <a:gd name="connsiteY1" fmla="*/ 496 h 2641432"/>
              <a:gd name="connsiteX2" fmla="*/ 2234462 w 2234462"/>
              <a:gd name="connsiteY2" fmla="*/ 1342749 h 2641432"/>
              <a:gd name="connsiteX3" fmla="*/ 1728098 w 2234462"/>
              <a:gd name="connsiteY3" fmla="*/ 2641432 h 2641432"/>
              <a:gd name="connsiteX4" fmla="*/ 574888 w 2234462"/>
              <a:gd name="connsiteY4" fmla="*/ 2588736 h 2641432"/>
              <a:gd name="connsiteX5" fmla="*/ 0 w 2234462"/>
              <a:gd name="connsiteY5" fmla="*/ 990402 h 2641432"/>
              <a:gd name="connsiteX0" fmla="*/ 0 w 2242888"/>
              <a:gd name="connsiteY0" fmla="*/ 990419 h 2641449"/>
              <a:gd name="connsiteX1" fmla="*/ 1337378 w 2242888"/>
              <a:gd name="connsiteY1" fmla="*/ 513 h 2641449"/>
              <a:gd name="connsiteX2" fmla="*/ 2234462 w 2242888"/>
              <a:gd name="connsiteY2" fmla="*/ 1342766 h 2641449"/>
              <a:gd name="connsiteX3" fmla="*/ 1728098 w 2242888"/>
              <a:gd name="connsiteY3" fmla="*/ 2641449 h 2641449"/>
              <a:gd name="connsiteX4" fmla="*/ 574888 w 2242888"/>
              <a:gd name="connsiteY4" fmla="*/ 2588753 h 2641449"/>
              <a:gd name="connsiteX5" fmla="*/ 0 w 2242888"/>
              <a:gd name="connsiteY5" fmla="*/ 990419 h 2641449"/>
              <a:gd name="connsiteX0" fmla="*/ 0 w 2242888"/>
              <a:gd name="connsiteY0" fmla="*/ 990419 h 2641449"/>
              <a:gd name="connsiteX1" fmla="*/ 1337378 w 2242888"/>
              <a:gd name="connsiteY1" fmla="*/ 513 h 2641449"/>
              <a:gd name="connsiteX2" fmla="*/ 2234462 w 2242888"/>
              <a:gd name="connsiteY2" fmla="*/ 1342766 h 2641449"/>
              <a:gd name="connsiteX3" fmla="*/ 1728098 w 2242888"/>
              <a:gd name="connsiteY3" fmla="*/ 2641449 h 2641449"/>
              <a:gd name="connsiteX4" fmla="*/ 574888 w 2242888"/>
              <a:gd name="connsiteY4" fmla="*/ 2588753 h 2641449"/>
              <a:gd name="connsiteX5" fmla="*/ 0 w 2242888"/>
              <a:gd name="connsiteY5" fmla="*/ 990419 h 2641449"/>
              <a:gd name="connsiteX0" fmla="*/ 0 w 2017592"/>
              <a:gd name="connsiteY0" fmla="*/ 1343041 h 2641449"/>
              <a:gd name="connsiteX1" fmla="*/ 1112082 w 2017592"/>
              <a:gd name="connsiteY1" fmla="*/ 513 h 2641449"/>
              <a:gd name="connsiteX2" fmla="*/ 2009166 w 2017592"/>
              <a:gd name="connsiteY2" fmla="*/ 1342766 h 2641449"/>
              <a:gd name="connsiteX3" fmla="*/ 1502802 w 2017592"/>
              <a:gd name="connsiteY3" fmla="*/ 2641449 h 2641449"/>
              <a:gd name="connsiteX4" fmla="*/ 349592 w 2017592"/>
              <a:gd name="connsiteY4" fmla="*/ 2588753 h 2641449"/>
              <a:gd name="connsiteX5" fmla="*/ 0 w 2017592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22943 w 2040535"/>
              <a:gd name="connsiteY0" fmla="*/ 1343041 h 2641449"/>
              <a:gd name="connsiteX1" fmla="*/ 1135025 w 2040535"/>
              <a:gd name="connsiteY1" fmla="*/ 513 h 2641449"/>
              <a:gd name="connsiteX2" fmla="*/ 2032109 w 2040535"/>
              <a:gd name="connsiteY2" fmla="*/ 1342766 h 2641449"/>
              <a:gd name="connsiteX3" fmla="*/ 1525745 w 2040535"/>
              <a:gd name="connsiteY3" fmla="*/ 2641449 h 2641449"/>
              <a:gd name="connsiteX4" fmla="*/ 372535 w 2040535"/>
              <a:gd name="connsiteY4" fmla="*/ 2588753 h 2641449"/>
              <a:gd name="connsiteX5" fmla="*/ 22943 w 2040535"/>
              <a:gd name="connsiteY5" fmla="*/ 1343041 h 2641449"/>
              <a:gd name="connsiteX0" fmla="*/ 8737 w 2026329"/>
              <a:gd name="connsiteY0" fmla="*/ 1343041 h 2641449"/>
              <a:gd name="connsiteX1" fmla="*/ 1120819 w 2026329"/>
              <a:gd name="connsiteY1" fmla="*/ 513 h 2641449"/>
              <a:gd name="connsiteX2" fmla="*/ 2017903 w 2026329"/>
              <a:gd name="connsiteY2" fmla="*/ 1342766 h 2641449"/>
              <a:gd name="connsiteX3" fmla="*/ 1511539 w 2026329"/>
              <a:gd name="connsiteY3" fmla="*/ 2641449 h 2641449"/>
              <a:gd name="connsiteX4" fmla="*/ 358329 w 2026329"/>
              <a:gd name="connsiteY4" fmla="*/ 2588753 h 2641449"/>
              <a:gd name="connsiteX5" fmla="*/ 8737 w 2026329"/>
              <a:gd name="connsiteY5" fmla="*/ 1343041 h 2641449"/>
              <a:gd name="connsiteX0" fmla="*/ 12395 w 2029987"/>
              <a:gd name="connsiteY0" fmla="*/ 1343041 h 2641449"/>
              <a:gd name="connsiteX1" fmla="*/ 1124477 w 2029987"/>
              <a:gd name="connsiteY1" fmla="*/ 513 h 2641449"/>
              <a:gd name="connsiteX2" fmla="*/ 2021561 w 2029987"/>
              <a:gd name="connsiteY2" fmla="*/ 1342766 h 2641449"/>
              <a:gd name="connsiteX3" fmla="*/ 1515197 w 2029987"/>
              <a:gd name="connsiteY3" fmla="*/ 2641449 h 2641449"/>
              <a:gd name="connsiteX4" fmla="*/ 361987 w 2029987"/>
              <a:gd name="connsiteY4" fmla="*/ 2588753 h 2641449"/>
              <a:gd name="connsiteX5" fmla="*/ 12395 w 2029987"/>
              <a:gd name="connsiteY5" fmla="*/ 1343041 h 2641449"/>
              <a:gd name="connsiteX0" fmla="*/ 14774 w 2030671"/>
              <a:gd name="connsiteY0" fmla="*/ 1790622 h 3089030"/>
              <a:gd name="connsiteX1" fmla="*/ 1018289 w 2030671"/>
              <a:gd name="connsiteY1" fmla="*/ 309 h 3089030"/>
              <a:gd name="connsiteX2" fmla="*/ 2023940 w 2030671"/>
              <a:gd name="connsiteY2" fmla="*/ 1790347 h 3089030"/>
              <a:gd name="connsiteX3" fmla="*/ 1517576 w 2030671"/>
              <a:gd name="connsiteY3" fmla="*/ 3089030 h 3089030"/>
              <a:gd name="connsiteX4" fmla="*/ 364366 w 2030671"/>
              <a:gd name="connsiteY4" fmla="*/ 3036334 h 3089030"/>
              <a:gd name="connsiteX5" fmla="*/ 14774 w 2030671"/>
              <a:gd name="connsiteY5" fmla="*/ 1790622 h 3089030"/>
              <a:gd name="connsiteX0" fmla="*/ 14774 w 2283229"/>
              <a:gd name="connsiteY0" fmla="*/ 1790855 h 3089263"/>
              <a:gd name="connsiteX1" fmla="*/ 1018289 w 2283229"/>
              <a:gd name="connsiteY1" fmla="*/ 542 h 3089263"/>
              <a:gd name="connsiteX2" fmla="*/ 2278681 w 2283229"/>
              <a:gd name="connsiteY2" fmla="*/ 1306982 h 3089263"/>
              <a:gd name="connsiteX3" fmla="*/ 1517576 w 2283229"/>
              <a:gd name="connsiteY3" fmla="*/ 3089263 h 3089263"/>
              <a:gd name="connsiteX4" fmla="*/ 364366 w 2283229"/>
              <a:gd name="connsiteY4" fmla="*/ 3036567 h 3089263"/>
              <a:gd name="connsiteX5" fmla="*/ 14774 w 2283229"/>
              <a:gd name="connsiteY5" fmla="*/ 1790855 h 3089263"/>
              <a:gd name="connsiteX0" fmla="*/ 14284 w 2302238"/>
              <a:gd name="connsiteY0" fmla="*/ 1309319 h 3089263"/>
              <a:gd name="connsiteX1" fmla="*/ 1037298 w 2302238"/>
              <a:gd name="connsiteY1" fmla="*/ 542 h 3089263"/>
              <a:gd name="connsiteX2" fmla="*/ 2297690 w 2302238"/>
              <a:gd name="connsiteY2" fmla="*/ 1306982 h 3089263"/>
              <a:gd name="connsiteX3" fmla="*/ 1536585 w 2302238"/>
              <a:gd name="connsiteY3" fmla="*/ 3089263 h 3089263"/>
              <a:gd name="connsiteX4" fmla="*/ 383375 w 2302238"/>
              <a:gd name="connsiteY4" fmla="*/ 3036567 h 3089263"/>
              <a:gd name="connsiteX5" fmla="*/ 14284 w 2302238"/>
              <a:gd name="connsiteY5" fmla="*/ 1309319 h 3089263"/>
              <a:gd name="connsiteX0" fmla="*/ 14284 w 2302238"/>
              <a:gd name="connsiteY0" fmla="*/ 1309319 h 3089263"/>
              <a:gd name="connsiteX1" fmla="*/ 1037298 w 2302238"/>
              <a:gd name="connsiteY1" fmla="*/ 542 h 3089263"/>
              <a:gd name="connsiteX2" fmla="*/ 2297690 w 2302238"/>
              <a:gd name="connsiteY2" fmla="*/ 1306982 h 3089263"/>
              <a:gd name="connsiteX3" fmla="*/ 1536585 w 2302238"/>
              <a:gd name="connsiteY3" fmla="*/ 3089263 h 3089263"/>
              <a:gd name="connsiteX4" fmla="*/ 383375 w 2302238"/>
              <a:gd name="connsiteY4" fmla="*/ 3036567 h 3089263"/>
              <a:gd name="connsiteX5" fmla="*/ 14284 w 2302238"/>
              <a:gd name="connsiteY5" fmla="*/ 1309319 h 3089263"/>
              <a:gd name="connsiteX0" fmla="*/ 21 w 2287975"/>
              <a:gd name="connsiteY0" fmla="*/ 1309319 h 3089263"/>
              <a:gd name="connsiteX1" fmla="*/ 1023035 w 2287975"/>
              <a:gd name="connsiteY1" fmla="*/ 542 h 3089263"/>
              <a:gd name="connsiteX2" fmla="*/ 2283427 w 2287975"/>
              <a:gd name="connsiteY2" fmla="*/ 1306982 h 3089263"/>
              <a:gd name="connsiteX3" fmla="*/ 1522322 w 2287975"/>
              <a:gd name="connsiteY3" fmla="*/ 3089263 h 3089263"/>
              <a:gd name="connsiteX4" fmla="*/ 369112 w 2287975"/>
              <a:gd name="connsiteY4" fmla="*/ 3036567 h 3089263"/>
              <a:gd name="connsiteX5" fmla="*/ 21 w 2287975"/>
              <a:gd name="connsiteY5" fmla="*/ 1309319 h 3089263"/>
              <a:gd name="connsiteX0" fmla="*/ 15 w 2412009"/>
              <a:gd name="connsiteY0" fmla="*/ 1223905 h 3089263"/>
              <a:gd name="connsiteX1" fmla="*/ 1147069 w 2412009"/>
              <a:gd name="connsiteY1" fmla="*/ 542 h 3089263"/>
              <a:gd name="connsiteX2" fmla="*/ 2407461 w 2412009"/>
              <a:gd name="connsiteY2" fmla="*/ 1306982 h 3089263"/>
              <a:gd name="connsiteX3" fmla="*/ 1646356 w 2412009"/>
              <a:gd name="connsiteY3" fmla="*/ 3089263 h 3089263"/>
              <a:gd name="connsiteX4" fmla="*/ 493146 w 2412009"/>
              <a:gd name="connsiteY4" fmla="*/ 3036567 h 3089263"/>
              <a:gd name="connsiteX5" fmla="*/ 15 w 2412009"/>
              <a:gd name="connsiteY5" fmla="*/ 1223905 h 3089263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493146 w 2412009"/>
              <a:gd name="connsiteY4" fmla="*/ 3036567 h 3051198"/>
              <a:gd name="connsiteX5" fmla="*/ 15 w 2412009"/>
              <a:gd name="connsiteY5" fmla="*/ 1223905 h 3051198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457517 w 2412009"/>
              <a:gd name="connsiteY4" fmla="*/ 3050068 h 3051198"/>
              <a:gd name="connsiteX5" fmla="*/ 15 w 2412009"/>
              <a:gd name="connsiteY5" fmla="*/ 1223905 h 3051198"/>
              <a:gd name="connsiteX0" fmla="*/ 15 w 2412009"/>
              <a:gd name="connsiteY0" fmla="*/ 1223905 h 3051198"/>
              <a:gd name="connsiteX1" fmla="*/ 1147069 w 2412009"/>
              <a:gd name="connsiteY1" fmla="*/ 542 h 3051198"/>
              <a:gd name="connsiteX2" fmla="*/ 2407461 w 2412009"/>
              <a:gd name="connsiteY2" fmla="*/ 1306982 h 3051198"/>
              <a:gd name="connsiteX3" fmla="*/ 1693047 w 2412009"/>
              <a:gd name="connsiteY3" fmla="*/ 3051198 h 3051198"/>
              <a:gd name="connsiteX4" fmla="*/ 1070518 w 2412009"/>
              <a:gd name="connsiteY4" fmla="*/ 3044626 h 3051198"/>
              <a:gd name="connsiteX5" fmla="*/ 457517 w 2412009"/>
              <a:gd name="connsiteY5" fmla="*/ 3050068 h 3051198"/>
              <a:gd name="connsiteX6" fmla="*/ 15 w 2412009"/>
              <a:gd name="connsiteY6" fmla="*/ 1223905 h 3051198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412009"/>
              <a:gd name="connsiteY0" fmla="*/ 1223905 h 3155165"/>
              <a:gd name="connsiteX1" fmla="*/ 1147069 w 2412009"/>
              <a:gd name="connsiteY1" fmla="*/ 542 h 3155165"/>
              <a:gd name="connsiteX2" fmla="*/ 2407461 w 2412009"/>
              <a:gd name="connsiteY2" fmla="*/ 1306982 h 3155165"/>
              <a:gd name="connsiteX3" fmla="*/ 1693047 w 2412009"/>
              <a:gd name="connsiteY3" fmla="*/ 3051198 h 3155165"/>
              <a:gd name="connsiteX4" fmla="*/ 1020732 w 2412009"/>
              <a:gd name="connsiteY4" fmla="*/ 3155165 h 3155165"/>
              <a:gd name="connsiteX5" fmla="*/ 457517 w 2412009"/>
              <a:gd name="connsiteY5" fmla="*/ 3050068 h 3155165"/>
              <a:gd name="connsiteX6" fmla="*/ 15 w 2412009"/>
              <a:gd name="connsiteY6" fmla="*/ 1223905 h 3155165"/>
              <a:gd name="connsiteX0" fmla="*/ 15 w 2287339"/>
              <a:gd name="connsiteY0" fmla="*/ 1224142 h 3155402"/>
              <a:gd name="connsiteX1" fmla="*/ 1147069 w 2287339"/>
              <a:gd name="connsiteY1" fmla="*/ 779 h 3155402"/>
              <a:gd name="connsiteX2" fmla="*/ 2281922 w 2287339"/>
              <a:gd name="connsiteY2" fmla="*/ 1110328 h 3155402"/>
              <a:gd name="connsiteX3" fmla="*/ 1693047 w 2287339"/>
              <a:gd name="connsiteY3" fmla="*/ 3051435 h 3155402"/>
              <a:gd name="connsiteX4" fmla="*/ 1020732 w 2287339"/>
              <a:gd name="connsiteY4" fmla="*/ 3155402 h 3155402"/>
              <a:gd name="connsiteX5" fmla="*/ 457517 w 2287339"/>
              <a:gd name="connsiteY5" fmla="*/ 3050305 h 3155402"/>
              <a:gd name="connsiteX6" fmla="*/ 15 w 2287339"/>
              <a:gd name="connsiteY6" fmla="*/ 1224142 h 3155402"/>
              <a:gd name="connsiteX0" fmla="*/ 15 w 2283341"/>
              <a:gd name="connsiteY0" fmla="*/ 1224147 h 3155407"/>
              <a:gd name="connsiteX1" fmla="*/ 1147069 w 2283341"/>
              <a:gd name="connsiteY1" fmla="*/ 784 h 3155407"/>
              <a:gd name="connsiteX2" fmla="*/ 2281922 w 2283341"/>
              <a:gd name="connsiteY2" fmla="*/ 1110333 h 3155407"/>
              <a:gd name="connsiteX3" fmla="*/ 1693047 w 2283341"/>
              <a:gd name="connsiteY3" fmla="*/ 3051440 h 3155407"/>
              <a:gd name="connsiteX4" fmla="*/ 1020732 w 2283341"/>
              <a:gd name="connsiteY4" fmla="*/ 3155407 h 3155407"/>
              <a:gd name="connsiteX5" fmla="*/ 457517 w 2283341"/>
              <a:gd name="connsiteY5" fmla="*/ 3050310 h 3155407"/>
              <a:gd name="connsiteX6" fmla="*/ 15 w 2283341"/>
              <a:gd name="connsiteY6" fmla="*/ 1224147 h 3155407"/>
              <a:gd name="connsiteX0" fmla="*/ 15 w 2242316"/>
              <a:gd name="connsiteY0" fmla="*/ 1224105 h 3155365"/>
              <a:gd name="connsiteX1" fmla="*/ 1147069 w 2242316"/>
              <a:gd name="connsiteY1" fmla="*/ 742 h 3155365"/>
              <a:gd name="connsiteX2" fmla="*/ 2240762 w 2242316"/>
              <a:gd name="connsiteY2" fmla="*/ 1136073 h 3155365"/>
              <a:gd name="connsiteX3" fmla="*/ 1693047 w 2242316"/>
              <a:gd name="connsiteY3" fmla="*/ 3051398 h 3155365"/>
              <a:gd name="connsiteX4" fmla="*/ 1020732 w 2242316"/>
              <a:gd name="connsiteY4" fmla="*/ 3155365 h 3155365"/>
              <a:gd name="connsiteX5" fmla="*/ 457517 w 2242316"/>
              <a:gd name="connsiteY5" fmla="*/ 3050268 h 3155365"/>
              <a:gd name="connsiteX6" fmla="*/ 15 w 2242316"/>
              <a:gd name="connsiteY6" fmla="*/ 1224105 h 315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2316" h="3155365">
                <a:moveTo>
                  <a:pt x="15" y="1224105"/>
                </a:moveTo>
                <a:cubicBezTo>
                  <a:pt x="-3190" y="327497"/>
                  <a:pt x="492667" y="290924"/>
                  <a:pt x="1147069" y="742"/>
                </a:cubicBezTo>
                <a:cubicBezTo>
                  <a:pt x="1760718" y="-20780"/>
                  <a:pt x="2155253" y="427793"/>
                  <a:pt x="2240762" y="1136073"/>
                </a:cubicBezTo>
                <a:cubicBezTo>
                  <a:pt x="2270645" y="1636286"/>
                  <a:pt x="1861835" y="2618504"/>
                  <a:pt x="1693047" y="3051398"/>
                </a:cubicBezTo>
                <a:cubicBezTo>
                  <a:pt x="1468942" y="3086054"/>
                  <a:pt x="1763220" y="3117806"/>
                  <a:pt x="1020732" y="3155365"/>
                </a:cubicBezTo>
                <a:cubicBezTo>
                  <a:pt x="597758" y="3117800"/>
                  <a:pt x="617596" y="3146711"/>
                  <a:pt x="457517" y="3050268"/>
                </a:cubicBezTo>
                <a:cubicBezTo>
                  <a:pt x="340986" y="2635031"/>
                  <a:pt x="8443" y="1649748"/>
                  <a:pt x="15" y="1224105"/>
                </a:cubicBezTo>
                <a:close/>
              </a:path>
            </a:pathLst>
          </a:custGeom>
          <a:solidFill>
            <a:schemeClr val="accent1">
              <a:lumMod val="75000"/>
              <a:alpha val="36000"/>
            </a:schemeClr>
          </a:solidFill>
          <a:ln>
            <a:noFill/>
          </a:ln>
          <a:scene3d>
            <a:camera prst="orthographicFront">
              <a:rot lat="0" lon="0" rev="20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6" name="Rechteck 65"/>
          <p:cNvSpPr/>
          <p:nvPr/>
        </p:nvSpPr>
        <p:spPr>
          <a:xfrm>
            <a:off x="7716125" y="3026695"/>
            <a:ext cx="1145527" cy="1853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isometricOffAxis1Right"/>
            <a:lightRig rig="threePt" dir="t"/>
          </a:scene3d>
          <a:sp3d extrusionH="1270000">
            <a:extrusionClr>
              <a:schemeClr val="accent1">
                <a:lumMod val="90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7716125" y="2856281"/>
            <a:ext cx="1145527" cy="185336"/>
          </a:xfrm>
          <a:prstGeom prst="rect">
            <a:avLst/>
          </a:prstGeom>
          <a:solidFill>
            <a:srgbClr val="AD00F2"/>
          </a:solidFill>
          <a:ln>
            <a:noFill/>
          </a:ln>
          <a:scene3d>
            <a:camera prst="isometricOffAxis1Right"/>
            <a:lightRig rig="threePt" dir="t"/>
          </a:scene3d>
          <a:sp3d extrusionH="1270000">
            <a:extrusionClr>
              <a:srgbClr val="AD00F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8" name="Rechteck 67"/>
          <p:cNvSpPr/>
          <p:nvPr/>
        </p:nvSpPr>
        <p:spPr>
          <a:xfrm>
            <a:off x="7716125" y="2695515"/>
            <a:ext cx="1145527" cy="185336"/>
          </a:xfrm>
          <a:prstGeom prst="rect">
            <a:avLst/>
          </a:prstGeom>
          <a:solidFill>
            <a:srgbClr val="AD00F2"/>
          </a:solidFill>
          <a:ln>
            <a:noFill/>
          </a:ln>
          <a:scene3d>
            <a:camera prst="isometricOffAxis1Right"/>
            <a:lightRig rig="threePt" dir="t"/>
          </a:scene3d>
          <a:sp3d extrusionH="1270000">
            <a:extrusionClr>
              <a:srgbClr val="AD00F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7716176" y="2524627"/>
            <a:ext cx="1145527" cy="185336"/>
          </a:xfrm>
          <a:prstGeom prst="rect">
            <a:avLst/>
          </a:prstGeom>
          <a:solidFill>
            <a:srgbClr val="AD00F2"/>
          </a:solidFill>
          <a:ln>
            <a:noFill/>
          </a:ln>
          <a:scene3d>
            <a:camera prst="isometricOffAxis1Right"/>
            <a:lightRig rig="threePt" dir="t"/>
          </a:scene3d>
          <a:sp3d extrusionH="1270000">
            <a:extrusionClr>
              <a:srgbClr val="AD00F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7716176" y="2379234"/>
            <a:ext cx="1145527" cy="185336"/>
          </a:xfrm>
          <a:prstGeom prst="rect">
            <a:avLst/>
          </a:prstGeom>
          <a:solidFill>
            <a:srgbClr val="AD00F2"/>
          </a:solidFill>
          <a:ln>
            <a:noFill/>
          </a:ln>
          <a:scene3d>
            <a:camera prst="isometricOffAxis1Right"/>
            <a:lightRig rig="threePt" dir="t"/>
          </a:scene3d>
          <a:sp3d extrusionH="1270000">
            <a:extrusionClr>
              <a:srgbClr val="AD00F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71" name="Textfeld 107"/>
          <p:cNvSpPr txBox="1"/>
          <p:nvPr/>
        </p:nvSpPr>
        <p:spPr>
          <a:xfrm>
            <a:off x="7716176" y="3007636"/>
            <a:ext cx="1045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Nb</a:t>
            </a:r>
            <a:endParaRPr lang="de-DE" dirty="0"/>
          </a:p>
        </p:txBody>
      </p:sp>
      <p:sp>
        <p:nvSpPr>
          <p:cNvPr id="72" name="Textfeld 108"/>
          <p:cNvSpPr txBox="1"/>
          <p:nvPr/>
        </p:nvSpPr>
        <p:spPr>
          <a:xfrm>
            <a:off x="7705409" y="2364278"/>
            <a:ext cx="143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Nb</a:t>
            </a:r>
            <a:r>
              <a:rPr lang="de-DE" baseline="-25000" dirty="0"/>
              <a:t>3</a:t>
            </a:r>
            <a:r>
              <a:rPr lang="de-DE" dirty="0"/>
              <a:t>Sn</a:t>
            </a:r>
          </a:p>
        </p:txBody>
      </p:sp>
      <p:sp>
        <p:nvSpPr>
          <p:cNvPr id="73" name="Textfeld 2"/>
          <p:cNvSpPr txBox="1"/>
          <p:nvPr/>
        </p:nvSpPr>
        <p:spPr>
          <a:xfrm>
            <a:off x="4686916" y="5150300"/>
            <a:ext cx="1270787" cy="369332"/>
          </a:xfrm>
          <a:prstGeom prst="rect">
            <a:avLst/>
          </a:prstGeom>
          <a:noFill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Sn</a:t>
            </a:r>
            <a:r>
              <a:rPr lang="de-DE" dirty="0"/>
              <a:t> Target</a:t>
            </a:r>
          </a:p>
        </p:txBody>
      </p:sp>
      <p:sp>
        <p:nvSpPr>
          <p:cNvPr id="74" name="Textfeld 9"/>
          <p:cNvSpPr txBox="1"/>
          <p:nvPr/>
        </p:nvSpPr>
        <p:spPr>
          <a:xfrm>
            <a:off x="2241208" y="5205087"/>
            <a:ext cx="1270787" cy="369332"/>
          </a:xfrm>
          <a:prstGeom prst="rect">
            <a:avLst/>
          </a:prstGeom>
          <a:noFill/>
          <a:scene3d>
            <a:camera prst="orthographicFront">
              <a:rot lat="0" lon="0" rev="20399999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Nb</a:t>
            </a:r>
            <a:r>
              <a:rPr lang="de-DE" dirty="0"/>
              <a:t> Target</a:t>
            </a:r>
          </a:p>
        </p:txBody>
      </p:sp>
      <p:cxnSp>
        <p:nvCxnSpPr>
          <p:cNvPr id="75" name="Gerader Verbinder 74"/>
          <p:cNvCxnSpPr>
            <a:cxnSpLocks/>
            <a:stCxn id="101" idx="4"/>
            <a:endCxn id="101" idx="4"/>
          </p:cNvCxnSpPr>
          <p:nvPr/>
        </p:nvCxnSpPr>
        <p:spPr>
          <a:xfrm>
            <a:off x="3978412" y="23722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Pfeil nach rechts 75"/>
          <p:cNvSpPr/>
          <p:nvPr/>
        </p:nvSpPr>
        <p:spPr>
          <a:xfrm>
            <a:off x="189229" y="3749726"/>
            <a:ext cx="685403" cy="447892"/>
          </a:xfrm>
          <a:prstGeom prst="rightArrow">
            <a:avLst/>
          </a:prstGeom>
          <a:solidFill>
            <a:srgbClr val="FCC83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77" name="Textfeld 91"/>
          <p:cNvSpPr txBox="1"/>
          <p:nvPr/>
        </p:nvSpPr>
        <p:spPr>
          <a:xfrm>
            <a:off x="118730" y="375197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Argon</a:t>
            </a:r>
          </a:p>
        </p:txBody>
      </p:sp>
      <p:sp>
        <p:nvSpPr>
          <p:cNvPr id="78" name="Oval 18"/>
          <p:cNvSpPr>
            <a:spLocks noChangeArrowheads="1"/>
          </p:cNvSpPr>
          <p:nvPr/>
        </p:nvSpPr>
        <p:spPr bwMode="auto">
          <a:xfrm>
            <a:off x="422811" y="4826450"/>
            <a:ext cx="323850" cy="32385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de-DE" sz="1050"/>
          </a:p>
        </p:txBody>
      </p:sp>
      <p:cxnSp>
        <p:nvCxnSpPr>
          <p:cNvPr id="79" name="Gewinkelte Verbindung 78"/>
          <p:cNvCxnSpPr>
            <a:cxnSpLocks/>
            <a:endCxn id="78" idx="4"/>
          </p:cNvCxnSpPr>
          <p:nvPr/>
        </p:nvCxnSpPr>
        <p:spPr>
          <a:xfrm rot="10800000">
            <a:off x="584737" y="5150300"/>
            <a:ext cx="1606753" cy="394440"/>
          </a:xfrm>
          <a:prstGeom prst="bentConnector2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cxnSpLocks/>
            <a:stCxn id="78" idx="0"/>
          </p:cNvCxnSpPr>
          <p:nvPr/>
        </p:nvCxnSpPr>
        <p:spPr>
          <a:xfrm rot="5400000" flipH="1" flipV="1">
            <a:off x="1096990" y="4036940"/>
            <a:ext cx="277256" cy="1301765"/>
          </a:xfrm>
          <a:prstGeom prst="bent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/>
          <p:cNvCxnSpPr>
            <a:cxnSpLocks/>
            <a:stCxn id="120" idx="0"/>
          </p:cNvCxnSpPr>
          <p:nvPr/>
        </p:nvCxnSpPr>
        <p:spPr>
          <a:xfrm flipH="1" flipV="1">
            <a:off x="3433912" y="1596665"/>
            <a:ext cx="138805" cy="16335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/>
          <p:cNvCxnSpPr>
            <a:cxnSpLocks/>
            <a:stCxn id="121" idx="4"/>
          </p:cNvCxnSpPr>
          <p:nvPr/>
        </p:nvCxnSpPr>
        <p:spPr>
          <a:xfrm flipV="1">
            <a:off x="4449479" y="1608642"/>
            <a:ext cx="63438" cy="151388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112"/>
          <p:cNvSpPr txBox="1"/>
          <p:nvPr/>
        </p:nvSpPr>
        <p:spPr>
          <a:xfrm>
            <a:off x="4682581" y="17263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Heater</a:t>
            </a:r>
            <a:endParaRPr lang="de-DE" dirty="0"/>
          </a:p>
        </p:txBody>
      </p:sp>
      <p:grpSp>
        <p:nvGrpSpPr>
          <p:cNvPr id="85" name="Gruppieren 84"/>
          <p:cNvGrpSpPr/>
          <p:nvPr/>
        </p:nvGrpSpPr>
        <p:grpSpPr>
          <a:xfrm rot="16200000">
            <a:off x="3830048" y="1502683"/>
            <a:ext cx="362083" cy="876760"/>
            <a:chOff x="5562048" y="2757495"/>
            <a:chExt cx="169299" cy="710394"/>
          </a:xfrm>
        </p:grpSpPr>
        <p:sp>
          <p:nvSpPr>
            <p:cNvPr id="117" name="Freihandform 116"/>
            <p:cNvSpPr/>
            <p:nvPr/>
          </p:nvSpPr>
          <p:spPr>
            <a:xfrm rot="5400000">
              <a:off x="5574919" y="3167908"/>
              <a:ext cx="143555" cy="169296"/>
            </a:xfrm>
            <a:custGeom>
              <a:avLst/>
              <a:gdLst>
                <a:gd name="connsiteX0" fmla="*/ 299459 w 711155"/>
                <a:gd name="connsiteY0" fmla="*/ 15986 h 527877"/>
                <a:gd name="connsiteX1" fmla="*/ 620149 w 711155"/>
                <a:gd name="connsiteY1" fmla="*/ 432016 h 527877"/>
                <a:gd name="connsiteX2" fmla="*/ 437 w 711155"/>
                <a:gd name="connsiteY2" fmla="*/ 497021 h 527877"/>
                <a:gd name="connsiteX3" fmla="*/ 524809 w 711155"/>
                <a:gd name="connsiteY3" fmla="*/ 28987 h 527877"/>
                <a:gd name="connsiteX4" fmla="*/ 711155 w 711155"/>
                <a:gd name="connsiteY4" fmla="*/ 89658 h 527877"/>
                <a:gd name="connsiteX0" fmla="*/ 299581 w 711277"/>
                <a:gd name="connsiteY0" fmla="*/ 15986 h 581280"/>
                <a:gd name="connsiteX1" fmla="*/ 633272 w 711277"/>
                <a:gd name="connsiteY1" fmla="*/ 536023 h 581280"/>
                <a:gd name="connsiteX2" fmla="*/ 559 w 711277"/>
                <a:gd name="connsiteY2" fmla="*/ 497021 h 581280"/>
                <a:gd name="connsiteX3" fmla="*/ 524931 w 711277"/>
                <a:gd name="connsiteY3" fmla="*/ 28987 h 581280"/>
                <a:gd name="connsiteX4" fmla="*/ 711277 w 711277"/>
                <a:gd name="connsiteY4" fmla="*/ 89658 h 581280"/>
                <a:gd name="connsiteX0" fmla="*/ 301144 w 712840"/>
                <a:gd name="connsiteY0" fmla="*/ 15986 h 593932"/>
                <a:gd name="connsiteX1" fmla="*/ 340147 w 712840"/>
                <a:gd name="connsiteY1" fmla="*/ 553357 h 593932"/>
                <a:gd name="connsiteX2" fmla="*/ 2122 w 712840"/>
                <a:gd name="connsiteY2" fmla="*/ 497021 h 593932"/>
                <a:gd name="connsiteX3" fmla="*/ 526494 w 712840"/>
                <a:gd name="connsiteY3" fmla="*/ 28987 h 593932"/>
                <a:gd name="connsiteX4" fmla="*/ 712840 w 712840"/>
                <a:gd name="connsiteY4" fmla="*/ 89658 h 593932"/>
                <a:gd name="connsiteX0" fmla="*/ 301519 w 770305"/>
                <a:gd name="connsiteY0" fmla="*/ 15986 h 520638"/>
                <a:gd name="connsiteX1" fmla="*/ 765219 w 770305"/>
                <a:gd name="connsiteY1" fmla="*/ 406013 h 520638"/>
                <a:gd name="connsiteX2" fmla="*/ 2497 w 770305"/>
                <a:gd name="connsiteY2" fmla="*/ 497021 h 520638"/>
                <a:gd name="connsiteX3" fmla="*/ 526869 w 770305"/>
                <a:gd name="connsiteY3" fmla="*/ 28987 h 520638"/>
                <a:gd name="connsiteX4" fmla="*/ 713215 w 770305"/>
                <a:gd name="connsiteY4" fmla="*/ 89658 h 520638"/>
                <a:gd name="connsiteX0" fmla="*/ 0 w 464181"/>
                <a:gd name="connsiteY0" fmla="*/ 17262 h 536948"/>
                <a:gd name="connsiteX1" fmla="*/ 463700 w 464181"/>
                <a:gd name="connsiteY1" fmla="*/ 407289 h 536948"/>
                <a:gd name="connsiteX2" fmla="*/ 91006 w 464181"/>
                <a:gd name="connsiteY2" fmla="*/ 515631 h 536948"/>
                <a:gd name="connsiteX3" fmla="*/ 225350 w 464181"/>
                <a:gd name="connsiteY3" fmla="*/ 30263 h 536948"/>
                <a:gd name="connsiteX4" fmla="*/ 411696 w 464181"/>
                <a:gd name="connsiteY4" fmla="*/ 90934 h 536948"/>
                <a:gd name="connsiteX0" fmla="*/ 148272 w 612550"/>
                <a:gd name="connsiteY0" fmla="*/ 0 h 505688"/>
                <a:gd name="connsiteX1" fmla="*/ 611972 w 612550"/>
                <a:gd name="connsiteY1" fmla="*/ 390027 h 505688"/>
                <a:gd name="connsiteX2" fmla="*/ 239278 w 612550"/>
                <a:gd name="connsiteY2" fmla="*/ 498369 h 505688"/>
                <a:gd name="connsiteX3" fmla="*/ 9595 w 612550"/>
                <a:gd name="connsiteY3" fmla="*/ 225350 h 505688"/>
                <a:gd name="connsiteX4" fmla="*/ 559968 w 612550"/>
                <a:gd name="connsiteY4" fmla="*/ 73672 h 505688"/>
                <a:gd name="connsiteX0" fmla="*/ 141294 w 605572"/>
                <a:gd name="connsiteY0" fmla="*/ 33070 h 538758"/>
                <a:gd name="connsiteX1" fmla="*/ 604994 w 605572"/>
                <a:gd name="connsiteY1" fmla="*/ 423097 h 538758"/>
                <a:gd name="connsiteX2" fmla="*/ 232300 w 605572"/>
                <a:gd name="connsiteY2" fmla="*/ 531439 h 538758"/>
                <a:gd name="connsiteX3" fmla="*/ 2617 w 605572"/>
                <a:gd name="connsiteY3" fmla="*/ 258420 h 538758"/>
                <a:gd name="connsiteX4" fmla="*/ 379645 w 605572"/>
                <a:gd name="connsiteY4" fmla="*/ 11402 h 538758"/>
                <a:gd name="connsiteX0" fmla="*/ 141294 w 605572"/>
                <a:gd name="connsiteY0" fmla="*/ 22290 h 527978"/>
                <a:gd name="connsiteX1" fmla="*/ 604994 w 605572"/>
                <a:gd name="connsiteY1" fmla="*/ 412317 h 527978"/>
                <a:gd name="connsiteX2" fmla="*/ 232300 w 605572"/>
                <a:gd name="connsiteY2" fmla="*/ 520659 h 527978"/>
                <a:gd name="connsiteX3" fmla="*/ 2617 w 605572"/>
                <a:gd name="connsiteY3" fmla="*/ 247640 h 527978"/>
                <a:gd name="connsiteX4" fmla="*/ 379645 w 605572"/>
                <a:gd name="connsiteY4" fmla="*/ 622 h 527978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669 w 479320"/>
                <a:gd name="connsiteY0" fmla="*/ 0 h 528713"/>
                <a:gd name="connsiteX1" fmla="*/ 474702 w 479320"/>
                <a:gd name="connsiteY1" fmla="*/ 247017 h 528713"/>
                <a:gd name="connsiteX2" fmla="*/ 232018 w 479320"/>
                <a:gd name="connsiteY2" fmla="*/ 528705 h 528713"/>
                <a:gd name="connsiteX3" fmla="*/ 2335 w 479320"/>
                <a:gd name="connsiteY3" fmla="*/ 255686 h 528713"/>
                <a:gd name="connsiteX4" fmla="*/ 379363 w 479320"/>
                <a:gd name="connsiteY4" fmla="*/ 8668 h 528713"/>
                <a:gd name="connsiteX0" fmla="*/ 32436 w 505172"/>
                <a:gd name="connsiteY0" fmla="*/ 0 h 528739"/>
                <a:gd name="connsiteX1" fmla="*/ 500469 w 505172"/>
                <a:gd name="connsiteY1" fmla="*/ 247017 h 528739"/>
                <a:gd name="connsiteX2" fmla="*/ 257785 w 505172"/>
                <a:gd name="connsiteY2" fmla="*/ 528705 h 528739"/>
                <a:gd name="connsiteX3" fmla="*/ 2100 w 505172"/>
                <a:gd name="connsiteY3" fmla="*/ 264353 h 528739"/>
                <a:gd name="connsiteX4" fmla="*/ 405130 w 505172"/>
                <a:gd name="connsiteY4" fmla="*/ 8668 h 528739"/>
                <a:gd name="connsiteX0" fmla="*/ 32436 w 500696"/>
                <a:gd name="connsiteY0" fmla="*/ 0 h 528739"/>
                <a:gd name="connsiteX1" fmla="*/ 500469 w 500696"/>
                <a:gd name="connsiteY1" fmla="*/ 247017 h 528739"/>
                <a:gd name="connsiteX2" fmla="*/ 257785 w 500696"/>
                <a:gd name="connsiteY2" fmla="*/ 528705 h 528739"/>
                <a:gd name="connsiteX3" fmla="*/ 2100 w 500696"/>
                <a:gd name="connsiteY3" fmla="*/ 264353 h 528739"/>
                <a:gd name="connsiteX4" fmla="*/ 405130 w 500696"/>
                <a:gd name="connsiteY4" fmla="*/ 8668 h 528739"/>
                <a:gd name="connsiteX0" fmla="*/ 32012 w 505528"/>
                <a:gd name="connsiteY0" fmla="*/ 0 h 476745"/>
                <a:gd name="connsiteX1" fmla="*/ 500045 w 505528"/>
                <a:gd name="connsiteY1" fmla="*/ 247017 h 476745"/>
                <a:gd name="connsiteX2" fmla="*/ 270362 w 505528"/>
                <a:gd name="connsiteY2" fmla="*/ 476701 h 476745"/>
                <a:gd name="connsiteX3" fmla="*/ 1676 w 505528"/>
                <a:gd name="connsiteY3" fmla="*/ 264353 h 476745"/>
                <a:gd name="connsiteX4" fmla="*/ 404706 w 505528"/>
                <a:gd name="connsiteY4" fmla="*/ 8668 h 476745"/>
                <a:gd name="connsiteX0" fmla="*/ 31951 w 454822"/>
                <a:gd name="connsiteY0" fmla="*/ 0 h 476745"/>
                <a:gd name="connsiteX1" fmla="*/ 447980 w 454822"/>
                <a:gd name="connsiteY1" fmla="*/ 247017 h 476745"/>
                <a:gd name="connsiteX2" fmla="*/ 270301 w 454822"/>
                <a:gd name="connsiteY2" fmla="*/ 476701 h 476745"/>
                <a:gd name="connsiteX3" fmla="*/ 1615 w 454822"/>
                <a:gd name="connsiteY3" fmla="*/ 264353 h 476745"/>
                <a:gd name="connsiteX4" fmla="*/ 404645 w 454822"/>
                <a:gd name="connsiteY4" fmla="*/ 8668 h 476745"/>
                <a:gd name="connsiteX0" fmla="*/ 31951 w 448531"/>
                <a:gd name="connsiteY0" fmla="*/ 0 h 476745"/>
                <a:gd name="connsiteX1" fmla="*/ 447980 w 448531"/>
                <a:gd name="connsiteY1" fmla="*/ 247017 h 476745"/>
                <a:gd name="connsiteX2" fmla="*/ 270301 w 448531"/>
                <a:gd name="connsiteY2" fmla="*/ 476701 h 476745"/>
                <a:gd name="connsiteX3" fmla="*/ 1615 w 448531"/>
                <a:gd name="connsiteY3" fmla="*/ 264353 h 476745"/>
                <a:gd name="connsiteX4" fmla="*/ 404645 w 448531"/>
                <a:gd name="connsiteY4" fmla="*/ 8668 h 476745"/>
                <a:gd name="connsiteX0" fmla="*/ 33440 w 452971"/>
                <a:gd name="connsiteY0" fmla="*/ 0 h 476745"/>
                <a:gd name="connsiteX1" fmla="*/ 449469 w 452971"/>
                <a:gd name="connsiteY1" fmla="*/ 247017 h 476745"/>
                <a:gd name="connsiteX2" fmla="*/ 271790 w 452971"/>
                <a:gd name="connsiteY2" fmla="*/ 476701 h 476745"/>
                <a:gd name="connsiteX3" fmla="*/ 3104 w 452971"/>
                <a:gd name="connsiteY3" fmla="*/ 264353 h 476745"/>
                <a:gd name="connsiteX4" fmla="*/ 406134 w 452971"/>
                <a:gd name="connsiteY4" fmla="*/ 8668 h 476745"/>
                <a:gd name="connsiteX0" fmla="*/ 33440 w 449899"/>
                <a:gd name="connsiteY0" fmla="*/ 0 h 476745"/>
                <a:gd name="connsiteX1" fmla="*/ 449469 w 449899"/>
                <a:gd name="connsiteY1" fmla="*/ 247017 h 476745"/>
                <a:gd name="connsiteX2" fmla="*/ 271790 w 449899"/>
                <a:gd name="connsiteY2" fmla="*/ 476701 h 476745"/>
                <a:gd name="connsiteX3" fmla="*/ 3104 w 449899"/>
                <a:gd name="connsiteY3" fmla="*/ 264353 h 476745"/>
                <a:gd name="connsiteX4" fmla="*/ 406134 w 449899"/>
                <a:gd name="connsiteY4" fmla="*/ 8668 h 476745"/>
                <a:gd name="connsiteX0" fmla="*/ 30341 w 446800"/>
                <a:gd name="connsiteY0" fmla="*/ 0 h 476794"/>
                <a:gd name="connsiteX1" fmla="*/ 446370 w 446800"/>
                <a:gd name="connsiteY1" fmla="*/ 247017 h 476794"/>
                <a:gd name="connsiteX2" fmla="*/ 268691 w 446800"/>
                <a:gd name="connsiteY2" fmla="*/ 476701 h 476794"/>
                <a:gd name="connsiteX3" fmla="*/ 5 w 446800"/>
                <a:gd name="connsiteY3" fmla="*/ 264353 h 476794"/>
                <a:gd name="connsiteX4" fmla="*/ 403035 w 446800"/>
                <a:gd name="connsiteY4" fmla="*/ 8668 h 476794"/>
                <a:gd name="connsiteX0" fmla="*/ 35043 w 462597"/>
                <a:gd name="connsiteY0" fmla="*/ 0 h 476745"/>
                <a:gd name="connsiteX1" fmla="*/ 451072 w 462597"/>
                <a:gd name="connsiteY1" fmla="*/ 247017 h 476745"/>
                <a:gd name="connsiteX2" fmla="*/ 251725 w 462597"/>
                <a:gd name="connsiteY2" fmla="*/ 476701 h 476745"/>
                <a:gd name="connsiteX3" fmla="*/ 4707 w 462597"/>
                <a:gd name="connsiteY3" fmla="*/ 264353 h 476745"/>
                <a:gd name="connsiteX4" fmla="*/ 407737 w 462597"/>
                <a:gd name="connsiteY4" fmla="*/ 8668 h 476745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335 h 468077"/>
                <a:gd name="connsiteX1" fmla="*/ 451072 w 462597"/>
                <a:gd name="connsiteY1" fmla="*/ 238349 h 468077"/>
                <a:gd name="connsiteX2" fmla="*/ 251725 w 462597"/>
                <a:gd name="connsiteY2" fmla="*/ 468033 h 468077"/>
                <a:gd name="connsiteX3" fmla="*/ 4707 w 462597"/>
                <a:gd name="connsiteY3" fmla="*/ 255685 h 468077"/>
                <a:gd name="connsiteX4" fmla="*/ 407737 w 462597"/>
                <a:gd name="connsiteY4" fmla="*/ 0 h 468077"/>
                <a:gd name="connsiteX0" fmla="*/ 35870 w 463424"/>
                <a:gd name="connsiteY0" fmla="*/ 0 h 424740"/>
                <a:gd name="connsiteX1" fmla="*/ 451899 w 463424"/>
                <a:gd name="connsiteY1" fmla="*/ 195014 h 424740"/>
                <a:gd name="connsiteX2" fmla="*/ 252552 w 463424"/>
                <a:gd name="connsiteY2" fmla="*/ 424698 h 424740"/>
                <a:gd name="connsiteX3" fmla="*/ 5534 w 463424"/>
                <a:gd name="connsiteY3" fmla="*/ 212350 h 424740"/>
                <a:gd name="connsiteX4" fmla="*/ 425899 w 463424"/>
                <a:gd name="connsiteY4" fmla="*/ 1 h 424740"/>
                <a:gd name="connsiteX0" fmla="*/ 30887 w 458441"/>
                <a:gd name="connsiteY0" fmla="*/ 0 h 424741"/>
                <a:gd name="connsiteX1" fmla="*/ 446916 w 458441"/>
                <a:gd name="connsiteY1" fmla="*/ 195014 h 424741"/>
                <a:gd name="connsiteX2" fmla="*/ 247569 w 458441"/>
                <a:gd name="connsiteY2" fmla="*/ 424698 h 424741"/>
                <a:gd name="connsiteX3" fmla="*/ 551 w 458441"/>
                <a:gd name="connsiteY3" fmla="*/ 212350 h 424741"/>
                <a:gd name="connsiteX4" fmla="*/ 420916 w 458441"/>
                <a:gd name="connsiteY4" fmla="*/ 1 h 424741"/>
                <a:gd name="connsiteX0" fmla="*/ 0 w 420877"/>
                <a:gd name="connsiteY0" fmla="*/ 0 h 424841"/>
                <a:gd name="connsiteX1" fmla="*/ 416029 w 420877"/>
                <a:gd name="connsiteY1" fmla="*/ 195014 h 424841"/>
                <a:gd name="connsiteX2" fmla="*/ 216682 w 420877"/>
                <a:gd name="connsiteY2" fmla="*/ 424698 h 424841"/>
                <a:gd name="connsiteX3" fmla="*/ 56337 w 420877"/>
                <a:gd name="connsiteY3" fmla="*/ 225351 h 424841"/>
                <a:gd name="connsiteX4" fmla="*/ 390029 w 420877"/>
                <a:gd name="connsiteY4" fmla="*/ 1 h 424841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4"/>
                <a:gd name="connsiteX1" fmla="*/ 320689 w 390029"/>
                <a:gd name="connsiteY1" fmla="*/ 216683 h 424714"/>
                <a:gd name="connsiteX2" fmla="*/ 216682 w 390029"/>
                <a:gd name="connsiteY2" fmla="*/ 424698 h 424714"/>
                <a:gd name="connsiteX3" fmla="*/ 56337 w 390029"/>
                <a:gd name="connsiteY3" fmla="*/ 225351 h 424714"/>
                <a:gd name="connsiteX4" fmla="*/ 390029 w 390029"/>
                <a:gd name="connsiteY4" fmla="*/ 1 h 424714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7"/>
                <a:gd name="connsiteX1" fmla="*/ 320689 w 390029"/>
                <a:gd name="connsiteY1" fmla="*/ 216683 h 424707"/>
                <a:gd name="connsiteX2" fmla="*/ 186350 w 390029"/>
                <a:gd name="connsiteY2" fmla="*/ 424698 h 424707"/>
                <a:gd name="connsiteX3" fmla="*/ 56337 w 390029"/>
                <a:gd name="connsiteY3" fmla="*/ 225351 h 424707"/>
                <a:gd name="connsiteX4" fmla="*/ 390029 w 390029"/>
                <a:gd name="connsiteY4" fmla="*/ 1 h 424707"/>
                <a:gd name="connsiteX0" fmla="*/ 0 w 390029"/>
                <a:gd name="connsiteY0" fmla="*/ 0 h 424710"/>
                <a:gd name="connsiteX1" fmla="*/ 325022 w 390029"/>
                <a:gd name="connsiteY1" fmla="*/ 234018 h 424710"/>
                <a:gd name="connsiteX2" fmla="*/ 186350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29" h="424698">
                  <a:moveTo>
                    <a:pt x="0" y="0"/>
                  </a:moveTo>
                  <a:cubicBezTo>
                    <a:pt x="280603" y="3251"/>
                    <a:pt x="324302" y="124232"/>
                    <a:pt x="325022" y="234018"/>
                  </a:cubicBezTo>
                  <a:cubicBezTo>
                    <a:pt x="325742" y="343804"/>
                    <a:pt x="255685" y="424698"/>
                    <a:pt x="186350" y="424698"/>
                  </a:cubicBezTo>
                  <a:cubicBezTo>
                    <a:pt x="117015" y="424698"/>
                    <a:pt x="65728" y="296134"/>
                    <a:pt x="65008" y="234018"/>
                  </a:cubicBezTo>
                  <a:cubicBezTo>
                    <a:pt x="64288" y="171902"/>
                    <a:pt x="48393" y="26725"/>
                    <a:pt x="390029" y="1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18" name="Freihandform 117"/>
            <p:cNvSpPr/>
            <p:nvPr/>
          </p:nvSpPr>
          <p:spPr>
            <a:xfrm rot="5400000">
              <a:off x="5574920" y="2880797"/>
              <a:ext cx="143555" cy="169296"/>
            </a:xfrm>
            <a:custGeom>
              <a:avLst/>
              <a:gdLst>
                <a:gd name="connsiteX0" fmla="*/ 299459 w 711155"/>
                <a:gd name="connsiteY0" fmla="*/ 15986 h 527877"/>
                <a:gd name="connsiteX1" fmla="*/ 620149 w 711155"/>
                <a:gd name="connsiteY1" fmla="*/ 432016 h 527877"/>
                <a:gd name="connsiteX2" fmla="*/ 437 w 711155"/>
                <a:gd name="connsiteY2" fmla="*/ 497021 h 527877"/>
                <a:gd name="connsiteX3" fmla="*/ 524809 w 711155"/>
                <a:gd name="connsiteY3" fmla="*/ 28987 h 527877"/>
                <a:gd name="connsiteX4" fmla="*/ 711155 w 711155"/>
                <a:gd name="connsiteY4" fmla="*/ 89658 h 527877"/>
                <a:gd name="connsiteX0" fmla="*/ 299581 w 711277"/>
                <a:gd name="connsiteY0" fmla="*/ 15986 h 581280"/>
                <a:gd name="connsiteX1" fmla="*/ 633272 w 711277"/>
                <a:gd name="connsiteY1" fmla="*/ 536023 h 581280"/>
                <a:gd name="connsiteX2" fmla="*/ 559 w 711277"/>
                <a:gd name="connsiteY2" fmla="*/ 497021 h 581280"/>
                <a:gd name="connsiteX3" fmla="*/ 524931 w 711277"/>
                <a:gd name="connsiteY3" fmla="*/ 28987 h 581280"/>
                <a:gd name="connsiteX4" fmla="*/ 711277 w 711277"/>
                <a:gd name="connsiteY4" fmla="*/ 89658 h 581280"/>
                <a:gd name="connsiteX0" fmla="*/ 301144 w 712840"/>
                <a:gd name="connsiteY0" fmla="*/ 15986 h 593932"/>
                <a:gd name="connsiteX1" fmla="*/ 340147 w 712840"/>
                <a:gd name="connsiteY1" fmla="*/ 553357 h 593932"/>
                <a:gd name="connsiteX2" fmla="*/ 2122 w 712840"/>
                <a:gd name="connsiteY2" fmla="*/ 497021 h 593932"/>
                <a:gd name="connsiteX3" fmla="*/ 526494 w 712840"/>
                <a:gd name="connsiteY3" fmla="*/ 28987 h 593932"/>
                <a:gd name="connsiteX4" fmla="*/ 712840 w 712840"/>
                <a:gd name="connsiteY4" fmla="*/ 89658 h 593932"/>
                <a:gd name="connsiteX0" fmla="*/ 301519 w 770305"/>
                <a:gd name="connsiteY0" fmla="*/ 15986 h 520638"/>
                <a:gd name="connsiteX1" fmla="*/ 765219 w 770305"/>
                <a:gd name="connsiteY1" fmla="*/ 406013 h 520638"/>
                <a:gd name="connsiteX2" fmla="*/ 2497 w 770305"/>
                <a:gd name="connsiteY2" fmla="*/ 497021 h 520638"/>
                <a:gd name="connsiteX3" fmla="*/ 526869 w 770305"/>
                <a:gd name="connsiteY3" fmla="*/ 28987 h 520638"/>
                <a:gd name="connsiteX4" fmla="*/ 713215 w 770305"/>
                <a:gd name="connsiteY4" fmla="*/ 89658 h 520638"/>
                <a:gd name="connsiteX0" fmla="*/ 0 w 464181"/>
                <a:gd name="connsiteY0" fmla="*/ 17262 h 536948"/>
                <a:gd name="connsiteX1" fmla="*/ 463700 w 464181"/>
                <a:gd name="connsiteY1" fmla="*/ 407289 h 536948"/>
                <a:gd name="connsiteX2" fmla="*/ 91006 w 464181"/>
                <a:gd name="connsiteY2" fmla="*/ 515631 h 536948"/>
                <a:gd name="connsiteX3" fmla="*/ 225350 w 464181"/>
                <a:gd name="connsiteY3" fmla="*/ 30263 h 536948"/>
                <a:gd name="connsiteX4" fmla="*/ 411696 w 464181"/>
                <a:gd name="connsiteY4" fmla="*/ 90934 h 536948"/>
                <a:gd name="connsiteX0" fmla="*/ 148272 w 612550"/>
                <a:gd name="connsiteY0" fmla="*/ 0 h 505688"/>
                <a:gd name="connsiteX1" fmla="*/ 611972 w 612550"/>
                <a:gd name="connsiteY1" fmla="*/ 390027 h 505688"/>
                <a:gd name="connsiteX2" fmla="*/ 239278 w 612550"/>
                <a:gd name="connsiteY2" fmla="*/ 498369 h 505688"/>
                <a:gd name="connsiteX3" fmla="*/ 9595 w 612550"/>
                <a:gd name="connsiteY3" fmla="*/ 225350 h 505688"/>
                <a:gd name="connsiteX4" fmla="*/ 559968 w 612550"/>
                <a:gd name="connsiteY4" fmla="*/ 73672 h 505688"/>
                <a:gd name="connsiteX0" fmla="*/ 141294 w 605572"/>
                <a:gd name="connsiteY0" fmla="*/ 33070 h 538758"/>
                <a:gd name="connsiteX1" fmla="*/ 604994 w 605572"/>
                <a:gd name="connsiteY1" fmla="*/ 423097 h 538758"/>
                <a:gd name="connsiteX2" fmla="*/ 232300 w 605572"/>
                <a:gd name="connsiteY2" fmla="*/ 531439 h 538758"/>
                <a:gd name="connsiteX3" fmla="*/ 2617 w 605572"/>
                <a:gd name="connsiteY3" fmla="*/ 258420 h 538758"/>
                <a:gd name="connsiteX4" fmla="*/ 379645 w 605572"/>
                <a:gd name="connsiteY4" fmla="*/ 11402 h 538758"/>
                <a:gd name="connsiteX0" fmla="*/ 141294 w 605572"/>
                <a:gd name="connsiteY0" fmla="*/ 22290 h 527978"/>
                <a:gd name="connsiteX1" fmla="*/ 604994 w 605572"/>
                <a:gd name="connsiteY1" fmla="*/ 412317 h 527978"/>
                <a:gd name="connsiteX2" fmla="*/ 232300 w 605572"/>
                <a:gd name="connsiteY2" fmla="*/ 520659 h 527978"/>
                <a:gd name="connsiteX3" fmla="*/ 2617 w 605572"/>
                <a:gd name="connsiteY3" fmla="*/ 247640 h 527978"/>
                <a:gd name="connsiteX4" fmla="*/ 379645 w 605572"/>
                <a:gd name="connsiteY4" fmla="*/ 622 h 527978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669 w 479320"/>
                <a:gd name="connsiteY0" fmla="*/ 0 h 528713"/>
                <a:gd name="connsiteX1" fmla="*/ 474702 w 479320"/>
                <a:gd name="connsiteY1" fmla="*/ 247017 h 528713"/>
                <a:gd name="connsiteX2" fmla="*/ 232018 w 479320"/>
                <a:gd name="connsiteY2" fmla="*/ 528705 h 528713"/>
                <a:gd name="connsiteX3" fmla="*/ 2335 w 479320"/>
                <a:gd name="connsiteY3" fmla="*/ 255686 h 528713"/>
                <a:gd name="connsiteX4" fmla="*/ 379363 w 479320"/>
                <a:gd name="connsiteY4" fmla="*/ 8668 h 528713"/>
                <a:gd name="connsiteX0" fmla="*/ 32436 w 505172"/>
                <a:gd name="connsiteY0" fmla="*/ 0 h 528739"/>
                <a:gd name="connsiteX1" fmla="*/ 500469 w 505172"/>
                <a:gd name="connsiteY1" fmla="*/ 247017 h 528739"/>
                <a:gd name="connsiteX2" fmla="*/ 257785 w 505172"/>
                <a:gd name="connsiteY2" fmla="*/ 528705 h 528739"/>
                <a:gd name="connsiteX3" fmla="*/ 2100 w 505172"/>
                <a:gd name="connsiteY3" fmla="*/ 264353 h 528739"/>
                <a:gd name="connsiteX4" fmla="*/ 405130 w 505172"/>
                <a:gd name="connsiteY4" fmla="*/ 8668 h 528739"/>
                <a:gd name="connsiteX0" fmla="*/ 32436 w 500696"/>
                <a:gd name="connsiteY0" fmla="*/ 0 h 528739"/>
                <a:gd name="connsiteX1" fmla="*/ 500469 w 500696"/>
                <a:gd name="connsiteY1" fmla="*/ 247017 h 528739"/>
                <a:gd name="connsiteX2" fmla="*/ 257785 w 500696"/>
                <a:gd name="connsiteY2" fmla="*/ 528705 h 528739"/>
                <a:gd name="connsiteX3" fmla="*/ 2100 w 500696"/>
                <a:gd name="connsiteY3" fmla="*/ 264353 h 528739"/>
                <a:gd name="connsiteX4" fmla="*/ 405130 w 500696"/>
                <a:gd name="connsiteY4" fmla="*/ 8668 h 528739"/>
                <a:gd name="connsiteX0" fmla="*/ 32012 w 505528"/>
                <a:gd name="connsiteY0" fmla="*/ 0 h 476745"/>
                <a:gd name="connsiteX1" fmla="*/ 500045 w 505528"/>
                <a:gd name="connsiteY1" fmla="*/ 247017 h 476745"/>
                <a:gd name="connsiteX2" fmla="*/ 270362 w 505528"/>
                <a:gd name="connsiteY2" fmla="*/ 476701 h 476745"/>
                <a:gd name="connsiteX3" fmla="*/ 1676 w 505528"/>
                <a:gd name="connsiteY3" fmla="*/ 264353 h 476745"/>
                <a:gd name="connsiteX4" fmla="*/ 404706 w 505528"/>
                <a:gd name="connsiteY4" fmla="*/ 8668 h 476745"/>
                <a:gd name="connsiteX0" fmla="*/ 31951 w 454822"/>
                <a:gd name="connsiteY0" fmla="*/ 0 h 476745"/>
                <a:gd name="connsiteX1" fmla="*/ 447980 w 454822"/>
                <a:gd name="connsiteY1" fmla="*/ 247017 h 476745"/>
                <a:gd name="connsiteX2" fmla="*/ 270301 w 454822"/>
                <a:gd name="connsiteY2" fmla="*/ 476701 h 476745"/>
                <a:gd name="connsiteX3" fmla="*/ 1615 w 454822"/>
                <a:gd name="connsiteY3" fmla="*/ 264353 h 476745"/>
                <a:gd name="connsiteX4" fmla="*/ 404645 w 454822"/>
                <a:gd name="connsiteY4" fmla="*/ 8668 h 476745"/>
                <a:gd name="connsiteX0" fmla="*/ 31951 w 448531"/>
                <a:gd name="connsiteY0" fmla="*/ 0 h 476745"/>
                <a:gd name="connsiteX1" fmla="*/ 447980 w 448531"/>
                <a:gd name="connsiteY1" fmla="*/ 247017 h 476745"/>
                <a:gd name="connsiteX2" fmla="*/ 270301 w 448531"/>
                <a:gd name="connsiteY2" fmla="*/ 476701 h 476745"/>
                <a:gd name="connsiteX3" fmla="*/ 1615 w 448531"/>
                <a:gd name="connsiteY3" fmla="*/ 264353 h 476745"/>
                <a:gd name="connsiteX4" fmla="*/ 404645 w 448531"/>
                <a:gd name="connsiteY4" fmla="*/ 8668 h 476745"/>
                <a:gd name="connsiteX0" fmla="*/ 33440 w 452971"/>
                <a:gd name="connsiteY0" fmla="*/ 0 h 476745"/>
                <a:gd name="connsiteX1" fmla="*/ 449469 w 452971"/>
                <a:gd name="connsiteY1" fmla="*/ 247017 h 476745"/>
                <a:gd name="connsiteX2" fmla="*/ 271790 w 452971"/>
                <a:gd name="connsiteY2" fmla="*/ 476701 h 476745"/>
                <a:gd name="connsiteX3" fmla="*/ 3104 w 452971"/>
                <a:gd name="connsiteY3" fmla="*/ 264353 h 476745"/>
                <a:gd name="connsiteX4" fmla="*/ 406134 w 452971"/>
                <a:gd name="connsiteY4" fmla="*/ 8668 h 476745"/>
                <a:gd name="connsiteX0" fmla="*/ 33440 w 449899"/>
                <a:gd name="connsiteY0" fmla="*/ 0 h 476745"/>
                <a:gd name="connsiteX1" fmla="*/ 449469 w 449899"/>
                <a:gd name="connsiteY1" fmla="*/ 247017 h 476745"/>
                <a:gd name="connsiteX2" fmla="*/ 271790 w 449899"/>
                <a:gd name="connsiteY2" fmla="*/ 476701 h 476745"/>
                <a:gd name="connsiteX3" fmla="*/ 3104 w 449899"/>
                <a:gd name="connsiteY3" fmla="*/ 264353 h 476745"/>
                <a:gd name="connsiteX4" fmla="*/ 406134 w 449899"/>
                <a:gd name="connsiteY4" fmla="*/ 8668 h 476745"/>
                <a:gd name="connsiteX0" fmla="*/ 30341 w 446800"/>
                <a:gd name="connsiteY0" fmla="*/ 0 h 476794"/>
                <a:gd name="connsiteX1" fmla="*/ 446370 w 446800"/>
                <a:gd name="connsiteY1" fmla="*/ 247017 h 476794"/>
                <a:gd name="connsiteX2" fmla="*/ 268691 w 446800"/>
                <a:gd name="connsiteY2" fmla="*/ 476701 h 476794"/>
                <a:gd name="connsiteX3" fmla="*/ 5 w 446800"/>
                <a:gd name="connsiteY3" fmla="*/ 264353 h 476794"/>
                <a:gd name="connsiteX4" fmla="*/ 403035 w 446800"/>
                <a:gd name="connsiteY4" fmla="*/ 8668 h 476794"/>
                <a:gd name="connsiteX0" fmla="*/ 35043 w 462597"/>
                <a:gd name="connsiteY0" fmla="*/ 0 h 476745"/>
                <a:gd name="connsiteX1" fmla="*/ 451072 w 462597"/>
                <a:gd name="connsiteY1" fmla="*/ 247017 h 476745"/>
                <a:gd name="connsiteX2" fmla="*/ 251725 w 462597"/>
                <a:gd name="connsiteY2" fmla="*/ 476701 h 476745"/>
                <a:gd name="connsiteX3" fmla="*/ 4707 w 462597"/>
                <a:gd name="connsiteY3" fmla="*/ 264353 h 476745"/>
                <a:gd name="connsiteX4" fmla="*/ 407737 w 462597"/>
                <a:gd name="connsiteY4" fmla="*/ 8668 h 476745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335 h 468077"/>
                <a:gd name="connsiteX1" fmla="*/ 451072 w 462597"/>
                <a:gd name="connsiteY1" fmla="*/ 238349 h 468077"/>
                <a:gd name="connsiteX2" fmla="*/ 251725 w 462597"/>
                <a:gd name="connsiteY2" fmla="*/ 468033 h 468077"/>
                <a:gd name="connsiteX3" fmla="*/ 4707 w 462597"/>
                <a:gd name="connsiteY3" fmla="*/ 255685 h 468077"/>
                <a:gd name="connsiteX4" fmla="*/ 407737 w 462597"/>
                <a:gd name="connsiteY4" fmla="*/ 0 h 468077"/>
                <a:gd name="connsiteX0" fmla="*/ 35870 w 463424"/>
                <a:gd name="connsiteY0" fmla="*/ 0 h 424740"/>
                <a:gd name="connsiteX1" fmla="*/ 451899 w 463424"/>
                <a:gd name="connsiteY1" fmla="*/ 195014 h 424740"/>
                <a:gd name="connsiteX2" fmla="*/ 252552 w 463424"/>
                <a:gd name="connsiteY2" fmla="*/ 424698 h 424740"/>
                <a:gd name="connsiteX3" fmla="*/ 5534 w 463424"/>
                <a:gd name="connsiteY3" fmla="*/ 212350 h 424740"/>
                <a:gd name="connsiteX4" fmla="*/ 425899 w 463424"/>
                <a:gd name="connsiteY4" fmla="*/ 1 h 424740"/>
                <a:gd name="connsiteX0" fmla="*/ 30887 w 458441"/>
                <a:gd name="connsiteY0" fmla="*/ 0 h 424741"/>
                <a:gd name="connsiteX1" fmla="*/ 446916 w 458441"/>
                <a:gd name="connsiteY1" fmla="*/ 195014 h 424741"/>
                <a:gd name="connsiteX2" fmla="*/ 247569 w 458441"/>
                <a:gd name="connsiteY2" fmla="*/ 424698 h 424741"/>
                <a:gd name="connsiteX3" fmla="*/ 551 w 458441"/>
                <a:gd name="connsiteY3" fmla="*/ 212350 h 424741"/>
                <a:gd name="connsiteX4" fmla="*/ 420916 w 458441"/>
                <a:gd name="connsiteY4" fmla="*/ 1 h 424741"/>
                <a:gd name="connsiteX0" fmla="*/ 0 w 420877"/>
                <a:gd name="connsiteY0" fmla="*/ 0 h 424841"/>
                <a:gd name="connsiteX1" fmla="*/ 416029 w 420877"/>
                <a:gd name="connsiteY1" fmla="*/ 195014 h 424841"/>
                <a:gd name="connsiteX2" fmla="*/ 216682 w 420877"/>
                <a:gd name="connsiteY2" fmla="*/ 424698 h 424841"/>
                <a:gd name="connsiteX3" fmla="*/ 56337 w 420877"/>
                <a:gd name="connsiteY3" fmla="*/ 225351 h 424841"/>
                <a:gd name="connsiteX4" fmla="*/ 390029 w 420877"/>
                <a:gd name="connsiteY4" fmla="*/ 1 h 424841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4"/>
                <a:gd name="connsiteX1" fmla="*/ 320689 w 390029"/>
                <a:gd name="connsiteY1" fmla="*/ 216683 h 424714"/>
                <a:gd name="connsiteX2" fmla="*/ 216682 w 390029"/>
                <a:gd name="connsiteY2" fmla="*/ 424698 h 424714"/>
                <a:gd name="connsiteX3" fmla="*/ 56337 w 390029"/>
                <a:gd name="connsiteY3" fmla="*/ 225351 h 424714"/>
                <a:gd name="connsiteX4" fmla="*/ 390029 w 390029"/>
                <a:gd name="connsiteY4" fmla="*/ 1 h 424714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7"/>
                <a:gd name="connsiteX1" fmla="*/ 320689 w 390029"/>
                <a:gd name="connsiteY1" fmla="*/ 216683 h 424707"/>
                <a:gd name="connsiteX2" fmla="*/ 186350 w 390029"/>
                <a:gd name="connsiteY2" fmla="*/ 424698 h 424707"/>
                <a:gd name="connsiteX3" fmla="*/ 56337 w 390029"/>
                <a:gd name="connsiteY3" fmla="*/ 225351 h 424707"/>
                <a:gd name="connsiteX4" fmla="*/ 390029 w 390029"/>
                <a:gd name="connsiteY4" fmla="*/ 1 h 424707"/>
                <a:gd name="connsiteX0" fmla="*/ 0 w 390029"/>
                <a:gd name="connsiteY0" fmla="*/ 0 h 424710"/>
                <a:gd name="connsiteX1" fmla="*/ 325022 w 390029"/>
                <a:gd name="connsiteY1" fmla="*/ 234018 h 424710"/>
                <a:gd name="connsiteX2" fmla="*/ 186350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29" h="424698">
                  <a:moveTo>
                    <a:pt x="0" y="0"/>
                  </a:moveTo>
                  <a:cubicBezTo>
                    <a:pt x="280603" y="3251"/>
                    <a:pt x="324302" y="124232"/>
                    <a:pt x="325022" y="234018"/>
                  </a:cubicBezTo>
                  <a:cubicBezTo>
                    <a:pt x="325742" y="343804"/>
                    <a:pt x="255685" y="424698"/>
                    <a:pt x="186350" y="424698"/>
                  </a:cubicBezTo>
                  <a:cubicBezTo>
                    <a:pt x="117015" y="424698"/>
                    <a:pt x="65728" y="296134"/>
                    <a:pt x="65008" y="234018"/>
                  </a:cubicBezTo>
                  <a:cubicBezTo>
                    <a:pt x="64288" y="171902"/>
                    <a:pt x="48393" y="26725"/>
                    <a:pt x="390029" y="1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19" name="Freihandform 118"/>
            <p:cNvSpPr/>
            <p:nvPr/>
          </p:nvSpPr>
          <p:spPr>
            <a:xfrm rot="5400000">
              <a:off x="5574919" y="3024352"/>
              <a:ext cx="143555" cy="169296"/>
            </a:xfrm>
            <a:custGeom>
              <a:avLst/>
              <a:gdLst>
                <a:gd name="connsiteX0" fmla="*/ 299459 w 711155"/>
                <a:gd name="connsiteY0" fmla="*/ 15986 h 527877"/>
                <a:gd name="connsiteX1" fmla="*/ 620149 w 711155"/>
                <a:gd name="connsiteY1" fmla="*/ 432016 h 527877"/>
                <a:gd name="connsiteX2" fmla="*/ 437 w 711155"/>
                <a:gd name="connsiteY2" fmla="*/ 497021 h 527877"/>
                <a:gd name="connsiteX3" fmla="*/ 524809 w 711155"/>
                <a:gd name="connsiteY3" fmla="*/ 28987 h 527877"/>
                <a:gd name="connsiteX4" fmla="*/ 711155 w 711155"/>
                <a:gd name="connsiteY4" fmla="*/ 89658 h 527877"/>
                <a:gd name="connsiteX0" fmla="*/ 299581 w 711277"/>
                <a:gd name="connsiteY0" fmla="*/ 15986 h 581280"/>
                <a:gd name="connsiteX1" fmla="*/ 633272 w 711277"/>
                <a:gd name="connsiteY1" fmla="*/ 536023 h 581280"/>
                <a:gd name="connsiteX2" fmla="*/ 559 w 711277"/>
                <a:gd name="connsiteY2" fmla="*/ 497021 h 581280"/>
                <a:gd name="connsiteX3" fmla="*/ 524931 w 711277"/>
                <a:gd name="connsiteY3" fmla="*/ 28987 h 581280"/>
                <a:gd name="connsiteX4" fmla="*/ 711277 w 711277"/>
                <a:gd name="connsiteY4" fmla="*/ 89658 h 581280"/>
                <a:gd name="connsiteX0" fmla="*/ 301144 w 712840"/>
                <a:gd name="connsiteY0" fmla="*/ 15986 h 593932"/>
                <a:gd name="connsiteX1" fmla="*/ 340147 w 712840"/>
                <a:gd name="connsiteY1" fmla="*/ 553357 h 593932"/>
                <a:gd name="connsiteX2" fmla="*/ 2122 w 712840"/>
                <a:gd name="connsiteY2" fmla="*/ 497021 h 593932"/>
                <a:gd name="connsiteX3" fmla="*/ 526494 w 712840"/>
                <a:gd name="connsiteY3" fmla="*/ 28987 h 593932"/>
                <a:gd name="connsiteX4" fmla="*/ 712840 w 712840"/>
                <a:gd name="connsiteY4" fmla="*/ 89658 h 593932"/>
                <a:gd name="connsiteX0" fmla="*/ 301519 w 770305"/>
                <a:gd name="connsiteY0" fmla="*/ 15986 h 520638"/>
                <a:gd name="connsiteX1" fmla="*/ 765219 w 770305"/>
                <a:gd name="connsiteY1" fmla="*/ 406013 h 520638"/>
                <a:gd name="connsiteX2" fmla="*/ 2497 w 770305"/>
                <a:gd name="connsiteY2" fmla="*/ 497021 h 520638"/>
                <a:gd name="connsiteX3" fmla="*/ 526869 w 770305"/>
                <a:gd name="connsiteY3" fmla="*/ 28987 h 520638"/>
                <a:gd name="connsiteX4" fmla="*/ 713215 w 770305"/>
                <a:gd name="connsiteY4" fmla="*/ 89658 h 520638"/>
                <a:gd name="connsiteX0" fmla="*/ 0 w 464181"/>
                <a:gd name="connsiteY0" fmla="*/ 17262 h 536948"/>
                <a:gd name="connsiteX1" fmla="*/ 463700 w 464181"/>
                <a:gd name="connsiteY1" fmla="*/ 407289 h 536948"/>
                <a:gd name="connsiteX2" fmla="*/ 91006 w 464181"/>
                <a:gd name="connsiteY2" fmla="*/ 515631 h 536948"/>
                <a:gd name="connsiteX3" fmla="*/ 225350 w 464181"/>
                <a:gd name="connsiteY3" fmla="*/ 30263 h 536948"/>
                <a:gd name="connsiteX4" fmla="*/ 411696 w 464181"/>
                <a:gd name="connsiteY4" fmla="*/ 90934 h 536948"/>
                <a:gd name="connsiteX0" fmla="*/ 148272 w 612550"/>
                <a:gd name="connsiteY0" fmla="*/ 0 h 505688"/>
                <a:gd name="connsiteX1" fmla="*/ 611972 w 612550"/>
                <a:gd name="connsiteY1" fmla="*/ 390027 h 505688"/>
                <a:gd name="connsiteX2" fmla="*/ 239278 w 612550"/>
                <a:gd name="connsiteY2" fmla="*/ 498369 h 505688"/>
                <a:gd name="connsiteX3" fmla="*/ 9595 w 612550"/>
                <a:gd name="connsiteY3" fmla="*/ 225350 h 505688"/>
                <a:gd name="connsiteX4" fmla="*/ 559968 w 612550"/>
                <a:gd name="connsiteY4" fmla="*/ 73672 h 505688"/>
                <a:gd name="connsiteX0" fmla="*/ 141294 w 605572"/>
                <a:gd name="connsiteY0" fmla="*/ 33070 h 538758"/>
                <a:gd name="connsiteX1" fmla="*/ 604994 w 605572"/>
                <a:gd name="connsiteY1" fmla="*/ 423097 h 538758"/>
                <a:gd name="connsiteX2" fmla="*/ 232300 w 605572"/>
                <a:gd name="connsiteY2" fmla="*/ 531439 h 538758"/>
                <a:gd name="connsiteX3" fmla="*/ 2617 w 605572"/>
                <a:gd name="connsiteY3" fmla="*/ 258420 h 538758"/>
                <a:gd name="connsiteX4" fmla="*/ 379645 w 605572"/>
                <a:gd name="connsiteY4" fmla="*/ 11402 h 538758"/>
                <a:gd name="connsiteX0" fmla="*/ 141294 w 605572"/>
                <a:gd name="connsiteY0" fmla="*/ 22290 h 527978"/>
                <a:gd name="connsiteX1" fmla="*/ 604994 w 605572"/>
                <a:gd name="connsiteY1" fmla="*/ 412317 h 527978"/>
                <a:gd name="connsiteX2" fmla="*/ 232300 w 605572"/>
                <a:gd name="connsiteY2" fmla="*/ 520659 h 527978"/>
                <a:gd name="connsiteX3" fmla="*/ 2617 w 605572"/>
                <a:gd name="connsiteY3" fmla="*/ 247640 h 527978"/>
                <a:gd name="connsiteX4" fmla="*/ 379645 w 605572"/>
                <a:gd name="connsiteY4" fmla="*/ 622 h 527978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669 w 479320"/>
                <a:gd name="connsiteY0" fmla="*/ 0 h 528713"/>
                <a:gd name="connsiteX1" fmla="*/ 474702 w 479320"/>
                <a:gd name="connsiteY1" fmla="*/ 247017 h 528713"/>
                <a:gd name="connsiteX2" fmla="*/ 232018 w 479320"/>
                <a:gd name="connsiteY2" fmla="*/ 528705 h 528713"/>
                <a:gd name="connsiteX3" fmla="*/ 2335 w 479320"/>
                <a:gd name="connsiteY3" fmla="*/ 255686 h 528713"/>
                <a:gd name="connsiteX4" fmla="*/ 379363 w 479320"/>
                <a:gd name="connsiteY4" fmla="*/ 8668 h 528713"/>
                <a:gd name="connsiteX0" fmla="*/ 32436 w 505172"/>
                <a:gd name="connsiteY0" fmla="*/ 0 h 528739"/>
                <a:gd name="connsiteX1" fmla="*/ 500469 w 505172"/>
                <a:gd name="connsiteY1" fmla="*/ 247017 h 528739"/>
                <a:gd name="connsiteX2" fmla="*/ 257785 w 505172"/>
                <a:gd name="connsiteY2" fmla="*/ 528705 h 528739"/>
                <a:gd name="connsiteX3" fmla="*/ 2100 w 505172"/>
                <a:gd name="connsiteY3" fmla="*/ 264353 h 528739"/>
                <a:gd name="connsiteX4" fmla="*/ 405130 w 505172"/>
                <a:gd name="connsiteY4" fmla="*/ 8668 h 528739"/>
                <a:gd name="connsiteX0" fmla="*/ 32436 w 500696"/>
                <a:gd name="connsiteY0" fmla="*/ 0 h 528739"/>
                <a:gd name="connsiteX1" fmla="*/ 500469 w 500696"/>
                <a:gd name="connsiteY1" fmla="*/ 247017 h 528739"/>
                <a:gd name="connsiteX2" fmla="*/ 257785 w 500696"/>
                <a:gd name="connsiteY2" fmla="*/ 528705 h 528739"/>
                <a:gd name="connsiteX3" fmla="*/ 2100 w 500696"/>
                <a:gd name="connsiteY3" fmla="*/ 264353 h 528739"/>
                <a:gd name="connsiteX4" fmla="*/ 405130 w 500696"/>
                <a:gd name="connsiteY4" fmla="*/ 8668 h 528739"/>
                <a:gd name="connsiteX0" fmla="*/ 32012 w 505528"/>
                <a:gd name="connsiteY0" fmla="*/ 0 h 476745"/>
                <a:gd name="connsiteX1" fmla="*/ 500045 w 505528"/>
                <a:gd name="connsiteY1" fmla="*/ 247017 h 476745"/>
                <a:gd name="connsiteX2" fmla="*/ 270362 w 505528"/>
                <a:gd name="connsiteY2" fmla="*/ 476701 h 476745"/>
                <a:gd name="connsiteX3" fmla="*/ 1676 w 505528"/>
                <a:gd name="connsiteY3" fmla="*/ 264353 h 476745"/>
                <a:gd name="connsiteX4" fmla="*/ 404706 w 505528"/>
                <a:gd name="connsiteY4" fmla="*/ 8668 h 476745"/>
                <a:gd name="connsiteX0" fmla="*/ 31951 w 454822"/>
                <a:gd name="connsiteY0" fmla="*/ 0 h 476745"/>
                <a:gd name="connsiteX1" fmla="*/ 447980 w 454822"/>
                <a:gd name="connsiteY1" fmla="*/ 247017 h 476745"/>
                <a:gd name="connsiteX2" fmla="*/ 270301 w 454822"/>
                <a:gd name="connsiteY2" fmla="*/ 476701 h 476745"/>
                <a:gd name="connsiteX3" fmla="*/ 1615 w 454822"/>
                <a:gd name="connsiteY3" fmla="*/ 264353 h 476745"/>
                <a:gd name="connsiteX4" fmla="*/ 404645 w 454822"/>
                <a:gd name="connsiteY4" fmla="*/ 8668 h 476745"/>
                <a:gd name="connsiteX0" fmla="*/ 31951 w 448531"/>
                <a:gd name="connsiteY0" fmla="*/ 0 h 476745"/>
                <a:gd name="connsiteX1" fmla="*/ 447980 w 448531"/>
                <a:gd name="connsiteY1" fmla="*/ 247017 h 476745"/>
                <a:gd name="connsiteX2" fmla="*/ 270301 w 448531"/>
                <a:gd name="connsiteY2" fmla="*/ 476701 h 476745"/>
                <a:gd name="connsiteX3" fmla="*/ 1615 w 448531"/>
                <a:gd name="connsiteY3" fmla="*/ 264353 h 476745"/>
                <a:gd name="connsiteX4" fmla="*/ 404645 w 448531"/>
                <a:gd name="connsiteY4" fmla="*/ 8668 h 476745"/>
                <a:gd name="connsiteX0" fmla="*/ 33440 w 452971"/>
                <a:gd name="connsiteY0" fmla="*/ 0 h 476745"/>
                <a:gd name="connsiteX1" fmla="*/ 449469 w 452971"/>
                <a:gd name="connsiteY1" fmla="*/ 247017 h 476745"/>
                <a:gd name="connsiteX2" fmla="*/ 271790 w 452971"/>
                <a:gd name="connsiteY2" fmla="*/ 476701 h 476745"/>
                <a:gd name="connsiteX3" fmla="*/ 3104 w 452971"/>
                <a:gd name="connsiteY3" fmla="*/ 264353 h 476745"/>
                <a:gd name="connsiteX4" fmla="*/ 406134 w 452971"/>
                <a:gd name="connsiteY4" fmla="*/ 8668 h 476745"/>
                <a:gd name="connsiteX0" fmla="*/ 33440 w 449899"/>
                <a:gd name="connsiteY0" fmla="*/ 0 h 476745"/>
                <a:gd name="connsiteX1" fmla="*/ 449469 w 449899"/>
                <a:gd name="connsiteY1" fmla="*/ 247017 h 476745"/>
                <a:gd name="connsiteX2" fmla="*/ 271790 w 449899"/>
                <a:gd name="connsiteY2" fmla="*/ 476701 h 476745"/>
                <a:gd name="connsiteX3" fmla="*/ 3104 w 449899"/>
                <a:gd name="connsiteY3" fmla="*/ 264353 h 476745"/>
                <a:gd name="connsiteX4" fmla="*/ 406134 w 449899"/>
                <a:gd name="connsiteY4" fmla="*/ 8668 h 476745"/>
                <a:gd name="connsiteX0" fmla="*/ 30341 w 446800"/>
                <a:gd name="connsiteY0" fmla="*/ 0 h 476794"/>
                <a:gd name="connsiteX1" fmla="*/ 446370 w 446800"/>
                <a:gd name="connsiteY1" fmla="*/ 247017 h 476794"/>
                <a:gd name="connsiteX2" fmla="*/ 268691 w 446800"/>
                <a:gd name="connsiteY2" fmla="*/ 476701 h 476794"/>
                <a:gd name="connsiteX3" fmla="*/ 5 w 446800"/>
                <a:gd name="connsiteY3" fmla="*/ 264353 h 476794"/>
                <a:gd name="connsiteX4" fmla="*/ 403035 w 446800"/>
                <a:gd name="connsiteY4" fmla="*/ 8668 h 476794"/>
                <a:gd name="connsiteX0" fmla="*/ 35043 w 462597"/>
                <a:gd name="connsiteY0" fmla="*/ 0 h 476745"/>
                <a:gd name="connsiteX1" fmla="*/ 451072 w 462597"/>
                <a:gd name="connsiteY1" fmla="*/ 247017 h 476745"/>
                <a:gd name="connsiteX2" fmla="*/ 251725 w 462597"/>
                <a:gd name="connsiteY2" fmla="*/ 476701 h 476745"/>
                <a:gd name="connsiteX3" fmla="*/ 4707 w 462597"/>
                <a:gd name="connsiteY3" fmla="*/ 264353 h 476745"/>
                <a:gd name="connsiteX4" fmla="*/ 407737 w 462597"/>
                <a:gd name="connsiteY4" fmla="*/ 8668 h 476745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335 h 468077"/>
                <a:gd name="connsiteX1" fmla="*/ 451072 w 462597"/>
                <a:gd name="connsiteY1" fmla="*/ 238349 h 468077"/>
                <a:gd name="connsiteX2" fmla="*/ 251725 w 462597"/>
                <a:gd name="connsiteY2" fmla="*/ 468033 h 468077"/>
                <a:gd name="connsiteX3" fmla="*/ 4707 w 462597"/>
                <a:gd name="connsiteY3" fmla="*/ 255685 h 468077"/>
                <a:gd name="connsiteX4" fmla="*/ 407737 w 462597"/>
                <a:gd name="connsiteY4" fmla="*/ 0 h 468077"/>
                <a:gd name="connsiteX0" fmla="*/ 35870 w 463424"/>
                <a:gd name="connsiteY0" fmla="*/ 0 h 424740"/>
                <a:gd name="connsiteX1" fmla="*/ 451899 w 463424"/>
                <a:gd name="connsiteY1" fmla="*/ 195014 h 424740"/>
                <a:gd name="connsiteX2" fmla="*/ 252552 w 463424"/>
                <a:gd name="connsiteY2" fmla="*/ 424698 h 424740"/>
                <a:gd name="connsiteX3" fmla="*/ 5534 w 463424"/>
                <a:gd name="connsiteY3" fmla="*/ 212350 h 424740"/>
                <a:gd name="connsiteX4" fmla="*/ 425899 w 463424"/>
                <a:gd name="connsiteY4" fmla="*/ 1 h 424740"/>
                <a:gd name="connsiteX0" fmla="*/ 30887 w 458441"/>
                <a:gd name="connsiteY0" fmla="*/ 0 h 424741"/>
                <a:gd name="connsiteX1" fmla="*/ 446916 w 458441"/>
                <a:gd name="connsiteY1" fmla="*/ 195014 h 424741"/>
                <a:gd name="connsiteX2" fmla="*/ 247569 w 458441"/>
                <a:gd name="connsiteY2" fmla="*/ 424698 h 424741"/>
                <a:gd name="connsiteX3" fmla="*/ 551 w 458441"/>
                <a:gd name="connsiteY3" fmla="*/ 212350 h 424741"/>
                <a:gd name="connsiteX4" fmla="*/ 420916 w 458441"/>
                <a:gd name="connsiteY4" fmla="*/ 1 h 424741"/>
                <a:gd name="connsiteX0" fmla="*/ 0 w 420877"/>
                <a:gd name="connsiteY0" fmla="*/ 0 h 424841"/>
                <a:gd name="connsiteX1" fmla="*/ 416029 w 420877"/>
                <a:gd name="connsiteY1" fmla="*/ 195014 h 424841"/>
                <a:gd name="connsiteX2" fmla="*/ 216682 w 420877"/>
                <a:gd name="connsiteY2" fmla="*/ 424698 h 424841"/>
                <a:gd name="connsiteX3" fmla="*/ 56337 w 420877"/>
                <a:gd name="connsiteY3" fmla="*/ 225351 h 424841"/>
                <a:gd name="connsiteX4" fmla="*/ 390029 w 420877"/>
                <a:gd name="connsiteY4" fmla="*/ 1 h 424841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4"/>
                <a:gd name="connsiteX1" fmla="*/ 320689 w 390029"/>
                <a:gd name="connsiteY1" fmla="*/ 216683 h 424714"/>
                <a:gd name="connsiteX2" fmla="*/ 216682 w 390029"/>
                <a:gd name="connsiteY2" fmla="*/ 424698 h 424714"/>
                <a:gd name="connsiteX3" fmla="*/ 56337 w 390029"/>
                <a:gd name="connsiteY3" fmla="*/ 225351 h 424714"/>
                <a:gd name="connsiteX4" fmla="*/ 390029 w 390029"/>
                <a:gd name="connsiteY4" fmla="*/ 1 h 424714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7"/>
                <a:gd name="connsiteX1" fmla="*/ 320689 w 390029"/>
                <a:gd name="connsiteY1" fmla="*/ 216683 h 424707"/>
                <a:gd name="connsiteX2" fmla="*/ 186350 w 390029"/>
                <a:gd name="connsiteY2" fmla="*/ 424698 h 424707"/>
                <a:gd name="connsiteX3" fmla="*/ 56337 w 390029"/>
                <a:gd name="connsiteY3" fmla="*/ 225351 h 424707"/>
                <a:gd name="connsiteX4" fmla="*/ 390029 w 390029"/>
                <a:gd name="connsiteY4" fmla="*/ 1 h 424707"/>
                <a:gd name="connsiteX0" fmla="*/ 0 w 390029"/>
                <a:gd name="connsiteY0" fmla="*/ 0 h 424710"/>
                <a:gd name="connsiteX1" fmla="*/ 325022 w 390029"/>
                <a:gd name="connsiteY1" fmla="*/ 234018 h 424710"/>
                <a:gd name="connsiteX2" fmla="*/ 186350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29" h="424698">
                  <a:moveTo>
                    <a:pt x="0" y="0"/>
                  </a:moveTo>
                  <a:cubicBezTo>
                    <a:pt x="280603" y="3251"/>
                    <a:pt x="324302" y="124232"/>
                    <a:pt x="325022" y="234018"/>
                  </a:cubicBezTo>
                  <a:cubicBezTo>
                    <a:pt x="325742" y="343804"/>
                    <a:pt x="255685" y="424698"/>
                    <a:pt x="186350" y="424698"/>
                  </a:cubicBezTo>
                  <a:cubicBezTo>
                    <a:pt x="117015" y="424698"/>
                    <a:pt x="65728" y="296134"/>
                    <a:pt x="65008" y="234018"/>
                  </a:cubicBezTo>
                  <a:cubicBezTo>
                    <a:pt x="64288" y="171902"/>
                    <a:pt x="48393" y="26725"/>
                    <a:pt x="390029" y="1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20" name="Freihandform 119"/>
            <p:cNvSpPr/>
            <p:nvPr/>
          </p:nvSpPr>
          <p:spPr>
            <a:xfrm rot="5400000">
              <a:off x="5574921" y="2744625"/>
              <a:ext cx="143555" cy="169296"/>
            </a:xfrm>
            <a:custGeom>
              <a:avLst/>
              <a:gdLst>
                <a:gd name="connsiteX0" fmla="*/ 299459 w 711155"/>
                <a:gd name="connsiteY0" fmla="*/ 15986 h 527877"/>
                <a:gd name="connsiteX1" fmla="*/ 620149 w 711155"/>
                <a:gd name="connsiteY1" fmla="*/ 432016 h 527877"/>
                <a:gd name="connsiteX2" fmla="*/ 437 w 711155"/>
                <a:gd name="connsiteY2" fmla="*/ 497021 h 527877"/>
                <a:gd name="connsiteX3" fmla="*/ 524809 w 711155"/>
                <a:gd name="connsiteY3" fmla="*/ 28987 h 527877"/>
                <a:gd name="connsiteX4" fmla="*/ 711155 w 711155"/>
                <a:gd name="connsiteY4" fmla="*/ 89658 h 527877"/>
                <a:gd name="connsiteX0" fmla="*/ 299581 w 711277"/>
                <a:gd name="connsiteY0" fmla="*/ 15986 h 581280"/>
                <a:gd name="connsiteX1" fmla="*/ 633272 w 711277"/>
                <a:gd name="connsiteY1" fmla="*/ 536023 h 581280"/>
                <a:gd name="connsiteX2" fmla="*/ 559 w 711277"/>
                <a:gd name="connsiteY2" fmla="*/ 497021 h 581280"/>
                <a:gd name="connsiteX3" fmla="*/ 524931 w 711277"/>
                <a:gd name="connsiteY3" fmla="*/ 28987 h 581280"/>
                <a:gd name="connsiteX4" fmla="*/ 711277 w 711277"/>
                <a:gd name="connsiteY4" fmla="*/ 89658 h 581280"/>
                <a:gd name="connsiteX0" fmla="*/ 301144 w 712840"/>
                <a:gd name="connsiteY0" fmla="*/ 15986 h 593932"/>
                <a:gd name="connsiteX1" fmla="*/ 340147 w 712840"/>
                <a:gd name="connsiteY1" fmla="*/ 553357 h 593932"/>
                <a:gd name="connsiteX2" fmla="*/ 2122 w 712840"/>
                <a:gd name="connsiteY2" fmla="*/ 497021 h 593932"/>
                <a:gd name="connsiteX3" fmla="*/ 526494 w 712840"/>
                <a:gd name="connsiteY3" fmla="*/ 28987 h 593932"/>
                <a:gd name="connsiteX4" fmla="*/ 712840 w 712840"/>
                <a:gd name="connsiteY4" fmla="*/ 89658 h 593932"/>
                <a:gd name="connsiteX0" fmla="*/ 301519 w 770305"/>
                <a:gd name="connsiteY0" fmla="*/ 15986 h 520638"/>
                <a:gd name="connsiteX1" fmla="*/ 765219 w 770305"/>
                <a:gd name="connsiteY1" fmla="*/ 406013 h 520638"/>
                <a:gd name="connsiteX2" fmla="*/ 2497 w 770305"/>
                <a:gd name="connsiteY2" fmla="*/ 497021 h 520638"/>
                <a:gd name="connsiteX3" fmla="*/ 526869 w 770305"/>
                <a:gd name="connsiteY3" fmla="*/ 28987 h 520638"/>
                <a:gd name="connsiteX4" fmla="*/ 713215 w 770305"/>
                <a:gd name="connsiteY4" fmla="*/ 89658 h 520638"/>
                <a:gd name="connsiteX0" fmla="*/ 0 w 464181"/>
                <a:gd name="connsiteY0" fmla="*/ 17262 h 536948"/>
                <a:gd name="connsiteX1" fmla="*/ 463700 w 464181"/>
                <a:gd name="connsiteY1" fmla="*/ 407289 h 536948"/>
                <a:gd name="connsiteX2" fmla="*/ 91006 w 464181"/>
                <a:gd name="connsiteY2" fmla="*/ 515631 h 536948"/>
                <a:gd name="connsiteX3" fmla="*/ 225350 w 464181"/>
                <a:gd name="connsiteY3" fmla="*/ 30263 h 536948"/>
                <a:gd name="connsiteX4" fmla="*/ 411696 w 464181"/>
                <a:gd name="connsiteY4" fmla="*/ 90934 h 536948"/>
                <a:gd name="connsiteX0" fmla="*/ 148272 w 612550"/>
                <a:gd name="connsiteY0" fmla="*/ 0 h 505688"/>
                <a:gd name="connsiteX1" fmla="*/ 611972 w 612550"/>
                <a:gd name="connsiteY1" fmla="*/ 390027 h 505688"/>
                <a:gd name="connsiteX2" fmla="*/ 239278 w 612550"/>
                <a:gd name="connsiteY2" fmla="*/ 498369 h 505688"/>
                <a:gd name="connsiteX3" fmla="*/ 9595 w 612550"/>
                <a:gd name="connsiteY3" fmla="*/ 225350 h 505688"/>
                <a:gd name="connsiteX4" fmla="*/ 559968 w 612550"/>
                <a:gd name="connsiteY4" fmla="*/ 73672 h 505688"/>
                <a:gd name="connsiteX0" fmla="*/ 141294 w 605572"/>
                <a:gd name="connsiteY0" fmla="*/ 33070 h 538758"/>
                <a:gd name="connsiteX1" fmla="*/ 604994 w 605572"/>
                <a:gd name="connsiteY1" fmla="*/ 423097 h 538758"/>
                <a:gd name="connsiteX2" fmla="*/ 232300 w 605572"/>
                <a:gd name="connsiteY2" fmla="*/ 531439 h 538758"/>
                <a:gd name="connsiteX3" fmla="*/ 2617 w 605572"/>
                <a:gd name="connsiteY3" fmla="*/ 258420 h 538758"/>
                <a:gd name="connsiteX4" fmla="*/ 379645 w 605572"/>
                <a:gd name="connsiteY4" fmla="*/ 11402 h 538758"/>
                <a:gd name="connsiteX0" fmla="*/ 141294 w 605572"/>
                <a:gd name="connsiteY0" fmla="*/ 22290 h 527978"/>
                <a:gd name="connsiteX1" fmla="*/ 604994 w 605572"/>
                <a:gd name="connsiteY1" fmla="*/ 412317 h 527978"/>
                <a:gd name="connsiteX2" fmla="*/ 232300 w 605572"/>
                <a:gd name="connsiteY2" fmla="*/ 520659 h 527978"/>
                <a:gd name="connsiteX3" fmla="*/ 2617 w 605572"/>
                <a:gd name="connsiteY3" fmla="*/ 247640 h 527978"/>
                <a:gd name="connsiteX4" fmla="*/ 379645 w 605572"/>
                <a:gd name="connsiteY4" fmla="*/ 622 h 527978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669 w 479320"/>
                <a:gd name="connsiteY0" fmla="*/ 0 h 528713"/>
                <a:gd name="connsiteX1" fmla="*/ 474702 w 479320"/>
                <a:gd name="connsiteY1" fmla="*/ 247017 h 528713"/>
                <a:gd name="connsiteX2" fmla="*/ 232018 w 479320"/>
                <a:gd name="connsiteY2" fmla="*/ 528705 h 528713"/>
                <a:gd name="connsiteX3" fmla="*/ 2335 w 479320"/>
                <a:gd name="connsiteY3" fmla="*/ 255686 h 528713"/>
                <a:gd name="connsiteX4" fmla="*/ 379363 w 479320"/>
                <a:gd name="connsiteY4" fmla="*/ 8668 h 528713"/>
                <a:gd name="connsiteX0" fmla="*/ 32436 w 505172"/>
                <a:gd name="connsiteY0" fmla="*/ 0 h 528739"/>
                <a:gd name="connsiteX1" fmla="*/ 500469 w 505172"/>
                <a:gd name="connsiteY1" fmla="*/ 247017 h 528739"/>
                <a:gd name="connsiteX2" fmla="*/ 257785 w 505172"/>
                <a:gd name="connsiteY2" fmla="*/ 528705 h 528739"/>
                <a:gd name="connsiteX3" fmla="*/ 2100 w 505172"/>
                <a:gd name="connsiteY3" fmla="*/ 264353 h 528739"/>
                <a:gd name="connsiteX4" fmla="*/ 405130 w 505172"/>
                <a:gd name="connsiteY4" fmla="*/ 8668 h 528739"/>
                <a:gd name="connsiteX0" fmla="*/ 32436 w 500696"/>
                <a:gd name="connsiteY0" fmla="*/ 0 h 528739"/>
                <a:gd name="connsiteX1" fmla="*/ 500469 w 500696"/>
                <a:gd name="connsiteY1" fmla="*/ 247017 h 528739"/>
                <a:gd name="connsiteX2" fmla="*/ 257785 w 500696"/>
                <a:gd name="connsiteY2" fmla="*/ 528705 h 528739"/>
                <a:gd name="connsiteX3" fmla="*/ 2100 w 500696"/>
                <a:gd name="connsiteY3" fmla="*/ 264353 h 528739"/>
                <a:gd name="connsiteX4" fmla="*/ 405130 w 500696"/>
                <a:gd name="connsiteY4" fmla="*/ 8668 h 528739"/>
                <a:gd name="connsiteX0" fmla="*/ 32012 w 505528"/>
                <a:gd name="connsiteY0" fmla="*/ 0 h 476745"/>
                <a:gd name="connsiteX1" fmla="*/ 500045 w 505528"/>
                <a:gd name="connsiteY1" fmla="*/ 247017 h 476745"/>
                <a:gd name="connsiteX2" fmla="*/ 270362 w 505528"/>
                <a:gd name="connsiteY2" fmla="*/ 476701 h 476745"/>
                <a:gd name="connsiteX3" fmla="*/ 1676 w 505528"/>
                <a:gd name="connsiteY3" fmla="*/ 264353 h 476745"/>
                <a:gd name="connsiteX4" fmla="*/ 404706 w 505528"/>
                <a:gd name="connsiteY4" fmla="*/ 8668 h 476745"/>
                <a:gd name="connsiteX0" fmla="*/ 31951 w 454822"/>
                <a:gd name="connsiteY0" fmla="*/ 0 h 476745"/>
                <a:gd name="connsiteX1" fmla="*/ 447980 w 454822"/>
                <a:gd name="connsiteY1" fmla="*/ 247017 h 476745"/>
                <a:gd name="connsiteX2" fmla="*/ 270301 w 454822"/>
                <a:gd name="connsiteY2" fmla="*/ 476701 h 476745"/>
                <a:gd name="connsiteX3" fmla="*/ 1615 w 454822"/>
                <a:gd name="connsiteY3" fmla="*/ 264353 h 476745"/>
                <a:gd name="connsiteX4" fmla="*/ 404645 w 454822"/>
                <a:gd name="connsiteY4" fmla="*/ 8668 h 476745"/>
                <a:gd name="connsiteX0" fmla="*/ 31951 w 448531"/>
                <a:gd name="connsiteY0" fmla="*/ 0 h 476745"/>
                <a:gd name="connsiteX1" fmla="*/ 447980 w 448531"/>
                <a:gd name="connsiteY1" fmla="*/ 247017 h 476745"/>
                <a:gd name="connsiteX2" fmla="*/ 270301 w 448531"/>
                <a:gd name="connsiteY2" fmla="*/ 476701 h 476745"/>
                <a:gd name="connsiteX3" fmla="*/ 1615 w 448531"/>
                <a:gd name="connsiteY3" fmla="*/ 264353 h 476745"/>
                <a:gd name="connsiteX4" fmla="*/ 404645 w 448531"/>
                <a:gd name="connsiteY4" fmla="*/ 8668 h 476745"/>
                <a:gd name="connsiteX0" fmla="*/ 33440 w 452971"/>
                <a:gd name="connsiteY0" fmla="*/ 0 h 476745"/>
                <a:gd name="connsiteX1" fmla="*/ 449469 w 452971"/>
                <a:gd name="connsiteY1" fmla="*/ 247017 h 476745"/>
                <a:gd name="connsiteX2" fmla="*/ 271790 w 452971"/>
                <a:gd name="connsiteY2" fmla="*/ 476701 h 476745"/>
                <a:gd name="connsiteX3" fmla="*/ 3104 w 452971"/>
                <a:gd name="connsiteY3" fmla="*/ 264353 h 476745"/>
                <a:gd name="connsiteX4" fmla="*/ 406134 w 452971"/>
                <a:gd name="connsiteY4" fmla="*/ 8668 h 476745"/>
                <a:gd name="connsiteX0" fmla="*/ 33440 w 449899"/>
                <a:gd name="connsiteY0" fmla="*/ 0 h 476745"/>
                <a:gd name="connsiteX1" fmla="*/ 449469 w 449899"/>
                <a:gd name="connsiteY1" fmla="*/ 247017 h 476745"/>
                <a:gd name="connsiteX2" fmla="*/ 271790 w 449899"/>
                <a:gd name="connsiteY2" fmla="*/ 476701 h 476745"/>
                <a:gd name="connsiteX3" fmla="*/ 3104 w 449899"/>
                <a:gd name="connsiteY3" fmla="*/ 264353 h 476745"/>
                <a:gd name="connsiteX4" fmla="*/ 406134 w 449899"/>
                <a:gd name="connsiteY4" fmla="*/ 8668 h 476745"/>
                <a:gd name="connsiteX0" fmla="*/ 30341 w 446800"/>
                <a:gd name="connsiteY0" fmla="*/ 0 h 476794"/>
                <a:gd name="connsiteX1" fmla="*/ 446370 w 446800"/>
                <a:gd name="connsiteY1" fmla="*/ 247017 h 476794"/>
                <a:gd name="connsiteX2" fmla="*/ 268691 w 446800"/>
                <a:gd name="connsiteY2" fmla="*/ 476701 h 476794"/>
                <a:gd name="connsiteX3" fmla="*/ 5 w 446800"/>
                <a:gd name="connsiteY3" fmla="*/ 264353 h 476794"/>
                <a:gd name="connsiteX4" fmla="*/ 403035 w 446800"/>
                <a:gd name="connsiteY4" fmla="*/ 8668 h 476794"/>
                <a:gd name="connsiteX0" fmla="*/ 35043 w 462597"/>
                <a:gd name="connsiteY0" fmla="*/ 0 h 476745"/>
                <a:gd name="connsiteX1" fmla="*/ 451072 w 462597"/>
                <a:gd name="connsiteY1" fmla="*/ 247017 h 476745"/>
                <a:gd name="connsiteX2" fmla="*/ 251725 w 462597"/>
                <a:gd name="connsiteY2" fmla="*/ 476701 h 476745"/>
                <a:gd name="connsiteX3" fmla="*/ 4707 w 462597"/>
                <a:gd name="connsiteY3" fmla="*/ 264353 h 476745"/>
                <a:gd name="connsiteX4" fmla="*/ 407737 w 462597"/>
                <a:gd name="connsiteY4" fmla="*/ 8668 h 476745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335 h 468077"/>
                <a:gd name="connsiteX1" fmla="*/ 451072 w 462597"/>
                <a:gd name="connsiteY1" fmla="*/ 238349 h 468077"/>
                <a:gd name="connsiteX2" fmla="*/ 251725 w 462597"/>
                <a:gd name="connsiteY2" fmla="*/ 468033 h 468077"/>
                <a:gd name="connsiteX3" fmla="*/ 4707 w 462597"/>
                <a:gd name="connsiteY3" fmla="*/ 255685 h 468077"/>
                <a:gd name="connsiteX4" fmla="*/ 407737 w 462597"/>
                <a:gd name="connsiteY4" fmla="*/ 0 h 468077"/>
                <a:gd name="connsiteX0" fmla="*/ 35870 w 463424"/>
                <a:gd name="connsiteY0" fmla="*/ 0 h 424740"/>
                <a:gd name="connsiteX1" fmla="*/ 451899 w 463424"/>
                <a:gd name="connsiteY1" fmla="*/ 195014 h 424740"/>
                <a:gd name="connsiteX2" fmla="*/ 252552 w 463424"/>
                <a:gd name="connsiteY2" fmla="*/ 424698 h 424740"/>
                <a:gd name="connsiteX3" fmla="*/ 5534 w 463424"/>
                <a:gd name="connsiteY3" fmla="*/ 212350 h 424740"/>
                <a:gd name="connsiteX4" fmla="*/ 425899 w 463424"/>
                <a:gd name="connsiteY4" fmla="*/ 1 h 424740"/>
                <a:gd name="connsiteX0" fmla="*/ 30887 w 458441"/>
                <a:gd name="connsiteY0" fmla="*/ 0 h 424741"/>
                <a:gd name="connsiteX1" fmla="*/ 446916 w 458441"/>
                <a:gd name="connsiteY1" fmla="*/ 195014 h 424741"/>
                <a:gd name="connsiteX2" fmla="*/ 247569 w 458441"/>
                <a:gd name="connsiteY2" fmla="*/ 424698 h 424741"/>
                <a:gd name="connsiteX3" fmla="*/ 551 w 458441"/>
                <a:gd name="connsiteY3" fmla="*/ 212350 h 424741"/>
                <a:gd name="connsiteX4" fmla="*/ 420916 w 458441"/>
                <a:gd name="connsiteY4" fmla="*/ 1 h 424741"/>
                <a:gd name="connsiteX0" fmla="*/ 0 w 420877"/>
                <a:gd name="connsiteY0" fmla="*/ 0 h 424841"/>
                <a:gd name="connsiteX1" fmla="*/ 416029 w 420877"/>
                <a:gd name="connsiteY1" fmla="*/ 195014 h 424841"/>
                <a:gd name="connsiteX2" fmla="*/ 216682 w 420877"/>
                <a:gd name="connsiteY2" fmla="*/ 424698 h 424841"/>
                <a:gd name="connsiteX3" fmla="*/ 56337 w 420877"/>
                <a:gd name="connsiteY3" fmla="*/ 225351 h 424841"/>
                <a:gd name="connsiteX4" fmla="*/ 390029 w 420877"/>
                <a:gd name="connsiteY4" fmla="*/ 1 h 424841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4"/>
                <a:gd name="connsiteX1" fmla="*/ 320689 w 390029"/>
                <a:gd name="connsiteY1" fmla="*/ 216683 h 424714"/>
                <a:gd name="connsiteX2" fmla="*/ 216682 w 390029"/>
                <a:gd name="connsiteY2" fmla="*/ 424698 h 424714"/>
                <a:gd name="connsiteX3" fmla="*/ 56337 w 390029"/>
                <a:gd name="connsiteY3" fmla="*/ 225351 h 424714"/>
                <a:gd name="connsiteX4" fmla="*/ 390029 w 390029"/>
                <a:gd name="connsiteY4" fmla="*/ 1 h 424714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7"/>
                <a:gd name="connsiteX1" fmla="*/ 320689 w 390029"/>
                <a:gd name="connsiteY1" fmla="*/ 216683 h 424707"/>
                <a:gd name="connsiteX2" fmla="*/ 186350 w 390029"/>
                <a:gd name="connsiteY2" fmla="*/ 424698 h 424707"/>
                <a:gd name="connsiteX3" fmla="*/ 56337 w 390029"/>
                <a:gd name="connsiteY3" fmla="*/ 225351 h 424707"/>
                <a:gd name="connsiteX4" fmla="*/ 390029 w 390029"/>
                <a:gd name="connsiteY4" fmla="*/ 1 h 424707"/>
                <a:gd name="connsiteX0" fmla="*/ 0 w 390029"/>
                <a:gd name="connsiteY0" fmla="*/ 0 h 424710"/>
                <a:gd name="connsiteX1" fmla="*/ 325022 w 390029"/>
                <a:gd name="connsiteY1" fmla="*/ 234018 h 424710"/>
                <a:gd name="connsiteX2" fmla="*/ 186350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29" h="424698">
                  <a:moveTo>
                    <a:pt x="0" y="0"/>
                  </a:moveTo>
                  <a:cubicBezTo>
                    <a:pt x="280603" y="3251"/>
                    <a:pt x="324302" y="124232"/>
                    <a:pt x="325022" y="234018"/>
                  </a:cubicBezTo>
                  <a:cubicBezTo>
                    <a:pt x="325742" y="343804"/>
                    <a:pt x="255685" y="424698"/>
                    <a:pt x="186350" y="424698"/>
                  </a:cubicBezTo>
                  <a:cubicBezTo>
                    <a:pt x="117015" y="424698"/>
                    <a:pt x="65728" y="296134"/>
                    <a:pt x="65008" y="234018"/>
                  </a:cubicBezTo>
                  <a:cubicBezTo>
                    <a:pt x="64288" y="171902"/>
                    <a:pt x="48393" y="26725"/>
                    <a:pt x="390029" y="1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21" name="Freihandform 120"/>
            <p:cNvSpPr/>
            <p:nvPr/>
          </p:nvSpPr>
          <p:spPr>
            <a:xfrm rot="5400000">
              <a:off x="5574918" y="3311464"/>
              <a:ext cx="143555" cy="169296"/>
            </a:xfrm>
            <a:custGeom>
              <a:avLst/>
              <a:gdLst>
                <a:gd name="connsiteX0" fmla="*/ 299459 w 711155"/>
                <a:gd name="connsiteY0" fmla="*/ 15986 h 527877"/>
                <a:gd name="connsiteX1" fmla="*/ 620149 w 711155"/>
                <a:gd name="connsiteY1" fmla="*/ 432016 h 527877"/>
                <a:gd name="connsiteX2" fmla="*/ 437 w 711155"/>
                <a:gd name="connsiteY2" fmla="*/ 497021 h 527877"/>
                <a:gd name="connsiteX3" fmla="*/ 524809 w 711155"/>
                <a:gd name="connsiteY3" fmla="*/ 28987 h 527877"/>
                <a:gd name="connsiteX4" fmla="*/ 711155 w 711155"/>
                <a:gd name="connsiteY4" fmla="*/ 89658 h 527877"/>
                <a:gd name="connsiteX0" fmla="*/ 299581 w 711277"/>
                <a:gd name="connsiteY0" fmla="*/ 15986 h 581280"/>
                <a:gd name="connsiteX1" fmla="*/ 633272 w 711277"/>
                <a:gd name="connsiteY1" fmla="*/ 536023 h 581280"/>
                <a:gd name="connsiteX2" fmla="*/ 559 w 711277"/>
                <a:gd name="connsiteY2" fmla="*/ 497021 h 581280"/>
                <a:gd name="connsiteX3" fmla="*/ 524931 w 711277"/>
                <a:gd name="connsiteY3" fmla="*/ 28987 h 581280"/>
                <a:gd name="connsiteX4" fmla="*/ 711277 w 711277"/>
                <a:gd name="connsiteY4" fmla="*/ 89658 h 581280"/>
                <a:gd name="connsiteX0" fmla="*/ 301144 w 712840"/>
                <a:gd name="connsiteY0" fmla="*/ 15986 h 593932"/>
                <a:gd name="connsiteX1" fmla="*/ 340147 w 712840"/>
                <a:gd name="connsiteY1" fmla="*/ 553357 h 593932"/>
                <a:gd name="connsiteX2" fmla="*/ 2122 w 712840"/>
                <a:gd name="connsiteY2" fmla="*/ 497021 h 593932"/>
                <a:gd name="connsiteX3" fmla="*/ 526494 w 712840"/>
                <a:gd name="connsiteY3" fmla="*/ 28987 h 593932"/>
                <a:gd name="connsiteX4" fmla="*/ 712840 w 712840"/>
                <a:gd name="connsiteY4" fmla="*/ 89658 h 593932"/>
                <a:gd name="connsiteX0" fmla="*/ 301519 w 770305"/>
                <a:gd name="connsiteY0" fmla="*/ 15986 h 520638"/>
                <a:gd name="connsiteX1" fmla="*/ 765219 w 770305"/>
                <a:gd name="connsiteY1" fmla="*/ 406013 h 520638"/>
                <a:gd name="connsiteX2" fmla="*/ 2497 w 770305"/>
                <a:gd name="connsiteY2" fmla="*/ 497021 h 520638"/>
                <a:gd name="connsiteX3" fmla="*/ 526869 w 770305"/>
                <a:gd name="connsiteY3" fmla="*/ 28987 h 520638"/>
                <a:gd name="connsiteX4" fmla="*/ 713215 w 770305"/>
                <a:gd name="connsiteY4" fmla="*/ 89658 h 520638"/>
                <a:gd name="connsiteX0" fmla="*/ 0 w 464181"/>
                <a:gd name="connsiteY0" fmla="*/ 17262 h 536948"/>
                <a:gd name="connsiteX1" fmla="*/ 463700 w 464181"/>
                <a:gd name="connsiteY1" fmla="*/ 407289 h 536948"/>
                <a:gd name="connsiteX2" fmla="*/ 91006 w 464181"/>
                <a:gd name="connsiteY2" fmla="*/ 515631 h 536948"/>
                <a:gd name="connsiteX3" fmla="*/ 225350 w 464181"/>
                <a:gd name="connsiteY3" fmla="*/ 30263 h 536948"/>
                <a:gd name="connsiteX4" fmla="*/ 411696 w 464181"/>
                <a:gd name="connsiteY4" fmla="*/ 90934 h 536948"/>
                <a:gd name="connsiteX0" fmla="*/ 148272 w 612550"/>
                <a:gd name="connsiteY0" fmla="*/ 0 h 505688"/>
                <a:gd name="connsiteX1" fmla="*/ 611972 w 612550"/>
                <a:gd name="connsiteY1" fmla="*/ 390027 h 505688"/>
                <a:gd name="connsiteX2" fmla="*/ 239278 w 612550"/>
                <a:gd name="connsiteY2" fmla="*/ 498369 h 505688"/>
                <a:gd name="connsiteX3" fmla="*/ 9595 w 612550"/>
                <a:gd name="connsiteY3" fmla="*/ 225350 h 505688"/>
                <a:gd name="connsiteX4" fmla="*/ 559968 w 612550"/>
                <a:gd name="connsiteY4" fmla="*/ 73672 h 505688"/>
                <a:gd name="connsiteX0" fmla="*/ 141294 w 605572"/>
                <a:gd name="connsiteY0" fmla="*/ 33070 h 538758"/>
                <a:gd name="connsiteX1" fmla="*/ 604994 w 605572"/>
                <a:gd name="connsiteY1" fmla="*/ 423097 h 538758"/>
                <a:gd name="connsiteX2" fmla="*/ 232300 w 605572"/>
                <a:gd name="connsiteY2" fmla="*/ 531439 h 538758"/>
                <a:gd name="connsiteX3" fmla="*/ 2617 w 605572"/>
                <a:gd name="connsiteY3" fmla="*/ 258420 h 538758"/>
                <a:gd name="connsiteX4" fmla="*/ 379645 w 605572"/>
                <a:gd name="connsiteY4" fmla="*/ 11402 h 538758"/>
                <a:gd name="connsiteX0" fmla="*/ 141294 w 605572"/>
                <a:gd name="connsiteY0" fmla="*/ 22290 h 527978"/>
                <a:gd name="connsiteX1" fmla="*/ 604994 w 605572"/>
                <a:gd name="connsiteY1" fmla="*/ 412317 h 527978"/>
                <a:gd name="connsiteX2" fmla="*/ 232300 w 605572"/>
                <a:gd name="connsiteY2" fmla="*/ 520659 h 527978"/>
                <a:gd name="connsiteX3" fmla="*/ 2617 w 605572"/>
                <a:gd name="connsiteY3" fmla="*/ 247640 h 527978"/>
                <a:gd name="connsiteX4" fmla="*/ 379645 w 605572"/>
                <a:gd name="connsiteY4" fmla="*/ 622 h 527978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951 w 608133"/>
                <a:gd name="connsiteY0" fmla="*/ 0 h 536452"/>
                <a:gd name="connsiteX1" fmla="*/ 604994 w 608133"/>
                <a:gd name="connsiteY1" fmla="*/ 420363 h 536452"/>
                <a:gd name="connsiteX2" fmla="*/ 232300 w 608133"/>
                <a:gd name="connsiteY2" fmla="*/ 528705 h 536452"/>
                <a:gd name="connsiteX3" fmla="*/ 2617 w 608133"/>
                <a:gd name="connsiteY3" fmla="*/ 255686 h 536452"/>
                <a:gd name="connsiteX4" fmla="*/ 379645 w 608133"/>
                <a:gd name="connsiteY4" fmla="*/ 8668 h 536452"/>
                <a:gd name="connsiteX0" fmla="*/ 6669 w 479320"/>
                <a:gd name="connsiteY0" fmla="*/ 0 h 528713"/>
                <a:gd name="connsiteX1" fmla="*/ 474702 w 479320"/>
                <a:gd name="connsiteY1" fmla="*/ 247017 h 528713"/>
                <a:gd name="connsiteX2" fmla="*/ 232018 w 479320"/>
                <a:gd name="connsiteY2" fmla="*/ 528705 h 528713"/>
                <a:gd name="connsiteX3" fmla="*/ 2335 w 479320"/>
                <a:gd name="connsiteY3" fmla="*/ 255686 h 528713"/>
                <a:gd name="connsiteX4" fmla="*/ 379363 w 479320"/>
                <a:gd name="connsiteY4" fmla="*/ 8668 h 528713"/>
                <a:gd name="connsiteX0" fmla="*/ 32436 w 505172"/>
                <a:gd name="connsiteY0" fmla="*/ 0 h 528739"/>
                <a:gd name="connsiteX1" fmla="*/ 500469 w 505172"/>
                <a:gd name="connsiteY1" fmla="*/ 247017 h 528739"/>
                <a:gd name="connsiteX2" fmla="*/ 257785 w 505172"/>
                <a:gd name="connsiteY2" fmla="*/ 528705 h 528739"/>
                <a:gd name="connsiteX3" fmla="*/ 2100 w 505172"/>
                <a:gd name="connsiteY3" fmla="*/ 264353 h 528739"/>
                <a:gd name="connsiteX4" fmla="*/ 405130 w 505172"/>
                <a:gd name="connsiteY4" fmla="*/ 8668 h 528739"/>
                <a:gd name="connsiteX0" fmla="*/ 32436 w 500696"/>
                <a:gd name="connsiteY0" fmla="*/ 0 h 528739"/>
                <a:gd name="connsiteX1" fmla="*/ 500469 w 500696"/>
                <a:gd name="connsiteY1" fmla="*/ 247017 h 528739"/>
                <a:gd name="connsiteX2" fmla="*/ 257785 w 500696"/>
                <a:gd name="connsiteY2" fmla="*/ 528705 h 528739"/>
                <a:gd name="connsiteX3" fmla="*/ 2100 w 500696"/>
                <a:gd name="connsiteY3" fmla="*/ 264353 h 528739"/>
                <a:gd name="connsiteX4" fmla="*/ 405130 w 500696"/>
                <a:gd name="connsiteY4" fmla="*/ 8668 h 528739"/>
                <a:gd name="connsiteX0" fmla="*/ 32012 w 505528"/>
                <a:gd name="connsiteY0" fmla="*/ 0 h 476745"/>
                <a:gd name="connsiteX1" fmla="*/ 500045 w 505528"/>
                <a:gd name="connsiteY1" fmla="*/ 247017 h 476745"/>
                <a:gd name="connsiteX2" fmla="*/ 270362 w 505528"/>
                <a:gd name="connsiteY2" fmla="*/ 476701 h 476745"/>
                <a:gd name="connsiteX3" fmla="*/ 1676 w 505528"/>
                <a:gd name="connsiteY3" fmla="*/ 264353 h 476745"/>
                <a:gd name="connsiteX4" fmla="*/ 404706 w 505528"/>
                <a:gd name="connsiteY4" fmla="*/ 8668 h 476745"/>
                <a:gd name="connsiteX0" fmla="*/ 31951 w 454822"/>
                <a:gd name="connsiteY0" fmla="*/ 0 h 476745"/>
                <a:gd name="connsiteX1" fmla="*/ 447980 w 454822"/>
                <a:gd name="connsiteY1" fmla="*/ 247017 h 476745"/>
                <a:gd name="connsiteX2" fmla="*/ 270301 w 454822"/>
                <a:gd name="connsiteY2" fmla="*/ 476701 h 476745"/>
                <a:gd name="connsiteX3" fmla="*/ 1615 w 454822"/>
                <a:gd name="connsiteY3" fmla="*/ 264353 h 476745"/>
                <a:gd name="connsiteX4" fmla="*/ 404645 w 454822"/>
                <a:gd name="connsiteY4" fmla="*/ 8668 h 476745"/>
                <a:gd name="connsiteX0" fmla="*/ 31951 w 448531"/>
                <a:gd name="connsiteY0" fmla="*/ 0 h 476745"/>
                <a:gd name="connsiteX1" fmla="*/ 447980 w 448531"/>
                <a:gd name="connsiteY1" fmla="*/ 247017 h 476745"/>
                <a:gd name="connsiteX2" fmla="*/ 270301 w 448531"/>
                <a:gd name="connsiteY2" fmla="*/ 476701 h 476745"/>
                <a:gd name="connsiteX3" fmla="*/ 1615 w 448531"/>
                <a:gd name="connsiteY3" fmla="*/ 264353 h 476745"/>
                <a:gd name="connsiteX4" fmla="*/ 404645 w 448531"/>
                <a:gd name="connsiteY4" fmla="*/ 8668 h 476745"/>
                <a:gd name="connsiteX0" fmla="*/ 33440 w 452971"/>
                <a:gd name="connsiteY0" fmla="*/ 0 h 476745"/>
                <a:gd name="connsiteX1" fmla="*/ 449469 w 452971"/>
                <a:gd name="connsiteY1" fmla="*/ 247017 h 476745"/>
                <a:gd name="connsiteX2" fmla="*/ 271790 w 452971"/>
                <a:gd name="connsiteY2" fmla="*/ 476701 h 476745"/>
                <a:gd name="connsiteX3" fmla="*/ 3104 w 452971"/>
                <a:gd name="connsiteY3" fmla="*/ 264353 h 476745"/>
                <a:gd name="connsiteX4" fmla="*/ 406134 w 452971"/>
                <a:gd name="connsiteY4" fmla="*/ 8668 h 476745"/>
                <a:gd name="connsiteX0" fmla="*/ 33440 w 449899"/>
                <a:gd name="connsiteY0" fmla="*/ 0 h 476745"/>
                <a:gd name="connsiteX1" fmla="*/ 449469 w 449899"/>
                <a:gd name="connsiteY1" fmla="*/ 247017 h 476745"/>
                <a:gd name="connsiteX2" fmla="*/ 271790 w 449899"/>
                <a:gd name="connsiteY2" fmla="*/ 476701 h 476745"/>
                <a:gd name="connsiteX3" fmla="*/ 3104 w 449899"/>
                <a:gd name="connsiteY3" fmla="*/ 264353 h 476745"/>
                <a:gd name="connsiteX4" fmla="*/ 406134 w 449899"/>
                <a:gd name="connsiteY4" fmla="*/ 8668 h 476745"/>
                <a:gd name="connsiteX0" fmla="*/ 30341 w 446800"/>
                <a:gd name="connsiteY0" fmla="*/ 0 h 476794"/>
                <a:gd name="connsiteX1" fmla="*/ 446370 w 446800"/>
                <a:gd name="connsiteY1" fmla="*/ 247017 h 476794"/>
                <a:gd name="connsiteX2" fmla="*/ 268691 w 446800"/>
                <a:gd name="connsiteY2" fmla="*/ 476701 h 476794"/>
                <a:gd name="connsiteX3" fmla="*/ 5 w 446800"/>
                <a:gd name="connsiteY3" fmla="*/ 264353 h 476794"/>
                <a:gd name="connsiteX4" fmla="*/ 403035 w 446800"/>
                <a:gd name="connsiteY4" fmla="*/ 8668 h 476794"/>
                <a:gd name="connsiteX0" fmla="*/ 35043 w 462597"/>
                <a:gd name="connsiteY0" fmla="*/ 0 h 476745"/>
                <a:gd name="connsiteX1" fmla="*/ 451072 w 462597"/>
                <a:gd name="connsiteY1" fmla="*/ 247017 h 476745"/>
                <a:gd name="connsiteX2" fmla="*/ 251725 w 462597"/>
                <a:gd name="connsiteY2" fmla="*/ 476701 h 476745"/>
                <a:gd name="connsiteX3" fmla="*/ 4707 w 462597"/>
                <a:gd name="connsiteY3" fmla="*/ 264353 h 476745"/>
                <a:gd name="connsiteX4" fmla="*/ 407737 w 462597"/>
                <a:gd name="connsiteY4" fmla="*/ 8668 h 476745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904 h 468646"/>
                <a:gd name="connsiteX1" fmla="*/ 451072 w 462597"/>
                <a:gd name="connsiteY1" fmla="*/ 238918 h 468646"/>
                <a:gd name="connsiteX2" fmla="*/ 251725 w 462597"/>
                <a:gd name="connsiteY2" fmla="*/ 468602 h 468646"/>
                <a:gd name="connsiteX3" fmla="*/ 4707 w 462597"/>
                <a:gd name="connsiteY3" fmla="*/ 256254 h 468646"/>
                <a:gd name="connsiteX4" fmla="*/ 407737 w 462597"/>
                <a:gd name="connsiteY4" fmla="*/ 569 h 468646"/>
                <a:gd name="connsiteX0" fmla="*/ 35043 w 462597"/>
                <a:gd name="connsiteY0" fmla="*/ 43335 h 468077"/>
                <a:gd name="connsiteX1" fmla="*/ 451072 w 462597"/>
                <a:gd name="connsiteY1" fmla="*/ 238349 h 468077"/>
                <a:gd name="connsiteX2" fmla="*/ 251725 w 462597"/>
                <a:gd name="connsiteY2" fmla="*/ 468033 h 468077"/>
                <a:gd name="connsiteX3" fmla="*/ 4707 w 462597"/>
                <a:gd name="connsiteY3" fmla="*/ 255685 h 468077"/>
                <a:gd name="connsiteX4" fmla="*/ 407737 w 462597"/>
                <a:gd name="connsiteY4" fmla="*/ 0 h 468077"/>
                <a:gd name="connsiteX0" fmla="*/ 35870 w 463424"/>
                <a:gd name="connsiteY0" fmla="*/ 0 h 424740"/>
                <a:gd name="connsiteX1" fmla="*/ 451899 w 463424"/>
                <a:gd name="connsiteY1" fmla="*/ 195014 h 424740"/>
                <a:gd name="connsiteX2" fmla="*/ 252552 w 463424"/>
                <a:gd name="connsiteY2" fmla="*/ 424698 h 424740"/>
                <a:gd name="connsiteX3" fmla="*/ 5534 w 463424"/>
                <a:gd name="connsiteY3" fmla="*/ 212350 h 424740"/>
                <a:gd name="connsiteX4" fmla="*/ 425899 w 463424"/>
                <a:gd name="connsiteY4" fmla="*/ 1 h 424740"/>
                <a:gd name="connsiteX0" fmla="*/ 30887 w 458441"/>
                <a:gd name="connsiteY0" fmla="*/ 0 h 424741"/>
                <a:gd name="connsiteX1" fmla="*/ 446916 w 458441"/>
                <a:gd name="connsiteY1" fmla="*/ 195014 h 424741"/>
                <a:gd name="connsiteX2" fmla="*/ 247569 w 458441"/>
                <a:gd name="connsiteY2" fmla="*/ 424698 h 424741"/>
                <a:gd name="connsiteX3" fmla="*/ 551 w 458441"/>
                <a:gd name="connsiteY3" fmla="*/ 212350 h 424741"/>
                <a:gd name="connsiteX4" fmla="*/ 420916 w 458441"/>
                <a:gd name="connsiteY4" fmla="*/ 1 h 424741"/>
                <a:gd name="connsiteX0" fmla="*/ 0 w 420877"/>
                <a:gd name="connsiteY0" fmla="*/ 0 h 424841"/>
                <a:gd name="connsiteX1" fmla="*/ 416029 w 420877"/>
                <a:gd name="connsiteY1" fmla="*/ 195014 h 424841"/>
                <a:gd name="connsiteX2" fmla="*/ 216682 w 420877"/>
                <a:gd name="connsiteY2" fmla="*/ 424698 h 424841"/>
                <a:gd name="connsiteX3" fmla="*/ 56337 w 420877"/>
                <a:gd name="connsiteY3" fmla="*/ 225351 h 424841"/>
                <a:gd name="connsiteX4" fmla="*/ 390029 w 420877"/>
                <a:gd name="connsiteY4" fmla="*/ 1 h 424841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0"/>
                <a:gd name="connsiteX1" fmla="*/ 320689 w 390029"/>
                <a:gd name="connsiteY1" fmla="*/ 216683 h 424710"/>
                <a:gd name="connsiteX2" fmla="*/ 216682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4"/>
                <a:gd name="connsiteX1" fmla="*/ 320689 w 390029"/>
                <a:gd name="connsiteY1" fmla="*/ 216683 h 424714"/>
                <a:gd name="connsiteX2" fmla="*/ 216682 w 390029"/>
                <a:gd name="connsiteY2" fmla="*/ 424698 h 424714"/>
                <a:gd name="connsiteX3" fmla="*/ 56337 w 390029"/>
                <a:gd name="connsiteY3" fmla="*/ 225351 h 424714"/>
                <a:gd name="connsiteX4" fmla="*/ 390029 w 390029"/>
                <a:gd name="connsiteY4" fmla="*/ 1 h 424714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9"/>
                <a:gd name="connsiteX1" fmla="*/ 320689 w 390029"/>
                <a:gd name="connsiteY1" fmla="*/ 216683 h 424709"/>
                <a:gd name="connsiteX2" fmla="*/ 186350 w 390029"/>
                <a:gd name="connsiteY2" fmla="*/ 424698 h 424709"/>
                <a:gd name="connsiteX3" fmla="*/ 56337 w 390029"/>
                <a:gd name="connsiteY3" fmla="*/ 225351 h 424709"/>
                <a:gd name="connsiteX4" fmla="*/ 390029 w 390029"/>
                <a:gd name="connsiteY4" fmla="*/ 1 h 424709"/>
                <a:gd name="connsiteX0" fmla="*/ 0 w 390029"/>
                <a:gd name="connsiteY0" fmla="*/ 0 h 424707"/>
                <a:gd name="connsiteX1" fmla="*/ 320689 w 390029"/>
                <a:gd name="connsiteY1" fmla="*/ 216683 h 424707"/>
                <a:gd name="connsiteX2" fmla="*/ 186350 w 390029"/>
                <a:gd name="connsiteY2" fmla="*/ 424698 h 424707"/>
                <a:gd name="connsiteX3" fmla="*/ 56337 w 390029"/>
                <a:gd name="connsiteY3" fmla="*/ 225351 h 424707"/>
                <a:gd name="connsiteX4" fmla="*/ 390029 w 390029"/>
                <a:gd name="connsiteY4" fmla="*/ 1 h 424707"/>
                <a:gd name="connsiteX0" fmla="*/ 0 w 390029"/>
                <a:gd name="connsiteY0" fmla="*/ 0 h 424710"/>
                <a:gd name="connsiteX1" fmla="*/ 325022 w 390029"/>
                <a:gd name="connsiteY1" fmla="*/ 234018 h 424710"/>
                <a:gd name="connsiteX2" fmla="*/ 186350 w 390029"/>
                <a:gd name="connsiteY2" fmla="*/ 424698 h 424710"/>
                <a:gd name="connsiteX3" fmla="*/ 56337 w 390029"/>
                <a:gd name="connsiteY3" fmla="*/ 225351 h 424710"/>
                <a:gd name="connsiteX4" fmla="*/ 390029 w 390029"/>
                <a:gd name="connsiteY4" fmla="*/ 1 h 424710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716"/>
                <a:gd name="connsiteX1" fmla="*/ 325022 w 390029"/>
                <a:gd name="connsiteY1" fmla="*/ 234018 h 424716"/>
                <a:gd name="connsiteX2" fmla="*/ 186350 w 390029"/>
                <a:gd name="connsiteY2" fmla="*/ 424698 h 424716"/>
                <a:gd name="connsiteX3" fmla="*/ 56337 w 390029"/>
                <a:gd name="connsiteY3" fmla="*/ 225351 h 424716"/>
                <a:gd name="connsiteX4" fmla="*/ 390029 w 390029"/>
                <a:gd name="connsiteY4" fmla="*/ 1 h 424716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  <a:gd name="connsiteX0" fmla="*/ 0 w 390029"/>
                <a:gd name="connsiteY0" fmla="*/ 0 h 424698"/>
                <a:gd name="connsiteX1" fmla="*/ 325022 w 390029"/>
                <a:gd name="connsiteY1" fmla="*/ 234018 h 424698"/>
                <a:gd name="connsiteX2" fmla="*/ 186350 w 390029"/>
                <a:gd name="connsiteY2" fmla="*/ 424698 h 424698"/>
                <a:gd name="connsiteX3" fmla="*/ 65008 w 390029"/>
                <a:gd name="connsiteY3" fmla="*/ 234018 h 424698"/>
                <a:gd name="connsiteX4" fmla="*/ 390029 w 390029"/>
                <a:gd name="connsiteY4" fmla="*/ 1 h 4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29" h="424698">
                  <a:moveTo>
                    <a:pt x="0" y="0"/>
                  </a:moveTo>
                  <a:cubicBezTo>
                    <a:pt x="280603" y="3251"/>
                    <a:pt x="324302" y="124232"/>
                    <a:pt x="325022" y="234018"/>
                  </a:cubicBezTo>
                  <a:cubicBezTo>
                    <a:pt x="325742" y="343804"/>
                    <a:pt x="255685" y="424698"/>
                    <a:pt x="186350" y="424698"/>
                  </a:cubicBezTo>
                  <a:cubicBezTo>
                    <a:pt x="117015" y="424698"/>
                    <a:pt x="65728" y="296134"/>
                    <a:pt x="65008" y="234018"/>
                  </a:cubicBezTo>
                  <a:cubicBezTo>
                    <a:pt x="64288" y="171902"/>
                    <a:pt x="48393" y="26725"/>
                    <a:pt x="390029" y="1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sp>
        <p:nvSpPr>
          <p:cNvPr id="86" name="Freihandform: Form 20">
            <a:extLst>
              <a:ext uri="{FF2B5EF4-FFF2-40B4-BE49-F238E27FC236}">
                <a16:creationId xmlns:a16="http://schemas.microsoft.com/office/drawing/2014/main" xmlns="" xmlns:lc="http://schemas.openxmlformats.org/drawingml/2006/lockedCanvas" id="{F3432E90-F997-43A6-9214-FE009BF77C3B}"/>
              </a:ext>
            </a:extLst>
          </p:cNvPr>
          <p:cNvSpPr/>
          <p:nvPr/>
        </p:nvSpPr>
        <p:spPr>
          <a:xfrm>
            <a:off x="7300826" y="4904422"/>
            <a:ext cx="219530" cy="110402"/>
          </a:xfrm>
          <a:custGeom>
            <a:avLst/>
            <a:gdLst>
              <a:gd name="connsiteX0" fmla="*/ 0 w 1114425"/>
              <a:gd name="connsiteY0" fmla="*/ 4387 h 13912"/>
              <a:gd name="connsiteX1" fmla="*/ 523875 w 1114425"/>
              <a:gd name="connsiteY1" fmla="*/ 4387 h 13912"/>
              <a:gd name="connsiteX2" fmla="*/ 1114425 w 1114425"/>
              <a:gd name="connsiteY2" fmla="*/ 13912 h 13912"/>
              <a:gd name="connsiteX0" fmla="*/ 0 w 1114425"/>
              <a:gd name="connsiteY0" fmla="*/ 82977 h 121010"/>
              <a:gd name="connsiteX1" fmla="*/ 523875 w 1114425"/>
              <a:gd name="connsiteY1" fmla="*/ 82977 h 121010"/>
              <a:gd name="connsiteX2" fmla="*/ 1114425 w 1114425"/>
              <a:gd name="connsiteY2" fmla="*/ 92502 h 121010"/>
              <a:gd name="connsiteX0" fmla="*/ 0 w 1114425"/>
              <a:gd name="connsiteY0" fmla="*/ 137208 h 327641"/>
              <a:gd name="connsiteX1" fmla="*/ 523875 w 1114425"/>
              <a:gd name="connsiteY1" fmla="*/ 137208 h 327641"/>
              <a:gd name="connsiteX2" fmla="*/ 1114425 w 1114425"/>
              <a:gd name="connsiteY2" fmla="*/ 146733 h 327641"/>
              <a:gd name="connsiteX0" fmla="*/ 0 w 1114425"/>
              <a:gd name="connsiteY0" fmla="*/ 137208 h 368944"/>
              <a:gd name="connsiteX1" fmla="*/ 523875 w 1114425"/>
              <a:gd name="connsiteY1" fmla="*/ 137208 h 368944"/>
              <a:gd name="connsiteX2" fmla="*/ 1114425 w 1114425"/>
              <a:gd name="connsiteY2" fmla="*/ 146733 h 368944"/>
              <a:gd name="connsiteX0" fmla="*/ 0 w 809625"/>
              <a:gd name="connsiteY0" fmla="*/ 3280 h 184255"/>
              <a:gd name="connsiteX1" fmla="*/ 523875 w 809625"/>
              <a:gd name="connsiteY1" fmla="*/ 3280 h 184255"/>
              <a:gd name="connsiteX2" fmla="*/ 809625 w 809625"/>
              <a:gd name="connsiteY2" fmla="*/ 184255 h 184255"/>
              <a:gd name="connsiteX0" fmla="*/ 0 w 904710"/>
              <a:gd name="connsiteY0" fmla="*/ 8341 h 189316"/>
              <a:gd name="connsiteX1" fmla="*/ 523875 w 904710"/>
              <a:gd name="connsiteY1" fmla="*/ 8341 h 189316"/>
              <a:gd name="connsiteX2" fmla="*/ 809625 w 904710"/>
              <a:gd name="connsiteY2" fmla="*/ 189316 h 189316"/>
              <a:gd name="connsiteX0" fmla="*/ 0 w 1102955"/>
              <a:gd name="connsiteY0" fmla="*/ 137265 h 209585"/>
              <a:gd name="connsiteX1" fmla="*/ 523875 w 1102955"/>
              <a:gd name="connsiteY1" fmla="*/ 137265 h 209585"/>
              <a:gd name="connsiteX2" fmla="*/ 1028700 w 1102955"/>
              <a:gd name="connsiteY2" fmla="*/ 127740 h 209585"/>
              <a:gd name="connsiteX0" fmla="*/ 0 w 1028700"/>
              <a:gd name="connsiteY0" fmla="*/ 247316 h 319636"/>
              <a:gd name="connsiteX1" fmla="*/ 523875 w 1028700"/>
              <a:gd name="connsiteY1" fmla="*/ 247316 h 319636"/>
              <a:gd name="connsiteX2" fmla="*/ 1028700 w 1028700"/>
              <a:gd name="connsiteY2" fmla="*/ 237791 h 319636"/>
              <a:gd name="connsiteX0" fmla="*/ 0 w 1028700"/>
              <a:gd name="connsiteY0" fmla="*/ 276968 h 440692"/>
              <a:gd name="connsiteX1" fmla="*/ 523875 w 1028700"/>
              <a:gd name="connsiteY1" fmla="*/ 276968 h 440692"/>
              <a:gd name="connsiteX2" fmla="*/ 1028700 w 1028700"/>
              <a:gd name="connsiteY2" fmla="*/ 267443 h 440692"/>
              <a:gd name="connsiteX0" fmla="*/ 0 w 1028700"/>
              <a:gd name="connsiteY0" fmla="*/ 276968 h 453508"/>
              <a:gd name="connsiteX1" fmla="*/ 523875 w 1028700"/>
              <a:gd name="connsiteY1" fmla="*/ 276968 h 453508"/>
              <a:gd name="connsiteX2" fmla="*/ 1028700 w 1028700"/>
              <a:gd name="connsiteY2" fmla="*/ 267443 h 453508"/>
              <a:gd name="connsiteX0" fmla="*/ 0 w 1028700"/>
              <a:gd name="connsiteY0" fmla="*/ 335105 h 536759"/>
              <a:gd name="connsiteX1" fmla="*/ 523875 w 1028700"/>
              <a:gd name="connsiteY1" fmla="*/ 335105 h 536759"/>
              <a:gd name="connsiteX2" fmla="*/ 1028700 w 1028700"/>
              <a:gd name="connsiteY2" fmla="*/ 325580 h 536759"/>
              <a:gd name="connsiteX0" fmla="*/ 0 w 1028700"/>
              <a:gd name="connsiteY0" fmla="*/ 335105 h 624567"/>
              <a:gd name="connsiteX1" fmla="*/ 523875 w 1028700"/>
              <a:gd name="connsiteY1" fmla="*/ 335105 h 624567"/>
              <a:gd name="connsiteX2" fmla="*/ 1028700 w 1028700"/>
              <a:gd name="connsiteY2" fmla="*/ 325580 h 624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8700" h="624567">
                <a:moveTo>
                  <a:pt x="0" y="335105"/>
                </a:moveTo>
                <a:cubicBezTo>
                  <a:pt x="146050" y="773255"/>
                  <a:pt x="367600" y="665085"/>
                  <a:pt x="523875" y="335105"/>
                </a:cubicBezTo>
                <a:cubicBezTo>
                  <a:pt x="678271" y="9092"/>
                  <a:pt x="762000" y="-214170"/>
                  <a:pt x="1028700" y="32558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grpSp>
        <p:nvGrpSpPr>
          <p:cNvPr id="87" name="Gruppieren 86">
            <a:extLst>
              <a:ext uri="{FF2B5EF4-FFF2-40B4-BE49-F238E27FC236}">
                <a16:creationId xmlns:a16="http://schemas.microsoft.com/office/drawing/2014/main" xmlns="" xmlns:lc="http://schemas.openxmlformats.org/drawingml/2006/lockedCanvas" id="{AE87ED4B-D4E6-41AC-BF33-4746B16AA45D}"/>
              </a:ext>
            </a:extLst>
          </p:cNvPr>
          <p:cNvGrpSpPr/>
          <p:nvPr/>
        </p:nvGrpSpPr>
        <p:grpSpPr>
          <a:xfrm>
            <a:off x="518840" y="5644191"/>
            <a:ext cx="111151" cy="230955"/>
            <a:chOff x="358775" y="2174952"/>
            <a:chExt cx="180831" cy="230955"/>
          </a:xfrm>
        </p:grpSpPr>
        <p:cxnSp>
          <p:nvCxnSpPr>
            <p:cNvPr id="114" name="Gerader Verbinder 113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7E30B3E3-8268-4826-B2A6-1B57270CD675}"/>
                </a:ext>
              </a:extLst>
            </p:cNvPr>
            <p:cNvCxnSpPr/>
            <p:nvPr/>
          </p:nvCxnSpPr>
          <p:spPr>
            <a:xfrm>
              <a:off x="358775" y="2253507"/>
              <a:ext cx="18083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Gerader Verbinder 114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C6B39EC8-8841-4333-8D19-58AED831E81A}"/>
                </a:ext>
              </a:extLst>
            </p:cNvPr>
            <p:cNvCxnSpPr/>
            <p:nvPr/>
          </p:nvCxnSpPr>
          <p:spPr>
            <a:xfrm>
              <a:off x="358775" y="2405907"/>
              <a:ext cx="18083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r Verbinder 115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5FD0EB07-4447-470E-897A-BDDAF36499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190" y="2174952"/>
              <a:ext cx="6350" cy="1643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Kreis: nicht ausgefüllt 77">
            <a:extLst>
              <a:ext uri="{FF2B5EF4-FFF2-40B4-BE49-F238E27FC236}">
                <a16:creationId xmlns:a16="http://schemas.microsoft.com/office/drawing/2014/main" xmlns="" xmlns:lc="http://schemas.openxmlformats.org/drawingml/2006/lockedCanvas" id="{5555181F-52A1-4847-BF6D-BC8DFE9E23A1}"/>
              </a:ext>
            </a:extLst>
          </p:cNvPr>
          <p:cNvSpPr/>
          <p:nvPr/>
        </p:nvSpPr>
        <p:spPr>
          <a:xfrm>
            <a:off x="2191489" y="4302878"/>
            <a:ext cx="1368152" cy="1352679"/>
          </a:xfrm>
          <a:prstGeom prst="donut">
            <a:avLst>
              <a:gd name="adj" fmla="val 10917"/>
            </a:avLst>
          </a:prstGeom>
          <a:solidFill>
            <a:schemeClr val="accent1">
              <a:lumMod val="75000"/>
            </a:schemeClr>
          </a:solidFill>
          <a:ln>
            <a:noFill/>
          </a:ln>
          <a:scene3d>
            <a:camera prst="orthographicFront">
              <a:rot lat="480000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9" name="Kreis: nicht ausgefüllt 95">
            <a:extLst>
              <a:ext uri="{FF2B5EF4-FFF2-40B4-BE49-F238E27FC236}">
                <a16:creationId xmlns:a16="http://schemas.microsoft.com/office/drawing/2014/main" xmlns="" xmlns:lc="http://schemas.openxmlformats.org/drawingml/2006/lockedCanvas" id="{1F715E61-4410-4DEA-9954-18D05B7658C0}"/>
              </a:ext>
            </a:extLst>
          </p:cNvPr>
          <p:cNvSpPr/>
          <p:nvPr/>
        </p:nvSpPr>
        <p:spPr>
          <a:xfrm>
            <a:off x="4388357" y="4314355"/>
            <a:ext cx="1368152" cy="1352679"/>
          </a:xfrm>
          <a:prstGeom prst="donut">
            <a:avLst>
              <a:gd name="adj" fmla="val 10917"/>
            </a:avLst>
          </a:prstGeom>
          <a:solidFill>
            <a:srgbClr val="B63CEC"/>
          </a:solidFill>
          <a:ln>
            <a:noFill/>
          </a:ln>
          <a:scene3d>
            <a:camera prst="orthographicFront">
              <a:rot lat="4800000" lon="20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0" name="Kreis: nicht ausgefüllt 105">
            <a:extLst>
              <a:ext uri="{FF2B5EF4-FFF2-40B4-BE49-F238E27FC236}">
                <a16:creationId xmlns:a16="http://schemas.microsoft.com/office/drawing/2014/main" xmlns="" xmlns:lc="http://schemas.openxmlformats.org/drawingml/2006/lockedCanvas" id="{D5210F13-C9B5-450F-85BE-53F49E5B7905}"/>
              </a:ext>
            </a:extLst>
          </p:cNvPr>
          <p:cNvSpPr/>
          <p:nvPr/>
        </p:nvSpPr>
        <p:spPr>
          <a:xfrm>
            <a:off x="1781581" y="3798549"/>
            <a:ext cx="2235507" cy="2216485"/>
          </a:xfrm>
          <a:prstGeom prst="donut">
            <a:avLst>
              <a:gd name="adj" fmla="val 10917"/>
            </a:avLst>
          </a:pr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>
              <a:rot lat="480000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91" name="Kreis: nicht ausgefüllt 106">
            <a:extLst>
              <a:ext uri="{FF2B5EF4-FFF2-40B4-BE49-F238E27FC236}">
                <a16:creationId xmlns:a16="http://schemas.microsoft.com/office/drawing/2014/main" xmlns="" xmlns:lc="http://schemas.openxmlformats.org/drawingml/2006/lockedCanvas" id="{D90F14DF-1BB8-4EA8-9929-403B7EAB03AC}"/>
              </a:ext>
            </a:extLst>
          </p:cNvPr>
          <p:cNvSpPr/>
          <p:nvPr/>
        </p:nvSpPr>
        <p:spPr>
          <a:xfrm>
            <a:off x="3944079" y="3798549"/>
            <a:ext cx="2235507" cy="2216485"/>
          </a:xfrm>
          <a:prstGeom prst="donut">
            <a:avLst>
              <a:gd name="adj" fmla="val 10917"/>
            </a:avLst>
          </a:pr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>
              <a:rot lat="4800000" lon="20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92" name="Gruppieren 91">
            <a:extLst>
              <a:ext uri="{FF2B5EF4-FFF2-40B4-BE49-F238E27FC236}">
                <a16:creationId xmlns:a16="http://schemas.microsoft.com/office/drawing/2014/main" xmlns="" xmlns:lc="http://schemas.openxmlformats.org/drawingml/2006/lockedCanvas" id="{5642D361-BC58-45FF-AE06-087DFF6D3B52}"/>
              </a:ext>
            </a:extLst>
          </p:cNvPr>
          <p:cNvGrpSpPr/>
          <p:nvPr/>
        </p:nvGrpSpPr>
        <p:grpSpPr>
          <a:xfrm flipH="1">
            <a:off x="5803836" y="4520443"/>
            <a:ext cx="1768679" cy="995545"/>
            <a:chOff x="528052" y="4631712"/>
            <a:chExt cx="1768679" cy="995545"/>
          </a:xfrm>
        </p:grpSpPr>
        <p:sp>
          <p:nvSpPr>
            <p:cNvPr id="111" name="Oval 18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A2428755-458C-4EA8-A9BD-2F5B825E2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52" y="4908967"/>
              <a:ext cx="323850" cy="32385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de-DE" sz="1050"/>
            </a:p>
          </p:txBody>
        </p:sp>
        <p:cxnSp>
          <p:nvCxnSpPr>
            <p:cNvPr id="112" name="Gewinkelte Verbindung 111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C9431692-5786-45FC-9704-8397CAC209D6}"/>
                </a:ext>
              </a:extLst>
            </p:cNvPr>
            <p:cNvCxnSpPr>
              <a:cxnSpLocks/>
              <a:endCxn id="111" idx="4"/>
            </p:cNvCxnSpPr>
            <p:nvPr/>
          </p:nvCxnSpPr>
          <p:spPr>
            <a:xfrm rot="10800000">
              <a:off x="689978" y="5232817"/>
              <a:ext cx="1606753" cy="394440"/>
            </a:xfrm>
            <a:prstGeom prst="bentConnector2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Gewinkelte Verbindung 112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0571209E-BE72-4957-9B04-EE3AC841B70E}"/>
                </a:ext>
              </a:extLst>
            </p:cNvPr>
            <p:cNvCxnSpPr>
              <a:cxnSpLocks/>
              <a:stCxn id="111" idx="0"/>
            </p:cNvCxnSpPr>
            <p:nvPr/>
          </p:nvCxnSpPr>
          <p:spPr>
            <a:xfrm rot="5400000" flipH="1" flipV="1">
              <a:off x="1202231" y="4119457"/>
              <a:ext cx="277256" cy="1301765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xmlns="" xmlns:lc="http://schemas.openxmlformats.org/drawingml/2006/lockedCanvas" id="{AFA9B2D5-C1E6-464A-8FCF-DEE487A24299}"/>
              </a:ext>
            </a:extLst>
          </p:cNvPr>
          <p:cNvCxnSpPr>
            <a:cxnSpLocks/>
          </p:cNvCxnSpPr>
          <p:nvPr/>
        </p:nvCxnSpPr>
        <p:spPr>
          <a:xfrm flipH="1">
            <a:off x="1245953" y="1760030"/>
            <a:ext cx="593" cy="1811876"/>
          </a:xfrm>
          <a:prstGeom prst="line">
            <a:avLst/>
          </a:prstGeom>
          <a:ln w="19050">
            <a:solidFill>
              <a:schemeClr val="tx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Gerader Verbinder 93">
            <a:extLst>
              <a:ext uri="{FF2B5EF4-FFF2-40B4-BE49-F238E27FC236}">
                <a16:creationId xmlns:a16="http://schemas.microsoft.com/office/drawing/2014/main" xmlns="" xmlns:lc="http://schemas.openxmlformats.org/drawingml/2006/lockedCanvas" id="{31EB2650-F53B-4600-A6FF-3CCA72E0D16B}"/>
              </a:ext>
            </a:extLst>
          </p:cNvPr>
          <p:cNvCxnSpPr>
            <a:cxnSpLocks/>
          </p:cNvCxnSpPr>
          <p:nvPr/>
        </p:nvCxnSpPr>
        <p:spPr>
          <a:xfrm>
            <a:off x="634737" y="3571906"/>
            <a:ext cx="611216" cy="0"/>
          </a:xfrm>
          <a:prstGeom prst="line">
            <a:avLst/>
          </a:prstGeom>
          <a:ln w="19050">
            <a:solidFill>
              <a:schemeClr val="tx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xmlns="" xmlns:lc="http://schemas.openxmlformats.org/drawingml/2006/lockedCanvas" id="{FFC8E588-D1A1-4985-A096-F315BD42A8D7}"/>
              </a:ext>
            </a:extLst>
          </p:cNvPr>
          <p:cNvCxnSpPr>
            <a:cxnSpLocks/>
          </p:cNvCxnSpPr>
          <p:nvPr/>
        </p:nvCxnSpPr>
        <p:spPr>
          <a:xfrm>
            <a:off x="634737" y="4344958"/>
            <a:ext cx="611216" cy="0"/>
          </a:xfrm>
          <a:prstGeom prst="line">
            <a:avLst/>
          </a:prstGeom>
          <a:ln w="19050">
            <a:solidFill>
              <a:schemeClr val="tx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xmlns="" xmlns:lc="http://schemas.openxmlformats.org/drawingml/2006/lockedCanvas" id="{28ED9639-80EF-47B6-A54E-6A5414DD314C}"/>
              </a:ext>
            </a:extLst>
          </p:cNvPr>
          <p:cNvCxnSpPr>
            <a:cxnSpLocks/>
          </p:cNvCxnSpPr>
          <p:nvPr/>
        </p:nvCxnSpPr>
        <p:spPr>
          <a:xfrm>
            <a:off x="1245953" y="4341823"/>
            <a:ext cx="0" cy="1862575"/>
          </a:xfrm>
          <a:prstGeom prst="line">
            <a:avLst/>
          </a:prstGeom>
          <a:ln w="19050">
            <a:solidFill>
              <a:schemeClr val="tx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uppieren 96">
            <a:extLst>
              <a:ext uri="{FF2B5EF4-FFF2-40B4-BE49-F238E27FC236}">
                <a16:creationId xmlns:a16="http://schemas.microsoft.com/office/drawing/2014/main" xmlns="" xmlns:lc="http://schemas.openxmlformats.org/drawingml/2006/lockedCanvas" id="{2A290C89-FF75-4FD4-B97C-1513F6901DC1}"/>
              </a:ext>
            </a:extLst>
          </p:cNvPr>
          <p:cNvGrpSpPr/>
          <p:nvPr/>
        </p:nvGrpSpPr>
        <p:grpSpPr>
          <a:xfrm flipH="1">
            <a:off x="6778305" y="1760023"/>
            <a:ext cx="611216" cy="4342868"/>
            <a:chOff x="739978" y="1791848"/>
            <a:chExt cx="611216" cy="4495067"/>
          </a:xfrm>
        </p:grpSpPr>
        <p:cxnSp>
          <p:nvCxnSpPr>
            <p:cNvPr id="107" name="Gerader Verbinder 106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BD81D1EF-B226-4157-B983-9DD2029FEDCA}"/>
                </a:ext>
              </a:extLst>
            </p:cNvPr>
            <p:cNvCxnSpPr>
              <a:cxnSpLocks/>
            </p:cNvCxnSpPr>
            <p:nvPr/>
          </p:nvCxnSpPr>
          <p:spPr>
            <a:xfrm>
              <a:off x="1351194" y="1791848"/>
              <a:ext cx="0" cy="1862575"/>
            </a:xfrm>
            <a:prstGeom prst="line">
              <a:avLst/>
            </a:prstGeom>
            <a:ln w="19050">
              <a:solidFill>
                <a:schemeClr val="tx1"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r Verbinder 107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8BC1A4B1-6920-4D6B-9B9D-0F0751B5119C}"/>
                </a:ext>
              </a:extLst>
            </p:cNvPr>
            <p:cNvCxnSpPr>
              <a:cxnSpLocks/>
            </p:cNvCxnSpPr>
            <p:nvPr/>
          </p:nvCxnSpPr>
          <p:spPr>
            <a:xfrm>
              <a:off x="739978" y="3654423"/>
              <a:ext cx="611216" cy="0"/>
            </a:xfrm>
            <a:prstGeom prst="line">
              <a:avLst/>
            </a:prstGeom>
            <a:ln w="19050">
              <a:solidFill>
                <a:schemeClr val="tx1"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r Verbinder 108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93183743-78E3-4CAF-930E-AEF31B6AF69B}"/>
                </a:ext>
              </a:extLst>
            </p:cNvPr>
            <p:cNvCxnSpPr>
              <a:cxnSpLocks/>
            </p:cNvCxnSpPr>
            <p:nvPr/>
          </p:nvCxnSpPr>
          <p:spPr>
            <a:xfrm>
              <a:off x="739978" y="4427475"/>
              <a:ext cx="611216" cy="0"/>
            </a:xfrm>
            <a:prstGeom prst="line">
              <a:avLst/>
            </a:prstGeom>
            <a:ln w="19050">
              <a:solidFill>
                <a:schemeClr val="tx1"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r Verbinder 109">
              <a:extLst>
                <a:ext uri="{FF2B5EF4-FFF2-40B4-BE49-F238E27FC236}">
                  <a16:creationId xmlns:a16="http://schemas.microsoft.com/office/drawing/2014/main" xmlns="" xmlns:lc="http://schemas.openxmlformats.org/drawingml/2006/lockedCanvas" id="{4F4D627D-2D15-4573-9001-24AB2DB89707}"/>
                </a:ext>
              </a:extLst>
            </p:cNvPr>
            <p:cNvCxnSpPr>
              <a:cxnSpLocks/>
            </p:cNvCxnSpPr>
            <p:nvPr/>
          </p:nvCxnSpPr>
          <p:spPr>
            <a:xfrm>
              <a:off x="1351194" y="4424340"/>
              <a:ext cx="0" cy="1862575"/>
            </a:xfrm>
            <a:prstGeom prst="line">
              <a:avLst/>
            </a:prstGeom>
            <a:ln w="19050">
              <a:solidFill>
                <a:schemeClr val="tx1">
                  <a:alpha val="9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Ellipse 97">
            <a:extLst>
              <a:ext uri="{FF2B5EF4-FFF2-40B4-BE49-F238E27FC236}">
                <a16:creationId xmlns:a16="http://schemas.microsoft.com/office/drawing/2014/main" xmlns="" xmlns:lc="http://schemas.openxmlformats.org/drawingml/2006/lockedCanvas" id="{A6420368-1A76-4B48-9AD1-6FA808A3D7A4}"/>
              </a:ext>
            </a:extLst>
          </p:cNvPr>
          <p:cNvSpPr/>
          <p:nvPr/>
        </p:nvSpPr>
        <p:spPr>
          <a:xfrm>
            <a:off x="6759425" y="3611508"/>
            <a:ext cx="739475" cy="72399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>
              <a:rot lat="0" lon="5700000" rev="9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xmlns="" xmlns:lc="http://schemas.openxmlformats.org/drawingml/2006/lockedCanvas" id="{EE623D29-C199-4700-A8B4-664AFB00E867}"/>
              </a:ext>
            </a:extLst>
          </p:cNvPr>
          <p:cNvSpPr/>
          <p:nvPr/>
        </p:nvSpPr>
        <p:spPr>
          <a:xfrm>
            <a:off x="899835" y="3376968"/>
            <a:ext cx="322452" cy="1049967"/>
          </a:xfrm>
          <a:prstGeom prst="rect">
            <a:avLst/>
          </a:prstGeom>
          <a:solidFill>
            <a:srgbClr val="F5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/>
              <a:t>MFC</a:t>
            </a:r>
          </a:p>
        </p:txBody>
      </p:sp>
      <p:sp>
        <p:nvSpPr>
          <p:cNvPr id="100" name="Textfeld 146">
            <a:extLst>
              <a:ext uri="{FF2B5EF4-FFF2-40B4-BE49-F238E27FC236}">
                <a16:creationId xmlns:a16="http://schemas.microsoft.com/office/drawing/2014/main" xmlns="" xmlns:lc="http://schemas.openxmlformats.org/drawingml/2006/lockedCanvas" id="{06B4C044-9FC2-4A4C-A179-20E1F98DEAAC}"/>
              </a:ext>
            </a:extLst>
          </p:cNvPr>
          <p:cNvSpPr txBox="1"/>
          <p:nvPr/>
        </p:nvSpPr>
        <p:spPr>
          <a:xfrm>
            <a:off x="6195268" y="3637303"/>
            <a:ext cx="1105558" cy="64633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Butterfly </a:t>
            </a:r>
            <a:r>
              <a:rPr lang="de-DE" dirty="0" err="1"/>
              <a:t>valve</a:t>
            </a:r>
            <a:endParaRPr lang="de-DE" dirty="0"/>
          </a:p>
        </p:txBody>
      </p:sp>
      <p:sp>
        <p:nvSpPr>
          <p:cNvPr id="101" name="Ellipse 100"/>
          <p:cNvSpPr/>
          <p:nvPr/>
        </p:nvSpPr>
        <p:spPr>
          <a:xfrm rot="10800000">
            <a:off x="3269908" y="2372252"/>
            <a:ext cx="1417008" cy="58010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perspectiveRelaxed">
              <a:rot lat="16800000" lon="0" rev="0"/>
            </a:camera>
            <a:lightRig rig="threePt" dir="t">
              <a:rot lat="0" lon="0" rev="0"/>
            </a:lightRig>
          </a:scene3d>
          <a:sp3d extrusionH="533400"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dirty="0"/>
          </a:p>
        </p:txBody>
      </p:sp>
      <p:sp>
        <p:nvSpPr>
          <p:cNvPr id="102" name="Textfeld 22"/>
          <p:cNvSpPr txBox="1"/>
          <p:nvPr/>
        </p:nvSpPr>
        <p:spPr>
          <a:xfrm>
            <a:off x="3945579" y="232339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Substrate</a:t>
            </a:r>
          </a:p>
        </p:txBody>
      </p:sp>
      <p:sp>
        <p:nvSpPr>
          <p:cNvPr id="103" name="Rechteck 102"/>
          <p:cNvSpPr/>
          <p:nvPr/>
        </p:nvSpPr>
        <p:spPr>
          <a:xfrm>
            <a:off x="3740779" y="2689450"/>
            <a:ext cx="520482" cy="488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 extrusionH="127000">
            <a:extrusionClr>
              <a:schemeClr val="accent3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04" name="Pfeil nach rechts 103">
            <a:extLst>
              <a:ext uri="{FF2B5EF4-FFF2-40B4-BE49-F238E27FC236}">
                <a16:creationId xmlns:a16="http://schemas.microsoft.com/office/drawing/2014/main" xmlns="" xmlns:lc="http://schemas.openxmlformats.org/drawingml/2006/lockedCanvas" id="{28A005D9-CC38-406F-A345-47225667E8D3}"/>
              </a:ext>
            </a:extLst>
          </p:cNvPr>
          <p:cNvSpPr/>
          <p:nvPr/>
        </p:nvSpPr>
        <p:spPr>
          <a:xfrm>
            <a:off x="7520356" y="3756133"/>
            <a:ext cx="1145527" cy="447892"/>
          </a:xfrm>
          <a:prstGeom prst="rightArrow">
            <a:avLst/>
          </a:prstGeom>
          <a:solidFill>
            <a:srgbClr val="FCC834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105" name="Textfeld 150">
            <a:extLst>
              <a:ext uri="{FF2B5EF4-FFF2-40B4-BE49-F238E27FC236}">
                <a16:creationId xmlns:a16="http://schemas.microsoft.com/office/drawing/2014/main" xmlns="" xmlns:lc="http://schemas.openxmlformats.org/drawingml/2006/lockedCanvas" id="{2CE11716-9017-4F4A-9E76-2458479D2880}"/>
              </a:ext>
            </a:extLst>
          </p:cNvPr>
          <p:cNvSpPr txBox="1"/>
          <p:nvPr/>
        </p:nvSpPr>
        <p:spPr>
          <a:xfrm>
            <a:off x="7445922" y="3777481"/>
            <a:ext cx="1270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 err="1"/>
              <a:t>Exhaust</a:t>
            </a:r>
            <a:endParaRPr lang="de-DE" dirty="0"/>
          </a:p>
        </p:txBody>
      </p:sp>
      <p:sp>
        <p:nvSpPr>
          <p:cNvPr id="106" name="Ellipse 105"/>
          <p:cNvSpPr/>
          <p:nvPr/>
        </p:nvSpPr>
        <p:spPr>
          <a:xfrm>
            <a:off x="1246546" y="-986769"/>
            <a:ext cx="5544256" cy="5544059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scene3d>
            <a:camera prst="orthographicFront">
              <a:rot lat="16499984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7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458669"/>
            <a:ext cx="619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n-lt"/>
              </a:rPr>
              <a:t>Possible superconducting </a:t>
            </a:r>
            <a:r>
              <a:rPr lang="en-GB" sz="2400" dirty="0">
                <a:latin typeface="+mn-lt"/>
              </a:rPr>
              <a:t>materials for </a:t>
            </a:r>
            <a:r>
              <a:rPr lang="en-GB" sz="2400" dirty="0" smtClean="0">
                <a:latin typeface="+mn-lt"/>
              </a:rPr>
              <a:t>RF cavities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Group 5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64787"/>
              </p:ext>
            </p:extLst>
          </p:nvPr>
        </p:nvGraphicFramePr>
        <p:xfrm>
          <a:off x="172138" y="1497847"/>
          <a:ext cx="8839201" cy="4437107"/>
        </p:xfrm>
        <a:graphic>
          <a:graphicData uri="http://schemas.openxmlformats.org/drawingml/2006/table">
            <a:tbl>
              <a:tblPr/>
              <a:tblGrid>
                <a:gridCol w="1001843"/>
                <a:gridCol w="779488"/>
                <a:gridCol w="1009996"/>
                <a:gridCol w="794431"/>
                <a:gridCol w="1066453"/>
                <a:gridCol w="971787"/>
                <a:gridCol w="1088478"/>
                <a:gridCol w="1129823"/>
                <a:gridCol w="996902"/>
              </a:tblGrid>
              <a:tr h="89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Temp.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[K]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Normal-state resistivity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ρ</a:t>
                      </a:r>
                      <a:r>
                        <a:rPr kumimoji="0" lang="en-GB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</a:t>
                      </a:r>
                      <a:r>
                        <a:rPr kumimoji="0" lang="el-G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μΩ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Critical</a:t>
                      </a:r>
                    </a:p>
                    <a:p>
                      <a:pPr algn="ctr"/>
                      <a:r>
                        <a:rPr lang="en-US" sz="1200" b="0" dirty="0" smtClean="0">
                          <a:latin typeface="+mn-lt"/>
                        </a:rPr>
                        <a:t>Field</a:t>
                      </a:r>
                    </a:p>
                    <a:p>
                      <a:pPr algn="ctr"/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Lower Critical field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c1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Upper Critical field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c2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(0) [T]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0" dirty="0" smtClean="0">
                          <a:latin typeface="+mn-lt"/>
                        </a:rPr>
                        <a:t>Penetration depth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(0)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[nm]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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Symbol" pitchFamily="18" charset="2"/>
                        </a:rPr>
                        <a:t>[meV]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Pb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NbN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200-350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NbTiN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150-200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B1 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comp</a:t>
                      </a: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Nb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80-100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V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Mo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II, A15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MgB</a:t>
                      </a:r>
                      <a:r>
                        <a:rPr kumimoji="0" lang="en-US" sz="1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3.5-60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2.3/7.2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II- 2 gaps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YBCO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93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1.4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0.01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pl-PL" sz="12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</a:rPr>
                        <a:t>150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d-</a:t>
                      </a:r>
                      <a:r>
                        <a:rPr kumimoji="0" lang="fr-FR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Arial" pitchFamily="34" charset="0"/>
                          <a:cs typeface="Times New Roman" pitchFamily="18" charset="0"/>
                        </a:rPr>
                        <a:t>wave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9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Pnictides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30-55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0.5-0.9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&gt;100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Arial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>
          <a:xfrm>
            <a:off x="147074" y="6006069"/>
            <a:ext cx="7161230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 smtClean="0">
                <a:latin typeface="+mn-lt"/>
              </a:rPr>
              <a:t>Whistler 2015, SRF Tutorial  - </a:t>
            </a:r>
            <a:r>
              <a:rPr lang="hu-HU" sz="1200" dirty="0" err="1" smtClean="0">
                <a:latin typeface="+mn-lt"/>
              </a:rPr>
              <a:t>Pushing</a:t>
            </a:r>
            <a:r>
              <a:rPr lang="hu-HU" sz="1200" dirty="0" smtClean="0">
                <a:latin typeface="+mn-lt"/>
              </a:rPr>
              <a:t> </a:t>
            </a:r>
            <a:r>
              <a:rPr lang="hu-HU" sz="1200" dirty="0" err="1" smtClean="0">
                <a:latin typeface="+mn-lt"/>
              </a:rPr>
              <a:t>Nb</a:t>
            </a:r>
            <a:r>
              <a:rPr lang="hu-HU" sz="1200" dirty="0" smtClean="0">
                <a:latin typeface="+mn-lt"/>
              </a:rPr>
              <a:t> Performance</a:t>
            </a:r>
            <a:r>
              <a:rPr lang="en-GB" sz="1200" dirty="0" smtClean="0">
                <a:latin typeface="+mn-lt"/>
              </a:rPr>
              <a:t> - </a:t>
            </a:r>
            <a:r>
              <a:rPr lang="en-US" sz="1200" dirty="0">
                <a:solidFill>
                  <a:schemeClr val="tx2"/>
                </a:solidFill>
                <a:latin typeface="+mn-lt"/>
              </a:rPr>
              <a:t>A.-M. Valente-Feliciano </a:t>
            </a:r>
          </a:p>
          <a:p>
            <a:pPr>
              <a:defRPr/>
            </a:pP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9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6229449" cy="4672086"/>
          </a:xfrm>
          <a:prstGeom prst="rect">
            <a:avLst/>
          </a:prstGeom>
        </p:spPr>
      </p:pic>
      <p:sp>
        <p:nvSpPr>
          <p:cNvPr id="3" name="Textfeld 5"/>
          <p:cNvSpPr txBox="1"/>
          <p:nvPr/>
        </p:nvSpPr>
        <p:spPr>
          <a:xfrm>
            <a:off x="7092280" y="256725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dirty="0"/>
              <a:t>50 – 100nm </a:t>
            </a:r>
            <a:r>
              <a:rPr lang="de-DE" dirty="0" err="1"/>
              <a:t>grain</a:t>
            </a:r>
            <a:r>
              <a:rPr lang="de-DE" dirty="0"/>
              <a:t> </a:t>
            </a:r>
            <a:r>
              <a:rPr lang="de-DE" dirty="0" err="1"/>
              <a:t>size</a:t>
            </a:r>
            <a:endParaRPr lang="de-DE" dirty="0"/>
          </a:p>
        </p:txBody>
      </p:sp>
      <p:sp>
        <p:nvSpPr>
          <p:cNvPr id="4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Nb</a:t>
            </a:r>
            <a:r>
              <a:rPr lang="en-GB" sz="2400" baseline="-25000" dirty="0">
                <a:latin typeface="+mn-lt"/>
              </a:rPr>
              <a:t>3</a:t>
            </a:r>
            <a:r>
              <a:rPr lang="en-GB" sz="2400" dirty="0">
                <a:latin typeface="+mn-lt"/>
              </a:rPr>
              <a:t>Sn morphology</a:t>
            </a:r>
          </a:p>
        </p:txBody>
      </p:sp>
    </p:spTree>
    <p:extLst>
      <p:ext uri="{BB962C8B-B14F-4D97-AF65-F5344CB8AC3E}">
        <p14:creationId xmlns:p14="http://schemas.microsoft.com/office/powerpoint/2010/main" val="42748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latin typeface="+mn-lt"/>
              </a:rPr>
              <a:t>Stoichiometry</a:t>
            </a:r>
            <a:endParaRPr lang="en-GB" sz="2400" dirty="0">
              <a:latin typeface="+mn-lt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28800"/>
            <a:ext cx="6541958" cy="457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latin typeface="+mn-lt"/>
              </a:rPr>
              <a:t>Stoichiometry 20W Sn / 105W Nb</a:t>
            </a:r>
            <a:endParaRPr lang="en-GB" sz="2400" dirty="0">
              <a:latin typeface="+mn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24744"/>
            <a:ext cx="7624004" cy="53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77" y="620688"/>
            <a:ext cx="9035123" cy="6310658"/>
          </a:xfrm>
          <a:prstGeom prst="rect">
            <a:avLst/>
          </a:prstGeom>
        </p:spPr>
      </p:pic>
      <p:sp>
        <p:nvSpPr>
          <p:cNvPr id="4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latin typeface="+mn-lt"/>
              </a:rPr>
              <a:t>XRD: Temperature Study</a:t>
            </a:r>
          </a:p>
        </p:txBody>
      </p:sp>
    </p:spTree>
    <p:extLst>
      <p:ext uri="{BB962C8B-B14F-4D97-AF65-F5344CB8AC3E}">
        <p14:creationId xmlns:p14="http://schemas.microsoft.com/office/powerpoint/2010/main" val="396831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50825" y="458669"/>
            <a:ext cx="619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R-T measurements: Power Study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6696742" cy="46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6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659877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+mn-lt"/>
              </a:rPr>
              <a:t>Acknowledgement</a:t>
            </a:r>
            <a:endParaRPr lang="en-GB" sz="2800" dirty="0">
              <a:latin typeface="+mn-lt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49" y="1652400"/>
            <a:ext cx="1433672" cy="755296"/>
          </a:xfrm>
          <a:prstGeom prst="rect">
            <a:avLst/>
          </a:prstGeom>
        </p:spPr>
      </p:pic>
      <p:pic>
        <p:nvPicPr>
          <p:cNvPr id="7" name="Picture 2" descr="http://www.mawi.tu-darmstadt.de/media/ca/bilder_5/malogo4_182x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38672"/>
            <a:ext cx="1733550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72015"/>
            <a:ext cx="2804386" cy="87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617" y="1792332"/>
            <a:ext cx="1660952" cy="83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6"/>
          <p:cNvSpPr/>
          <p:nvPr/>
        </p:nvSpPr>
        <p:spPr>
          <a:xfrm rot="20741323">
            <a:off x="826517" y="3799819"/>
            <a:ext cx="80233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Thank you for your attention!</a:t>
            </a:r>
            <a:endParaRPr lang="en-GB" sz="4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15" name="Pictur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841" y="4260651"/>
            <a:ext cx="2633037" cy="1811083"/>
          </a:xfrm>
          <a:prstGeom prst="rect">
            <a:avLst/>
          </a:prstGeom>
        </p:spPr>
      </p:pic>
      <p:sp>
        <p:nvSpPr>
          <p:cNvPr id="19" name="Rectangle 15"/>
          <p:cNvSpPr/>
          <p:nvPr/>
        </p:nvSpPr>
        <p:spPr>
          <a:xfrm>
            <a:off x="395536" y="5745443"/>
            <a:ext cx="5904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Verdana"/>
              </a:rPr>
              <a:t>Funded by BMBF Projects 05H15RDRBA</a:t>
            </a:r>
            <a:r>
              <a:rPr lang="en-GB" sz="1200" dirty="0">
                <a:solidFill>
                  <a:srgbClr val="000000"/>
                </a:solidFill>
                <a:latin typeface="Verdana"/>
              </a:rPr>
              <a:t> and </a:t>
            </a:r>
            <a:r>
              <a:rPr lang="en-GB" sz="1200" dirty="0" smtClean="0">
                <a:solidFill>
                  <a:srgbClr val="000000"/>
                </a:solidFill>
                <a:latin typeface="Verdana"/>
              </a:rPr>
              <a:t>05H18RDRB2</a:t>
            </a:r>
            <a:endParaRPr lang="en-GB" sz="1200" b="1" dirty="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251520" y="2623636"/>
            <a:ext cx="145905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dirty="0">
                <a:latin typeface="+mn-lt"/>
              </a:rPr>
              <a:t>Lambert </a:t>
            </a:r>
            <a:r>
              <a:rPr lang="en-GB" sz="1400" dirty="0" err="1" smtClean="0">
                <a:latin typeface="+mn-lt"/>
              </a:rPr>
              <a:t>Alff</a:t>
            </a:r>
            <a:r>
              <a:rPr lang="en-GB" sz="1400" dirty="0">
                <a:latin typeface="+mn-lt"/>
              </a:rPr>
              <a:t/>
            </a:r>
            <a:br>
              <a:rPr lang="en-GB" sz="1400" dirty="0">
                <a:latin typeface="+mn-lt"/>
              </a:rPr>
            </a:br>
            <a:r>
              <a:rPr lang="en-GB" sz="1400" dirty="0" smtClean="0">
                <a:latin typeface="+mn-lt"/>
              </a:rPr>
              <a:t>Matthias </a:t>
            </a:r>
            <a:r>
              <a:rPr lang="en-GB" sz="1400" dirty="0" err="1" smtClean="0">
                <a:latin typeface="+mn-lt"/>
              </a:rPr>
              <a:t>Mahr</a:t>
            </a:r>
            <a:endParaRPr lang="en-GB" sz="1400" dirty="0">
              <a:latin typeface="+mn-lt"/>
            </a:endParaRPr>
          </a:p>
        </p:txBody>
      </p:sp>
      <p:sp>
        <p:nvSpPr>
          <p:cNvPr id="13" name="Rechteck 13"/>
          <p:cNvSpPr/>
          <p:nvPr/>
        </p:nvSpPr>
        <p:spPr>
          <a:xfrm>
            <a:off x="250825" y="4345149"/>
            <a:ext cx="13115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400" dirty="0">
                <a:latin typeface="+mn-lt"/>
              </a:rPr>
              <a:t>Stefan </a:t>
            </a:r>
            <a:r>
              <a:rPr lang="hu-HU" sz="1400" dirty="0" err="1">
                <a:latin typeface="+mn-lt"/>
              </a:rPr>
              <a:t>Flege</a:t>
            </a:r>
            <a:endParaRPr lang="hu-HU" sz="1400" dirty="0">
              <a:latin typeface="+mn-lt"/>
            </a:endParaRPr>
          </a:p>
        </p:txBody>
      </p:sp>
      <p:sp>
        <p:nvSpPr>
          <p:cNvPr id="14" name="Rectangle 5"/>
          <p:cNvSpPr/>
          <p:nvPr/>
        </p:nvSpPr>
        <p:spPr>
          <a:xfrm>
            <a:off x="2697535" y="2655679"/>
            <a:ext cx="216249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dirty="0">
                <a:latin typeface="+mn-lt"/>
              </a:rPr>
              <a:t>Norbert </a:t>
            </a:r>
            <a:r>
              <a:rPr lang="en-GB" sz="1400" dirty="0" err="1">
                <a:latin typeface="+mn-lt"/>
              </a:rPr>
              <a:t>Pietralla</a:t>
            </a:r>
            <a:r>
              <a:rPr lang="en-GB" sz="1400" dirty="0">
                <a:latin typeface="+mn-lt"/>
              </a:rPr>
              <a:t> </a:t>
            </a:r>
            <a:r>
              <a:rPr lang="en-GB" sz="1400" dirty="0" smtClean="0">
                <a:latin typeface="+mn-lt"/>
              </a:rPr>
              <a:t/>
            </a:r>
            <a:br>
              <a:rPr lang="en-GB" sz="1400" dirty="0" smtClean="0">
                <a:latin typeface="+mn-lt"/>
              </a:rPr>
            </a:br>
            <a:r>
              <a:rPr lang="en-GB" sz="1400" dirty="0" smtClean="0">
                <a:latin typeface="+mn-lt"/>
              </a:rPr>
              <a:t>Jens Conrad</a:t>
            </a:r>
            <a:br>
              <a:rPr lang="en-GB" sz="1400" dirty="0" smtClean="0">
                <a:latin typeface="+mn-lt"/>
              </a:rPr>
            </a:br>
            <a:r>
              <a:rPr lang="en-GB" sz="1400" dirty="0">
                <a:latin typeface="+mn-lt"/>
              </a:rPr>
              <a:t>Michaela Arnold</a:t>
            </a:r>
          </a:p>
        </p:txBody>
      </p:sp>
      <p:sp>
        <p:nvSpPr>
          <p:cNvPr id="16" name="Rectangle 11"/>
          <p:cNvSpPr/>
          <p:nvPr/>
        </p:nvSpPr>
        <p:spPr>
          <a:xfrm>
            <a:off x="6274334" y="2628456"/>
            <a:ext cx="1279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+mn-lt"/>
              </a:rPr>
              <a:t>Florian Hug </a:t>
            </a:r>
          </a:p>
        </p:txBody>
      </p:sp>
    </p:spTree>
    <p:extLst>
      <p:ext uri="{BB962C8B-B14F-4D97-AF65-F5344CB8AC3E}">
        <p14:creationId xmlns:p14="http://schemas.microsoft.com/office/powerpoint/2010/main" val="324391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77813" y="662975"/>
            <a:ext cx="3644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j-lt"/>
              </a:rPr>
              <a:t>Recrystallization of </a:t>
            </a:r>
            <a:r>
              <a:rPr lang="en-GB" sz="2400" dirty="0" err="1" smtClean="0">
                <a:latin typeface="+mj-lt"/>
              </a:rPr>
              <a:t>Nb</a:t>
            </a:r>
            <a:endParaRPr lang="en-GB" sz="2400" dirty="0">
              <a:latin typeface="+mj-lt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045" y="1559448"/>
            <a:ext cx="4856575" cy="244561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641665"/>
            <a:ext cx="4249165" cy="228118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11559" y="4075991"/>
            <a:ext cx="38171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</a:rPr>
              <a:t>Fig. 1. Plot of Vickers Hardness Number HV, against percentage reduction in thickness for cold-rolled niobium.</a:t>
            </a:r>
            <a:endParaRPr lang="en-GB" sz="1400" dirty="0">
              <a:latin typeface="+mj-lt"/>
            </a:endParaRPr>
          </a:p>
        </p:txBody>
      </p:sp>
      <p:sp>
        <p:nvSpPr>
          <p:cNvPr id="7" name="TextBox 21"/>
          <p:cNvSpPr txBox="1">
            <a:spLocks noChangeArrowheads="1"/>
          </p:cNvSpPr>
          <p:nvPr/>
        </p:nvSpPr>
        <p:spPr bwMode="auto">
          <a:xfrm>
            <a:off x="4194045" y="5823478"/>
            <a:ext cx="46991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 smtClean="0">
                <a:ea typeface="MS PGothic" charset="0"/>
                <a:cs typeface="MS PGothic" charset="0"/>
              </a:rPr>
              <a:t>Thompson and </a:t>
            </a:r>
            <a:r>
              <a:rPr lang="en-US" sz="1400" dirty="0" err="1" smtClean="0">
                <a:ea typeface="MS PGothic" charset="0"/>
                <a:cs typeface="MS PGothic" charset="0"/>
              </a:rPr>
              <a:t>Flewitt</a:t>
            </a:r>
            <a:r>
              <a:rPr lang="en-US" sz="1400" dirty="0" smtClean="0">
                <a:ea typeface="MS PGothic" charset="0"/>
                <a:cs typeface="MS PGothic" charset="0"/>
              </a:rPr>
              <a:t>, J. Less-Common Metals, 21 (1970) 456</a:t>
            </a:r>
            <a:endParaRPr lang="en-US" sz="1400" dirty="0">
              <a:ea typeface="MS PGothic" charset="0"/>
              <a:cs typeface="MS PGothic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541416" y="4069317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 smtClean="0">
                <a:latin typeface="+mj-lt"/>
              </a:rPr>
              <a:t>Fig. 2a. Plot of hardness against annealing temperature for niobium deformed by 94% and</a:t>
            </a:r>
          </a:p>
          <a:p>
            <a:r>
              <a:rPr lang="en-GB" sz="1400" dirty="0" smtClean="0">
                <a:latin typeface="+mj-lt"/>
              </a:rPr>
              <a:t>annealed for five hours.</a:t>
            </a:r>
            <a:endParaRPr lang="en-GB" sz="1400" dirty="0">
              <a:latin typeface="+mj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95536" y="4970791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latin typeface="+mj-lt"/>
              </a:rPr>
              <a:t>T</a:t>
            </a:r>
            <a:r>
              <a:rPr lang="en-GB" sz="1600" baseline="-25000" dirty="0" smtClean="0">
                <a:latin typeface="+mj-lt"/>
              </a:rPr>
              <a:t>M</a:t>
            </a:r>
            <a:r>
              <a:rPr lang="en-GB" sz="1600" dirty="0" smtClean="0">
                <a:latin typeface="+mj-lt"/>
              </a:rPr>
              <a:t> </a:t>
            </a:r>
            <a:r>
              <a:rPr lang="de-DE" sz="1600" dirty="0" smtClean="0">
                <a:latin typeface="+mj-lt"/>
              </a:rPr>
              <a:t>= 2477 °C</a:t>
            </a:r>
            <a:endParaRPr lang="hu-HU" sz="1600" dirty="0">
              <a:latin typeface="+mj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125902" y="4951436"/>
            <a:ext cx="6868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Recrystallization starts ~ 590 °C, maximum ~ 630 °C (0.32 </a:t>
            </a:r>
            <a:r>
              <a:rPr lang="en-GB" sz="1600" i="1" dirty="0" smtClean="0">
                <a:latin typeface="+mj-lt"/>
              </a:rPr>
              <a:t>T</a:t>
            </a:r>
            <a:r>
              <a:rPr lang="en-GB" sz="1600" baseline="-25000" dirty="0" smtClean="0">
                <a:latin typeface="+mj-lt"/>
              </a:rPr>
              <a:t>M</a:t>
            </a:r>
            <a:r>
              <a:rPr lang="en-GB" sz="1600" dirty="0" smtClean="0">
                <a:latin typeface="+mj-lt"/>
              </a:rPr>
              <a:t>)</a:t>
            </a:r>
            <a:endParaRPr lang="hu-H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240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50825" y="726749"/>
            <a:ext cx="6115697" cy="50795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sz="2400" b="0" kern="0" dirty="0" smtClean="0"/>
              <a:t>Sample holder</a:t>
            </a:r>
            <a:endParaRPr lang="en-US" sz="2400" b="0" kern="0" dirty="0"/>
          </a:p>
        </p:txBody>
      </p:sp>
      <p:pic>
        <p:nvPicPr>
          <p:cNvPr id="4" name="Picture 3" descr="C:\Users\Matthias\Dropbox\Bachelorarbeit\20170927_1247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72244" y="2420886"/>
            <a:ext cx="2783968" cy="364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atthias\Dropbox\Bachelorarbeit\FU-Vortrag\20170815_163115 - Kopi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56775" y="1252563"/>
            <a:ext cx="2158702" cy="260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atthias\Dropbox\Bachelorarbeit\FU-Vortrag\20170815_163106 - Kopi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0562" y="3880191"/>
            <a:ext cx="2694709" cy="2353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Matthias\Dropbox\Bachelorarbeit\FU-Vortrag\20170817_102739 - Kopie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09680" y="2780928"/>
            <a:ext cx="2705687" cy="312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068770" y="3553917"/>
            <a:ext cx="770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Virgin</a:t>
            </a:r>
            <a:endParaRPr lang="hu-HU" dirty="0"/>
          </a:p>
        </p:txBody>
      </p:sp>
      <p:sp>
        <p:nvSpPr>
          <p:cNvPr id="9" name="Textfeld 8"/>
          <p:cNvSpPr txBox="1"/>
          <p:nvPr/>
        </p:nvSpPr>
        <p:spPr>
          <a:xfrm>
            <a:off x="3563888" y="232941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After some cycles</a:t>
            </a:r>
            <a:endParaRPr lang="hu-HU" dirty="0"/>
          </a:p>
        </p:txBody>
      </p:sp>
      <p:sp>
        <p:nvSpPr>
          <p:cNvPr id="10" name="Textfeld 9"/>
          <p:cNvSpPr txBox="1"/>
          <p:nvPr/>
        </p:nvSpPr>
        <p:spPr>
          <a:xfrm>
            <a:off x="5929192" y="1828258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Pulverised after 10</a:t>
            </a:r>
            <a:r>
              <a:rPr lang="en-GB" baseline="30000" dirty="0" smtClean="0"/>
              <a:t>th</a:t>
            </a:r>
            <a:r>
              <a:rPr lang="en-GB" dirty="0" smtClean="0"/>
              <a:t> N-c</a:t>
            </a:r>
            <a:r>
              <a:rPr lang="de-DE" dirty="0" err="1" smtClean="0"/>
              <a:t>ycle</a:t>
            </a:r>
            <a:endParaRPr lang="hu-HU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3077" y="1478097"/>
            <a:ext cx="1161621" cy="77606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098966" y="159739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634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 txBox="1">
            <a:spLocks/>
          </p:cNvSpPr>
          <p:nvPr/>
        </p:nvSpPr>
        <p:spPr>
          <a:xfrm>
            <a:off x="357679" y="620688"/>
            <a:ext cx="6642117" cy="63579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b="0" kern="0" dirty="0" err="1" smtClean="0"/>
              <a:t>Nitridation</a:t>
            </a:r>
            <a:r>
              <a:rPr lang="en-GB" b="0" kern="0" dirty="0" smtClean="0"/>
              <a:t>: 1500°C, 1 bar N</a:t>
            </a:r>
            <a:r>
              <a:rPr lang="en-GB" b="0" kern="0" baseline="-25000" dirty="0" smtClean="0"/>
              <a:t>2</a:t>
            </a:r>
            <a:r>
              <a:rPr lang="en-GB" b="0" kern="0" dirty="0" smtClean="0"/>
              <a:t>, 1 h</a:t>
            </a:r>
            <a:endParaRPr lang="en-GB" b="0" kern="0" baseline="-25000" dirty="0"/>
          </a:p>
        </p:txBody>
      </p:sp>
      <p:pic>
        <p:nvPicPr>
          <p:cNvPr id="14" name="Grafik 1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07" y="1556792"/>
            <a:ext cx="8131305" cy="4680496"/>
          </a:xfrm>
          <a:prstGeom prst="rect">
            <a:avLst/>
          </a:prstGeom>
        </p:spPr>
      </p:pic>
      <p:sp>
        <p:nvSpPr>
          <p:cNvPr id="15" name="Rechteck 11"/>
          <p:cNvSpPr/>
          <p:nvPr/>
        </p:nvSpPr>
        <p:spPr>
          <a:xfrm>
            <a:off x="201689" y="5973161"/>
            <a:ext cx="20656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+mn-lt"/>
              </a:rPr>
              <a:t>M. </a:t>
            </a:r>
            <a:r>
              <a:rPr lang="en-GB" sz="1200" dirty="0" err="1" smtClean="0">
                <a:latin typeface="+mn-lt"/>
              </a:rPr>
              <a:t>Mahr</a:t>
            </a:r>
            <a:r>
              <a:rPr lang="en-GB" sz="1200" dirty="0" smtClean="0">
                <a:latin typeface="+mn-lt"/>
              </a:rPr>
              <a:t>, bachelor thesis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74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233908" y="5964642"/>
            <a:ext cx="31005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err="1" smtClean="0">
                <a:latin typeface="+mn-lt"/>
              </a:rPr>
              <a:t>Lengauer</a:t>
            </a:r>
            <a:r>
              <a:rPr lang="de-DE" sz="1000" dirty="0" smtClean="0">
                <a:latin typeface="+mn-lt"/>
              </a:rPr>
              <a:t> </a:t>
            </a:r>
            <a:r>
              <a:rPr lang="de-DE" sz="1000" i="1" dirty="0" smtClean="0">
                <a:latin typeface="+mn-lt"/>
              </a:rPr>
              <a:t>et al.</a:t>
            </a:r>
            <a:r>
              <a:rPr lang="de-DE" sz="1000" dirty="0" smtClean="0">
                <a:latin typeface="+mn-lt"/>
              </a:rPr>
              <a:t>, </a:t>
            </a:r>
            <a:r>
              <a:rPr lang="hu-HU" sz="1000" dirty="0" err="1" smtClean="0">
                <a:latin typeface="+mn-lt"/>
              </a:rPr>
              <a:t>Acta</a:t>
            </a:r>
            <a:r>
              <a:rPr lang="hu-HU" sz="1000" dirty="0" smtClean="0">
                <a:latin typeface="+mn-lt"/>
              </a:rPr>
              <a:t> mater.</a:t>
            </a:r>
            <a:r>
              <a:rPr lang="de-DE" sz="1000" dirty="0" smtClean="0">
                <a:latin typeface="+mn-lt"/>
              </a:rPr>
              <a:t> </a:t>
            </a:r>
            <a:r>
              <a:rPr lang="hu-HU" sz="1000" b="1" dirty="0" smtClean="0">
                <a:latin typeface="+mn-lt"/>
              </a:rPr>
              <a:t>48</a:t>
            </a:r>
            <a:r>
              <a:rPr lang="de-DE" sz="1000" dirty="0" smtClean="0">
                <a:latin typeface="+mn-lt"/>
              </a:rPr>
              <a:t> (</a:t>
            </a:r>
            <a:r>
              <a:rPr lang="hu-HU" sz="1000" dirty="0" smtClean="0">
                <a:latin typeface="+mn-lt"/>
              </a:rPr>
              <a:t>2000</a:t>
            </a:r>
            <a:r>
              <a:rPr lang="de-DE" sz="1000" dirty="0" smtClean="0">
                <a:latin typeface="+mn-lt"/>
              </a:rPr>
              <a:t>) </a:t>
            </a:r>
            <a:r>
              <a:rPr lang="hu-HU" sz="1000" dirty="0" smtClean="0">
                <a:latin typeface="+mn-lt"/>
              </a:rPr>
              <a:t>2633</a:t>
            </a:r>
            <a:endParaRPr lang="en-GB" sz="1000" dirty="0">
              <a:latin typeface="+mn-lt"/>
            </a:endParaRPr>
          </a:p>
        </p:txBody>
      </p:sp>
      <p:pic>
        <p:nvPicPr>
          <p:cNvPr id="6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792"/>
            <a:ext cx="3718171" cy="3313200"/>
          </a:xfrm>
          <a:prstGeom prst="rect">
            <a:avLst/>
          </a:prstGeom>
        </p:spPr>
      </p:pic>
      <p:pic>
        <p:nvPicPr>
          <p:cNvPr id="7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636"/>
            <a:ext cx="3978052" cy="964006"/>
          </a:xfrm>
          <a:prstGeom prst="rect">
            <a:avLst/>
          </a:prstGeom>
        </p:spPr>
      </p:pic>
      <p:pic>
        <p:nvPicPr>
          <p:cNvPr id="8" name="Picture 3" descr="C:\Users\Matthias\Desktop\BA-4.12-Final\Bilder\20er-objektiv03_Kopie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18171" y="1602297"/>
            <a:ext cx="5292080" cy="306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205124" y="5482639"/>
            <a:ext cx="2720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M. </a:t>
            </a:r>
            <a:r>
              <a:rPr lang="en-GB" sz="1400" dirty="0" err="1" smtClean="0"/>
              <a:t>Mahr</a:t>
            </a:r>
            <a:r>
              <a:rPr lang="en-GB" sz="1400" dirty="0" smtClean="0"/>
              <a:t>, Bachelor thesis (2017)</a:t>
            </a:r>
            <a:endParaRPr lang="hu-HU" sz="1400" dirty="0"/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276588" y="650944"/>
            <a:ext cx="6959708" cy="50795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sz="2000" b="0" kern="0" dirty="0" smtClean="0"/>
              <a:t>Optical metallography on cutout of </a:t>
            </a:r>
            <a:r>
              <a:rPr lang="en-US" sz="2000" b="0" kern="0" dirty="0" err="1" smtClean="0"/>
              <a:t>sampleholder</a:t>
            </a:r>
            <a:endParaRPr lang="en-US" sz="2000" b="0" kern="0" dirty="0"/>
          </a:p>
        </p:txBody>
      </p:sp>
    </p:spTree>
    <p:extLst>
      <p:ext uri="{BB962C8B-B14F-4D97-AF65-F5344CB8AC3E}">
        <p14:creationId xmlns:p14="http://schemas.microsoft.com/office/powerpoint/2010/main" val="33002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659877"/>
            <a:ext cx="3431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+mn-lt"/>
              </a:rPr>
              <a:t>Nb</a:t>
            </a:r>
            <a:r>
              <a:rPr lang="en-GB" sz="2400" dirty="0" smtClean="0">
                <a:latin typeface="+mn-lt"/>
              </a:rPr>
              <a:t>–N phase diagram</a:t>
            </a:r>
            <a:endParaRPr lang="en-GB" sz="24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4188" y="5661248"/>
            <a:ext cx="3828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latin typeface="+mn-lt"/>
              </a:rPr>
              <a:t>Brauer </a:t>
            </a:r>
            <a:r>
              <a:rPr lang="de-DE" sz="1000" dirty="0" err="1" smtClean="0">
                <a:latin typeface="+mn-lt"/>
              </a:rPr>
              <a:t>and</a:t>
            </a:r>
            <a:r>
              <a:rPr lang="de-DE" sz="1000" dirty="0" smtClean="0">
                <a:latin typeface="+mn-lt"/>
              </a:rPr>
              <a:t> Kern, Z. </a:t>
            </a:r>
            <a:r>
              <a:rPr lang="de-DE" sz="1000" dirty="0" err="1" smtClean="0">
                <a:latin typeface="+mn-lt"/>
              </a:rPr>
              <a:t>anorg</a:t>
            </a:r>
            <a:r>
              <a:rPr lang="de-DE" sz="1000" dirty="0" smtClean="0">
                <a:latin typeface="+mn-lt"/>
              </a:rPr>
              <a:t>. Allg. Chem. </a:t>
            </a:r>
            <a:r>
              <a:rPr lang="de-DE" sz="1000" b="1" dirty="0" smtClean="0">
                <a:latin typeface="+mn-lt"/>
              </a:rPr>
              <a:t>507</a:t>
            </a:r>
            <a:r>
              <a:rPr lang="de-DE" sz="1000" dirty="0" smtClean="0">
                <a:latin typeface="+mn-lt"/>
              </a:rPr>
              <a:t> (1983) 127</a:t>
            </a:r>
            <a:endParaRPr lang="en-GB" sz="1000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814" y="1556792"/>
            <a:ext cx="4004347" cy="4104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0033" y="5424537"/>
            <a:ext cx="363441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+mn-lt"/>
              </a:rPr>
              <a:t>Layout of the </a:t>
            </a:r>
            <a:r>
              <a:rPr lang="en-GB" sz="1200" dirty="0" err="1" smtClean="0">
                <a:latin typeface="+mn-lt"/>
              </a:rPr>
              <a:t>Nb</a:t>
            </a:r>
            <a:r>
              <a:rPr lang="en-GB" sz="1200" dirty="0" smtClean="0">
                <a:latin typeface="+mn-lt"/>
              </a:rPr>
              <a:t>-N phase diagram (</a:t>
            </a:r>
            <a:r>
              <a:rPr lang="en-GB" sz="1200" dirty="0" smtClean="0">
                <a:latin typeface="+mn-lt"/>
                <a:sym typeface="Symbol" panose="05050102010706020507" pitchFamily="18" charset="2"/>
              </a:rPr>
              <a:t>  </a:t>
            </a:r>
            <a:r>
              <a:rPr lang="en-GB" sz="1200" dirty="0" smtClean="0">
                <a:latin typeface="+mn-lt"/>
              </a:rPr>
              <a:t>)</a:t>
            </a:r>
            <a:endParaRPr lang="en-GB" sz="1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396" y="6021288"/>
            <a:ext cx="26356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smtClean="0">
                <a:latin typeface="+mn-lt"/>
              </a:rPr>
              <a:t>*</a:t>
            </a:r>
            <a:r>
              <a:rPr lang="hu-HU" sz="1000" dirty="0" err="1" smtClean="0">
                <a:latin typeface="+mn-lt"/>
              </a:rPr>
              <a:t>Zou</a:t>
            </a:r>
            <a:r>
              <a:rPr lang="hu-HU" sz="1000" dirty="0" smtClean="0">
                <a:latin typeface="+mn-lt"/>
              </a:rPr>
              <a:t> </a:t>
            </a:r>
            <a:r>
              <a:rPr lang="hu-HU" sz="1000" i="1" dirty="0" smtClean="0">
                <a:latin typeface="+mn-lt"/>
              </a:rPr>
              <a:t>et </a:t>
            </a:r>
            <a:r>
              <a:rPr lang="hu-HU" sz="1000" i="1" dirty="0" err="1" smtClean="0">
                <a:latin typeface="+mn-lt"/>
              </a:rPr>
              <a:t>al</a:t>
            </a:r>
            <a:r>
              <a:rPr lang="hu-HU" sz="1000" i="1" dirty="0" smtClean="0">
                <a:latin typeface="+mn-lt"/>
              </a:rPr>
              <a:t>.</a:t>
            </a:r>
            <a:r>
              <a:rPr lang="hu-HU" sz="1000" dirty="0" smtClean="0">
                <a:latin typeface="+mn-lt"/>
              </a:rPr>
              <a:t>, </a:t>
            </a:r>
            <a:r>
              <a:rPr lang="hu-HU" sz="1000" dirty="0" err="1" smtClean="0">
                <a:latin typeface="+mn-lt"/>
              </a:rPr>
              <a:t>Sci</a:t>
            </a:r>
            <a:r>
              <a:rPr lang="hu-HU" sz="1000" dirty="0" smtClean="0">
                <a:latin typeface="+mn-lt"/>
              </a:rPr>
              <a:t>. </a:t>
            </a:r>
            <a:r>
              <a:rPr lang="hu-HU" sz="1000" dirty="0" err="1" smtClean="0">
                <a:latin typeface="+mn-lt"/>
              </a:rPr>
              <a:t>Rep</a:t>
            </a:r>
            <a:r>
              <a:rPr lang="hu-HU" sz="1000" dirty="0" smtClean="0">
                <a:latin typeface="+mn-lt"/>
              </a:rPr>
              <a:t>. </a:t>
            </a:r>
            <a:r>
              <a:rPr lang="hu-HU" sz="1000" b="1" dirty="0" smtClean="0">
                <a:latin typeface="+mn-lt"/>
              </a:rPr>
              <a:t>6</a:t>
            </a:r>
            <a:r>
              <a:rPr lang="hu-HU" sz="1000" dirty="0" smtClean="0">
                <a:latin typeface="+mn-lt"/>
              </a:rPr>
              <a:t> (2016) 22330</a:t>
            </a:r>
            <a:endParaRPr lang="en-GB" sz="1000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6939" y="5589240"/>
            <a:ext cx="44250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+mn-lt"/>
              </a:rPr>
              <a:t>Springer Handbook of Condensed Matter and Materials </a:t>
            </a:r>
            <a:r>
              <a:rPr lang="en-GB" sz="1050" dirty="0" smtClean="0">
                <a:latin typeface="+mn-lt"/>
              </a:rPr>
              <a:t>Data</a:t>
            </a:r>
            <a:r>
              <a:rPr lang="hu-HU" sz="1050" dirty="0" smtClean="0">
                <a:latin typeface="+mn-lt"/>
              </a:rPr>
              <a:t> (W. </a:t>
            </a:r>
            <a:r>
              <a:rPr lang="hu-HU" sz="1050" dirty="0" err="1" smtClean="0">
                <a:latin typeface="+mn-lt"/>
              </a:rPr>
              <a:t>Martienssen</a:t>
            </a:r>
            <a:r>
              <a:rPr lang="hu-HU" sz="1050" dirty="0" smtClean="0">
                <a:latin typeface="+mn-lt"/>
              </a:rPr>
              <a:t>, H. </a:t>
            </a:r>
            <a:r>
              <a:rPr lang="hu-HU" sz="1050" dirty="0" err="1" smtClean="0">
                <a:latin typeface="+mn-lt"/>
              </a:rPr>
              <a:t>Warlimont</a:t>
            </a:r>
            <a:r>
              <a:rPr lang="hu-HU" sz="1050" dirty="0" smtClean="0">
                <a:latin typeface="+mn-lt"/>
              </a:rPr>
              <a:t>, </a:t>
            </a:r>
            <a:r>
              <a:rPr lang="hu-HU" sz="1050" dirty="0" err="1" smtClean="0">
                <a:latin typeface="+mn-lt"/>
              </a:rPr>
              <a:t>Eds</a:t>
            </a:r>
            <a:r>
              <a:rPr lang="hu-HU" sz="1050" dirty="0" smtClean="0">
                <a:latin typeface="+mn-lt"/>
              </a:rPr>
              <a:t>., 2005)</a:t>
            </a:r>
            <a:endParaRPr lang="en-GB" sz="105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4188" y="5923603"/>
            <a:ext cx="3422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latin typeface="+mn-lt"/>
              </a:rPr>
              <a:t>Musenich</a:t>
            </a:r>
            <a:r>
              <a:rPr lang="de-DE" sz="1000" dirty="0" smtClean="0">
                <a:latin typeface="+mn-lt"/>
              </a:rPr>
              <a:t> </a:t>
            </a:r>
            <a:r>
              <a:rPr lang="de-DE" sz="1000" i="1" dirty="0" smtClean="0">
                <a:latin typeface="+mn-lt"/>
              </a:rPr>
              <a:t>et al.</a:t>
            </a:r>
            <a:r>
              <a:rPr lang="de-DE" sz="1000" dirty="0" smtClean="0">
                <a:latin typeface="+mn-lt"/>
              </a:rPr>
              <a:t>, J. </a:t>
            </a:r>
            <a:r>
              <a:rPr lang="de-DE" sz="1000" dirty="0" err="1" smtClean="0">
                <a:latin typeface="+mn-lt"/>
              </a:rPr>
              <a:t>Alloys</a:t>
            </a:r>
            <a:r>
              <a:rPr lang="de-DE" sz="1000" dirty="0" smtClean="0">
                <a:latin typeface="+mn-lt"/>
              </a:rPr>
              <a:t> </a:t>
            </a:r>
            <a:r>
              <a:rPr lang="de-DE" sz="1000" dirty="0" err="1" smtClean="0">
                <a:latin typeface="+mn-lt"/>
              </a:rPr>
              <a:t>Compd</a:t>
            </a:r>
            <a:r>
              <a:rPr lang="de-DE" sz="1000" dirty="0" smtClean="0">
                <a:latin typeface="+mn-lt"/>
              </a:rPr>
              <a:t>. </a:t>
            </a:r>
            <a:r>
              <a:rPr lang="de-DE" sz="1000" b="1" dirty="0" smtClean="0">
                <a:latin typeface="+mn-lt"/>
              </a:rPr>
              <a:t>209</a:t>
            </a:r>
            <a:r>
              <a:rPr lang="de-DE" sz="1000" dirty="0" smtClean="0">
                <a:latin typeface="+mn-lt"/>
              </a:rPr>
              <a:t> (1994) 319</a:t>
            </a:r>
            <a:endParaRPr lang="en-GB" sz="10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4806166" y="3322932"/>
            <a:ext cx="1557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Temperature</a:t>
            </a:r>
            <a:r>
              <a:rPr lang="de-DE" sz="1400" dirty="0" smtClean="0"/>
              <a:t> (°C)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26" y="1467638"/>
            <a:ext cx="4361910" cy="21216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4091588"/>
            <a:ext cx="4127540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hu-HU" sz="1600" dirty="0" smtClean="0">
                <a:latin typeface="Symbol" panose="05050102010706020507" pitchFamily="18" charset="2"/>
              </a:rPr>
              <a:t>a</a:t>
            </a:r>
            <a:r>
              <a:rPr lang="en-GB" sz="1400" dirty="0" smtClean="0">
                <a:latin typeface="+mn-lt"/>
              </a:rPr>
              <a:t>:</a:t>
            </a:r>
            <a:r>
              <a:rPr lang="hu-HU" sz="1400" dirty="0" err="1" smtClean="0">
                <a:latin typeface="+mn-lt"/>
              </a:rPr>
              <a:t>Nb-N</a:t>
            </a:r>
            <a:r>
              <a:rPr lang="hu-HU" sz="1400" dirty="0" smtClean="0">
                <a:latin typeface="+mn-lt"/>
              </a:rPr>
              <a:t> </a:t>
            </a:r>
            <a:r>
              <a:rPr lang="hu-HU" sz="1400" dirty="0" err="1" smtClean="0">
                <a:latin typeface="+mn-lt"/>
              </a:rPr>
              <a:t>solid</a:t>
            </a:r>
            <a:r>
              <a:rPr lang="hu-HU" sz="1400" dirty="0" smtClean="0">
                <a:latin typeface="+mn-lt"/>
              </a:rPr>
              <a:t> </a:t>
            </a:r>
            <a:r>
              <a:rPr lang="hu-HU" sz="1400" dirty="0" err="1" smtClean="0">
                <a:latin typeface="+mn-lt"/>
              </a:rPr>
              <a:t>solution</a:t>
            </a:r>
            <a:r>
              <a:rPr lang="hu-HU" sz="1400" dirty="0" smtClean="0">
                <a:latin typeface="+mn-lt"/>
              </a:rPr>
              <a:t>, </a:t>
            </a:r>
            <a:r>
              <a:rPr lang="hu-HU" sz="1400" dirty="0" err="1" smtClean="0">
                <a:latin typeface="+mn-lt"/>
              </a:rPr>
              <a:t>bcc</a:t>
            </a:r>
            <a:r>
              <a:rPr lang="en-GB" sz="1400" dirty="0" smtClean="0">
                <a:latin typeface="+mn-lt"/>
              </a:rPr>
              <a:t>     9.2 K</a:t>
            </a:r>
            <a:endParaRPr lang="hu-HU" sz="1400" dirty="0" smtClean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en-GB" sz="1400" dirty="0" smtClean="0">
                <a:latin typeface="Symbol" panose="05050102010706020507" pitchFamily="18" charset="2"/>
              </a:rPr>
              <a:t>b</a:t>
            </a:r>
            <a:r>
              <a:rPr lang="en-GB" sz="1400" dirty="0" smtClean="0">
                <a:latin typeface="+mn-lt"/>
              </a:rPr>
              <a:t>: Nb</a:t>
            </a:r>
            <a:r>
              <a:rPr lang="en-GB" sz="1400" baseline="-25000" dirty="0" smtClean="0">
                <a:latin typeface="+mn-lt"/>
              </a:rPr>
              <a:t>2</a:t>
            </a:r>
            <a:r>
              <a:rPr lang="en-GB" sz="1400" dirty="0" smtClean="0">
                <a:latin typeface="+mn-lt"/>
              </a:rPr>
              <a:t>N, hexagonal              </a:t>
            </a:r>
            <a:r>
              <a:rPr lang="en-GB" sz="1400" dirty="0">
                <a:latin typeface="+mn-lt"/>
              </a:rPr>
              <a:t>9.5 K</a:t>
            </a:r>
          </a:p>
          <a:p>
            <a:pPr>
              <a:lnSpc>
                <a:spcPct val="120000"/>
              </a:lnSpc>
            </a:pPr>
            <a:r>
              <a:rPr lang="en-GB" sz="1600" dirty="0" smtClean="0">
                <a:latin typeface="Symbol" panose="05050102010706020507" pitchFamily="18" charset="2"/>
              </a:rPr>
              <a:t>g</a:t>
            </a:r>
            <a:r>
              <a:rPr lang="en-GB" sz="1400" dirty="0" smtClean="0">
                <a:latin typeface="+mn-lt"/>
              </a:rPr>
              <a:t>: Nb</a:t>
            </a:r>
            <a:r>
              <a:rPr lang="en-GB" sz="1400" baseline="-25000" dirty="0" smtClean="0">
                <a:latin typeface="+mn-lt"/>
              </a:rPr>
              <a:t>4</a:t>
            </a:r>
            <a:r>
              <a:rPr lang="en-GB" sz="1400" dirty="0" smtClean="0">
                <a:latin typeface="+mn-lt"/>
              </a:rPr>
              <a:t>N</a:t>
            </a:r>
            <a:r>
              <a:rPr lang="en-GB" sz="1400" baseline="-25000" dirty="0" smtClean="0">
                <a:latin typeface="+mn-lt"/>
              </a:rPr>
              <a:t>3</a:t>
            </a:r>
            <a:r>
              <a:rPr lang="en-GB" sz="1400" dirty="0">
                <a:latin typeface="+mn-lt"/>
              </a:rPr>
              <a:t>,</a:t>
            </a:r>
            <a:r>
              <a:rPr lang="en-GB" sz="1400" dirty="0" smtClean="0">
                <a:latin typeface="+mn-lt"/>
              </a:rPr>
              <a:t> tetragonal            12.2 </a:t>
            </a:r>
            <a:r>
              <a:rPr lang="en-GB" sz="1400" dirty="0">
                <a:latin typeface="+mn-lt"/>
              </a:rPr>
              <a:t>K</a:t>
            </a:r>
          </a:p>
          <a:p>
            <a:pPr>
              <a:lnSpc>
                <a:spcPct val="120000"/>
              </a:lnSpc>
            </a:pPr>
            <a:r>
              <a:rPr lang="en-GB" sz="1600" dirty="0" smtClean="0">
                <a:latin typeface="Symbol" panose="05050102010706020507" pitchFamily="18" charset="2"/>
              </a:rPr>
              <a:t>d</a:t>
            </a:r>
            <a:r>
              <a:rPr lang="en-GB" sz="1400" dirty="0" smtClean="0">
                <a:latin typeface="+mn-lt"/>
              </a:rPr>
              <a:t>:</a:t>
            </a:r>
            <a:r>
              <a:rPr lang="en-GB" sz="1400" dirty="0" smtClean="0"/>
              <a:t> </a:t>
            </a:r>
            <a:r>
              <a:rPr lang="en-GB" sz="1400" dirty="0" err="1" smtClean="0">
                <a:latin typeface="+mn-lt"/>
              </a:rPr>
              <a:t>NbN</a:t>
            </a:r>
            <a:r>
              <a:rPr lang="en-GB" sz="1400" dirty="0" smtClean="0">
                <a:latin typeface="+mn-lt"/>
              </a:rPr>
              <a:t>, </a:t>
            </a:r>
            <a:r>
              <a:rPr lang="en-GB" sz="1400" dirty="0">
                <a:latin typeface="+mn-lt"/>
              </a:rPr>
              <a:t>cubic </a:t>
            </a:r>
            <a:r>
              <a:rPr lang="hu-HU" sz="1400" dirty="0" err="1">
                <a:latin typeface="+mn-lt"/>
              </a:rPr>
              <a:t>NaCl</a:t>
            </a:r>
            <a:r>
              <a:rPr lang="hu-HU" sz="1400" dirty="0">
                <a:latin typeface="+mn-lt"/>
              </a:rPr>
              <a:t> </a:t>
            </a:r>
            <a:r>
              <a:rPr lang="hu-HU" sz="1400" dirty="0" err="1" smtClean="0">
                <a:latin typeface="+mn-lt"/>
              </a:rPr>
              <a:t>type</a:t>
            </a:r>
            <a:r>
              <a:rPr lang="en-GB" sz="1400" dirty="0" smtClean="0">
                <a:latin typeface="+mn-lt"/>
              </a:rPr>
              <a:t>       </a:t>
            </a:r>
            <a:r>
              <a:rPr lang="en-GB" sz="1400" dirty="0" smtClean="0">
                <a:latin typeface="Verdana"/>
              </a:rPr>
              <a:t>16.5 </a:t>
            </a:r>
            <a:r>
              <a:rPr lang="en-GB" sz="1400" dirty="0">
                <a:latin typeface="Verdana"/>
              </a:rPr>
              <a:t>K</a:t>
            </a:r>
            <a:endParaRPr lang="en-GB" sz="1400" dirty="0">
              <a:latin typeface="+mn-lt"/>
            </a:endParaRPr>
          </a:p>
          <a:p>
            <a:pPr>
              <a:lnSpc>
                <a:spcPct val="120000"/>
              </a:lnSpc>
            </a:pPr>
            <a:r>
              <a:rPr lang="hu-HU" sz="1600" dirty="0" smtClean="0">
                <a:latin typeface="Symbol" panose="05050102010706020507" pitchFamily="18" charset="2"/>
              </a:rPr>
              <a:t>e</a:t>
            </a:r>
            <a:r>
              <a:rPr lang="en-GB" sz="1400" dirty="0" smtClean="0">
                <a:latin typeface="+mn-lt"/>
              </a:rPr>
              <a:t>: </a:t>
            </a:r>
            <a:r>
              <a:rPr lang="en-GB" sz="1400" dirty="0" err="1">
                <a:latin typeface="+mn-lt"/>
              </a:rPr>
              <a:t>NbN</a:t>
            </a:r>
            <a:r>
              <a:rPr lang="en-GB" sz="1400" dirty="0">
                <a:latin typeface="+mn-lt"/>
              </a:rPr>
              <a:t>, </a:t>
            </a:r>
            <a:r>
              <a:rPr lang="hu-HU" sz="1400" dirty="0" err="1" smtClean="0">
                <a:latin typeface="+mn-lt"/>
              </a:rPr>
              <a:t>hexagonal</a:t>
            </a:r>
            <a:r>
              <a:rPr lang="hu-HU" sz="1400" dirty="0">
                <a:latin typeface="+mn-lt"/>
              </a:rPr>
              <a:t> </a:t>
            </a:r>
            <a:r>
              <a:rPr lang="hu-HU" sz="1400" dirty="0" smtClean="0"/>
              <a:t>                 &lt; 1.2 K  (11.6 K*)</a:t>
            </a:r>
            <a:endParaRPr lang="hu-HU" sz="1400" dirty="0" smtClean="0">
              <a:latin typeface="+mn-lt"/>
            </a:endParaRPr>
          </a:p>
        </p:txBody>
      </p:sp>
      <p:sp>
        <p:nvSpPr>
          <p:cNvPr id="14" name="Textfeld 14"/>
          <p:cNvSpPr txBox="1"/>
          <p:nvPr/>
        </p:nvSpPr>
        <p:spPr>
          <a:xfrm>
            <a:off x="2884170" y="3813866"/>
            <a:ext cx="338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err="1" smtClean="0">
                <a:latin typeface="+mn-lt"/>
              </a:rPr>
              <a:t>T</a:t>
            </a:r>
            <a:r>
              <a:rPr lang="hu-HU" sz="1400" baseline="-25000" dirty="0" err="1" smtClean="0">
                <a:latin typeface="+mn-lt"/>
              </a:rPr>
              <a:t>c</a:t>
            </a:r>
            <a:endParaRPr lang="hu-HU" sz="1400" baseline="-250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460" y="3550539"/>
            <a:ext cx="31598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>
                <a:latin typeface="+mn-lt"/>
              </a:rPr>
              <a:t>Brauer, J. </a:t>
            </a:r>
            <a:r>
              <a:rPr lang="de-DE" sz="1050" dirty="0" err="1" smtClean="0">
                <a:latin typeface="+mn-lt"/>
              </a:rPr>
              <a:t>Less</a:t>
            </a:r>
            <a:r>
              <a:rPr lang="de-DE" sz="1050" dirty="0" smtClean="0">
                <a:latin typeface="+mn-lt"/>
              </a:rPr>
              <a:t>-Common Met. </a:t>
            </a:r>
            <a:r>
              <a:rPr lang="de-DE" sz="1050" b="1" dirty="0" smtClean="0">
                <a:latin typeface="+mn-lt"/>
              </a:rPr>
              <a:t>2</a:t>
            </a:r>
            <a:r>
              <a:rPr lang="de-DE" sz="1050" dirty="0" smtClean="0">
                <a:latin typeface="+mn-lt"/>
              </a:rPr>
              <a:t> (1960) 131</a:t>
            </a:r>
            <a:endParaRPr lang="en-GB" sz="1050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512" y="3814589"/>
            <a:ext cx="715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+mn-lt"/>
              </a:rPr>
              <a:t>P</a:t>
            </a:r>
            <a:r>
              <a:rPr lang="en-GB" sz="1400" dirty="0" smtClean="0">
                <a:latin typeface="+mn-lt"/>
              </a:rPr>
              <a:t>hase</a:t>
            </a:r>
            <a:endParaRPr lang="en-GB" sz="1400" dirty="0">
              <a:latin typeface="+mn-lt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677547" y="3875564"/>
            <a:ext cx="0" cy="1646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64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844542" y="5871850"/>
            <a:ext cx="4070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>
                <a:latin typeface="+mn-lt"/>
              </a:rPr>
              <a:t>Fabbricatore</a:t>
            </a:r>
            <a:r>
              <a:rPr lang="de-DE" sz="1200" dirty="0" smtClean="0">
                <a:latin typeface="+mn-lt"/>
              </a:rPr>
              <a:t> </a:t>
            </a:r>
            <a:r>
              <a:rPr lang="de-DE" sz="1200" i="1" dirty="0" smtClean="0">
                <a:latin typeface="+mn-lt"/>
              </a:rPr>
              <a:t>et al.</a:t>
            </a:r>
            <a:r>
              <a:rPr lang="de-DE" sz="1200" dirty="0" smtClean="0">
                <a:latin typeface="+mn-lt"/>
              </a:rPr>
              <a:t>, J. </a:t>
            </a:r>
            <a:r>
              <a:rPr lang="de-DE" sz="1200" dirty="0" err="1" smtClean="0">
                <a:latin typeface="+mn-lt"/>
              </a:rPr>
              <a:t>Appl</a:t>
            </a:r>
            <a:r>
              <a:rPr lang="de-DE" sz="1200" dirty="0" smtClean="0">
                <a:latin typeface="+mn-lt"/>
              </a:rPr>
              <a:t>. Phys., </a:t>
            </a:r>
            <a:r>
              <a:rPr lang="de-DE" sz="1200" b="1" dirty="0" smtClean="0">
                <a:latin typeface="+mn-lt"/>
              </a:rPr>
              <a:t>66</a:t>
            </a:r>
            <a:r>
              <a:rPr lang="de-DE" sz="1200" dirty="0" smtClean="0">
                <a:latin typeface="+mn-lt"/>
              </a:rPr>
              <a:t> (1989) 5944</a:t>
            </a:r>
            <a:endParaRPr lang="en-GB" sz="1200" dirty="0">
              <a:latin typeface="+mn-lt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1556791"/>
            <a:ext cx="3783751" cy="3024337"/>
          </a:xfrm>
          <a:prstGeom prst="rect">
            <a:avLst/>
          </a:prstGeom>
        </p:spPr>
      </p:pic>
      <p:graphicFrame>
        <p:nvGraphicFramePr>
          <p:cNvPr id="4" name="Table 4"/>
          <p:cNvGraphicFramePr>
            <a:graphicFrameLocks noGrp="1"/>
          </p:cNvGraphicFramePr>
          <p:nvPr>
            <p:extLst/>
          </p:nvPr>
        </p:nvGraphicFramePr>
        <p:xfrm>
          <a:off x="4748868" y="1700808"/>
          <a:ext cx="392759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518"/>
                <a:gridCol w="785518"/>
                <a:gridCol w="785518"/>
                <a:gridCol w="785518"/>
                <a:gridCol w="785518"/>
              </a:tblGrid>
              <a:tr h="216024">
                <a:tc>
                  <a:txBody>
                    <a:bodyPr/>
                    <a:lstStyle/>
                    <a:p>
                      <a:r>
                        <a:rPr lang="de-DE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Sample</a:t>
                      </a:r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 (˚C)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P (mbar)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 (h)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T</a:t>
                      </a:r>
                      <a:r>
                        <a:rPr lang="de-DE" sz="12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c</a:t>
                      </a:r>
                      <a:r>
                        <a:rPr lang="de-DE" sz="12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(K)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1427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40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3.5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13.1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+mn-lt"/>
                        </a:rPr>
                        <a:t>2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smtClean="0">
                          <a:latin typeface="+mn-lt"/>
                        </a:rPr>
                        <a:t>1427</a:t>
                      </a:r>
                      <a:endParaRPr lang="en-GB" sz="12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+mn-lt"/>
                        </a:rPr>
                        <a:t>130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+mn-lt"/>
                        </a:rPr>
                        <a:t>3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+mn-lt"/>
                        </a:rPr>
                        <a:t>14.6</a:t>
                      </a:r>
                      <a:endParaRPr lang="en-GB" sz="1200" b="1" dirty="0">
                        <a:latin typeface="+mn-lt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+mn-lt"/>
                        </a:rPr>
                        <a:t>1427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200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1.5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14.3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4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>
                          <a:latin typeface="+mn-lt"/>
                        </a:rPr>
                        <a:t>1427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200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14.9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5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1727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130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3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+mn-lt"/>
                        </a:rPr>
                        <a:t>15.6</a:t>
                      </a: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4618501" y="350045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Table. Reaction conditions for the niobium nitride samples. The cavity was </a:t>
            </a:r>
            <a:r>
              <a:rPr lang="en-GB" sz="1200" dirty="0" err="1" smtClean="0">
                <a:latin typeface="+mn-lt"/>
              </a:rPr>
              <a:t>nitrided</a:t>
            </a:r>
            <a:r>
              <a:rPr lang="en-GB" sz="1200" dirty="0" smtClean="0">
                <a:latin typeface="+mn-lt"/>
              </a:rPr>
              <a:t> together with the sample No. 2.</a:t>
            </a:r>
            <a:endParaRPr lang="en-GB" sz="1200" dirty="0">
              <a:latin typeface="+mn-lt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20160" y="4675117"/>
            <a:ext cx="4176464" cy="1398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GB" sz="1200" dirty="0" smtClean="0">
                <a:latin typeface="+mn-lt"/>
              </a:rPr>
              <a:t>Test samples 0.1 mm thick, cavity wall 1 mm thick. Furnace: T up to 2000 ˚C, pressure: UHV (10</a:t>
            </a:r>
            <a:r>
              <a:rPr lang="en-GB" sz="1200" baseline="30000" dirty="0" smtClean="0">
                <a:latin typeface="+mn-lt"/>
              </a:rPr>
              <a:t>-8</a:t>
            </a:r>
            <a:r>
              <a:rPr lang="en-GB" sz="1200" dirty="0" smtClean="0">
                <a:latin typeface="+mn-lt"/>
              </a:rPr>
              <a:t> mbar) – atmosphere.  Cleaning: 2h UHV @ 1427 ˚C, then </a:t>
            </a:r>
            <a:r>
              <a:rPr lang="en-GB" sz="1200" dirty="0" err="1" smtClean="0">
                <a:latin typeface="+mn-lt"/>
              </a:rPr>
              <a:t>nitridation</a:t>
            </a:r>
            <a:r>
              <a:rPr lang="en-GB" sz="1200" dirty="0" smtClean="0">
                <a:latin typeface="+mn-lt"/>
              </a:rPr>
              <a:t> (</a:t>
            </a:r>
            <a:r>
              <a:rPr lang="en-GB" sz="1200" i="1" dirty="0" smtClean="0">
                <a:latin typeface="+mn-lt"/>
              </a:rPr>
              <a:t>Table</a:t>
            </a:r>
            <a:r>
              <a:rPr lang="en-GB" sz="1200" dirty="0" smtClean="0">
                <a:latin typeface="+mn-lt"/>
              </a:rPr>
              <a:t>). The resulting nitrides have a light gold colour and are very hard and brittle. </a:t>
            </a:r>
            <a:endParaRPr lang="en-GB" sz="1200" dirty="0">
              <a:latin typeface="+mn-lt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49024" y="4300519"/>
            <a:ext cx="417646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GB" sz="1200" dirty="0" smtClean="0">
                <a:latin typeface="+mn-lt"/>
              </a:rPr>
              <a:t>No </a:t>
            </a:r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>
                <a:latin typeface="+mn-lt"/>
              </a:rPr>
              <a:t>-</a:t>
            </a:r>
            <a:r>
              <a:rPr lang="en-GB" sz="1200" dirty="0" err="1" smtClean="0">
                <a:latin typeface="+mn-lt"/>
              </a:rPr>
              <a:t>NbN</a:t>
            </a:r>
            <a:r>
              <a:rPr lang="en-GB" sz="1200" dirty="0" smtClean="0">
                <a:latin typeface="+mn-lt"/>
              </a:rPr>
              <a:t> was found only </a:t>
            </a:r>
            <a:r>
              <a:rPr lang="en-GB" sz="1200" dirty="0" smtClean="0">
                <a:latin typeface="Symbol" panose="05050102010706020507" pitchFamily="18" charset="2"/>
              </a:rPr>
              <a:t>g</a:t>
            </a:r>
            <a:r>
              <a:rPr lang="en-GB" sz="1200" dirty="0" smtClean="0">
                <a:latin typeface="+mn-lt"/>
              </a:rPr>
              <a:t>, and phases with lower N content (</a:t>
            </a:r>
            <a:r>
              <a:rPr lang="en-GB" sz="1200" dirty="0" smtClean="0">
                <a:latin typeface="Symbol" panose="05050102010706020507" pitchFamily="18" charset="2"/>
              </a:rPr>
              <a:t>a</a:t>
            </a:r>
            <a:r>
              <a:rPr lang="en-GB" sz="1200" dirty="0" smtClean="0">
                <a:latin typeface="+mn-lt"/>
              </a:rPr>
              <a:t>, </a:t>
            </a:r>
            <a:r>
              <a:rPr lang="en-GB" sz="1200" dirty="0" smtClean="0">
                <a:latin typeface="Symbol" panose="05050102010706020507" pitchFamily="18" charset="2"/>
              </a:rPr>
              <a:t>b</a:t>
            </a:r>
            <a:r>
              <a:rPr lang="en-GB" sz="1200" dirty="0" smtClean="0">
                <a:latin typeface="+mn-lt"/>
              </a:rPr>
              <a:t>). High residual resistance. Possible cause: columnar growth of nitrides with amorphous material between the grains. Seen previously for sputtered </a:t>
            </a:r>
            <a:r>
              <a:rPr lang="en-GB" sz="1200" dirty="0" err="1" smtClean="0">
                <a:latin typeface="+mn-lt"/>
              </a:rPr>
              <a:t>NbN</a:t>
            </a:r>
            <a:r>
              <a:rPr lang="en-GB" sz="1200" dirty="0" smtClean="0">
                <a:latin typeface="+mn-lt"/>
              </a:rPr>
              <a:t> films on stainless steel [Wagner </a:t>
            </a:r>
            <a:r>
              <a:rPr lang="en-GB" sz="1200" i="1" dirty="0" smtClean="0">
                <a:latin typeface="+mn-lt"/>
              </a:rPr>
              <a:t>et al.</a:t>
            </a:r>
            <a:r>
              <a:rPr lang="en-GB" sz="1200" dirty="0" smtClean="0">
                <a:latin typeface="+mn-lt"/>
              </a:rPr>
              <a:t>, J. Appl. Phys. </a:t>
            </a:r>
            <a:r>
              <a:rPr lang="en-GB" sz="1200" b="1" dirty="0" smtClean="0">
                <a:latin typeface="+mn-lt"/>
              </a:rPr>
              <a:t>45</a:t>
            </a:r>
            <a:r>
              <a:rPr lang="en-GB" sz="1200" dirty="0" smtClean="0">
                <a:latin typeface="+mn-lt"/>
              </a:rPr>
              <a:t> (1974) 465]</a:t>
            </a:r>
            <a:endParaRPr lang="en-GB" sz="1200" dirty="0">
              <a:latin typeface="+mn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7813" y="751443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NbN</a:t>
            </a:r>
            <a:r>
              <a:rPr lang="en-GB" dirty="0" smtClean="0"/>
              <a:t> coating of SRF cavities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7933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808" y="1654472"/>
            <a:ext cx="4037648" cy="3214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rafi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995" y="4941168"/>
            <a:ext cx="4077469" cy="11147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825" y="659877"/>
            <a:ext cx="3431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latin typeface="+mn-lt"/>
              </a:rPr>
              <a:t>Nb</a:t>
            </a:r>
            <a:r>
              <a:rPr lang="en-GB" sz="2400" dirty="0" smtClean="0">
                <a:latin typeface="+mn-lt"/>
              </a:rPr>
              <a:t>–N phase diagram</a:t>
            </a:r>
            <a:endParaRPr lang="en-GB" sz="2400" dirty="0">
              <a:latin typeface="+mn-lt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233908" y="5964642"/>
            <a:ext cx="31005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000" dirty="0" err="1" smtClean="0">
                <a:latin typeface="+mn-lt"/>
              </a:rPr>
              <a:t>Lengauer</a:t>
            </a:r>
            <a:r>
              <a:rPr lang="de-DE" sz="1000" dirty="0" smtClean="0">
                <a:latin typeface="+mn-lt"/>
              </a:rPr>
              <a:t> </a:t>
            </a:r>
            <a:r>
              <a:rPr lang="de-DE" sz="1000" i="1" dirty="0" smtClean="0">
                <a:latin typeface="+mn-lt"/>
              </a:rPr>
              <a:t>et al.</a:t>
            </a:r>
            <a:r>
              <a:rPr lang="de-DE" sz="1000" dirty="0" smtClean="0">
                <a:latin typeface="+mn-lt"/>
              </a:rPr>
              <a:t>, </a:t>
            </a:r>
            <a:r>
              <a:rPr lang="hu-HU" sz="1000" dirty="0" err="1" smtClean="0">
                <a:latin typeface="+mn-lt"/>
              </a:rPr>
              <a:t>Acta</a:t>
            </a:r>
            <a:r>
              <a:rPr lang="hu-HU" sz="1000" dirty="0" smtClean="0">
                <a:latin typeface="+mn-lt"/>
              </a:rPr>
              <a:t> mater.</a:t>
            </a:r>
            <a:r>
              <a:rPr lang="de-DE" sz="1000" dirty="0" smtClean="0">
                <a:latin typeface="+mn-lt"/>
              </a:rPr>
              <a:t> </a:t>
            </a:r>
            <a:r>
              <a:rPr lang="hu-HU" sz="1000" b="1" dirty="0" smtClean="0">
                <a:latin typeface="+mn-lt"/>
              </a:rPr>
              <a:t>48</a:t>
            </a:r>
            <a:r>
              <a:rPr lang="de-DE" sz="1000" dirty="0" smtClean="0">
                <a:latin typeface="+mn-lt"/>
              </a:rPr>
              <a:t> (</a:t>
            </a:r>
            <a:r>
              <a:rPr lang="hu-HU" sz="1000" dirty="0" smtClean="0">
                <a:latin typeface="+mn-lt"/>
              </a:rPr>
              <a:t>2000</a:t>
            </a:r>
            <a:r>
              <a:rPr lang="de-DE" sz="1000" dirty="0" smtClean="0">
                <a:latin typeface="+mn-lt"/>
              </a:rPr>
              <a:t>) </a:t>
            </a:r>
            <a:r>
              <a:rPr lang="hu-HU" sz="1000" dirty="0" smtClean="0">
                <a:latin typeface="+mn-lt"/>
              </a:rPr>
              <a:t>2633</a:t>
            </a:r>
            <a:endParaRPr lang="en-GB" sz="1000" dirty="0">
              <a:latin typeface="+mn-lt"/>
            </a:endParaRPr>
          </a:p>
        </p:txBody>
      </p:sp>
      <p:pic>
        <p:nvPicPr>
          <p:cNvPr id="19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08" y="1556792"/>
            <a:ext cx="3718171" cy="3313200"/>
          </a:xfrm>
          <a:prstGeom prst="rect">
            <a:avLst/>
          </a:prstGeom>
        </p:spPr>
      </p:pic>
      <p:pic>
        <p:nvPicPr>
          <p:cNvPr id="20" name="Grafik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08" y="4924689"/>
            <a:ext cx="3978052" cy="96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659877"/>
            <a:ext cx="5050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n-lt"/>
              </a:rPr>
              <a:t>Nitrogen doping of SRF cavities</a:t>
            </a:r>
            <a:endParaRPr lang="en-GB" sz="2400" dirty="0">
              <a:latin typeface="+mn-lt"/>
            </a:endParaRPr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029820"/>
              </p:ext>
            </p:extLst>
          </p:nvPr>
        </p:nvGraphicFramePr>
        <p:xfrm>
          <a:off x="-180528" y="1268760"/>
          <a:ext cx="6226176" cy="476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Graph" r:id="rId3" imgW="3911600" imgH="2984500" progId="Origin50.Graph">
                  <p:embed/>
                </p:oleObj>
              </mc:Choice>
              <mc:Fallback>
                <p:oleObj name="Graph" r:id="rId3" imgW="3911600" imgH="29845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1268760"/>
                        <a:ext cx="6226176" cy="476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1438275" y="3125788"/>
            <a:ext cx="1754188" cy="1058862"/>
            <a:chOff x="0" y="1973771"/>
            <a:chExt cx="1505241" cy="1210555"/>
          </a:xfrm>
        </p:grpSpPr>
        <p:sp>
          <p:nvSpPr>
            <p:cNvPr id="6" name="TextBox 19"/>
            <p:cNvSpPr txBox="1">
              <a:spLocks noChangeArrowheads="1"/>
            </p:cNvSpPr>
            <p:nvPr/>
          </p:nvSpPr>
          <p:spPr bwMode="auto">
            <a:xfrm>
              <a:off x="0" y="2445614"/>
              <a:ext cx="1505241" cy="738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ea typeface="MS PGothic" charset="0"/>
                  <a:cs typeface="MS PGothic" charset="0"/>
                </a:rPr>
                <a:t>Standard state-of-the art preparation</a:t>
              </a:r>
            </a:p>
          </p:txBody>
        </p:sp>
        <p:cxnSp>
          <p:nvCxnSpPr>
            <p:cNvPr id="7" name="Straight Arrow Connector 6"/>
            <p:cNvCxnSpPr>
              <a:cxnSpLocks noChangeShapeType="1"/>
            </p:cNvCxnSpPr>
            <p:nvPr/>
          </p:nvCxnSpPr>
          <p:spPr bwMode="auto">
            <a:xfrm flipV="1">
              <a:off x="753302" y="1973771"/>
              <a:ext cx="0" cy="471881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542635" y="4556305"/>
            <a:ext cx="3273425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ea typeface="MS PGothic" charset="0"/>
                <a:cs typeface="MS PGothic" charset="0"/>
              </a:rPr>
              <a:t>This was the highest Q possible up to 2012</a:t>
            </a: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5209087" y="1973044"/>
            <a:ext cx="3740004" cy="646331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  <a:ea typeface="MS PGothic" charset="0"/>
                <a:cs typeface="MS PGothic" charset="0"/>
              </a:rPr>
              <a:t>Record after nitrogen doping – up to 4 times higher Q! 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flipH="1" flipV="1">
            <a:off x="3635896" y="2151612"/>
            <a:ext cx="1573191" cy="526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H="1" flipV="1">
            <a:off x="3727867" y="3389574"/>
            <a:ext cx="1607560" cy="1372926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4716017" y="5725259"/>
            <a:ext cx="432048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 smtClean="0">
                <a:latin typeface="+mn-lt"/>
                <a:ea typeface="MS PGothic" charset="0"/>
                <a:cs typeface="MS PGothic" charset="0"/>
              </a:rPr>
              <a:t>Grassellino</a:t>
            </a:r>
            <a:r>
              <a:rPr lang="en-US" sz="1000" dirty="0" smtClean="0">
                <a:latin typeface="+mn-lt"/>
                <a:ea typeface="MS PGothic" charset="0"/>
                <a:cs typeface="MS PGothic" charset="0"/>
              </a:rPr>
              <a:t> </a:t>
            </a:r>
            <a:r>
              <a:rPr lang="en-US" sz="1000" i="1" dirty="0">
                <a:latin typeface="+mn-lt"/>
                <a:ea typeface="MS PGothic" charset="0"/>
                <a:cs typeface="MS PGothic" charset="0"/>
              </a:rPr>
              <a:t>et </a:t>
            </a:r>
            <a:r>
              <a:rPr lang="en-US" sz="1000" i="1" dirty="0" smtClean="0">
                <a:latin typeface="+mn-lt"/>
                <a:ea typeface="MS PGothic" charset="0"/>
                <a:cs typeface="MS PGothic" charset="0"/>
              </a:rPr>
              <a:t>al.</a:t>
            </a:r>
            <a:r>
              <a:rPr lang="en-US" sz="1000" dirty="0" smtClean="0">
                <a:latin typeface="+mn-lt"/>
                <a:ea typeface="MS PGothic" charset="0"/>
                <a:cs typeface="MS PGothic" charset="0"/>
              </a:rPr>
              <a:t>, </a:t>
            </a:r>
            <a:r>
              <a:rPr lang="en-US" sz="1000" dirty="0" err="1" smtClean="0">
                <a:latin typeface="+mn-lt"/>
                <a:ea typeface="MS PGothic" charset="0"/>
                <a:cs typeface="MS PGothic" charset="0"/>
              </a:rPr>
              <a:t>Supercond</a:t>
            </a:r>
            <a:r>
              <a:rPr lang="en-US" sz="1000" dirty="0">
                <a:latin typeface="+mn-lt"/>
                <a:ea typeface="MS PGothic" charset="0"/>
                <a:cs typeface="MS PGothic" charset="0"/>
              </a:rPr>
              <a:t>. Sci. Technol. </a:t>
            </a:r>
            <a:r>
              <a:rPr lang="en-US" sz="1000" b="1" dirty="0">
                <a:latin typeface="+mn-lt"/>
                <a:ea typeface="MS PGothic" charset="0"/>
                <a:cs typeface="MS PGothic" charset="0"/>
              </a:rPr>
              <a:t>26</a:t>
            </a:r>
            <a:r>
              <a:rPr lang="en-US" sz="1000" dirty="0">
                <a:latin typeface="+mn-lt"/>
                <a:ea typeface="MS PGothic" charset="0"/>
                <a:cs typeface="MS PGothic" charset="0"/>
              </a:rPr>
              <a:t> </a:t>
            </a:r>
            <a:r>
              <a:rPr lang="en-US" sz="1000" dirty="0" smtClean="0">
                <a:latin typeface="+mn-lt"/>
                <a:ea typeface="MS PGothic" charset="0"/>
                <a:cs typeface="MS PGothic" charset="0"/>
              </a:rPr>
              <a:t>(2013) 102001</a:t>
            </a:r>
            <a:endParaRPr lang="en-US" sz="1000" dirty="0">
              <a:latin typeface="+mn-lt"/>
              <a:ea typeface="MS PGothic" charset="0"/>
              <a:cs typeface="MS PGothic" charset="0"/>
            </a:endParaRP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2628900" y="4762500"/>
            <a:ext cx="1149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ea typeface="MS PGothic" charset="0"/>
                <a:cs typeface="MS PGothic" charset="0"/>
              </a:rPr>
              <a:t>1.3 GHz</a:t>
            </a:r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164380" y="6033489"/>
            <a:ext cx="6711875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dirty="0" smtClean="0">
                <a:latin typeface="+mn-lt"/>
              </a:rPr>
              <a:t>Whistler 2015, SRF Tutorial  - </a:t>
            </a:r>
            <a:r>
              <a:rPr lang="hu-HU" sz="1000" dirty="0" err="1" smtClean="0">
                <a:latin typeface="+mn-lt"/>
              </a:rPr>
              <a:t>Pushing</a:t>
            </a:r>
            <a:r>
              <a:rPr lang="hu-HU" sz="1000" dirty="0" smtClean="0">
                <a:latin typeface="+mn-lt"/>
              </a:rPr>
              <a:t> </a:t>
            </a:r>
            <a:r>
              <a:rPr lang="hu-HU" sz="1000" dirty="0" err="1" smtClean="0">
                <a:latin typeface="+mn-lt"/>
              </a:rPr>
              <a:t>Nb</a:t>
            </a:r>
            <a:r>
              <a:rPr lang="hu-HU" sz="1000" dirty="0" smtClean="0">
                <a:latin typeface="+mn-lt"/>
              </a:rPr>
              <a:t> Performance</a:t>
            </a:r>
            <a:r>
              <a:rPr lang="en-GB" sz="1000" dirty="0" smtClean="0">
                <a:latin typeface="+mn-lt"/>
              </a:rPr>
              <a:t> - </a:t>
            </a:r>
            <a:r>
              <a:rPr lang="en-US" sz="1000" dirty="0">
                <a:solidFill>
                  <a:schemeClr val="tx2"/>
                </a:solidFill>
                <a:latin typeface="+mn-lt"/>
              </a:rPr>
              <a:t>Alexander </a:t>
            </a:r>
            <a:r>
              <a:rPr lang="en-US" sz="1000" dirty="0" err="1" smtClean="0">
                <a:solidFill>
                  <a:schemeClr val="tx2"/>
                </a:solidFill>
                <a:latin typeface="+mn-lt"/>
              </a:rPr>
              <a:t>Romanenko</a:t>
            </a:r>
            <a:endParaRPr lang="en-US" sz="10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635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825" y="659877"/>
            <a:ext cx="5050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n-lt"/>
              </a:rPr>
              <a:t>Nitrogen doping of SRF cavities</a:t>
            </a:r>
            <a:endParaRPr lang="en-GB" sz="24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723" y="1641152"/>
            <a:ext cx="4394328" cy="3491533"/>
          </a:xfrm>
          <a:prstGeom prst="rect">
            <a:avLst/>
          </a:prstGeom>
        </p:spPr>
      </p:pic>
      <p:sp>
        <p:nvSpPr>
          <p:cNvPr id="5" name="Footer Placeholder 3"/>
          <p:cNvSpPr txBox="1">
            <a:spLocks/>
          </p:cNvSpPr>
          <p:nvPr/>
        </p:nvSpPr>
        <p:spPr>
          <a:xfrm>
            <a:off x="164381" y="5994662"/>
            <a:ext cx="6192688" cy="27980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dirty="0" smtClean="0">
                <a:latin typeface="+mn-lt"/>
              </a:rPr>
              <a:t>Whistler, SRF Tutorial  - </a:t>
            </a:r>
            <a:r>
              <a:rPr lang="hu-HU" sz="1000" dirty="0" err="1" smtClean="0">
                <a:latin typeface="+mn-lt"/>
              </a:rPr>
              <a:t>Pushing</a:t>
            </a:r>
            <a:r>
              <a:rPr lang="hu-HU" sz="1000" dirty="0" smtClean="0">
                <a:latin typeface="+mn-lt"/>
              </a:rPr>
              <a:t> </a:t>
            </a:r>
            <a:r>
              <a:rPr lang="hu-HU" sz="1000" dirty="0" err="1" smtClean="0">
                <a:latin typeface="+mn-lt"/>
              </a:rPr>
              <a:t>Nb</a:t>
            </a:r>
            <a:r>
              <a:rPr lang="hu-HU" sz="1000" dirty="0" smtClean="0">
                <a:latin typeface="+mn-lt"/>
              </a:rPr>
              <a:t> Performance</a:t>
            </a:r>
            <a:r>
              <a:rPr lang="en-GB" sz="1000" dirty="0" smtClean="0">
                <a:latin typeface="+mn-lt"/>
              </a:rPr>
              <a:t> - </a:t>
            </a:r>
            <a:r>
              <a:rPr lang="en-US" sz="1000" dirty="0">
                <a:solidFill>
                  <a:schemeClr val="tx2"/>
                </a:solidFill>
                <a:latin typeface="+mn-lt"/>
              </a:rPr>
              <a:t>Alexander </a:t>
            </a:r>
            <a:r>
              <a:rPr lang="en-US" sz="1000" dirty="0" err="1" smtClean="0">
                <a:solidFill>
                  <a:schemeClr val="tx2"/>
                </a:solidFill>
                <a:latin typeface="+mn-lt"/>
              </a:rPr>
              <a:t>Romanenko</a:t>
            </a:r>
            <a:endParaRPr lang="en-US" sz="1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TextBox 21"/>
          <p:cNvSpPr txBox="1">
            <a:spLocks noChangeArrowheads="1"/>
          </p:cNvSpPr>
          <p:nvPr/>
        </p:nvSpPr>
        <p:spPr bwMode="auto">
          <a:xfrm>
            <a:off x="6238892" y="5823478"/>
            <a:ext cx="29051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 smtClean="0">
                <a:latin typeface="+mn-lt"/>
                <a:ea typeface="MS PGothic" charset="0"/>
                <a:cs typeface="MS PGothic" charset="0"/>
              </a:rPr>
              <a:t>Trenikhina</a:t>
            </a:r>
            <a:r>
              <a:rPr lang="en-US" sz="1000" dirty="0" smtClean="0">
                <a:latin typeface="+mn-lt"/>
                <a:ea typeface="MS PGothic" charset="0"/>
                <a:cs typeface="MS PGothic" charset="0"/>
              </a:rPr>
              <a:t> </a:t>
            </a:r>
            <a:r>
              <a:rPr lang="en-US" sz="1000" i="1" dirty="0">
                <a:latin typeface="+mn-lt"/>
                <a:ea typeface="MS PGothic" charset="0"/>
                <a:cs typeface="MS PGothic" charset="0"/>
              </a:rPr>
              <a:t>et </a:t>
            </a:r>
            <a:r>
              <a:rPr lang="en-US" sz="1000" i="1" dirty="0" smtClean="0">
                <a:latin typeface="+mn-lt"/>
                <a:ea typeface="MS PGothic" charset="0"/>
                <a:cs typeface="MS PGothic" charset="0"/>
              </a:rPr>
              <a:t>al.</a:t>
            </a:r>
            <a:r>
              <a:rPr lang="en-US" sz="1000" dirty="0" smtClean="0">
                <a:latin typeface="+mn-lt"/>
                <a:ea typeface="MS PGothic" charset="0"/>
                <a:cs typeface="MS PGothic" charset="0"/>
              </a:rPr>
              <a:t>, MOPB055, SRF2015</a:t>
            </a:r>
            <a:endParaRPr lang="en-US" sz="1000" dirty="0">
              <a:latin typeface="+mn-lt"/>
              <a:ea typeface="MS PGothic" charset="0"/>
              <a:cs typeface="MS PGothic" charset="0"/>
            </a:endParaRPr>
          </a:p>
        </p:txBody>
      </p:sp>
      <p:pic>
        <p:nvPicPr>
          <p:cNvPr id="7" name="Content Placeholder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89" r="-3622"/>
          <a:stretch/>
        </p:blipFill>
        <p:spPr>
          <a:xfrm>
            <a:off x="0" y="1598611"/>
            <a:ext cx="4582508" cy="31985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8908" y="5199831"/>
            <a:ext cx="4121689" cy="51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 smtClean="0">
                <a:latin typeface="+mn-lt"/>
              </a:rPr>
              <a:t>Injection of small nitrogen partial pressure at the end of 800C degassing-&gt; drastic increase in Q.</a:t>
            </a:r>
            <a:endParaRPr lang="en-US" sz="12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81470" y="5199832"/>
            <a:ext cx="4333930" cy="51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200" dirty="0" smtClean="0">
                <a:latin typeface="+mj-lt"/>
              </a:rPr>
              <a:t>Nitride (Nb</a:t>
            </a:r>
            <a:r>
              <a:rPr lang="en-GB" sz="1200" baseline="-25000" dirty="0" smtClean="0">
                <a:latin typeface="+mj-lt"/>
              </a:rPr>
              <a:t>2</a:t>
            </a:r>
            <a:r>
              <a:rPr lang="en-GB" sz="1200" dirty="0" smtClean="0">
                <a:latin typeface="+mj-lt"/>
              </a:rPr>
              <a:t>N phase) layer electro polished (EP) down (5</a:t>
            </a:r>
            <a:r>
              <a:rPr lang="el-GR" sz="1200" dirty="0" smtClean="0">
                <a:latin typeface="+mj-lt"/>
              </a:rPr>
              <a:t>μ</a:t>
            </a:r>
            <a:r>
              <a:rPr lang="en-GB" sz="1200" dirty="0" smtClean="0">
                <a:latin typeface="+mj-lt"/>
              </a:rPr>
              <a:t>m was removed by EP). 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7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659877"/>
            <a:ext cx="4962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+mn-lt"/>
              </a:rPr>
              <a:t>High temperature UHV furnace</a:t>
            </a:r>
            <a:endParaRPr lang="en-GB" sz="24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912" y="1883965"/>
            <a:ext cx="3384376" cy="3926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Built in 1983 in Wuppertal by G. Müller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1400" dirty="0" err="1" smtClean="0">
                <a:latin typeface="+mn-lt"/>
              </a:rPr>
              <a:t>Now</a:t>
            </a:r>
            <a:r>
              <a:rPr lang="de-DE" sz="1400" dirty="0" smtClean="0">
                <a:latin typeface="+mn-lt"/>
              </a:rPr>
              <a:t> </a:t>
            </a:r>
            <a:r>
              <a:rPr lang="de-DE" sz="1400" dirty="0" err="1" smtClean="0">
                <a:latin typeface="+mn-lt"/>
              </a:rPr>
              <a:t>located</a:t>
            </a:r>
            <a:r>
              <a:rPr lang="de-DE" sz="1400" dirty="0" smtClean="0">
                <a:latin typeface="+mn-lt"/>
              </a:rPr>
              <a:t> at S-DALINAC</a:t>
            </a:r>
            <a:endParaRPr lang="en-GB" sz="1400" dirty="0" smtClean="0">
              <a:latin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Two vacuum systems</a:t>
            </a:r>
          </a:p>
          <a:p>
            <a:pPr marL="628650" lvl="1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Insulating vacuum (green)</a:t>
            </a:r>
          </a:p>
          <a:p>
            <a:pPr marL="628650" lvl="1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Hot-pot vacuum (red)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&lt; 10</a:t>
            </a:r>
            <a:r>
              <a:rPr lang="en-GB" sz="1400" baseline="30000" dirty="0" smtClean="0">
                <a:latin typeface="+mn-lt"/>
              </a:rPr>
              <a:t>-4</a:t>
            </a:r>
            <a:r>
              <a:rPr lang="en-GB" sz="1400" dirty="0" smtClean="0">
                <a:latin typeface="+mn-lt"/>
              </a:rPr>
              <a:t> mbar at 1750 ˚C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Hot pot and heat shield made of niobium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Heaters made of tungsten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40 kW power supply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+mn-lt"/>
              </a:rPr>
              <a:t>Water cooled</a:t>
            </a:r>
            <a:endParaRPr lang="en-GB" sz="1400" dirty="0"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480" y="478181"/>
            <a:ext cx="3444539" cy="563319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203" y="1844824"/>
            <a:ext cx="1969179" cy="41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2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794" y="4668022"/>
            <a:ext cx="1953491" cy="1305098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1081" y="2653300"/>
            <a:ext cx="1454727" cy="142978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84876" y="697304"/>
            <a:ext cx="2388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j-lt"/>
              </a:rPr>
              <a:t>Niobium samples</a:t>
            </a:r>
            <a:endParaRPr lang="en-GB" sz="2000" dirty="0">
              <a:latin typeface="+mj-lt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058" y="2082708"/>
            <a:ext cx="5376117" cy="403208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10161" y="18730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5x5x2.7 mm</a:t>
            </a:r>
            <a:r>
              <a:rPr lang="en-GB" baseline="30000" dirty="0" smtClean="0"/>
              <a:t>3</a:t>
            </a:r>
            <a:endParaRPr lang="hu-HU" baseline="30000" dirty="0"/>
          </a:p>
        </p:txBody>
      </p:sp>
    </p:spTree>
    <p:extLst>
      <p:ext uri="{BB962C8B-B14F-4D97-AF65-F5344CB8AC3E}">
        <p14:creationId xmlns:p14="http://schemas.microsoft.com/office/powerpoint/2010/main" val="152079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D_New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U-D_MM00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U-D_MM00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U-D_MM00">
  <a:themeElements>
    <a:clrScheme name="powerpoint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vorlag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DPG_Vorlage_Präsentationen_ATFT</Template>
  <TotalTime>0</TotalTime>
  <Words>1723</Words>
  <Application>Microsoft Office PowerPoint</Application>
  <PresentationFormat>Bildschirmpräsentation (4:3)</PresentationFormat>
  <Paragraphs>564</Paragraphs>
  <Slides>40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54" baseType="lpstr">
      <vt:lpstr>Verdana</vt:lpstr>
      <vt:lpstr>Stafford</vt:lpstr>
      <vt:lpstr>Calibri</vt:lpstr>
      <vt:lpstr>Times New Roman</vt:lpstr>
      <vt:lpstr>Wingdings</vt:lpstr>
      <vt:lpstr>MS PGothic</vt:lpstr>
      <vt:lpstr>Arial Unicode MS</vt:lpstr>
      <vt:lpstr>Arial</vt:lpstr>
      <vt:lpstr>Symbol</vt:lpstr>
      <vt:lpstr>TUD_New</vt:lpstr>
      <vt:lpstr>TU-D_MM00</vt:lpstr>
      <vt:lpstr>1_TU-D_MM00</vt:lpstr>
      <vt:lpstr>2_TU-D_MM00</vt:lpstr>
      <vt:lpstr>Graph</vt:lpstr>
      <vt:lpstr>Material R&amp;D at the Technical University of Darmstadt on N-doped Nb and Nb3Sn for SRF cavities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Major</dc:creator>
  <cp:lastModifiedBy>Marton Major</cp:lastModifiedBy>
  <cp:revision>149</cp:revision>
  <cp:lastPrinted>2019-10-30T22:28:49Z</cp:lastPrinted>
  <dcterms:created xsi:type="dcterms:W3CDTF">2017-03-13T10:02:06Z</dcterms:created>
  <dcterms:modified xsi:type="dcterms:W3CDTF">2019-10-30T22:29:01Z</dcterms:modified>
</cp:coreProperties>
</file>