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  <p:sldMasterId id="2147483678" r:id="rId2"/>
    <p:sldMasterId id="2147483672" r:id="rId3"/>
    <p:sldMasterId id="2147483676" r:id="rId4"/>
  </p:sldMasterIdLst>
  <p:notesMasterIdLst>
    <p:notesMasterId r:id="rId17"/>
  </p:notesMasterIdLst>
  <p:handoutMasterIdLst>
    <p:handoutMasterId r:id="rId18"/>
  </p:handoutMasterIdLst>
  <p:sldIdLst>
    <p:sldId id="258" r:id="rId5"/>
    <p:sldId id="270" r:id="rId6"/>
    <p:sldId id="265" r:id="rId7"/>
    <p:sldId id="267" r:id="rId8"/>
    <p:sldId id="263" r:id="rId9"/>
    <p:sldId id="262" r:id="rId10"/>
    <p:sldId id="264" r:id="rId11"/>
    <p:sldId id="260" r:id="rId12"/>
    <p:sldId id="266" r:id="rId13"/>
    <p:sldId id="268" r:id="rId14"/>
    <p:sldId id="257" r:id="rId15"/>
    <p:sldId id="272" r:id="rId16"/>
  </p:sldIdLst>
  <p:sldSz cx="9144000" cy="5143500" type="screen16x9"/>
  <p:notesSz cx="6805613" cy="99393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D68B0AA2-A18B-428A-A0EF-E3329A73E581}">
          <p14:sldIdLst>
            <p14:sldId id="258"/>
            <p14:sldId id="270"/>
            <p14:sldId id="265"/>
            <p14:sldId id="267"/>
            <p14:sldId id="263"/>
            <p14:sldId id="262"/>
            <p14:sldId id="264"/>
            <p14:sldId id="260"/>
            <p14:sldId id="266"/>
            <p14:sldId id="268"/>
            <p14:sldId id="257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89" userDrawn="1">
          <p15:clr>
            <a:srgbClr val="A4A3A4"/>
          </p15:clr>
        </p15:guide>
        <p15:guide id="2" orient="horz" pos="98" userDrawn="1">
          <p15:clr>
            <a:srgbClr val="A4A3A4"/>
          </p15:clr>
        </p15:guide>
        <p15:guide id="3" orient="horz" pos="444" userDrawn="1">
          <p15:clr>
            <a:srgbClr val="A4A3A4"/>
          </p15:clr>
        </p15:guide>
        <p15:guide id="4" orient="horz" pos="608" userDrawn="1">
          <p15:clr>
            <a:srgbClr val="A4A3A4"/>
          </p15:clr>
        </p15:guide>
        <p15:guide id="5" orient="horz" pos="1369" userDrawn="1">
          <p15:clr>
            <a:srgbClr val="A4A3A4"/>
          </p15:clr>
        </p15:guide>
        <p15:guide id="6" orient="horz" pos="1887" userDrawn="1">
          <p15:clr>
            <a:srgbClr val="A4A3A4"/>
          </p15:clr>
        </p15:guide>
        <p15:guide id="7" orient="horz" pos="2743" userDrawn="1">
          <p15:clr>
            <a:srgbClr val="A4A3A4"/>
          </p15:clr>
        </p15:guide>
        <p15:guide id="8" orient="horz" pos="972" userDrawn="1">
          <p15:clr>
            <a:srgbClr val="A4A3A4"/>
          </p15:clr>
        </p15:guide>
        <p15:guide id="9" orient="horz" pos="804" userDrawn="1">
          <p15:clr>
            <a:srgbClr val="A4A3A4"/>
          </p15:clr>
        </p15:guide>
        <p15:guide id="10" orient="horz" pos="1610" userDrawn="1">
          <p15:clr>
            <a:srgbClr val="A4A3A4"/>
          </p15:clr>
        </p15:guide>
        <p15:guide id="11" orient="horz" pos="1207" userDrawn="1">
          <p15:clr>
            <a:srgbClr val="A4A3A4"/>
          </p15:clr>
        </p15:guide>
        <p15:guide id="12" pos="4612" userDrawn="1">
          <p15:clr>
            <a:srgbClr val="A4A3A4"/>
          </p15:clr>
        </p15:guide>
        <p15:guide id="13" pos="5587" userDrawn="1">
          <p15:clr>
            <a:srgbClr val="A4A3A4"/>
          </p15:clr>
        </p15:guide>
        <p15:guide id="14" pos="448" userDrawn="1">
          <p15:clr>
            <a:srgbClr val="A4A3A4"/>
          </p15:clr>
        </p15:guide>
        <p15:guide id="15" pos="1830" userDrawn="1">
          <p15:clr>
            <a:srgbClr val="A4A3A4"/>
          </p15:clr>
        </p15:guide>
        <p15:guide id="16" pos="2277" userDrawn="1">
          <p15:clr>
            <a:srgbClr val="A4A3A4"/>
          </p15:clr>
        </p15:guide>
        <p15:guide id="17" pos="4208" userDrawn="1">
          <p15:clr>
            <a:srgbClr val="A4A3A4"/>
          </p15:clr>
        </p15:guide>
        <p15:guide id="18" pos="3766" userDrawn="1">
          <p15:clr>
            <a:srgbClr val="A4A3A4"/>
          </p15:clr>
        </p15:guide>
        <p15:guide id="19" pos="5632" userDrawn="1">
          <p15:clr>
            <a:srgbClr val="A4A3A4"/>
          </p15:clr>
        </p15:guide>
        <p15:guide id="20" orient="horz" pos="2879" userDrawn="1">
          <p15:clr>
            <a:srgbClr val="A4A3A4"/>
          </p15:clr>
        </p15:guide>
        <p15:guide id="21" orient="horz" pos="122" userDrawn="1">
          <p15:clr>
            <a:srgbClr val="A4A3A4"/>
          </p15:clr>
        </p15:guide>
        <p15:guide id="22" orient="horz" pos="3134" userDrawn="1">
          <p15:clr>
            <a:srgbClr val="A4A3A4"/>
          </p15:clr>
        </p15:guide>
        <p15:guide id="24" orient="horz" pos="486" userDrawn="1">
          <p15:clr>
            <a:srgbClr val="A4A3A4"/>
          </p15:clr>
        </p15:guide>
        <p15:guide id="25" orient="horz" pos="2530" userDrawn="1">
          <p15:clr>
            <a:srgbClr val="A4A3A4"/>
          </p15:clr>
        </p15:guide>
        <p15:guide id="26" orient="horz" pos="1619" userDrawn="1">
          <p15:clr>
            <a:srgbClr val="A4A3A4"/>
          </p15:clr>
        </p15:guide>
        <p15:guide id="27" orient="horz" pos="602" userDrawn="1">
          <p15:clr>
            <a:srgbClr val="A4A3A4"/>
          </p15:clr>
        </p15:guide>
        <p15:guide id="28" pos="5463" userDrawn="1">
          <p15:clr>
            <a:srgbClr val="A4A3A4"/>
          </p15:clr>
        </p15:guide>
        <p15:guide id="29" pos="676" userDrawn="1">
          <p15:clr>
            <a:srgbClr val="A4A3A4"/>
          </p15:clr>
        </p15:guide>
        <p15:guide id="30" pos="426" userDrawn="1">
          <p15:clr>
            <a:srgbClr val="A4A3A4"/>
          </p15:clr>
        </p15:guide>
        <p15:guide id="31" pos="255" userDrawn="1">
          <p15:clr>
            <a:srgbClr val="A4A3A4"/>
          </p15:clr>
        </p15:guide>
        <p15:guide id="32" pos="2880" userDrawn="1">
          <p15:clr>
            <a:srgbClr val="A4A3A4"/>
          </p15:clr>
        </p15:guide>
        <p15:guide id="33" pos="1428" userDrawn="1">
          <p15:clr>
            <a:srgbClr val="A4A3A4"/>
          </p15:clr>
        </p15:guide>
        <p15:guide id="34" orient="horz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nsch, Johannes" initials="BJ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BA17"/>
    <a:srgbClr val="7FAD18"/>
    <a:srgbClr val="70A51C"/>
    <a:srgbClr val="6EA01D"/>
    <a:srgbClr val="7AB800"/>
    <a:srgbClr val="4C1920"/>
    <a:srgbClr val="008B95"/>
    <a:srgbClr val="6D005E"/>
    <a:srgbClr val="616365"/>
    <a:srgbClr val="4389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86410" autoAdjust="0"/>
  </p:normalViewPr>
  <p:slideViewPr>
    <p:cSldViewPr snapToObjects="1">
      <p:cViewPr varScale="1">
        <p:scale>
          <a:sx n="109" d="100"/>
          <a:sy n="109" d="100"/>
        </p:scale>
        <p:origin x="150" y="234"/>
      </p:cViewPr>
      <p:guideLst>
        <p:guide orient="horz" pos="2489"/>
        <p:guide orient="horz" pos="98"/>
        <p:guide orient="horz" pos="444"/>
        <p:guide orient="horz" pos="608"/>
        <p:guide orient="horz" pos="1369"/>
        <p:guide orient="horz" pos="1887"/>
        <p:guide orient="horz" pos="2743"/>
        <p:guide orient="horz" pos="972"/>
        <p:guide orient="horz" pos="804"/>
        <p:guide orient="horz" pos="1610"/>
        <p:guide orient="horz" pos="1207"/>
        <p:guide pos="4612"/>
        <p:guide pos="5587"/>
        <p:guide pos="448"/>
        <p:guide pos="1830"/>
        <p:guide pos="2277"/>
        <p:guide pos="4208"/>
        <p:guide pos="3766"/>
        <p:guide pos="5632"/>
        <p:guide orient="horz" pos="2879"/>
        <p:guide orient="horz" pos="122"/>
        <p:guide orient="horz" pos="3134"/>
        <p:guide orient="horz" pos="486"/>
        <p:guide orient="horz" pos="2530"/>
        <p:guide orient="horz" pos="1619"/>
        <p:guide orient="horz" pos="602"/>
        <p:guide pos="5463"/>
        <p:guide pos="676"/>
        <p:guide pos="426"/>
        <p:guide pos="255"/>
        <p:guide pos="2880"/>
        <p:guide pos="1428"/>
        <p:guide orient="horz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708" y="-114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7FADF-6F91-4700-ADCF-C6A210CCAC3A}" type="datetimeFigureOut">
              <a:rPr lang="de-DE" smtClean="0"/>
              <a:pPr/>
              <a:t>30.10.2019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27AB-4923-45BF-B71A-4571650FE17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825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E43A1-47CC-44BB-A150-350EA94E6F24}" type="datetimeFigureOut">
              <a:rPr lang="de-DE" smtClean="0"/>
              <a:pPr/>
              <a:t>30.10.2019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A32CE-79EA-4318-80AF-4528CE357DD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6958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A32CE-79EA-4318-80AF-4528CE357DDF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812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grüner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1"/>
          <p:cNvSpPr>
            <a:spLocks noGrp="1"/>
          </p:cNvSpPr>
          <p:nvPr>
            <p:ph type="title"/>
          </p:nvPr>
        </p:nvSpPr>
        <p:spPr>
          <a:xfrm>
            <a:off x="4870032" y="1484784"/>
            <a:ext cx="38164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/>
            </a:lvl1pPr>
          </a:lstStyle>
          <a:p>
            <a:pPr lvl="0" defTabSz="622300">
              <a:lnSpc>
                <a:spcPts val="3400"/>
              </a:lnSpc>
              <a:spcBef>
                <a:spcPct val="0"/>
              </a:spcBef>
            </a:pPr>
            <a:r>
              <a:rPr lang="de-DE" sz="2800" b="1" dirty="0" smtClean="0">
                <a:solidFill>
                  <a:schemeClr val="bg1"/>
                </a:solidFill>
                <a:latin typeface="Arial"/>
                <a:cs typeface="Arial"/>
              </a:rPr>
              <a:t>TITEL DER </a:t>
            </a:r>
            <a:br>
              <a:rPr lang="de-DE" sz="28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de-DE" sz="2800" b="1" dirty="0" smtClean="0">
                <a:solidFill>
                  <a:schemeClr val="bg1"/>
                </a:solidFill>
                <a:latin typeface="Arial"/>
                <a:cs typeface="Arial"/>
              </a:rPr>
              <a:t>PRÄSENTATION</a:t>
            </a:r>
            <a:br>
              <a:rPr lang="de-DE" sz="28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de-DE" sz="2000" dirty="0" smtClean="0">
                <a:solidFill>
                  <a:schemeClr val="bg1"/>
                </a:solidFill>
                <a:latin typeface="Arial"/>
                <a:cs typeface="Arial"/>
              </a:rPr>
              <a:t>UNTERTITEL</a:t>
            </a:r>
            <a:endParaRPr lang="de-DE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197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1"/>
          <p:cNvSpPr>
            <a:spLocks noGrp="1"/>
          </p:cNvSpPr>
          <p:nvPr>
            <p:ph type="title"/>
          </p:nvPr>
        </p:nvSpPr>
        <p:spPr>
          <a:xfrm>
            <a:off x="4870032" y="1113588"/>
            <a:ext cx="381642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defTabSz="466725">
              <a:lnSpc>
                <a:spcPts val="2550"/>
              </a:lnSpc>
              <a:spcBef>
                <a:spcPct val="0"/>
              </a:spcBef>
            </a:pPr>
            <a:r>
              <a:rPr lang="de-DE" sz="2100" b="1" dirty="0" smtClean="0">
                <a:solidFill>
                  <a:schemeClr val="bg1"/>
                </a:solidFill>
                <a:latin typeface="Arial"/>
                <a:cs typeface="Arial"/>
              </a:rPr>
              <a:t>TITEL DER </a:t>
            </a:r>
            <a:br>
              <a:rPr lang="de-DE" sz="21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de-DE" sz="2100" b="1" dirty="0" smtClean="0">
                <a:solidFill>
                  <a:schemeClr val="bg1"/>
                </a:solidFill>
                <a:latin typeface="Arial"/>
                <a:cs typeface="Arial"/>
              </a:rPr>
              <a:t>PRÄSENTATION</a:t>
            </a:r>
            <a:br>
              <a:rPr lang="de-DE" sz="21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de-DE" sz="1500" dirty="0" smtClean="0">
                <a:solidFill>
                  <a:schemeClr val="bg1"/>
                </a:solidFill>
                <a:latin typeface="Arial"/>
                <a:cs typeface="Arial"/>
              </a:rPr>
              <a:t>UNTERTITEL</a:t>
            </a:r>
            <a:endParaRPr lang="de-DE" sz="15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3551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8918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grüner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7"/>
          <p:cNvSpPr txBox="1">
            <a:spLocks/>
          </p:cNvSpPr>
          <p:nvPr userDrawn="1"/>
        </p:nvSpPr>
        <p:spPr>
          <a:xfrm>
            <a:off x="0" y="0"/>
            <a:ext cx="9144000" cy="422854"/>
          </a:xfrm>
          <a:prstGeom prst="rect">
            <a:avLst/>
          </a:prstGeom>
          <a:solidFill>
            <a:srgbClr val="89BA17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36000" rIns="91440" bIns="72000" rtlCol="0" anchor="ctr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algn="l" defTabSz="457200"/>
            <a:endParaRPr lang="de-DE" sz="18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-108520" y="0"/>
            <a:ext cx="7704856" cy="322919"/>
          </a:xfrm>
          <a:prstGeom prst="rect">
            <a:avLst/>
          </a:prstGeom>
        </p:spPr>
        <p:txBody>
          <a:bodyPr lIns="90000" tIns="72000" rIns="90000" bIns="46800" anchor="t" anchorCtr="0">
            <a:normAutofit/>
          </a:bodyPr>
          <a:lstStyle>
            <a:lvl1pPr marL="108000" algn="l">
              <a:defRPr sz="1800" u="none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Headline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>
          <a:xfrm>
            <a:off x="7114101" y="4716616"/>
            <a:ext cx="2057400" cy="274637"/>
          </a:xfrm>
        </p:spPr>
        <p:txBody>
          <a:bodyPr/>
          <a:lstStyle/>
          <a:p>
            <a:fld id="{C266644D-2614-423D-A5FB-6099457953E6}" type="slidenum">
              <a:rPr lang="de-DE" smtClean="0"/>
              <a:t>‹Nr.›</a:t>
            </a:fld>
            <a:endParaRPr lang="de-DE"/>
          </a:p>
        </p:txBody>
      </p:sp>
      <p:pic>
        <p:nvPicPr>
          <p:cNvPr id="5" name="Bild 13" descr="BUW_Logo-weiss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384" y="40246"/>
            <a:ext cx="1019946" cy="34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3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zweizeilig + grüner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7"/>
          <p:cNvSpPr txBox="1">
            <a:spLocks/>
          </p:cNvSpPr>
          <p:nvPr userDrawn="1"/>
        </p:nvSpPr>
        <p:spPr>
          <a:xfrm>
            <a:off x="323528" y="204678"/>
            <a:ext cx="9000999" cy="710888"/>
          </a:xfrm>
          <a:prstGeom prst="rect">
            <a:avLst/>
          </a:prstGeom>
          <a:solidFill>
            <a:srgbClr val="89BA17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36000" rIns="91440" bIns="72000" rtlCol="0" anchor="ctr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algn="l" defTabSz="457200"/>
            <a:endParaRPr lang="de-DE" sz="18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323529" y="204679"/>
            <a:ext cx="8856786" cy="538919"/>
          </a:xfrm>
          <a:prstGeom prst="rect">
            <a:avLst/>
          </a:prstGeom>
        </p:spPr>
        <p:txBody>
          <a:bodyPr lIns="90000" tIns="72000" rIns="90000" bIns="46800" anchor="t" anchorCtr="0">
            <a:normAutofit/>
          </a:bodyPr>
          <a:lstStyle>
            <a:lvl1pPr marL="108000" algn="l">
              <a:defRPr sz="1800" u="none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Headline</a:t>
            </a:r>
            <a:br>
              <a:rPr lang="de-DE" dirty="0" smtClean="0"/>
            </a:br>
            <a:r>
              <a:rPr lang="de-DE" dirty="0" smtClean="0"/>
              <a:t>zweizeilig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912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426CF-BEC6-4CCB-BA08-DE0E1B7DEE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401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grüner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7"/>
          <p:cNvSpPr txBox="1">
            <a:spLocks/>
          </p:cNvSpPr>
          <p:nvPr userDrawn="1"/>
        </p:nvSpPr>
        <p:spPr>
          <a:xfrm>
            <a:off x="323529" y="204679"/>
            <a:ext cx="8856784" cy="422854"/>
          </a:xfrm>
          <a:prstGeom prst="rect">
            <a:avLst/>
          </a:prstGeom>
          <a:solidFill>
            <a:srgbClr val="89BA17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36000" rIns="91440" bIns="72000" rtlCol="0" anchor="ctr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algn="l" defTabSz="457200"/>
            <a:endParaRPr lang="de-DE" sz="18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23529" y="204679"/>
            <a:ext cx="8856786" cy="322919"/>
          </a:xfrm>
          <a:prstGeom prst="rect">
            <a:avLst/>
          </a:prstGeom>
        </p:spPr>
        <p:txBody>
          <a:bodyPr lIns="90000" tIns="72000" rIns="90000" bIns="46800" anchor="t" anchorCtr="0">
            <a:normAutofit/>
          </a:bodyPr>
          <a:lstStyle>
            <a:lvl1pPr marL="108000" algn="l">
              <a:defRPr sz="1800" u="none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Headline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426CF-BEC6-4CCB-BA08-DE0E1B7DEE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339854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86" userDrawn="1">
          <p15:clr>
            <a:srgbClr val="FBAE40"/>
          </p15:clr>
        </p15:guide>
        <p15:guide id="2" pos="2857" userDrawn="1">
          <p15:clr>
            <a:srgbClr val="FBAE40"/>
          </p15:clr>
        </p15:guide>
        <p15:guide id="3" orient="horz" pos="2879" userDrawn="1">
          <p15:clr>
            <a:srgbClr val="FBAE40"/>
          </p15:clr>
        </p15:guide>
        <p15:guide id="4" orient="horz" pos="3134" userDrawn="1">
          <p15:clr>
            <a:srgbClr val="FBAE40"/>
          </p15:clr>
        </p15:guide>
        <p15:guide id="5" orient="horz" pos="1637" userDrawn="1">
          <p15:clr>
            <a:srgbClr val="FBAE40"/>
          </p15:clr>
        </p15:guide>
        <p15:guide id="6" orient="horz" pos="378" userDrawn="1">
          <p15:clr>
            <a:srgbClr val="FBAE40"/>
          </p15:clr>
        </p15:guide>
        <p15:guide id="7" pos="3061" userDrawn="1">
          <p15:clr>
            <a:srgbClr val="FBAE40"/>
          </p15:clr>
        </p15:guide>
        <p15:guide id="8" pos="5420" userDrawn="1">
          <p15:clr>
            <a:srgbClr val="FBAE40"/>
          </p15:clr>
        </p15:guide>
        <p15:guide id="9" pos="4672" userDrawn="1">
          <p15:clr>
            <a:srgbClr val="FBAE40"/>
          </p15:clr>
        </p15:guide>
        <p15:guide id="10" pos="4604" userDrawn="1">
          <p15:clr>
            <a:srgbClr val="FBAE40"/>
          </p15:clr>
        </p15:guide>
        <p15:guide id="11" pos="544" userDrawn="1">
          <p15:clr>
            <a:srgbClr val="FBAE40"/>
          </p15:clr>
        </p15:guide>
        <p15:guide id="12" pos="295" userDrawn="1">
          <p15:clr>
            <a:srgbClr val="FBAE40"/>
          </p15:clr>
        </p15:guide>
        <p15:guide id="13" orient="horz" pos="282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zweizeilig + grüner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7"/>
          <p:cNvSpPr txBox="1">
            <a:spLocks/>
          </p:cNvSpPr>
          <p:nvPr userDrawn="1"/>
        </p:nvSpPr>
        <p:spPr>
          <a:xfrm>
            <a:off x="323528" y="204678"/>
            <a:ext cx="9000999" cy="710888"/>
          </a:xfrm>
          <a:prstGeom prst="rect">
            <a:avLst/>
          </a:prstGeom>
          <a:solidFill>
            <a:srgbClr val="89BA17"/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36000" rIns="91440" bIns="72000" rtlCol="0" anchor="ctr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algn="l" defTabSz="457200"/>
            <a:endParaRPr lang="de-DE" sz="18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323529" y="204679"/>
            <a:ext cx="8856786" cy="538919"/>
          </a:xfrm>
          <a:prstGeom prst="rect">
            <a:avLst/>
          </a:prstGeom>
        </p:spPr>
        <p:txBody>
          <a:bodyPr lIns="90000" tIns="72000" rIns="90000" bIns="46800" anchor="t" anchorCtr="0">
            <a:normAutofit/>
          </a:bodyPr>
          <a:lstStyle>
            <a:lvl1pPr marL="108000" algn="l">
              <a:defRPr sz="1800" u="none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Headline</a:t>
            </a:r>
            <a:br>
              <a:rPr lang="de-DE" dirty="0" smtClean="0"/>
            </a:br>
            <a:r>
              <a:rPr lang="de-DE" dirty="0" smtClean="0"/>
              <a:t>zweizeilig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426CF-BEC6-4CCB-BA08-DE0E1B7DEE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048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1247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4572000" y="0"/>
            <a:ext cx="4584612" cy="5155572"/>
          </a:xfrm>
          <a:prstGeom prst="rect">
            <a:avLst/>
          </a:prstGeom>
          <a:solidFill>
            <a:srgbClr val="89BA1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 userDrawn="1"/>
        </p:nvSpPr>
        <p:spPr>
          <a:xfrm>
            <a:off x="7428928" y="4069534"/>
            <a:ext cx="1727684" cy="540060"/>
          </a:xfrm>
          <a:prstGeom prst="rect">
            <a:avLst/>
          </a:prstGeom>
          <a:solidFill>
            <a:srgbClr val="7FAD18"/>
          </a:solidFill>
          <a:ln>
            <a:noFill/>
          </a:ln>
          <a:effectLst>
            <a:outerShdw blurRad="136525" dist="63500" dir="2400000" algn="tl" rotWithShape="0">
              <a:srgbClr val="000000">
                <a:alpha val="42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3" name="Bild 12" descr="BUW_Logo-weiss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6630" y="4135276"/>
            <a:ext cx="1146086" cy="41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97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2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528" y="205978"/>
            <a:ext cx="8436770" cy="1095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528" y="1491630"/>
            <a:ext cx="8436770" cy="299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323527" y="4721465"/>
            <a:ext cx="8510072" cy="252966"/>
          </a:xfrm>
          <a:prstGeom prst="rect">
            <a:avLst/>
          </a:prstGeom>
          <a:solidFill>
            <a:schemeClr val="bg1">
              <a:lumMod val="85000"/>
              <a:alpha val="91000"/>
            </a:schemeClr>
          </a:solidFill>
          <a:ln>
            <a:noFill/>
          </a:ln>
          <a:effectLst>
            <a:outerShdw blurRad="95250" dist="50800" dir="8700000" algn="tl" rotWithShape="0">
              <a:prstClr val="black">
                <a:alpha val="34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prstClr val="white"/>
              </a:solidFill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357460" y="4713407"/>
            <a:ext cx="54718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Patrick </a:t>
            </a:r>
            <a:r>
              <a:rPr lang="de-DE" sz="11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Rothweiler</a:t>
            </a:r>
            <a:r>
              <a:rPr lang="de-DE" sz="11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de-DE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|</a:t>
            </a:r>
            <a:r>
              <a:rPr lang="de-DE" sz="11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de-DE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In-Situ</a:t>
            </a:r>
            <a:r>
              <a:rPr lang="de-DE" sz="11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EXAFS Investigation </a:t>
            </a:r>
            <a:r>
              <a:rPr lang="de-DE" sz="11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of</a:t>
            </a:r>
            <a:r>
              <a:rPr lang="de-DE" sz="11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N2 Treatment </a:t>
            </a:r>
            <a:r>
              <a:rPr lang="de-DE" sz="11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of</a:t>
            </a:r>
            <a:r>
              <a:rPr lang="de-DE" sz="11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de-DE" sz="11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Nb</a:t>
            </a:r>
            <a:endParaRPr lang="de-DE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776199" y="4716312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6644D-2614-423D-A5FB-6099457953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78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-12192" y="1"/>
            <a:ext cx="9156700" cy="5143499"/>
          </a:xfrm>
          <a:prstGeom prst="rect">
            <a:avLst/>
          </a:prstGeom>
          <a:gradFill flip="none" rotWithShape="1">
            <a:gsLst>
              <a:gs pos="0">
                <a:srgbClr val="818C98">
                  <a:alpha val="75000"/>
                </a:srgbClr>
              </a:gs>
              <a:gs pos="100000">
                <a:schemeClr val="bg1">
                  <a:lumMod val="95000"/>
                  <a:alpha val="73000"/>
                </a:schemeClr>
              </a:gs>
              <a:gs pos="51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de-DE" sz="18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3" name="Bild 11" descr="Logo_BUW-1.Weiss-01.png"/>
          <p:cNvPicPr>
            <a:picLocks noChangeAspect="1"/>
          </p:cNvPicPr>
          <p:nvPr/>
        </p:nvPicPr>
        <p:blipFill>
          <a:blip r:embed="rId5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5657" y="708543"/>
            <a:ext cx="26066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hteck 11"/>
          <p:cNvSpPr/>
          <p:nvPr userDrawn="1"/>
        </p:nvSpPr>
        <p:spPr>
          <a:xfrm>
            <a:off x="7668344" y="4533496"/>
            <a:ext cx="1475656" cy="441521"/>
          </a:xfrm>
          <a:prstGeom prst="rect">
            <a:avLst/>
          </a:prstGeom>
          <a:solidFill>
            <a:srgbClr val="89BA17"/>
          </a:solidFill>
          <a:ln>
            <a:noFill/>
          </a:ln>
          <a:effectLst>
            <a:outerShdw blurRad="136525" dist="25400" dir="8520000" rotWithShape="0">
              <a:srgbClr val="000000">
                <a:alpha val="42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5" name="Bild 13" descr="BUW_Logo-weiss.pn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4587975"/>
            <a:ext cx="1019946" cy="341244"/>
          </a:xfrm>
          <a:prstGeom prst="rect">
            <a:avLst/>
          </a:prstGeom>
        </p:spPr>
      </p:pic>
      <p:sp>
        <p:nvSpPr>
          <p:cNvPr id="16" name="Rechteck 15"/>
          <p:cNvSpPr/>
          <p:nvPr userDrawn="1"/>
        </p:nvSpPr>
        <p:spPr>
          <a:xfrm>
            <a:off x="323528" y="4533496"/>
            <a:ext cx="7272808" cy="440935"/>
          </a:xfrm>
          <a:prstGeom prst="rect">
            <a:avLst/>
          </a:prstGeom>
          <a:solidFill>
            <a:srgbClr val="FFFFFF">
              <a:alpha val="91000"/>
            </a:srgbClr>
          </a:solidFill>
          <a:ln>
            <a:noFill/>
          </a:ln>
          <a:effectLst>
            <a:outerShdw blurRad="95250" dist="50800" dir="8700000" algn="tl" rotWithShape="0">
              <a:prstClr val="black">
                <a:alpha val="34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>
              <a:solidFill>
                <a:prstClr val="white"/>
              </a:solidFill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468313" y="4533496"/>
            <a:ext cx="54718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In-Situ</a:t>
            </a:r>
            <a:r>
              <a:rPr lang="de-DE" sz="11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EXAFS Investigation </a:t>
            </a:r>
            <a:r>
              <a:rPr lang="de-DE" sz="11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of</a:t>
            </a:r>
            <a:r>
              <a:rPr lang="de-DE" sz="11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N</a:t>
            </a:r>
            <a:r>
              <a:rPr lang="de-DE" sz="1100" b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2</a:t>
            </a:r>
            <a:r>
              <a:rPr lang="de-DE" sz="11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Treatment </a:t>
            </a:r>
            <a:r>
              <a:rPr lang="de-DE" sz="11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of</a:t>
            </a:r>
            <a:r>
              <a:rPr lang="de-DE" sz="11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de-DE" sz="11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Nb</a:t>
            </a:r>
            <a:endParaRPr lang="de-DE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  <a:p>
            <a:r>
              <a:rPr lang="de-DE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Patrick </a:t>
            </a:r>
            <a:r>
              <a:rPr lang="de-DE" sz="11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Rothweiler</a:t>
            </a:r>
            <a:r>
              <a:rPr lang="de-DE" sz="11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de-DE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|</a:t>
            </a:r>
            <a:r>
              <a:rPr lang="de-DE" sz="11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LCWS2019</a:t>
            </a:r>
            <a:endParaRPr lang="de-DE" sz="11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8" name="Titelplatzhalter 1"/>
          <p:cNvSpPr>
            <a:spLocks noGrp="1"/>
          </p:cNvSpPr>
          <p:nvPr>
            <p:ph type="title"/>
          </p:nvPr>
        </p:nvSpPr>
        <p:spPr>
          <a:xfrm>
            <a:off x="323528" y="205978"/>
            <a:ext cx="8436770" cy="1095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9" name="Textplatzhalter 2"/>
          <p:cNvSpPr>
            <a:spLocks noGrp="1"/>
          </p:cNvSpPr>
          <p:nvPr>
            <p:ph type="body" idx="1"/>
          </p:nvPr>
        </p:nvSpPr>
        <p:spPr>
          <a:xfrm>
            <a:off x="323528" y="1491630"/>
            <a:ext cx="8436770" cy="299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5506957" y="4704818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426CF-BEC6-4CCB-BA08-DE0E1B7DEE1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5881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7" name="Gerade Verbindung 12"/>
          <p:cNvCxnSpPr>
            <a:cxnSpLocks noChangeShapeType="1"/>
          </p:cNvCxnSpPr>
          <p:nvPr userDrawn="1"/>
        </p:nvCxnSpPr>
        <p:spPr bwMode="auto">
          <a:xfrm>
            <a:off x="-6350" y="699542"/>
            <a:ext cx="9163050" cy="1191"/>
          </a:xfrm>
          <a:prstGeom prst="line">
            <a:avLst/>
          </a:prstGeom>
          <a:noFill/>
          <a:ln w="25400">
            <a:solidFill>
              <a:srgbClr val="89BA1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3646419" y="439956"/>
            <a:ext cx="76200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defTabSz="817563" eaLnBrk="0" hangingPunct="0"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817563" eaLnBrk="0" hangingPunct="0"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eaLnBrk="0" hangingPunct="0"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eaLnBrk="0" hangingPunct="0"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eaLnBrk="0" hangingPunct="0"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fld id="{1A85F193-EBA8-BD46-9CCC-E5C7B97770D7}" type="slidenum">
              <a:rPr lang="de-DE" sz="900" smtClean="0">
                <a:solidFill>
                  <a:srgbClr val="000000"/>
                </a:solidFill>
                <a:latin typeface="Arial" charset="0"/>
                <a:cs typeface="Univers 55" charset="0"/>
              </a:rPr>
              <a:pPr algn="r"/>
              <a:t>‹Nr.›</a:t>
            </a:fld>
            <a:r>
              <a:rPr lang="de-DE" sz="900" dirty="0" smtClean="0">
                <a:solidFill>
                  <a:srgbClr val="000000"/>
                </a:solidFill>
                <a:latin typeface="Arial" charset="0"/>
                <a:cs typeface="Univers 55" charset="0"/>
              </a:rPr>
              <a:t> </a:t>
            </a:r>
            <a:r>
              <a:rPr lang="de-DE" sz="900" dirty="0">
                <a:solidFill>
                  <a:srgbClr val="000000"/>
                </a:solidFill>
                <a:latin typeface="Arial" charset="0"/>
                <a:cs typeface="Univers 55" charset="0"/>
              </a:rPr>
              <a:t>von 20</a:t>
            </a:r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231775" y="134542"/>
            <a:ext cx="3509962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eaLnBrk="0" hangingPunct="0"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eaLnBrk="0" hangingPunct="0"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eaLnBrk="0" hangingPunct="0"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de-DE" sz="1100" b="1" dirty="0">
                <a:solidFill>
                  <a:srgbClr val="000000"/>
                </a:solidFill>
                <a:latin typeface="Arial" charset="0"/>
                <a:cs typeface="Univers 65 Bold" charset="0"/>
              </a:rPr>
              <a:t>PROF. DR. MAXIMILIAN MUSTERMANN</a:t>
            </a:r>
          </a:p>
          <a:p>
            <a:r>
              <a:rPr lang="de-DE" sz="900" dirty="0">
                <a:solidFill>
                  <a:srgbClr val="000000"/>
                </a:solidFill>
                <a:latin typeface="Arial" charset="0"/>
                <a:cs typeface="Univers 55" charset="0"/>
              </a:rPr>
              <a:t>BEISPIELVORLESUNG ZUM THEMA </a:t>
            </a:r>
          </a:p>
          <a:p>
            <a:r>
              <a:rPr lang="de-DE" sz="900" dirty="0">
                <a:solidFill>
                  <a:srgbClr val="000000"/>
                </a:solidFill>
                <a:latin typeface="Arial" charset="0"/>
                <a:cs typeface="Univers 55" charset="0"/>
              </a:rPr>
              <a:t>„MUSTERÜBERSCHRIFTEN FÜR </a:t>
            </a:r>
            <a:r>
              <a:rPr lang="de-DE" sz="900" dirty="0" smtClean="0">
                <a:solidFill>
                  <a:srgbClr val="000000"/>
                </a:solidFill>
                <a:latin typeface="Arial" charset="0"/>
                <a:cs typeface="Univers 55" charset="0"/>
              </a:rPr>
              <a:t>POWERPOINTFOLIEN“</a:t>
            </a:r>
            <a:endParaRPr lang="de-DE" sz="900" dirty="0">
              <a:solidFill>
                <a:srgbClr val="000000"/>
              </a:solidFill>
              <a:latin typeface="Arial" charset="0"/>
              <a:cs typeface="Univers 55" charset="0"/>
            </a:endParaRPr>
          </a:p>
        </p:txBody>
      </p:sp>
      <p:pic>
        <p:nvPicPr>
          <p:cNvPr id="1032" name="Bild 17" descr="beispiellogo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838" y="147928"/>
            <a:ext cx="1200474" cy="51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6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67" charset="0"/>
            </a:endParaRPr>
          </a:p>
        </p:txBody>
      </p:sp>
      <p:sp>
        <p:nvSpPr>
          <p:cNvPr id="11" name="Rechteck 10"/>
          <p:cNvSpPr/>
          <p:nvPr userDrawn="1"/>
        </p:nvSpPr>
        <p:spPr>
          <a:xfrm>
            <a:off x="7668344" y="123478"/>
            <a:ext cx="1475656" cy="441521"/>
          </a:xfrm>
          <a:prstGeom prst="rect">
            <a:avLst/>
          </a:prstGeom>
          <a:solidFill>
            <a:srgbClr val="89BA17"/>
          </a:solidFill>
          <a:ln>
            <a:noFill/>
          </a:ln>
          <a:effectLst>
            <a:outerShdw blurRad="136525" dist="25400" dir="8520000" rotWithShape="0">
              <a:srgbClr val="000000">
                <a:alpha val="42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2" name="Bild 13" descr="BUW_Logo-weiss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77957"/>
            <a:ext cx="1019946" cy="34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112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ransition/>
  <p:timing>
    <p:tnLst>
      <p:par>
        <p:cTn id="1" dur="indefinite" restart="never" nodeType="tmRoot"/>
      </p:par>
    </p:tnLst>
  </p:timing>
  <p:hf hdr="0" ftr="0"/>
  <p:txStyles>
    <p:titleStyle>
      <a:lvl1pPr algn="l" defTabSz="817563" rtl="0" eaLnBrk="1" fontAlgn="base" hangingPunct="1">
        <a:spcBef>
          <a:spcPct val="0"/>
        </a:spcBef>
        <a:spcAft>
          <a:spcPct val="0"/>
        </a:spcAft>
        <a:defRPr sz="2200">
          <a:solidFill>
            <a:srgbClr val="333333"/>
          </a:solidFill>
          <a:latin typeface="+mj-lt"/>
          <a:ea typeface="ＭＳ Ｐゴシック" pitchFamily="68" charset="-128"/>
          <a:cs typeface="ＭＳ Ｐゴシック" pitchFamily="68" charset="-128"/>
        </a:defRPr>
      </a:lvl1pPr>
      <a:lvl2pPr algn="l" defTabSz="817563" rtl="0" eaLnBrk="1" fontAlgn="base" hangingPunct="1">
        <a:spcBef>
          <a:spcPct val="0"/>
        </a:spcBef>
        <a:spcAft>
          <a:spcPct val="0"/>
        </a:spcAft>
        <a:defRPr sz="2200">
          <a:solidFill>
            <a:srgbClr val="333333"/>
          </a:solidFill>
          <a:latin typeface="Arial" pitchFamily="67" charset="0"/>
          <a:ea typeface="ＭＳ Ｐゴシック" pitchFamily="68" charset="-128"/>
          <a:cs typeface="ＭＳ Ｐゴシック" pitchFamily="68" charset="-128"/>
        </a:defRPr>
      </a:lvl2pPr>
      <a:lvl3pPr algn="l" defTabSz="817563" rtl="0" eaLnBrk="1" fontAlgn="base" hangingPunct="1">
        <a:spcBef>
          <a:spcPct val="0"/>
        </a:spcBef>
        <a:spcAft>
          <a:spcPct val="0"/>
        </a:spcAft>
        <a:defRPr sz="2200">
          <a:solidFill>
            <a:srgbClr val="333333"/>
          </a:solidFill>
          <a:latin typeface="Arial" pitchFamily="67" charset="0"/>
          <a:ea typeface="ＭＳ Ｐゴシック" pitchFamily="68" charset="-128"/>
          <a:cs typeface="ＭＳ Ｐゴシック" pitchFamily="68" charset="-128"/>
        </a:defRPr>
      </a:lvl3pPr>
      <a:lvl4pPr algn="l" defTabSz="817563" rtl="0" eaLnBrk="1" fontAlgn="base" hangingPunct="1">
        <a:spcBef>
          <a:spcPct val="0"/>
        </a:spcBef>
        <a:spcAft>
          <a:spcPct val="0"/>
        </a:spcAft>
        <a:defRPr sz="2200">
          <a:solidFill>
            <a:srgbClr val="333333"/>
          </a:solidFill>
          <a:latin typeface="Arial" pitchFamily="67" charset="0"/>
          <a:ea typeface="ＭＳ Ｐゴシック" pitchFamily="68" charset="-128"/>
          <a:cs typeface="ＭＳ Ｐゴシック" pitchFamily="68" charset="-128"/>
        </a:defRPr>
      </a:lvl4pPr>
      <a:lvl5pPr algn="l" defTabSz="817563" rtl="0" eaLnBrk="1" fontAlgn="base" hangingPunct="1">
        <a:spcBef>
          <a:spcPct val="0"/>
        </a:spcBef>
        <a:spcAft>
          <a:spcPct val="0"/>
        </a:spcAft>
        <a:defRPr sz="2200">
          <a:solidFill>
            <a:srgbClr val="333333"/>
          </a:solidFill>
          <a:latin typeface="Arial" pitchFamily="67" charset="0"/>
          <a:ea typeface="ＭＳ Ｐゴシック" pitchFamily="68" charset="-128"/>
          <a:cs typeface="ＭＳ Ｐゴシック" pitchFamily="68" charset="-128"/>
        </a:defRPr>
      </a:lvl5pPr>
      <a:lvl6pPr marL="457200" algn="l" defTabSz="817563" rtl="0" eaLnBrk="1" fontAlgn="base" hangingPunct="1">
        <a:spcBef>
          <a:spcPct val="0"/>
        </a:spcBef>
        <a:spcAft>
          <a:spcPct val="0"/>
        </a:spcAft>
        <a:defRPr sz="2200">
          <a:solidFill>
            <a:srgbClr val="333333"/>
          </a:solidFill>
          <a:latin typeface="Arial" pitchFamily="67" charset="0"/>
        </a:defRPr>
      </a:lvl6pPr>
      <a:lvl7pPr marL="914400" algn="l" defTabSz="817563" rtl="0" eaLnBrk="1" fontAlgn="base" hangingPunct="1">
        <a:spcBef>
          <a:spcPct val="0"/>
        </a:spcBef>
        <a:spcAft>
          <a:spcPct val="0"/>
        </a:spcAft>
        <a:defRPr sz="2200">
          <a:solidFill>
            <a:srgbClr val="333333"/>
          </a:solidFill>
          <a:latin typeface="Arial" pitchFamily="67" charset="0"/>
        </a:defRPr>
      </a:lvl7pPr>
      <a:lvl8pPr marL="1371600" algn="l" defTabSz="817563" rtl="0" eaLnBrk="1" fontAlgn="base" hangingPunct="1">
        <a:spcBef>
          <a:spcPct val="0"/>
        </a:spcBef>
        <a:spcAft>
          <a:spcPct val="0"/>
        </a:spcAft>
        <a:defRPr sz="2200">
          <a:solidFill>
            <a:srgbClr val="333333"/>
          </a:solidFill>
          <a:latin typeface="Arial" pitchFamily="67" charset="0"/>
        </a:defRPr>
      </a:lvl8pPr>
      <a:lvl9pPr marL="1828800" algn="l" defTabSz="817563" rtl="0" eaLnBrk="1" fontAlgn="base" hangingPunct="1">
        <a:spcBef>
          <a:spcPct val="0"/>
        </a:spcBef>
        <a:spcAft>
          <a:spcPct val="0"/>
        </a:spcAft>
        <a:defRPr sz="2200">
          <a:solidFill>
            <a:srgbClr val="333333"/>
          </a:solidFill>
          <a:latin typeface="Arial" pitchFamily="67" charset="0"/>
        </a:defRPr>
      </a:lvl9pPr>
    </p:titleStyle>
    <p:bodyStyle>
      <a:lvl1pPr marL="255588" indent="-255588" algn="l" defTabSz="817563" rtl="0" eaLnBrk="1" fontAlgn="base" hangingPunct="1">
        <a:spcBef>
          <a:spcPct val="20000"/>
        </a:spcBef>
        <a:spcAft>
          <a:spcPct val="0"/>
        </a:spcAft>
        <a:buClr>
          <a:srgbClr val="333333"/>
        </a:buClr>
        <a:buSzPct val="65000"/>
        <a:buFont typeface="Wingdings" charset="0"/>
        <a:buChar char="n"/>
        <a:defRPr sz="1600">
          <a:solidFill>
            <a:schemeClr val="tx1"/>
          </a:solidFill>
          <a:latin typeface="+mn-lt"/>
          <a:ea typeface="ＭＳ Ｐゴシック" pitchFamily="68" charset="-128"/>
          <a:cs typeface="ＭＳ Ｐゴシック" pitchFamily="68" charset="-128"/>
        </a:defRPr>
      </a:lvl1pPr>
      <a:lvl2pPr marL="588963" indent="-163513" algn="l" defTabSz="817563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  <a:ea typeface="ＭＳ Ｐゴシック" pitchFamily="67" charset="-128"/>
        </a:defRPr>
      </a:lvl2pPr>
      <a:lvl3pPr marL="939800" indent="-180975" algn="l" defTabSz="817563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tx1"/>
        </a:buClr>
        <a:defRPr sz="1200">
          <a:solidFill>
            <a:schemeClr val="tx1"/>
          </a:solidFill>
          <a:latin typeface="+mn-lt"/>
          <a:ea typeface="ＭＳ Ｐゴシック" pitchFamily="67" charset="-128"/>
        </a:defRPr>
      </a:lvl3pPr>
      <a:lvl4pPr marL="1274763" indent="-165100" algn="l" defTabSz="817563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tx1"/>
        </a:buClr>
        <a:defRPr sz="1000">
          <a:solidFill>
            <a:schemeClr val="tx1"/>
          </a:solidFill>
          <a:latin typeface="Verdana" pitchFamily="67" charset="0"/>
          <a:ea typeface="ＭＳ Ｐゴシック" pitchFamily="67" charset="-128"/>
        </a:defRPr>
      </a:lvl4pPr>
      <a:lvl5pPr marL="1903413" indent="-203200" algn="l" defTabSz="817563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1100">
          <a:solidFill>
            <a:schemeClr val="bg2"/>
          </a:solidFill>
          <a:latin typeface="Verdana" pitchFamily="67" charset="0"/>
          <a:ea typeface="ＭＳ Ｐゴシック" pitchFamily="67" charset="-128"/>
        </a:defRPr>
      </a:lvl5pPr>
      <a:lvl6pPr marL="2360613" indent="-203200" algn="l" defTabSz="817563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1100">
          <a:solidFill>
            <a:schemeClr val="bg2"/>
          </a:solidFill>
          <a:latin typeface="Verdana" pitchFamily="67" charset="0"/>
          <a:ea typeface="ＭＳ Ｐゴシック" pitchFamily="67" charset="-128"/>
        </a:defRPr>
      </a:lvl6pPr>
      <a:lvl7pPr marL="2817813" indent="-203200" algn="l" defTabSz="817563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1100">
          <a:solidFill>
            <a:schemeClr val="bg2"/>
          </a:solidFill>
          <a:latin typeface="Verdana" pitchFamily="67" charset="0"/>
          <a:ea typeface="ＭＳ Ｐゴシック" pitchFamily="67" charset="-128"/>
        </a:defRPr>
      </a:lvl7pPr>
      <a:lvl8pPr marL="3275013" indent="-203200" algn="l" defTabSz="817563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1100">
          <a:solidFill>
            <a:schemeClr val="bg2"/>
          </a:solidFill>
          <a:latin typeface="Verdana" pitchFamily="67" charset="0"/>
          <a:ea typeface="ＭＳ Ｐゴシック" pitchFamily="67" charset="-128"/>
        </a:defRPr>
      </a:lvl8pPr>
      <a:lvl9pPr marL="3732213" indent="-203200" algn="l" defTabSz="817563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1100">
          <a:solidFill>
            <a:schemeClr val="bg2"/>
          </a:solidFill>
          <a:latin typeface="Verdana" pitchFamily="67" charset="0"/>
          <a:ea typeface="ＭＳ Ｐゴシック" pitchFamily="67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gif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 descr="IMG_3750.TI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4943475" cy="51435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4943474" y="0"/>
            <a:ext cx="4200525" cy="5143501"/>
          </a:xfrm>
          <a:prstGeom prst="rect">
            <a:avLst/>
          </a:prstGeom>
          <a:solidFill>
            <a:srgbClr val="89BA1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chteck 6"/>
          <p:cNvSpPr/>
          <p:nvPr/>
        </p:nvSpPr>
        <p:spPr>
          <a:xfrm>
            <a:off x="7164288" y="4126448"/>
            <a:ext cx="1979713" cy="533534"/>
          </a:xfrm>
          <a:prstGeom prst="rect">
            <a:avLst/>
          </a:prstGeom>
          <a:solidFill>
            <a:srgbClr val="7FAD18"/>
          </a:solidFill>
          <a:ln>
            <a:noFill/>
          </a:ln>
          <a:effectLst>
            <a:outerShdw blurRad="136525" dist="63500" dir="2400000" algn="tl" rotWithShape="0">
              <a:srgbClr val="000000">
                <a:alpha val="42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p:pic>
        <p:nvPicPr>
          <p:cNvPr id="8" name="Bild 7" descr="BUW_Logo-weis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0" y="4184444"/>
            <a:ext cx="1140618" cy="415598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4991256" y="1409966"/>
            <a:ext cx="4122380" cy="1161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100" dirty="0">
                <a:solidFill>
                  <a:schemeClr val="bg1"/>
                </a:solidFill>
                <a:latin typeface="Arial"/>
                <a:cs typeface="Arial"/>
              </a:rPr>
              <a:t>University of Wuppertal</a:t>
            </a:r>
          </a:p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dirty="0"/>
              <a:t>In-Situ EXAFS Investigation </a:t>
            </a:r>
            <a:r>
              <a:rPr lang="de-DE" sz="2400" dirty="0" err="1"/>
              <a:t>of</a:t>
            </a:r>
            <a:r>
              <a:rPr lang="de-DE" sz="2400" dirty="0"/>
              <a:t> N</a:t>
            </a:r>
            <a:r>
              <a:rPr lang="de-DE" sz="2400" baseline="-25000" dirty="0"/>
              <a:t>2</a:t>
            </a:r>
            <a:r>
              <a:rPr lang="de-DE" sz="2400" dirty="0"/>
              <a:t> </a:t>
            </a:r>
            <a:r>
              <a:rPr lang="de-DE" sz="2400" dirty="0" smtClean="0"/>
              <a:t>Treatment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Nb</a:t>
            </a:r>
            <a:endParaRPr lang="de-DE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991256" y="2702419"/>
            <a:ext cx="3829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P. </a:t>
            </a:r>
            <a:r>
              <a:rPr lang="de-DE" b="1" dirty="0" err="1" smtClean="0">
                <a:solidFill>
                  <a:schemeClr val="bg1"/>
                </a:solidFill>
              </a:rPr>
              <a:t>Rothweiler</a:t>
            </a:r>
            <a:r>
              <a:rPr lang="de-DE" dirty="0" smtClean="0">
                <a:solidFill>
                  <a:schemeClr val="bg1"/>
                </a:solidFill>
              </a:rPr>
              <a:t>*, J. Kläs, </a:t>
            </a:r>
            <a:r>
              <a:rPr lang="de-DE" dirty="0">
                <a:solidFill>
                  <a:schemeClr val="bg1"/>
                </a:solidFill>
              </a:rPr>
              <a:t>R. </a:t>
            </a:r>
            <a:r>
              <a:rPr lang="de-DE" dirty="0" smtClean="0">
                <a:solidFill>
                  <a:schemeClr val="bg1"/>
                </a:solidFill>
              </a:rPr>
              <a:t>Wagner,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D. </a:t>
            </a:r>
            <a:r>
              <a:rPr lang="de-DE" dirty="0" err="1" smtClean="0">
                <a:solidFill>
                  <a:schemeClr val="bg1"/>
                </a:solidFill>
              </a:rPr>
              <a:t>Lützenkirchen</a:t>
            </a:r>
            <a:r>
              <a:rPr lang="de-DE" dirty="0" smtClean="0">
                <a:solidFill>
                  <a:schemeClr val="bg1"/>
                </a:solidFill>
              </a:rPr>
              <a:t>-Hecht**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91256" y="3814763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* patrick.rothweiler@uni-wuppertal.de</a:t>
            </a:r>
          </a:p>
          <a:p>
            <a:r>
              <a:rPr lang="de-DE" sz="1400" dirty="0" smtClean="0">
                <a:solidFill>
                  <a:schemeClr val="bg1"/>
                </a:solidFill>
              </a:rPr>
              <a:t>** dirklh@uni-wuppertal.de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15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Summary </a:t>
            </a:r>
            <a:r>
              <a:rPr lang="de-DE" dirty="0" err="1" smtClean="0"/>
              <a:t>and</a:t>
            </a:r>
            <a:r>
              <a:rPr lang="de-DE" dirty="0" smtClean="0"/>
              <a:t> Outlook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7086600" y="4705350"/>
            <a:ext cx="2057400" cy="274638"/>
          </a:xfrm>
          <a:prstGeom prst="rect">
            <a:avLst/>
          </a:prstGeom>
        </p:spPr>
        <p:txBody>
          <a:bodyPr/>
          <a:lstStyle/>
          <a:p>
            <a:fld id="{C13426CF-BEC6-4CCB-BA08-DE0E1B7DEE10}" type="slidenum">
              <a:rPr lang="de-DE" smtClean="0"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23529" y="699542"/>
            <a:ext cx="52565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baseline="-25000" dirty="0"/>
              <a:t>2 </a:t>
            </a:r>
            <a:r>
              <a:rPr lang="en-US" dirty="0" smtClean="0"/>
              <a:t>-uptake </a:t>
            </a:r>
            <a:r>
              <a:rPr lang="en-US" dirty="0" smtClean="0"/>
              <a:t>on </a:t>
            </a:r>
            <a:r>
              <a:rPr lang="en-US" dirty="0" smtClean="0"/>
              <a:t>interstitial octahedral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Investigations </a:t>
            </a:r>
            <a:r>
              <a:rPr lang="en-US" dirty="0" smtClean="0"/>
              <a:t>of </a:t>
            </a:r>
            <a:r>
              <a:rPr lang="en-US" dirty="0" smtClean="0"/>
              <a:t>time- and pressure-dependence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In- and ex-situ measurements agree with each </a:t>
            </a:r>
            <a:br>
              <a:rPr lang="en-US" dirty="0" smtClean="0"/>
            </a:br>
            <a:r>
              <a:rPr lang="en-US" dirty="0" smtClean="0"/>
              <a:t>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100 K measurements show same trends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Kr- and </a:t>
            </a:r>
            <a:r>
              <a:rPr lang="en-US" dirty="0" err="1" smtClean="0"/>
              <a:t>Ar</a:t>
            </a:r>
            <a:r>
              <a:rPr lang="en-US" dirty="0" smtClean="0"/>
              <a:t>-uptake: do not show any detectable </a:t>
            </a:r>
            <a:r>
              <a:rPr lang="en-US" dirty="0" smtClean="0"/>
              <a:t>effects </a:t>
            </a:r>
            <a:endParaRPr lang="en-US" baseline="-25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15566"/>
            <a:ext cx="3436162" cy="3089737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23528" y="2730867"/>
            <a:ext cx="50405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Improvement of fit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shells / paths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Measurements with samples from real cavities using surface sensitive EXAFS </a:t>
            </a:r>
            <a:r>
              <a:rPr lang="en-US" dirty="0"/>
              <a:t/>
            </a:r>
            <a:br>
              <a:rPr lang="en-US" dirty="0"/>
            </a:br>
            <a:r>
              <a:rPr lang="en-US" altLang="de-DE" dirty="0" smtClean="0">
                <a:latin typeface="Symbol" panose="05050102010706020507" pitchFamily="18" charset="2"/>
              </a:rPr>
              <a:t>Þ</a:t>
            </a:r>
            <a:r>
              <a:rPr lang="en-US" dirty="0" smtClean="0"/>
              <a:t> </a:t>
            </a:r>
            <a:r>
              <a:rPr lang="en-US" b="1" dirty="0" smtClean="0"/>
              <a:t>samples </a:t>
            </a:r>
            <a:r>
              <a:rPr lang="en-US" b="1" dirty="0" smtClean="0"/>
              <a:t>from the community are </a:t>
            </a:r>
            <a:r>
              <a:rPr lang="en-US" b="1" dirty="0" smtClean="0"/>
              <a:t>welcome!</a:t>
            </a:r>
          </a:p>
        </p:txBody>
      </p:sp>
    </p:spTree>
    <p:extLst>
      <p:ext uri="{BB962C8B-B14F-4D97-AF65-F5344CB8AC3E}">
        <p14:creationId xmlns:p14="http://schemas.microsoft.com/office/powerpoint/2010/main" val="78301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leo_rgb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252" y="813335"/>
            <a:ext cx="525628" cy="54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7" descr="logodel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90" y="1496475"/>
            <a:ext cx="720551" cy="552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7" t="43604" r="25964" b="42442"/>
          <a:stretch>
            <a:fillRect/>
          </a:stretch>
        </p:blipFill>
        <p:spPr bwMode="auto">
          <a:xfrm>
            <a:off x="611560" y="2204519"/>
            <a:ext cx="985984" cy="415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Acknowledgements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0"/>
          </p:nvPr>
        </p:nvSpPr>
        <p:spPr>
          <a:xfrm>
            <a:off x="7086600" y="4705350"/>
            <a:ext cx="2057400" cy="274638"/>
          </a:xfrm>
          <a:prstGeom prst="rect">
            <a:avLst/>
          </a:prstGeom>
        </p:spPr>
        <p:txBody>
          <a:bodyPr/>
          <a:lstStyle/>
          <a:p>
            <a:fld id="{C13426CF-BEC6-4CCB-BA08-DE0E1B7DEE10}" type="slidenum">
              <a:rPr lang="de-DE" smtClean="0"/>
              <a:t>11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54" y="2720279"/>
            <a:ext cx="596626" cy="582910"/>
          </a:xfrm>
          <a:prstGeom prst="rect">
            <a:avLst/>
          </a:prstGeom>
        </p:spPr>
      </p:pic>
      <p:pic>
        <p:nvPicPr>
          <p:cNvPr id="9" name="Picture 6" descr="0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04" y="3412631"/>
            <a:ext cx="1042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420339" y="3901079"/>
            <a:ext cx="1368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6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MWF NRW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788764" y="843558"/>
            <a:ext cx="66716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Department in Wuppertal: R. Frahm,  B. </a:t>
            </a:r>
            <a:r>
              <a:rPr lang="de-DE" dirty="0" err="1" smtClean="0"/>
              <a:t>Bornmann</a:t>
            </a:r>
            <a:r>
              <a:rPr lang="de-DE" dirty="0" smtClean="0"/>
              <a:t>, </a:t>
            </a:r>
            <a:br>
              <a:rPr lang="de-DE" dirty="0" smtClean="0"/>
            </a:br>
            <a:r>
              <a:rPr lang="de-DE" dirty="0" smtClean="0"/>
              <a:t>P. Pagel, R. </a:t>
            </a:r>
            <a:r>
              <a:rPr lang="de-DE" dirty="0" err="1" smtClean="0"/>
              <a:t>Wabnitz</a:t>
            </a:r>
            <a:r>
              <a:rPr lang="de-DE" dirty="0" smtClean="0"/>
              <a:t>, …</a:t>
            </a:r>
          </a:p>
          <a:p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DELTA (TU Dortmund, Germany)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PSI – Villingen, Swiss Light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DESY </a:t>
            </a:r>
            <a:r>
              <a:rPr lang="de-DE" dirty="0" err="1" smtClean="0"/>
              <a:t>photon</a:t>
            </a:r>
            <a:r>
              <a:rPr lang="de-DE" dirty="0" smtClean="0"/>
              <a:t> </a:t>
            </a:r>
            <a:r>
              <a:rPr lang="de-DE" dirty="0" err="1" smtClean="0"/>
              <a:t>science</a:t>
            </a:r>
            <a:r>
              <a:rPr lang="de-DE" dirty="0" smtClean="0"/>
              <a:t> Hamburg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BMBF: </a:t>
            </a:r>
            <a:r>
              <a:rPr lang="de-DE" dirty="0" err="1" smtClean="0"/>
              <a:t>financial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/>
              <a:t> (05H15PXRB1, </a:t>
            </a:r>
            <a:r>
              <a:rPr lang="de-DE" dirty="0" smtClean="0"/>
              <a:t>05H18PXRB1, 05K16PX1)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MWF NRW: </a:t>
            </a:r>
            <a:r>
              <a:rPr lang="de-DE" dirty="0" err="1" smtClean="0"/>
              <a:t>financial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377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Addional</a:t>
            </a:r>
            <a:r>
              <a:rPr lang="de-DE" dirty="0" smtClean="0"/>
              <a:t> material: Nb - </a:t>
            </a:r>
            <a:r>
              <a:rPr lang="de-DE" dirty="0" err="1" smtClean="0"/>
              <a:t>foils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6644D-2614-423D-A5FB-6099457953E6}" type="slidenum">
              <a:rPr lang="de-DE" smtClean="0"/>
              <a:t>12</a:t>
            </a:fld>
            <a:endParaRPr lang="de-DE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34799" y="2737752"/>
            <a:ext cx="347993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2000" dirty="0" smtClean="0"/>
              <a:t>X-</a:t>
            </a:r>
            <a:r>
              <a:rPr lang="de-DE" altLang="de-DE" sz="2000" dirty="0" err="1" smtClean="0"/>
              <a:t>ray</a:t>
            </a:r>
            <a:r>
              <a:rPr lang="de-DE" altLang="de-DE" sz="2000" dirty="0" smtClean="0"/>
              <a:t> </a:t>
            </a:r>
            <a:r>
              <a:rPr lang="de-DE" altLang="de-DE" sz="2000" dirty="0" err="1" smtClean="0"/>
              <a:t>diffraction</a:t>
            </a:r>
            <a:r>
              <a:rPr lang="de-DE" altLang="de-DE" sz="2000" dirty="0" smtClean="0"/>
              <a:t>, E </a:t>
            </a:r>
            <a:r>
              <a:rPr lang="de-DE" altLang="de-DE" sz="2000" dirty="0"/>
              <a:t>= 16 </a:t>
            </a:r>
            <a:r>
              <a:rPr lang="de-DE" altLang="de-DE" sz="2000" dirty="0" err="1" smtClean="0"/>
              <a:t>keV</a:t>
            </a:r>
            <a:r>
              <a:rPr lang="de-DE" altLang="de-DE" sz="2000" dirty="0" smtClean="0"/>
              <a:t>:</a:t>
            </a:r>
          </a:p>
          <a:p>
            <a:pPr>
              <a:spcBef>
                <a:spcPct val="50000"/>
              </a:spcBef>
            </a:pPr>
            <a:r>
              <a:rPr lang="de-DE" altLang="de-DE" sz="2000" dirty="0" err="1" smtClean="0"/>
              <a:t>Polycrystalline</a:t>
            </a:r>
            <a:r>
              <a:rPr lang="de-DE" altLang="de-DE" sz="2000" dirty="0" smtClean="0"/>
              <a:t>, </a:t>
            </a:r>
            <a:r>
              <a:rPr lang="de-DE" altLang="de-DE" sz="2000" dirty="0" err="1" smtClean="0"/>
              <a:t>textured</a:t>
            </a:r>
            <a:r>
              <a:rPr lang="de-DE" altLang="de-DE" sz="2000" dirty="0" smtClean="0"/>
              <a:t> </a:t>
            </a:r>
            <a:r>
              <a:rPr lang="de-DE" altLang="de-DE" sz="2000" dirty="0" err="1" smtClean="0"/>
              <a:t>foils</a:t>
            </a:r>
            <a:endParaRPr lang="de-DE" altLang="de-DE" sz="2000" dirty="0"/>
          </a:p>
        </p:txBody>
      </p:sp>
      <p:pic>
        <p:nvPicPr>
          <p:cNvPr id="5" name="Picture 8" descr="Bearbeitet_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31" y="788620"/>
            <a:ext cx="465772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Nb-untreated_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761" y="802907"/>
            <a:ext cx="3900488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071481" y="3435846"/>
            <a:ext cx="410091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2000" dirty="0" smtClean="0"/>
              <a:t>SEM:</a:t>
            </a:r>
            <a:endParaRPr lang="de-DE" altLang="de-DE" sz="2000" dirty="0"/>
          </a:p>
          <a:p>
            <a:pPr>
              <a:spcBef>
                <a:spcPct val="50000"/>
              </a:spcBef>
            </a:pPr>
            <a:r>
              <a:rPr lang="de-DE" altLang="de-DE" sz="2000" dirty="0" smtClean="0"/>
              <a:t>Smooth, </a:t>
            </a:r>
            <a:r>
              <a:rPr lang="de-DE" altLang="de-DE" sz="2000" dirty="0" err="1" smtClean="0"/>
              <a:t>wavy</a:t>
            </a:r>
            <a:r>
              <a:rPr lang="de-DE" altLang="de-DE" sz="2000" dirty="0" smtClean="0"/>
              <a:t> </a:t>
            </a:r>
            <a:r>
              <a:rPr lang="de-DE" altLang="de-DE" sz="2000" dirty="0" err="1" smtClean="0"/>
              <a:t>surfaces</a:t>
            </a:r>
            <a:r>
              <a:rPr lang="de-DE" altLang="de-DE" sz="2000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3897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6644D-2614-423D-A5FB-6099457953E6}" type="slidenum">
              <a:rPr lang="de-DE" smtClean="0"/>
              <a:t>2</a:t>
            </a:fld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83518"/>
            <a:ext cx="2736304" cy="410445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067944" y="771550"/>
            <a:ext cx="41044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Nowadays most </a:t>
            </a:r>
            <a:r>
              <a:rPr lang="en-US" dirty="0" err="1" smtClean="0"/>
              <a:t>Nb</a:t>
            </a:r>
            <a:r>
              <a:rPr lang="en-US" dirty="0" smtClean="0"/>
              <a:t>-cavities are treated with N</a:t>
            </a:r>
            <a:r>
              <a:rPr lang="en-US" baseline="-25000" dirty="0" smtClean="0"/>
              <a:t>2 </a:t>
            </a:r>
            <a:r>
              <a:rPr lang="en-US" dirty="0" smtClean="0"/>
              <a:t>to improve Q-factor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“nitrogen-doping”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Effects still not </a:t>
            </a:r>
            <a:r>
              <a:rPr lang="en-US" dirty="0" smtClean="0"/>
              <a:t>well understood: especially position of “doped” nitrogen in the Nb-lattice unclear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low doses of N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Too low for e.g. </a:t>
            </a:r>
            <a:r>
              <a:rPr lang="en-US" dirty="0" smtClean="0"/>
              <a:t>XRD</a:t>
            </a:r>
            <a:endParaRPr lang="en-US" dirty="0"/>
          </a:p>
          <a:p>
            <a:pPr lvl="1"/>
            <a:endParaRPr lang="en-US" dirty="0" smtClean="0"/>
          </a:p>
          <a:p>
            <a:pPr lvl="1" indent="-457200"/>
            <a:r>
              <a:rPr lang="en-US" altLang="de-DE" dirty="0" smtClean="0">
                <a:latin typeface="Symbol" panose="05050102010706020507" pitchFamily="18" charset="2"/>
              </a:rPr>
              <a:t>	Þ 	</a:t>
            </a:r>
            <a:r>
              <a:rPr lang="en-US" altLang="de-DE" dirty="0" smtClean="0">
                <a:solidFill>
                  <a:srgbClr val="FF0000"/>
                </a:solidFill>
              </a:rPr>
              <a:t>in-situ </a:t>
            </a:r>
            <a:r>
              <a:rPr lang="en-US" altLang="de-DE" dirty="0">
                <a:solidFill>
                  <a:srgbClr val="FF0000"/>
                </a:solidFill>
              </a:rPr>
              <a:t>measurements during </a:t>
            </a:r>
            <a:r>
              <a:rPr lang="en-US" altLang="de-DE" dirty="0" smtClean="0">
                <a:solidFill>
                  <a:srgbClr val="FF0000"/>
                </a:solidFill>
              </a:rPr>
              <a:t>	doping </a:t>
            </a:r>
            <a:r>
              <a:rPr lang="en-US" altLang="de-DE" dirty="0">
                <a:solidFill>
                  <a:srgbClr val="FF0000"/>
                </a:solidFill>
              </a:rPr>
              <a:t>procedure</a:t>
            </a:r>
            <a:r>
              <a:rPr lang="en-US" altLang="de-DE" dirty="0"/>
              <a:t> </a:t>
            </a:r>
          </a:p>
          <a:p>
            <a:pPr marL="0" lvl="1" indent="457200"/>
            <a:endParaRPr lang="en-US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899592" y="4516849"/>
            <a:ext cx="1656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/>
              <a:t>*</a:t>
            </a:r>
            <a:r>
              <a:rPr lang="de-DE" sz="1050" dirty="0" err="1" smtClean="0"/>
              <a:t>Fermilab</a:t>
            </a:r>
            <a:r>
              <a:rPr lang="de-DE" sz="1050" dirty="0" smtClean="0"/>
              <a:t> </a:t>
            </a:r>
            <a:r>
              <a:rPr lang="de-DE" sz="1050" dirty="0" err="1" smtClean="0"/>
              <a:t>today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47729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X-Ray Absorption </a:t>
            </a:r>
            <a:r>
              <a:rPr lang="de-DE" dirty="0" err="1" smtClean="0"/>
              <a:t>Spectroscopy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>
          <a:xfrm>
            <a:off x="7086600" y="4705350"/>
            <a:ext cx="2057400" cy="274638"/>
          </a:xfrm>
          <a:prstGeom prst="rect">
            <a:avLst/>
          </a:prstGeom>
        </p:spPr>
        <p:txBody>
          <a:bodyPr/>
          <a:lstStyle/>
          <a:p>
            <a:fld id="{C13426CF-BEC6-4CCB-BA08-DE0E1B7DEE10}" type="slidenum">
              <a:rPr lang="de-DE" smtClean="0"/>
              <a:t>3</a:t>
            </a:fld>
            <a:endParaRPr lang="de-DE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2388" y="3844457"/>
            <a:ext cx="4633912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2160" tIns="46080" rIns="92160" bIns="46080" anchor="ctr" anchorCtr="1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SzPct val="100000"/>
              <a:defRPr/>
            </a:pP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XANES </a:t>
            </a:r>
            <a:r>
              <a:rPr lang="en-GB" altLang="de-DE" sz="1400" b="1" dirty="0" smtClean="0">
                <a:latin typeface="+mn-lt"/>
                <a:cs typeface="+mn-cs"/>
              </a:rPr>
              <a:t>= </a:t>
            </a: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X</a:t>
            </a:r>
            <a:r>
              <a:rPr lang="en-GB" altLang="de-DE" sz="1400" b="1" dirty="0" smtClean="0">
                <a:latin typeface="+mn-lt"/>
                <a:cs typeface="+mn-cs"/>
              </a:rPr>
              <a:t>-ray </a:t>
            </a: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A</a:t>
            </a:r>
            <a:r>
              <a:rPr lang="en-GB" altLang="de-DE" sz="1400" b="1" dirty="0" smtClean="0">
                <a:latin typeface="+mn-lt"/>
                <a:cs typeface="+mn-cs"/>
              </a:rPr>
              <a:t>bsorption </a:t>
            </a: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N</a:t>
            </a:r>
            <a:r>
              <a:rPr lang="en-GB" altLang="de-DE" sz="1400" b="1" dirty="0" smtClean="0">
                <a:latin typeface="+mn-lt"/>
                <a:cs typeface="+mn-cs"/>
              </a:rPr>
              <a:t>ear-</a:t>
            </a: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E</a:t>
            </a:r>
            <a:r>
              <a:rPr lang="en-GB" altLang="de-DE" sz="1400" b="1" dirty="0" smtClean="0">
                <a:latin typeface="+mn-lt"/>
                <a:cs typeface="+mn-cs"/>
              </a:rPr>
              <a:t>dge </a:t>
            </a: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S</a:t>
            </a:r>
            <a:r>
              <a:rPr lang="en-GB" altLang="de-DE" sz="1400" b="1" dirty="0" smtClean="0">
                <a:latin typeface="+mn-lt"/>
                <a:cs typeface="+mn-cs"/>
              </a:rPr>
              <a:t>pectroscopy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9426" y="4050663"/>
            <a:ext cx="4611687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2160" tIns="46080" rIns="92160" bIns="46080" anchor="ctr" anchorCtr="1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SzPct val="100000"/>
              <a:defRPr/>
            </a:pP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EXAFS</a:t>
            </a:r>
            <a:r>
              <a:rPr lang="en-GB" altLang="de-DE" sz="1400" b="1" dirty="0" smtClean="0">
                <a:latin typeface="+mn-lt"/>
                <a:cs typeface="+mn-cs"/>
              </a:rPr>
              <a:t>  = </a:t>
            </a: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E</a:t>
            </a:r>
            <a:r>
              <a:rPr lang="en-GB" altLang="de-DE" sz="1400" b="1" dirty="0" smtClean="0">
                <a:latin typeface="+mn-lt"/>
                <a:cs typeface="+mn-cs"/>
              </a:rPr>
              <a:t>xtended </a:t>
            </a: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X</a:t>
            </a:r>
            <a:r>
              <a:rPr lang="en-GB" altLang="de-DE" sz="1400" b="1" dirty="0" smtClean="0">
                <a:latin typeface="+mn-lt"/>
                <a:cs typeface="+mn-cs"/>
              </a:rPr>
              <a:t>-ray </a:t>
            </a: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A</a:t>
            </a:r>
            <a:r>
              <a:rPr lang="en-GB" altLang="de-DE" sz="1400" b="1" dirty="0" smtClean="0">
                <a:latin typeface="+mn-lt"/>
                <a:cs typeface="+mn-cs"/>
              </a:rPr>
              <a:t>bsorption </a:t>
            </a: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F</a:t>
            </a:r>
            <a:r>
              <a:rPr lang="en-GB" altLang="de-DE" sz="1400" b="1" dirty="0" smtClean="0">
                <a:latin typeface="+mn-lt"/>
                <a:cs typeface="+mn-cs"/>
              </a:rPr>
              <a:t>ine-</a:t>
            </a:r>
            <a:r>
              <a:rPr lang="en-GB" altLang="de-DE" sz="1400" b="1" dirty="0" smtClean="0">
                <a:solidFill>
                  <a:srgbClr val="A50021"/>
                </a:solidFill>
                <a:latin typeface="+mn-lt"/>
                <a:cs typeface="+mn-cs"/>
              </a:rPr>
              <a:t>S</a:t>
            </a:r>
            <a:r>
              <a:rPr lang="en-GB" altLang="de-DE" sz="1400" b="1" dirty="0" smtClean="0">
                <a:latin typeface="+mn-lt"/>
                <a:cs typeface="+mn-cs"/>
              </a:rPr>
              <a:t>tructure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283968" y="742402"/>
            <a:ext cx="4824536" cy="58550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SzPct val="97000"/>
              <a:defRPr/>
            </a:pPr>
            <a:r>
              <a:rPr lang="en-GB" altLang="de-DE" sz="1600" b="1" dirty="0" smtClean="0">
                <a:solidFill>
                  <a:srgbClr val="FF3300"/>
                </a:solidFill>
                <a:latin typeface="+mn-lt"/>
                <a:cs typeface="+mn-cs"/>
              </a:rPr>
              <a:t>Element Specific:</a:t>
            </a:r>
            <a:r>
              <a:rPr lang="en-GB" altLang="de-DE" sz="1600" dirty="0" smtClean="0">
                <a:latin typeface="+mn-lt"/>
                <a:cs typeface="+mn-cs"/>
              </a:rPr>
              <a:t>  </a:t>
            </a:r>
            <a:r>
              <a:rPr lang="en-GB" altLang="de-DE" sz="1600" dirty="0" smtClean="0">
                <a:latin typeface="+mn-lt"/>
                <a:cs typeface="+mn-cs"/>
              </a:rPr>
              <a:t>Absorption edges are element-specific</a:t>
            </a:r>
            <a:endParaRPr lang="en-GB" altLang="de-DE" sz="1600" dirty="0" smtClean="0">
              <a:latin typeface="+mn-lt"/>
              <a:cs typeface="+mn-cs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283965" y="1272625"/>
            <a:ext cx="4536504" cy="58550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SzPct val="97000"/>
              <a:defRPr/>
            </a:pPr>
            <a:r>
              <a:rPr lang="en-GB" altLang="de-DE" sz="1600" b="1" dirty="0" smtClean="0">
                <a:solidFill>
                  <a:srgbClr val="FF3300"/>
                </a:solidFill>
                <a:latin typeface="+mn-lt"/>
                <a:cs typeface="+mn-cs"/>
              </a:rPr>
              <a:t>Valence Probe</a:t>
            </a:r>
            <a:r>
              <a:rPr lang="en-GB" altLang="de-DE" sz="1600" b="1" dirty="0" smtClean="0">
                <a:solidFill>
                  <a:srgbClr val="A50021"/>
                </a:solidFill>
                <a:latin typeface="+mn-lt"/>
                <a:cs typeface="+mn-cs"/>
              </a:rPr>
              <a:t>:  </a:t>
            </a:r>
            <a:r>
              <a:rPr lang="en-GB" altLang="de-DE" sz="1600" dirty="0" smtClean="0">
                <a:latin typeface="+mn-lt"/>
                <a:cs typeface="+mn-cs"/>
              </a:rPr>
              <a:t>XANES gives chemical state and formal valence of selected element.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283966" y="3130923"/>
            <a:ext cx="4536506" cy="58550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SzPct val="97000"/>
              <a:defRPr/>
            </a:pPr>
            <a:r>
              <a:rPr lang="en-GB" altLang="de-DE" sz="1600" b="1" dirty="0" smtClean="0">
                <a:solidFill>
                  <a:srgbClr val="FF3300"/>
                </a:solidFill>
                <a:latin typeface="+mn-lt"/>
                <a:cs typeface="+mn-cs"/>
              </a:rPr>
              <a:t>Various Samples:</a:t>
            </a:r>
            <a:r>
              <a:rPr lang="en-GB" altLang="de-DE" sz="1600" dirty="0" smtClean="0">
                <a:latin typeface="+mn-lt"/>
                <a:cs typeface="+mn-cs"/>
              </a:rPr>
              <a:t> samples can be </a:t>
            </a:r>
            <a:r>
              <a:rPr lang="en-GB" altLang="de-DE" sz="1600" dirty="0" smtClean="0">
                <a:latin typeface="+mn-lt"/>
                <a:cs typeface="+mn-cs"/>
              </a:rPr>
              <a:t>solids, solutions, amorphous </a:t>
            </a:r>
            <a:r>
              <a:rPr lang="en-GB" altLang="de-DE" sz="1600" dirty="0" smtClean="0">
                <a:latin typeface="+mn-lt"/>
                <a:cs typeface="+mn-cs"/>
              </a:rPr>
              <a:t>solids, soils, surfaces, etc. </a:t>
            </a:r>
            <a:endParaRPr lang="en-GB" altLang="de-DE" sz="1600" b="1" dirty="0" smtClean="0">
              <a:solidFill>
                <a:srgbClr val="0000FF"/>
              </a:solidFill>
              <a:latin typeface="+mn-lt"/>
              <a:cs typeface="+mn-cs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283967" y="2591005"/>
            <a:ext cx="4680521" cy="58550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SzPct val="97000"/>
              <a:defRPr/>
            </a:pPr>
            <a:r>
              <a:rPr lang="en-GB" altLang="de-DE" sz="1600" b="1" dirty="0" smtClean="0">
                <a:solidFill>
                  <a:srgbClr val="FF3300"/>
                </a:solidFill>
                <a:latin typeface="+mn-lt"/>
                <a:cs typeface="+mn-cs"/>
              </a:rPr>
              <a:t>Low Concentration:</a:t>
            </a:r>
            <a:r>
              <a:rPr lang="en-GB" altLang="de-DE" sz="1600" dirty="0" smtClean="0">
                <a:latin typeface="+mn-lt"/>
                <a:cs typeface="+mn-cs"/>
              </a:rPr>
              <a:t> concentrations down to 10 ppm for XANES, 100 ppm for </a:t>
            </a:r>
            <a:r>
              <a:rPr lang="en-GB" altLang="de-DE" sz="1600" dirty="0" smtClean="0">
                <a:latin typeface="+mn-lt"/>
                <a:cs typeface="+mn-cs"/>
              </a:rPr>
              <a:t>EXAFS detectable</a:t>
            </a:r>
            <a:r>
              <a:rPr lang="en-GB" altLang="de-DE" sz="1400" dirty="0">
                <a:latin typeface="+mn-lt"/>
              </a:rPr>
              <a:t>!</a:t>
            </a:r>
            <a:endParaRPr lang="en-GB" altLang="de-DE" sz="1400" dirty="0" smtClean="0">
              <a:latin typeface="+mn-lt"/>
              <a:cs typeface="+mn-cs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283968" y="1802635"/>
            <a:ext cx="4680520" cy="83172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SzPct val="97000"/>
              <a:defRPr/>
            </a:pPr>
            <a:r>
              <a:rPr lang="en-GB" altLang="de-DE" sz="1600" b="1" dirty="0" smtClean="0">
                <a:solidFill>
                  <a:srgbClr val="FF3300"/>
                </a:solidFill>
                <a:latin typeface="+mn-lt"/>
                <a:cs typeface="+mn-cs"/>
              </a:rPr>
              <a:t>Local Structure Probe:</a:t>
            </a:r>
            <a:r>
              <a:rPr lang="en-GB" altLang="de-DE" sz="1600" b="1" dirty="0" smtClean="0">
                <a:solidFill>
                  <a:srgbClr val="A50021"/>
                </a:solidFill>
                <a:latin typeface="+mn-lt"/>
                <a:cs typeface="+mn-cs"/>
              </a:rPr>
              <a:t>  </a:t>
            </a:r>
            <a:r>
              <a:rPr lang="en-GB" altLang="de-DE" sz="1600" dirty="0" smtClean="0">
                <a:latin typeface="+mn-lt"/>
                <a:cs typeface="+mn-cs"/>
              </a:rPr>
              <a:t>EXAFS gives atomic species, distance, and number of near-</a:t>
            </a:r>
            <a:r>
              <a:rPr lang="en-US" altLang="de-DE" sz="1600" dirty="0" smtClean="0">
                <a:latin typeface="+mn-lt"/>
                <a:cs typeface="+mn-cs"/>
              </a:rPr>
              <a:t>neighbor</a:t>
            </a:r>
            <a:r>
              <a:rPr lang="en-GB" altLang="de-DE" sz="1600" dirty="0" smtClean="0">
                <a:latin typeface="+mn-lt"/>
                <a:cs typeface="+mn-cs"/>
              </a:rPr>
              <a:t> atoms around a selected element..</a:t>
            </a:r>
          </a:p>
        </p:txBody>
      </p:sp>
      <p:sp>
        <p:nvSpPr>
          <p:cNvPr id="15" name="Rechteck 14"/>
          <p:cNvSpPr/>
          <p:nvPr/>
        </p:nvSpPr>
        <p:spPr>
          <a:xfrm>
            <a:off x="4283965" y="3715742"/>
            <a:ext cx="402907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SzPct val="97000"/>
              <a:defRPr/>
            </a:pPr>
            <a:r>
              <a:rPr lang="en-GB" altLang="de-DE" sz="1600" b="1" dirty="0">
                <a:solidFill>
                  <a:srgbClr val="FF3300"/>
                </a:solidFill>
                <a:latin typeface="+mn-lt"/>
                <a:cs typeface="+mn-cs"/>
              </a:rPr>
              <a:t>In-situ measurements: </a:t>
            </a:r>
            <a:r>
              <a:rPr lang="en-GB" altLang="de-DE" sz="1600" dirty="0">
                <a:solidFill>
                  <a:srgbClr val="000000"/>
                </a:solidFill>
                <a:cs typeface="+mn-cs"/>
              </a:rPr>
              <a:t>Suited for </a:t>
            </a:r>
            <a:r>
              <a:rPr lang="en-GB" altLang="de-DE" sz="1600" b="1" i="1" dirty="0">
                <a:solidFill>
                  <a:srgbClr val="FF0000"/>
                </a:solidFill>
                <a:cs typeface="+mn-cs"/>
              </a:rPr>
              <a:t>real in-situ studies</a:t>
            </a:r>
            <a:r>
              <a:rPr lang="en-GB" altLang="de-DE" sz="1600" dirty="0">
                <a:solidFill>
                  <a:srgbClr val="000000"/>
                </a:solidFill>
                <a:cs typeface="+mn-cs"/>
              </a:rPr>
              <a:t> with time resolution!</a:t>
            </a:r>
            <a:endParaRPr lang="en-GB" altLang="de-DE" sz="1600" b="1" dirty="0">
              <a:solidFill>
                <a:srgbClr val="0000FF"/>
              </a:solidFill>
              <a:cs typeface="+mn-cs"/>
            </a:endParaRPr>
          </a:p>
        </p:txBody>
      </p:sp>
      <p:pic>
        <p:nvPicPr>
          <p:cNvPr id="17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96" y="910020"/>
            <a:ext cx="4296160" cy="2597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711862" y="1272772"/>
            <a:ext cx="802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de-DE" dirty="0"/>
              <a:t>XANES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2051720" y="1358384"/>
            <a:ext cx="758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de-DE" dirty="0"/>
              <a:t>EXAFS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5164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1791" y="2244145"/>
            <a:ext cx="3892198" cy="235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X-Ray Absorption </a:t>
            </a:r>
            <a:r>
              <a:rPr lang="de-DE" dirty="0" err="1" smtClean="0"/>
              <a:t>Spectroscopy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7086600" y="4705350"/>
            <a:ext cx="2057400" cy="274638"/>
          </a:xfrm>
          <a:prstGeom prst="rect">
            <a:avLst/>
          </a:prstGeom>
        </p:spPr>
        <p:txBody>
          <a:bodyPr/>
          <a:lstStyle/>
          <a:p>
            <a:fld id="{C13426CF-BEC6-4CCB-BA08-DE0E1B7DEE10}" type="slidenum">
              <a:rPr lang="de-DE" smtClean="0"/>
              <a:t>4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5004047" y="627534"/>
            <a:ext cx="403244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 energy-dependence of </a:t>
            </a:r>
            <a:r>
              <a:rPr lang="en-US" dirty="0" smtClean="0"/>
              <a:t>X-ray </a:t>
            </a:r>
            <a:r>
              <a:rPr lang="en-US" dirty="0"/>
              <a:t>absorption coefficient </a:t>
            </a:r>
            <a:r>
              <a:rPr lang="en-US" dirty="0" smtClean="0"/>
              <a:t>µ(E</a:t>
            </a:r>
            <a:r>
              <a:rPr lang="en-US" dirty="0"/>
              <a:t>) of a core-level of </a:t>
            </a:r>
            <a:r>
              <a:rPr lang="en-US" dirty="0" smtClean="0"/>
              <a:t>selected element (i.e. </a:t>
            </a:r>
            <a:r>
              <a:rPr lang="en-US" b="1" i="1" dirty="0" smtClean="0"/>
              <a:t>Nb</a:t>
            </a:r>
            <a:r>
              <a:rPr lang="en-US" dirty="0" smtClean="0"/>
              <a:t>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Good example of wave-particle </a:t>
            </a:r>
            <a:r>
              <a:rPr lang="en-US" dirty="0" smtClean="0"/>
              <a:t>dualism: Photoelectron acts like a wave!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Interference effects on absorption coefficient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Fourier-Transform </a:t>
            </a:r>
            <a:r>
              <a:rPr lang="en-US" dirty="0" smtClean="0"/>
              <a:t>of the oscillations gives </a:t>
            </a:r>
            <a:r>
              <a:rPr lang="en-US" dirty="0" smtClean="0"/>
              <a:t>bond </a:t>
            </a:r>
            <a:r>
              <a:rPr lang="en-US" dirty="0" smtClean="0"/>
              <a:t>length </a:t>
            </a:r>
            <a:r>
              <a:rPr lang="en-US" dirty="0" smtClean="0"/>
              <a:t>in R-space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b="1" u="sng" dirty="0" smtClean="0">
                <a:solidFill>
                  <a:schemeClr val="hlink"/>
                </a:solidFill>
              </a:rPr>
              <a:t>Main Idea</a:t>
            </a:r>
            <a:r>
              <a:rPr lang="en-US" altLang="de-DE" b="1" u="sng" dirty="0">
                <a:solidFill>
                  <a:schemeClr val="hlink"/>
                </a:solidFill>
              </a:rPr>
              <a:t>:</a:t>
            </a:r>
            <a:r>
              <a:rPr lang="en-US" altLang="de-DE" dirty="0">
                <a:solidFill>
                  <a:schemeClr val="hlink"/>
                </a:solidFill>
              </a:rPr>
              <a:t> Inserted N-atoms </a:t>
            </a:r>
            <a:r>
              <a:rPr lang="en-US" altLang="de-DE" dirty="0" smtClean="0">
                <a:solidFill>
                  <a:schemeClr val="hlink"/>
                </a:solidFill>
              </a:rPr>
              <a:t>will </a:t>
            </a:r>
            <a:r>
              <a:rPr lang="en-US" altLang="de-DE" dirty="0">
                <a:solidFill>
                  <a:schemeClr val="hlink"/>
                </a:solidFill>
              </a:rPr>
              <a:t>slightly </a:t>
            </a:r>
            <a:r>
              <a:rPr lang="en-US" altLang="de-DE" dirty="0" smtClean="0">
                <a:solidFill>
                  <a:schemeClr val="hlink"/>
                </a:solidFill>
              </a:rPr>
              <a:t>modify </a:t>
            </a:r>
            <a:r>
              <a:rPr lang="en-US" altLang="de-DE" dirty="0">
                <a:solidFill>
                  <a:schemeClr val="hlink"/>
                </a:solidFill>
              </a:rPr>
              <a:t>interference </a:t>
            </a:r>
            <a:r>
              <a:rPr lang="en-US" altLang="de-DE" dirty="0" smtClean="0">
                <a:solidFill>
                  <a:schemeClr val="hlink"/>
                </a:solidFill>
              </a:rPr>
              <a:t>pattern of Nb</a:t>
            </a:r>
            <a:endParaRPr lang="en-US" altLang="de-DE" dirty="0">
              <a:solidFill>
                <a:schemeClr val="hlin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11" name="Picture 16" descr="Fig_3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4" t="11618"/>
          <a:stretch>
            <a:fillRect/>
          </a:stretch>
        </p:blipFill>
        <p:spPr bwMode="auto">
          <a:xfrm>
            <a:off x="3199021" y="627533"/>
            <a:ext cx="1838496" cy="1647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Fig_3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8" r="52644"/>
          <a:stretch>
            <a:fillRect/>
          </a:stretch>
        </p:blipFill>
        <p:spPr bwMode="auto">
          <a:xfrm>
            <a:off x="729212" y="704282"/>
            <a:ext cx="1752839" cy="1570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21"/>
          <p:cNvSpPr>
            <a:spLocks noChangeShapeType="1"/>
          </p:cNvSpPr>
          <p:nvPr/>
        </p:nvSpPr>
        <p:spPr bwMode="auto">
          <a:xfrm flipV="1">
            <a:off x="2162265" y="2067693"/>
            <a:ext cx="1229899" cy="837026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Line 22"/>
          <p:cNvSpPr>
            <a:spLocks noChangeShapeType="1"/>
          </p:cNvSpPr>
          <p:nvPr/>
        </p:nvSpPr>
        <p:spPr bwMode="auto">
          <a:xfrm flipH="1" flipV="1">
            <a:off x="1907703" y="2145624"/>
            <a:ext cx="144016" cy="64215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185130" y="434576"/>
            <a:ext cx="1558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Constructive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>
            <a:off x="2247986" y="432180"/>
            <a:ext cx="1558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Destructive Interference</a:t>
            </a:r>
            <a:endParaRPr lang="en-US" dirty="0"/>
          </a:p>
        </p:txBody>
      </p:sp>
      <p:sp>
        <p:nvSpPr>
          <p:cNvPr id="16" name="Oval 12"/>
          <p:cNvSpPr>
            <a:spLocks noChangeArrowheads="1"/>
          </p:cNvSpPr>
          <p:nvPr/>
        </p:nvSpPr>
        <p:spPr bwMode="auto">
          <a:xfrm>
            <a:off x="3922712" y="1756456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787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Experimental </a:t>
            </a:r>
            <a:r>
              <a:rPr lang="de-DE" dirty="0" err="1" smtClean="0"/>
              <a:t>setup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7086600" y="4705350"/>
            <a:ext cx="2057400" cy="274638"/>
          </a:xfrm>
          <a:prstGeom prst="rect">
            <a:avLst/>
          </a:prstGeom>
        </p:spPr>
        <p:txBody>
          <a:bodyPr/>
          <a:lstStyle/>
          <a:p>
            <a:fld id="{C13426CF-BEC6-4CCB-BA08-DE0E1B7DEE10}" type="slidenum">
              <a:rPr lang="de-DE" smtClean="0"/>
              <a:t>5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34" y="483519"/>
            <a:ext cx="3902148" cy="292352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38" y="3463123"/>
            <a:ext cx="5075469" cy="126886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209708" y="484673"/>
            <a:ext cx="37310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In-situ</a:t>
            </a:r>
            <a:r>
              <a:rPr lang="de-DE" dirty="0" smtClean="0"/>
              <a:t> </a:t>
            </a:r>
            <a:r>
              <a:rPr lang="en-US" dirty="0" smtClean="0"/>
              <a:t>heating </a:t>
            </a:r>
            <a:r>
              <a:rPr lang="en-US" dirty="0" smtClean="0"/>
              <a:t>chamber, fully remote controlled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Kapton</a:t>
            </a:r>
            <a:r>
              <a:rPr lang="en-US" dirty="0" smtClean="0"/>
              <a:t> </a:t>
            </a:r>
            <a:r>
              <a:rPr lang="en-US" dirty="0" smtClean="0"/>
              <a:t>windows for </a:t>
            </a:r>
            <a:r>
              <a:rPr lang="en-US" dirty="0" smtClean="0"/>
              <a:t>X-ray </a:t>
            </a:r>
            <a:r>
              <a:rPr lang="en-US" dirty="0" smtClean="0"/>
              <a:t>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RT &lt; T &lt; 1200°C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 </a:t>
            </a:r>
            <a:r>
              <a:rPr lang="en-US" dirty="0" smtClean="0"/>
              <a:t>&lt; </a:t>
            </a:r>
            <a:r>
              <a:rPr lang="en-US" dirty="0" smtClean="0"/>
              <a:t>10</a:t>
            </a:r>
            <a:r>
              <a:rPr lang="en-US" baseline="30000" dirty="0" smtClean="0"/>
              <a:t>-6</a:t>
            </a:r>
            <a:r>
              <a:rPr lang="en-US" dirty="0" smtClean="0"/>
              <a:t> mbar</a:t>
            </a:r>
            <a:r>
              <a:rPr lang="en-US" baseline="30000" dirty="0" smtClean="0"/>
              <a:t/>
            </a:r>
            <a:br>
              <a:rPr lang="en-US" baseline="30000" dirty="0" smtClean="0"/>
            </a:br>
            <a:r>
              <a:rPr lang="en-US" dirty="0" smtClean="0"/>
              <a:t>(at 900°C </a:t>
            </a:r>
            <a:r>
              <a:rPr lang="en-US" dirty="0" smtClean="0"/>
              <a:t>ca. </a:t>
            </a:r>
            <a:r>
              <a:rPr lang="en-US" dirty="0" smtClean="0"/>
              <a:t>2x10</a:t>
            </a:r>
            <a:r>
              <a:rPr lang="en-US" baseline="30000" dirty="0" smtClean="0"/>
              <a:t>-6</a:t>
            </a:r>
            <a:r>
              <a:rPr lang="en-US" dirty="0" smtClean="0"/>
              <a:t> mbar)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Nb foils </a:t>
            </a:r>
            <a:r>
              <a:rPr lang="en-US" dirty="0" smtClean="0"/>
              <a:t>of 6 – 25 µm thickness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Measured in transmission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Treatment up to 30 mbar N</a:t>
            </a:r>
            <a:r>
              <a:rPr lang="en-US" baseline="-25000" dirty="0" smtClean="0"/>
              <a:t>2</a:t>
            </a:r>
            <a:r>
              <a:rPr lang="en-US" dirty="0" smtClean="0"/>
              <a:t> (Kr, </a:t>
            </a:r>
            <a:r>
              <a:rPr lang="en-US" dirty="0" err="1" smtClean="0"/>
              <a:t>Ar</a:t>
            </a:r>
            <a:r>
              <a:rPr lang="en-US" dirty="0" smtClean="0"/>
              <a:t>,…) </a:t>
            </a:r>
            <a:r>
              <a:rPr lang="en-US" dirty="0" smtClean="0"/>
              <a:t>for minutes … to … </a:t>
            </a:r>
            <a:r>
              <a:rPr lang="en-US" dirty="0" smtClean="0"/>
              <a:t>several hours</a:t>
            </a:r>
            <a:endParaRPr lang="en-US" baseline="-25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Slightly higher pressure and time (= exposure) because of very small </a:t>
            </a:r>
            <a:r>
              <a:rPr lang="en-US" dirty="0" smtClean="0"/>
              <a:t>effects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94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In-situ </a:t>
            </a:r>
            <a:r>
              <a:rPr lang="de-DE" dirty="0" err="1" smtClean="0"/>
              <a:t>Measurements</a:t>
            </a:r>
            <a:r>
              <a:rPr lang="de-DE" dirty="0" smtClean="0"/>
              <a:t>: Time </a:t>
            </a:r>
            <a:r>
              <a:rPr lang="de-DE" dirty="0" err="1" smtClean="0"/>
              <a:t>dependence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7086600" y="4705350"/>
            <a:ext cx="2057400" cy="274638"/>
          </a:xfrm>
          <a:prstGeom prst="rect">
            <a:avLst/>
          </a:prstGeom>
        </p:spPr>
        <p:txBody>
          <a:bodyPr/>
          <a:lstStyle/>
          <a:p>
            <a:fld id="{C13426CF-BEC6-4CCB-BA08-DE0E1B7DEE10}" type="slidenum">
              <a:rPr lang="de-DE" smtClean="0"/>
              <a:t>6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30" y="2352982"/>
            <a:ext cx="2697030" cy="235236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9631"/>
            <a:ext cx="2658034" cy="210874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351" y="1515983"/>
            <a:ext cx="2778790" cy="2160239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868144" y="483518"/>
            <a:ext cx="32758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Plot Fourier-</a:t>
            </a:r>
            <a:r>
              <a:rPr lang="en-US" dirty="0" err="1" smtClean="0"/>
              <a:t>Trafo</a:t>
            </a:r>
            <a:r>
              <a:rPr lang="en-US" dirty="0" smtClean="0"/>
              <a:t> in R-Space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Reduction </a:t>
            </a:r>
            <a:r>
              <a:rPr lang="en-US" dirty="0" smtClean="0"/>
              <a:t>in </a:t>
            </a:r>
            <a:r>
              <a:rPr lang="en-US" dirty="0" smtClean="0"/>
              <a:t>NN-amplitude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altLang="de-DE" dirty="0">
                <a:latin typeface="Symbol" panose="05050102010706020507" pitchFamily="18" charset="2"/>
              </a:rPr>
              <a:t>Þ</a:t>
            </a:r>
            <a:r>
              <a:rPr lang="en-US" dirty="0" smtClean="0"/>
              <a:t> </a:t>
            </a:r>
            <a:r>
              <a:rPr lang="en-US" dirty="0" smtClean="0"/>
              <a:t>caused by lattice vibrations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Constant after first minutes of baking</a:t>
            </a:r>
            <a:br>
              <a:rPr lang="en-US" dirty="0" smtClean="0"/>
            </a:br>
            <a:r>
              <a:rPr lang="en-US" altLang="de-DE" dirty="0">
                <a:latin typeface="Symbol" panose="05050102010706020507" pitchFamily="18" charset="2"/>
              </a:rPr>
              <a:t>Þ</a:t>
            </a:r>
            <a:r>
              <a:rPr lang="en-US" dirty="0" smtClean="0"/>
              <a:t> </a:t>
            </a:r>
            <a:r>
              <a:rPr lang="en-US" dirty="0" smtClean="0"/>
              <a:t>no effects </a:t>
            </a:r>
            <a:r>
              <a:rPr lang="en-US" dirty="0" smtClean="0"/>
              <a:t>of e.g. poor </a:t>
            </a:r>
            <a:r>
              <a:rPr lang="en-US" dirty="0" err="1" smtClean="0"/>
              <a:t>vacuumconditions</a:t>
            </a:r>
            <a:r>
              <a:rPr lang="en-US" dirty="0" smtClean="0"/>
              <a:t> etc. </a:t>
            </a:r>
            <a:endParaRPr lang="en-US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5868144" y="2931790"/>
            <a:ext cx="3275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Phase 2: N</a:t>
            </a:r>
            <a:r>
              <a:rPr lang="en-US" baseline="-25000" dirty="0" smtClean="0"/>
              <a:t>2 </a:t>
            </a:r>
            <a:r>
              <a:rPr lang="en-US" dirty="0" smtClean="0"/>
              <a:t>- exposure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Further reduction </a:t>
            </a:r>
            <a:r>
              <a:rPr lang="en-US" dirty="0" smtClean="0"/>
              <a:t>in </a:t>
            </a:r>
            <a:r>
              <a:rPr lang="en-US" dirty="0" smtClean="0"/>
              <a:t>NN-amplitude </a:t>
            </a:r>
            <a:r>
              <a:rPr lang="en-US" dirty="0" smtClean="0"/>
              <a:t>caused by </a:t>
            </a:r>
            <a:r>
              <a:rPr lang="en-US" dirty="0" smtClean="0"/>
              <a:t>N-gas exposure</a:t>
            </a:r>
            <a:endParaRPr lang="en-US" dirty="0" smtClean="0"/>
          </a:p>
          <a:p>
            <a:r>
              <a:rPr lang="en-US" dirty="0" smtClean="0"/>
              <a:t>	</a:t>
            </a:r>
            <a:r>
              <a:rPr lang="en-US" altLang="de-DE" dirty="0">
                <a:latin typeface="Symbol" panose="05050102010706020507" pitchFamily="18" charset="2"/>
              </a:rPr>
              <a:t> Þ </a:t>
            </a:r>
            <a:r>
              <a:rPr lang="en-US" dirty="0" smtClean="0"/>
              <a:t>Effect </a:t>
            </a:r>
            <a:r>
              <a:rPr lang="en-US" dirty="0" smtClean="0"/>
              <a:t>of N</a:t>
            </a:r>
            <a:r>
              <a:rPr lang="en-US" baseline="-25000" dirty="0" smtClean="0"/>
              <a:t>2</a:t>
            </a:r>
            <a:r>
              <a:rPr lang="en-US" dirty="0" smtClean="0"/>
              <a:t> visible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Uptake causes blurring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2987824" y="483518"/>
            <a:ext cx="2772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Phase 1: Heating </a:t>
            </a:r>
            <a:r>
              <a:rPr lang="en-US" dirty="0"/>
              <a:t>in vacuum</a:t>
            </a:r>
          </a:p>
        </p:txBody>
      </p:sp>
      <p:sp>
        <p:nvSpPr>
          <p:cNvPr id="10" name="Pfeil nach unten 9"/>
          <p:cNvSpPr/>
          <p:nvPr/>
        </p:nvSpPr>
        <p:spPr>
          <a:xfrm>
            <a:off x="3851920" y="852850"/>
            <a:ext cx="216024" cy="66313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 nach links 10"/>
          <p:cNvSpPr/>
          <p:nvPr/>
        </p:nvSpPr>
        <p:spPr>
          <a:xfrm>
            <a:off x="5364088" y="2787774"/>
            <a:ext cx="1152128" cy="144016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794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/>
              <a:t>EXAFS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fitting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 smtClean="0"/>
              <a:t>phases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7086600" y="4705350"/>
            <a:ext cx="2057400" cy="274638"/>
          </a:xfrm>
          <a:prstGeom prst="rect">
            <a:avLst/>
          </a:prstGeom>
        </p:spPr>
        <p:txBody>
          <a:bodyPr/>
          <a:lstStyle/>
          <a:p>
            <a:fld id="{C13426CF-BEC6-4CCB-BA08-DE0E1B7DEE10}" type="slidenum">
              <a:rPr lang="de-DE" smtClean="0"/>
              <a:t>7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22169"/>
            <a:ext cx="2016224" cy="181295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822169"/>
            <a:ext cx="4598547" cy="3559093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23528" y="2643758"/>
            <a:ext cx="23762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Nb</a:t>
            </a:r>
            <a:r>
              <a:rPr lang="en-US" dirty="0" smtClean="0"/>
              <a:t>: bcc-crystal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-uptake at </a:t>
            </a:r>
            <a:r>
              <a:rPr lang="en-US" dirty="0" smtClean="0"/>
              <a:t>octahedral interstitial site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Neighboring atoms are </a:t>
            </a:r>
            <a:r>
              <a:rPr lang="en-US" dirty="0" smtClean="0"/>
              <a:t>(slightly) displaced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6858272" y="553323"/>
            <a:ext cx="23040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Model of hard spheres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Linear Fit of unit cells  with and without N</a:t>
            </a:r>
            <a:r>
              <a:rPr lang="en-US" baseline="-25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 to 2</a:t>
            </a:r>
            <a:r>
              <a:rPr lang="en-US" dirty="0" smtClean="0"/>
              <a:t>% of unit cells with N</a:t>
            </a:r>
            <a:r>
              <a:rPr lang="en-US" baseline="-25000" dirty="0" smtClean="0"/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Bcc (2 </a:t>
            </a:r>
            <a:r>
              <a:rPr lang="en-US" dirty="0" err="1" smtClean="0"/>
              <a:t>Nb</a:t>
            </a:r>
            <a:r>
              <a:rPr lang="en-US" dirty="0" smtClean="0"/>
              <a:t>-Atoms/unit- cell): 1 atom%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Octahedral site competitive with </a:t>
            </a:r>
            <a:r>
              <a:rPr lang="en-US" dirty="0" smtClean="0"/>
              <a:t>ionic </a:t>
            </a:r>
            <a:r>
              <a:rPr lang="en-US" dirty="0" smtClean="0"/>
              <a:t>N-size of 70 pm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32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Ex-situ </a:t>
            </a:r>
            <a:r>
              <a:rPr lang="de-DE" dirty="0" err="1" smtClean="0"/>
              <a:t>measurements</a:t>
            </a:r>
            <a:r>
              <a:rPr lang="de-DE" dirty="0" smtClean="0"/>
              <a:t> at </a:t>
            </a:r>
            <a:r>
              <a:rPr lang="de-DE" dirty="0" err="1" smtClean="0"/>
              <a:t>Room</a:t>
            </a:r>
            <a:r>
              <a:rPr lang="de-DE" dirty="0" err="1"/>
              <a:t>-</a:t>
            </a:r>
            <a:r>
              <a:rPr lang="de-DE" dirty="0" err="1" smtClean="0"/>
              <a:t>Temperature</a:t>
            </a:r>
            <a:r>
              <a:rPr lang="de-DE" dirty="0" smtClean="0"/>
              <a:t>: </a:t>
            </a:r>
            <a:r>
              <a:rPr lang="de-DE" dirty="0" err="1" smtClean="0"/>
              <a:t>Exposure</a:t>
            </a:r>
            <a:r>
              <a:rPr lang="de-DE" dirty="0" smtClean="0"/>
              <a:t> </a:t>
            </a:r>
            <a:r>
              <a:rPr lang="de-DE" dirty="0" err="1" smtClean="0"/>
              <a:t>dependence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7086600" y="4705350"/>
            <a:ext cx="2057400" cy="274638"/>
          </a:xfrm>
          <a:prstGeom prst="rect">
            <a:avLst/>
          </a:prstGeom>
        </p:spPr>
        <p:txBody>
          <a:bodyPr/>
          <a:lstStyle/>
          <a:p>
            <a:fld id="{C13426CF-BEC6-4CCB-BA08-DE0E1B7DEE10}" type="slidenum">
              <a:rPr lang="de-DE" smtClean="0"/>
              <a:t>8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46" y="458491"/>
            <a:ext cx="2894802" cy="421530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58491"/>
            <a:ext cx="3023327" cy="426184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156176" y="739606"/>
            <a:ext cx="27363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Verification of in-situ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Fit of the first two </a:t>
            </a:r>
            <a:br>
              <a:rPr lang="en-US" dirty="0" smtClean="0"/>
            </a:br>
            <a:r>
              <a:rPr lang="en-US" dirty="0" smtClean="0"/>
              <a:t>coordination shells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Investigation on effect of different exposure intensities on </a:t>
            </a:r>
            <a:r>
              <a:rPr lang="en-US" dirty="0" smtClean="0"/>
              <a:t>Nb-Nb bond </a:t>
            </a:r>
            <a:r>
              <a:rPr lang="en-US" dirty="0" smtClean="0"/>
              <a:t>distances </a:t>
            </a:r>
            <a:r>
              <a:rPr lang="en-US" dirty="0" smtClean="0"/>
              <a:t>(R</a:t>
            </a:r>
            <a:r>
              <a:rPr lang="en-US" baseline="-25000" dirty="0" smtClean="0"/>
              <a:t>1</a:t>
            </a:r>
            <a:r>
              <a:rPr lang="en-US" dirty="0" smtClean="0"/>
              <a:t>, R</a:t>
            </a:r>
            <a:r>
              <a:rPr lang="en-US" baseline="-25000" dirty="0" smtClean="0"/>
              <a:t>2</a:t>
            </a:r>
            <a:r>
              <a:rPr lang="en-US" dirty="0" smtClean="0"/>
              <a:t>) and </a:t>
            </a:r>
            <a:r>
              <a:rPr lang="en-US" dirty="0" smtClean="0"/>
              <a:t>mean squared </a:t>
            </a:r>
            <a:r>
              <a:rPr lang="en-US" dirty="0"/>
              <a:t>displacement </a:t>
            </a:r>
            <a:r>
              <a:rPr lang="en-US" dirty="0" smtClean="0"/>
              <a:t>(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2</a:t>
            </a:r>
            <a:r>
              <a:rPr lang="en-US" dirty="0" smtClean="0"/>
              <a:t>,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Increases agree </a:t>
            </a:r>
            <a:r>
              <a:rPr lang="en-US" dirty="0" smtClean="0"/>
              <a:t>qualitatively with model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 smtClean="0"/>
              <a:t>But:</a:t>
            </a:r>
            <a:r>
              <a:rPr lang="en-US" dirty="0" smtClean="0"/>
              <a:t> </a:t>
            </a:r>
            <a:r>
              <a:rPr lang="en-US" dirty="0" smtClean="0"/>
              <a:t>large </a:t>
            </a:r>
            <a:r>
              <a:rPr lang="en-US" dirty="0" smtClean="0"/>
              <a:t>uncertainties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61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High </a:t>
            </a:r>
            <a:r>
              <a:rPr lang="de-DE" dirty="0" err="1" smtClean="0"/>
              <a:t>precision</a:t>
            </a:r>
            <a:r>
              <a:rPr lang="de-DE" dirty="0" smtClean="0"/>
              <a:t> (ex-situ) EXAFS </a:t>
            </a:r>
            <a:r>
              <a:rPr lang="de-DE" dirty="0" err="1" smtClean="0"/>
              <a:t>measurements</a:t>
            </a:r>
            <a:r>
              <a:rPr lang="de-DE" dirty="0" smtClean="0"/>
              <a:t> at 100 K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7086600" y="4705350"/>
            <a:ext cx="2057400" cy="274638"/>
          </a:xfrm>
          <a:prstGeom prst="rect">
            <a:avLst/>
          </a:prstGeom>
        </p:spPr>
        <p:txBody>
          <a:bodyPr/>
          <a:lstStyle/>
          <a:p>
            <a:fld id="{C13426CF-BEC6-4CCB-BA08-DE0E1B7DEE10}" type="slidenum">
              <a:rPr lang="de-DE" smtClean="0"/>
              <a:t>9</a:t>
            </a:fld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34" y="411510"/>
            <a:ext cx="3069380" cy="429384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283968" y="1131590"/>
            <a:ext cx="4656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 </a:t>
            </a:r>
            <a:r>
              <a:rPr lang="en-US" dirty="0" smtClean="0"/>
              <a:t>precision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Reduction of lattice vibrations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Smaller uncertainties in 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Smaller </a:t>
            </a:r>
            <a:r>
              <a:rPr lang="el-GR" dirty="0" smtClean="0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² (linear </a:t>
            </a:r>
            <a:r>
              <a:rPr 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shift</a:t>
            </a:r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Main </a:t>
            </a:r>
            <a:r>
              <a:rPr 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result</a:t>
            </a:r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Trends </a:t>
            </a:r>
            <a:r>
              <a:rPr lang="de-DE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RT </a:t>
            </a:r>
            <a:r>
              <a:rPr lang="de-DE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r>
              <a:rPr 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fostered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29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PT-Vorlage-Uni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6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67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513</Words>
  <Application>Microsoft Office PowerPoint</Application>
  <PresentationFormat>Bildschirmpräsentation (16:9)</PresentationFormat>
  <Paragraphs>116</Paragraphs>
  <Slides>12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12</vt:i4>
      </vt:variant>
    </vt:vector>
  </HeadingPairs>
  <TitlesOfParts>
    <vt:vector size="26" baseType="lpstr">
      <vt:lpstr>ＭＳ Ｐゴシック</vt:lpstr>
      <vt:lpstr>Arial</vt:lpstr>
      <vt:lpstr>Calibri</vt:lpstr>
      <vt:lpstr>Symbol</vt:lpstr>
      <vt:lpstr>Times</vt:lpstr>
      <vt:lpstr>Times New Roman</vt:lpstr>
      <vt:lpstr>Univers 55</vt:lpstr>
      <vt:lpstr>Univers 65 Bold</vt:lpstr>
      <vt:lpstr>Verdana</vt:lpstr>
      <vt:lpstr>Wingdings</vt:lpstr>
      <vt:lpstr>2_Benutzerdefiniertes Design</vt:lpstr>
      <vt:lpstr>4_Benutzerdefiniertes Design</vt:lpstr>
      <vt:lpstr>3_Benutzerdefiniertes Design</vt:lpstr>
      <vt:lpstr>PPT-Vorlage-Uni</vt:lpstr>
      <vt:lpstr>PowerPoint-Präsentation</vt:lpstr>
      <vt:lpstr>Motivation</vt:lpstr>
      <vt:lpstr>X-Ray Absorption Spectroscopy</vt:lpstr>
      <vt:lpstr>X-Ray Absorption Spectroscopy</vt:lpstr>
      <vt:lpstr>Experimental setup</vt:lpstr>
      <vt:lpstr>In-situ Measurements: Time dependence</vt:lpstr>
      <vt:lpstr>Used model and EXAFS data fitting with two phases</vt:lpstr>
      <vt:lpstr>Ex-situ measurements at Room-Temperature: Exposure dependence</vt:lpstr>
      <vt:lpstr>High precision (ex-situ) EXAFS measurements at 100 K </vt:lpstr>
      <vt:lpstr>Summary and Outlook</vt:lpstr>
      <vt:lpstr>Acknowledgements</vt:lpstr>
      <vt:lpstr>Addional material: Nb - foils</vt:lpstr>
    </vt:vector>
  </TitlesOfParts>
  <Company>Bergische Universität Wuppertal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Stephanie Saage</dc:creator>
  <cp:lastModifiedBy>DLH</cp:lastModifiedBy>
  <cp:revision>932</cp:revision>
  <cp:lastPrinted>2015-01-07T13:01:17Z</cp:lastPrinted>
  <dcterms:created xsi:type="dcterms:W3CDTF">2013-01-14T08:49:01Z</dcterms:created>
  <dcterms:modified xsi:type="dcterms:W3CDTF">2019-10-30T19:00:47Z</dcterms:modified>
</cp:coreProperties>
</file>