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6"/>
  </p:notesMasterIdLst>
  <p:handoutMasterIdLst>
    <p:handoutMasterId r:id="rId57"/>
  </p:handoutMasterIdLst>
  <p:sldIdLst>
    <p:sldId id="256" r:id="rId2"/>
    <p:sldId id="257" r:id="rId3"/>
    <p:sldId id="258" r:id="rId4"/>
    <p:sldId id="330" r:id="rId5"/>
    <p:sldId id="262" r:id="rId6"/>
    <p:sldId id="263" r:id="rId7"/>
    <p:sldId id="264" r:id="rId8"/>
    <p:sldId id="318" r:id="rId9"/>
    <p:sldId id="319" r:id="rId10"/>
    <p:sldId id="320" r:id="rId11"/>
    <p:sldId id="265" r:id="rId12"/>
    <p:sldId id="266" r:id="rId13"/>
    <p:sldId id="267" r:id="rId14"/>
    <p:sldId id="268" r:id="rId15"/>
    <p:sldId id="274" r:id="rId16"/>
    <p:sldId id="331" r:id="rId17"/>
    <p:sldId id="275" r:id="rId18"/>
    <p:sldId id="276" r:id="rId19"/>
    <p:sldId id="277" r:id="rId20"/>
    <p:sldId id="286" r:id="rId21"/>
    <p:sldId id="287" r:id="rId22"/>
    <p:sldId id="288" r:id="rId23"/>
    <p:sldId id="289" r:id="rId24"/>
    <p:sldId id="290" r:id="rId25"/>
    <p:sldId id="291" r:id="rId26"/>
    <p:sldId id="292" r:id="rId27"/>
    <p:sldId id="293" r:id="rId28"/>
    <p:sldId id="294" r:id="rId29"/>
    <p:sldId id="295" r:id="rId30"/>
    <p:sldId id="296" r:id="rId31"/>
    <p:sldId id="326" r:id="rId32"/>
    <p:sldId id="332" r:id="rId33"/>
    <p:sldId id="271" r:id="rId34"/>
    <p:sldId id="272" r:id="rId35"/>
    <p:sldId id="325" r:id="rId36"/>
    <p:sldId id="273" r:id="rId37"/>
    <p:sldId id="328" r:id="rId38"/>
    <p:sldId id="315" r:id="rId39"/>
    <p:sldId id="327" r:id="rId40"/>
    <p:sldId id="333" r:id="rId41"/>
    <p:sldId id="279" r:id="rId42"/>
    <p:sldId id="301" r:id="rId43"/>
    <p:sldId id="281" r:id="rId44"/>
    <p:sldId id="282" r:id="rId45"/>
    <p:sldId id="283" r:id="rId46"/>
    <p:sldId id="304" r:id="rId47"/>
    <p:sldId id="303" r:id="rId48"/>
    <p:sldId id="305" r:id="rId49"/>
    <p:sldId id="284" r:id="rId50"/>
    <p:sldId id="285" r:id="rId51"/>
    <p:sldId id="329" r:id="rId52"/>
    <p:sldId id="334" r:id="rId53"/>
    <p:sldId id="299" r:id="rId54"/>
    <p:sldId id="335" r:id="rId55"/>
  </p:sldIdLst>
  <p:sldSz cx="10691813" cy="7559675"/>
  <p:notesSz cx="6805613" cy="9939338"/>
  <p:defaultTextStyle>
    <a:defPPr>
      <a:defRPr lang="ja-JP"/>
    </a:defPPr>
    <a:lvl1pPr marL="0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kumimoji="1" sz="20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01328E97-141C-4E38-BE66-D407F5061B83}">
          <p14:sldIdLst>
            <p14:sldId id="256"/>
            <p14:sldId id="257"/>
            <p14:sldId id="258"/>
          </p14:sldIdLst>
        </p14:section>
        <p14:section name="introduction" id="{3101A9DC-8EC4-4752-8CC4-F258460A89C9}">
          <p14:sldIdLst>
            <p14:sldId id="330"/>
            <p14:sldId id="262"/>
            <p14:sldId id="263"/>
            <p14:sldId id="264"/>
            <p14:sldId id="318"/>
            <p14:sldId id="319"/>
            <p14:sldId id="320"/>
            <p14:sldId id="265"/>
            <p14:sldId id="266"/>
            <p14:sldId id="267"/>
            <p14:sldId id="268"/>
            <p14:sldId id="274"/>
          </p14:sldIdLst>
        </p14:section>
        <p14:section name="lesson 1" id="{A7EFB3E9-5D2C-4034-9E99-56154D1B7982}">
          <p14:sldIdLst>
            <p14:sldId id="331"/>
            <p14:sldId id="275"/>
            <p14:sldId id="276"/>
            <p14:sldId id="277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326"/>
          </p14:sldIdLst>
        </p14:section>
        <p14:section name="lesson 2" id="{C802849A-8A0F-4D6C-98FB-A0D5D8931978}">
          <p14:sldIdLst>
            <p14:sldId id="332"/>
            <p14:sldId id="271"/>
            <p14:sldId id="272"/>
            <p14:sldId id="325"/>
            <p14:sldId id="273"/>
            <p14:sldId id="328"/>
            <p14:sldId id="315"/>
            <p14:sldId id="327"/>
          </p14:sldIdLst>
        </p14:section>
        <p14:section name="lesson 3" id="{02DC0FD8-15A1-466B-83AE-0BFB352B48B3}">
          <p14:sldIdLst>
            <p14:sldId id="333"/>
            <p14:sldId id="279"/>
            <p14:sldId id="301"/>
            <p14:sldId id="281"/>
            <p14:sldId id="282"/>
            <p14:sldId id="283"/>
            <p14:sldId id="304"/>
            <p14:sldId id="303"/>
            <p14:sldId id="305"/>
            <p14:sldId id="284"/>
            <p14:sldId id="285"/>
            <p14:sldId id="329"/>
          </p14:sldIdLst>
        </p14:section>
        <p14:section name="upgrade plan" id="{96B57130-2274-4485-A027-55D18227CF10}">
          <p14:sldIdLst>
            <p14:sldId id="334"/>
            <p14:sldId id="299"/>
            <p14:sldId id="33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64"/>
    <a:srgbClr val="FF6600"/>
    <a:srgbClr val="006025"/>
    <a:srgbClr val="DD5A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8FB837D-C827-4EFA-A057-4D05807E0F7C}" styleName="テーマ スタイル 1 - アクセント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3" autoAdjust="0"/>
    <p:restoredTop sz="94660" autoAdjust="0"/>
  </p:normalViewPr>
  <p:slideViewPr>
    <p:cSldViewPr>
      <p:cViewPr varScale="1">
        <p:scale>
          <a:sx n="144" d="100"/>
          <a:sy n="144" d="100"/>
        </p:scale>
        <p:origin x="1314" y="120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1384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tableStyles" Target="tableStyle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before brazing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C1020</c:v>
                </c:pt>
                <c:pt idx="1">
                  <c:v>SH-1</c:v>
                </c:pt>
                <c:pt idx="2">
                  <c:v>SH-2</c:v>
                </c:pt>
                <c:pt idx="3">
                  <c:v>NC50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322.3</c:v>
                </c:pt>
                <c:pt idx="1">
                  <c:v>293.60000000000002</c:v>
                </c:pt>
                <c:pt idx="2">
                  <c:v>348.2</c:v>
                </c:pt>
                <c:pt idx="3">
                  <c:v>551.79999999999995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3C2-47DC-938D-97131F75C23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after brazing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C1020</c:v>
                </c:pt>
                <c:pt idx="1">
                  <c:v>SH-1</c:v>
                </c:pt>
                <c:pt idx="2">
                  <c:v>SH-2</c:v>
                </c:pt>
                <c:pt idx="3">
                  <c:v>NC50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12.9</c:v>
                </c:pt>
                <c:pt idx="1">
                  <c:v>57.9</c:v>
                </c:pt>
                <c:pt idx="2">
                  <c:v>40.799999999999997</c:v>
                </c:pt>
                <c:pt idx="3">
                  <c:v>109.7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3C2-47DC-938D-97131F75C23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brazing + aging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C1020</c:v>
                </c:pt>
                <c:pt idx="1">
                  <c:v>SH-1</c:v>
                </c:pt>
                <c:pt idx="2">
                  <c:v>SH-2</c:v>
                </c:pt>
                <c:pt idx="3">
                  <c:v>NC50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3">
                  <c:v>513.1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3C2-47DC-938D-97131F75C2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048755712"/>
        <c:axId val="2048756256"/>
      </c:barChart>
      <c:catAx>
        <c:axId val="2048755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48756256"/>
        <c:crosses val="autoZero"/>
        <c:auto val="1"/>
        <c:lblAlgn val="ctr"/>
        <c:lblOffset val="100"/>
        <c:noMultiLvlLbl val="0"/>
      </c:catAx>
      <c:valAx>
        <c:axId val="20487562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dirty="0"/>
                  <a:t>Yield</a:t>
                </a:r>
                <a:r>
                  <a:rPr lang="en-US" altLang="ja-JP" baseline="0" dirty="0"/>
                  <a:t> strength (</a:t>
                </a:r>
                <a:r>
                  <a:rPr lang="en-US" altLang="ja-JP" baseline="0" dirty="0" err="1"/>
                  <a:t>Mpa</a:t>
                </a:r>
                <a:r>
                  <a:rPr lang="en-US" altLang="ja-JP" baseline="0" dirty="0"/>
                  <a:t>)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48755712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A94033-C7F5-4CB8-8CFC-7B2E68772780}" type="datetimeFigureOut">
              <a:rPr kumimoji="1" lang="ja-JP" altLang="en-US" smtClean="0"/>
              <a:t>2019/10/30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664DD-30CE-4259-9D7E-C556D1E3A5E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80471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E6FD8-D564-4BA1-A685-475324DE8811}" type="datetimeFigureOut">
              <a:rPr kumimoji="1" lang="ja-JP" altLang="en-US" smtClean="0"/>
              <a:t>2019/10/30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69938" y="746125"/>
            <a:ext cx="526732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562" y="4721186"/>
            <a:ext cx="544449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939" y="9440646"/>
            <a:ext cx="2949099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23A99-117A-4FFA-AA6D-2382E5F3A9A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46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1pPr>
    <a:lvl2pPr marL="521437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2pPr>
    <a:lvl3pPr marL="104287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3pPr>
    <a:lvl4pPr marL="156431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4pPr>
    <a:lvl5pPr marL="208574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5pPr>
    <a:lvl6pPr marL="260718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6pPr>
    <a:lvl7pPr marL="3128620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7pPr>
    <a:lvl8pPr marL="3650056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8pPr>
    <a:lvl9pPr marL="4171493" algn="l" defTabSz="1042873" rtl="0" eaLnBrk="1" latinLnBrk="0" hangingPunct="1">
      <a:defRPr kumimoji="1" sz="136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7"/>
          <p:cNvSpPr>
            <a:spLocks noChangeArrowheads="1"/>
          </p:cNvSpPr>
          <p:nvPr/>
        </p:nvSpPr>
        <p:spPr bwMode="auto">
          <a:xfrm>
            <a:off x="267295" y="1007957"/>
            <a:ext cx="2940249" cy="2771881"/>
          </a:xfrm>
          <a:prstGeom prst="ellipse">
            <a:avLst/>
          </a:prstGeom>
          <a:noFill/>
          <a:ln w="12700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ja-JP" altLang="ja-JP" sz="1984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hidden">
          <a:xfrm>
            <a:off x="0" y="1847920"/>
            <a:ext cx="10157222" cy="1259946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ja-JP" altLang="ja-JP" sz="2263">
              <a:latin typeface="Times New Roman" pitchFamily="18" charset="0"/>
            </a:endParaRPr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672953" y="3947830"/>
            <a:ext cx="6593285" cy="2099910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ja-JP" altLang="en-US"/>
              <a:t>マスター サブタイトルの書式設定</a:t>
            </a:r>
            <a:endParaRPr lang="ja-JP" altLang="en-US" dirty="0"/>
          </a:p>
        </p:txBody>
      </p:sp>
      <p:sp>
        <p:nvSpPr>
          <p:cNvPr id="11276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80083" y="1590682"/>
            <a:ext cx="8286155" cy="1763924"/>
          </a:xfrm>
        </p:spPr>
        <p:txBody>
          <a:bodyPr anchor="ctr"/>
          <a:lstStyle>
            <a:lvl1pPr algn="l"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ja-JP" altLang="en-US" dirty="0"/>
          </a:p>
        </p:txBody>
      </p:sp>
      <p:sp>
        <p:nvSpPr>
          <p:cNvPr id="19" name="日付プレースホルダ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20" name="スライド番号プレースホルダ 19"/>
          <p:cNvSpPr>
            <a:spLocks noGrp="1"/>
          </p:cNvSpPr>
          <p:nvPr>
            <p:ph type="sldNum" sz="quarter" idx="11"/>
          </p:nvPr>
        </p:nvSpPr>
        <p:spPr>
          <a:xfrm>
            <a:off x="7306072" y="6989200"/>
            <a:ext cx="2494756" cy="402483"/>
          </a:xfrm>
        </p:spPr>
        <p:txBody>
          <a:bodyPr/>
          <a:lstStyle/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フッター プレースホルダ 2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7937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378292" y="1160447"/>
            <a:ext cx="9345851" cy="5476908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0801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7" name="コンテンツ プレースホルダー 6"/>
          <p:cNvSpPr>
            <a:spLocks noGrp="1"/>
          </p:cNvSpPr>
          <p:nvPr>
            <p:ph sz="quarter" idx="13"/>
          </p:nvPr>
        </p:nvSpPr>
        <p:spPr>
          <a:xfrm>
            <a:off x="5273898" y="1043533"/>
            <a:ext cx="5328592" cy="5904656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6"/>
          <p:cNvSpPr>
            <a:spLocks noGrp="1"/>
          </p:cNvSpPr>
          <p:nvPr>
            <p:ph sz="quarter" idx="17"/>
          </p:nvPr>
        </p:nvSpPr>
        <p:spPr>
          <a:xfrm>
            <a:off x="89322" y="1043533"/>
            <a:ext cx="5112568" cy="5904656"/>
          </a:xfrm>
        </p:spPr>
        <p:txBody>
          <a:bodyPr/>
          <a:lstStyle>
            <a:lvl1pPr>
              <a:defRPr>
                <a:solidFill>
                  <a:schemeClr val="accent2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2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2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2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2">
                    <a:lumMod val="50000"/>
                  </a:schemeClr>
                </a:solidFill>
              </a:defRPr>
            </a:lvl5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69665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0" y="0"/>
            <a:ext cx="10691813" cy="98694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0" lang="ja-JP" altLang="ja-JP" sz="2263">
              <a:latin typeface="Times New Roman" pitchFamily="18" charset="0"/>
            </a:endParaRP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1163850" y="89226"/>
            <a:ext cx="8369684" cy="755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985" y="1186435"/>
            <a:ext cx="8958106" cy="5533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3" name="日付プレースホルダ 12"/>
          <p:cNvSpPr>
            <a:spLocks noGrp="1"/>
          </p:cNvSpPr>
          <p:nvPr>
            <p:ph type="dt" sz="half" idx="2"/>
          </p:nvPr>
        </p:nvSpPr>
        <p:spPr>
          <a:xfrm>
            <a:off x="980083" y="7006699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 dirty="0"/>
          </a:p>
        </p:txBody>
      </p:sp>
      <p:sp>
        <p:nvSpPr>
          <p:cNvPr id="14" name="フッター プレースホルダ 13"/>
          <p:cNvSpPr>
            <a:spLocks noGrp="1"/>
          </p:cNvSpPr>
          <p:nvPr>
            <p:ph type="ftr" sz="quarter" idx="3"/>
          </p:nvPr>
        </p:nvSpPr>
        <p:spPr>
          <a:xfrm>
            <a:off x="3653036" y="7006699"/>
            <a:ext cx="3385741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 dirty="0"/>
          </a:p>
        </p:txBody>
      </p:sp>
      <p:sp>
        <p:nvSpPr>
          <p:cNvPr id="15" name="スライド番号プレースホルダ 14"/>
          <p:cNvSpPr>
            <a:spLocks noGrp="1"/>
          </p:cNvSpPr>
          <p:nvPr>
            <p:ph type="sldNum" sz="quarter" idx="4"/>
          </p:nvPr>
        </p:nvSpPr>
        <p:spPr>
          <a:xfrm>
            <a:off x="7306072" y="7006699"/>
            <a:ext cx="2494756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199F8-A211-45E5-AEA2-CC5E857C2E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3205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968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503972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1007943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511915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2015886" algn="l" rtl="0" eaLnBrk="1" fontAlgn="base" hangingPunct="1">
        <a:spcBef>
          <a:spcPct val="0"/>
        </a:spcBef>
        <a:spcAft>
          <a:spcPct val="0"/>
        </a:spcAft>
        <a:defRPr kumimoji="1" sz="4409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493472" indent="-493472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3527">
          <a:solidFill>
            <a:schemeClr val="tx1"/>
          </a:solidFill>
          <a:latin typeface="+mn-lt"/>
          <a:ea typeface="+mn-ea"/>
          <a:cs typeface="+mn-cs"/>
        </a:defRPr>
      </a:lvl1pPr>
      <a:lvl2pPr marL="979945" indent="-484723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¡"/>
        <a:defRPr kumimoji="1" sz="3086">
          <a:solidFill>
            <a:schemeClr val="tx1"/>
          </a:solidFill>
          <a:latin typeface="+mn-lt"/>
          <a:ea typeface="+mn-ea"/>
        </a:defRPr>
      </a:lvl2pPr>
      <a:lvl3pPr marL="1426170" indent="-444475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646">
          <a:solidFill>
            <a:schemeClr val="tx1"/>
          </a:solidFill>
          <a:latin typeface="+mn-lt"/>
          <a:ea typeface="+mn-ea"/>
        </a:defRPr>
      </a:lvl3pPr>
      <a:lvl4pPr marL="1853146" indent="-425227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5000"/>
        <a:buFont typeface="Wingdings" pitchFamily="2" charset="2"/>
        <a:buChar char="¡"/>
        <a:defRPr kumimoji="1" sz="2205">
          <a:solidFill>
            <a:schemeClr val="tx1"/>
          </a:solidFill>
          <a:latin typeface="+mn-lt"/>
          <a:ea typeface="+mn-ea"/>
        </a:defRPr>
      </a:lvl4pPr>
      <a:lvl5pPr marL="2281871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5pPr>
      <a:lvl6pPr marL="2785843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6pPr>
      <a:lvl7pPr marL="3289814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7pPr>
      <a:lvl8pPr marL="3793786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8pPr>
      <a:lvl9pPr marL="4297757" indent="-426976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kumimoji="1" sz="2205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NUL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g"/><Relationship Id="rId5" Type="http://schemas.openxmlformats.org/officeDocument/2006/relationships/image" Target="../media/image56.jpg"/><Relationship Id="rId4" Type="http://schemas.openxmlformats.org/officeDocument/2006/relationships/image" Target="../media/image55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sz="3200" dirty="0"/>
              <a:t>Yoshinori</a:t>
            </a:r>
            <a:r>
              <a:rPr lang="ja-JP" altLang="en-US" sz="3200" dirty="0"/>
              <a:t> </a:t>
            </a:r>
            <a:r>
              <a:rPr lang="en-US" altLang="ja-JP" sz="3200" dirty="0" err="1"/>
              <a:t>Enomoto</a:t>
            </a:r>
            <a:endParaRPr lang="en-US" altLang="ja-JP" sz="3200" dirty="0"/>
          </a:p>
          <a:p>
            <a:r>
              <a:rPr lang="en-US" altLang="ja-JP" sz="2000" dirty="0"/>
              <a:t>KEK electron positron injector LINAC group</a:t>
            </a:r>
            <a:endParaRPr lang="ja-JP" altLang="en-US" sz="2000" dirty="0"/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dirty="0" err="1"/>
              <a:t>SuperKEKB</a:t>
            </a:r>
            <a:r>
              <a:rPr lang="en-US" altLang="ja-JP" dirty="0"/>
              <a:t> e+ source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988126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Capture section after the target 2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" y="1427368"/>
            <a:ext cx="7456279" cy="183576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19656"/>
            <a:ext cx="10691813" cy="1973680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9568105" y="3749640"/>
            <a:ext cx="1106393" cy="246221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00" dirty="0"/>
              <a:t>To dumping ring</a:t>
            </a:r>
            <a:endParaRPr kumimoji="1" lang="ja-JP" altLang="en-US" sz="1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5234" y="3416021"/>
            <a:ext cx="380232" cy="2539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/>
              <a:t>1-5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517402" y="3416021"/>
            <a:ext cx="380232" cy="2539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/>
              <a:t>1-6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553818" y="3416021"/>
            <a:ext cx="380232" cy="2539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/>
              <a:t>1-7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6354018" y="3416021"/>
            <a:ext cx="380232" cy="25391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1-8</a:t>
            </a:r>
          </a:p>
        </p:txBody>
      </p:sp>
      <p:cxnSp>
        <p:nvCxnSpPr>
          <p:cNvPr id="18" name="直線矢印コネクタ 17"/>
          <p:cNvCxnSpPr/>
          <p:nvPr/>
        </p:nvCxnSpPr>
        <p:spPr>
          <a:xfrm>
            <a:off x="881410" y="3345457"/>
            <a:ext cx="64807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1555390" y="3345457"/>
            <a:ext cx="227834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>
            <a:off x="3833738" y="3345457"/>
            <a:ext cx="172819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>
            <a:off x="5561930" y="3347789"/>
            <a:ext cx="1872208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>
            <a:off x="17314" y="6107888"/>
            <a:ext cx="165618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/>
          <p:nvPr/>
        </p:nvCxnSpPr>
        <p:spPr>
          <a:xfrm>
            <a:off x="1673498" y="6107888"/>
            <a:ext cx="136815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>
            <a:off x="3041650" y="6107888"/>
            <a:ext cx="1368152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>
            <a:off x="4409802" y="6107888"/>
            <a:ext cx="165618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>
            <a:off x="6065986" y="6107888"/>
            <a:ext cx="1656184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>
            <a:off x="7722170" y="6107888"/>
            <a:ext cx="14401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>
            <a:off x="9162330" y="6107888"/>
            <a:ext cx="144016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EE35B9EB-A1D5-4435-8564-A5BA688FE0DC}"/>
              </a:ext>
            </a:extLst>
          </p:cNvPr>
          <p:cNvGrpSpPr/>
          <p:nvPr/>
        </p:nvGrpSpPr>
        <p:grpSpPr>
          <a:xfrm>
            <a:off x="7799570" y="2724096"/>
            <a:ext cx="1290752" cy="694364"/>
            <a:chOff x="9821575" y="428690"/>
            <a:chExt cx="918023" cy="694364"/>
          </a:xfrm>
          <a:solidFill>
            <a:schemeClr val="bg1">
              <a:lumMod val="65000"/>
            </a:schemeClr>
          </a:solidFill>
        </p:grpSpPr>
        <p:sp>
          <p:nvSpPr>
            <p:cNvPr id="39" name="四角形: 角を丸くする 226">
              <a:extLst>
                <a:ext uri="{FF2B5EF4-FFF2-40B4-BE49-F238E27FC236}">
                  <a16:creationId xmlns:a16="http://schemas.microsoft.com/office/drawing/2014/main" id="{6A409DF4-6D3E-4BDF-9980-B528E63AD6F8}"/>
                </a:ext>
              </a:extLst>
            </p:cNvPr>
            <p:cNvSpPr/>
            <p:nvPr/>
          </p:nvSpPr>
          <p:spPr>
            <a:xfrm>
              <a:off x="9821575" y="835022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Normal x 32</a:t>
              </a:r>
              <a:endParaRPr kumimoji="1" lang="ja-JP" altLang="en-US" sz="1200" dirty="0"/>
            </a:p>
          </p:txBody>
        </p:sp>
        <p:sp>
          <p:nvSpPr>
            <p:cNvPr id="40" name="四角形: 角を丸くする 227">
              <a:extLst>
                <a:ext uri="{FF2B5EF4-FFF2-40B4-BE49-F238E27FC236}">
                  <a16:creationId xmlns:a16="http://schemas.microsoft.com/office/drawing/2014/main" id="{5831D52D-7F74-4FE0-98A0-FDA7661F26CE}"/>
                </a:ext>
              </a:extLst>
            </p:cNvPr>
            <p:cNvSpPr/>
            <p:nvPr/>
          </p:nvSpPr>
          <p:spPr>
            <a:xfrm>
              <a:off x="9839598" y="428690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LAS x 10</a:t>
              </a:r>
              <a:endParaRPr kumimoji="1" lang="ja-JP" altLang="en-US" sz="1200" dirty="0"/>
            </a:p>
          </p:txBody>
        </p:sp>
      </p:grpSp>
      <p:cxnSp>
        <p:nvCxnSpPr>
          <p:cNvPr id="42" name="直線矢印コネクタ 41"/>
          <p:cNvCxnSpPr/>
          <p:nvPr/>
        </p:nvCxnSpPr>
        <p:spPr>
          <a:xfrm>
            <a:off x="17314" y="6827968"/>
            <a:ext cx="14040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/>
          <p:cNvSpPr txBox="1"/>
          <p:nvPr/>
        </p:nvSpPr>
        <p:spPr>
          <a:xfrm>
            <a:off x="544332" y="6597136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900" dirty="0"/>
              <a:t>10m</a:t>
            </a:r>
            <a:endParaRPr kumimoji="1" lang="ja-JP" altLang="en-US" sz="9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703962" y="6190217"/>
            <a:ext cx="380232" cy="25391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2-6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593378" y="6190217"/>
            <a:ext cx="380232" cy="253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2-1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177554" y="6190217"/>
            <a:ext cx="380232" cy="253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2-2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474839" y="6190217"/>
            <a:ext cx="380232" cy="253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2-3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5109690" y="6190217"/>
            <a:ext cx="380232" cy="253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2-4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8306726" y="6190217"/>
            <a:ext cx="380232" cy="25391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2-7</a:t>
            </a: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9718202" y="6190217"/>
            <a:ext cx="380232" cy="25391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50" dirty="0">
                <a:solidFill>
                  <a:schemeClr val="tx1"/>
                </a:solidFill>
              </a:rPr>
              <a:t>2-8</a:t>
            </a:r>
          </a:p>
        </p:txBody>
      </p:sp>
      <p:sp>
        <p:nvSpPr>
          <p:cNvPr id="55" name="右矢印 54"/>
          <p:cNvSpPr/>
          <p:nvPr/>
        </p:nvSpPr>
        <p:spPr>
          <a:xfrm>
            <a:off x="7123583" y="2409862"/>
            <a:ext cx="310555" cy="2065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右矢印 55"/>
          <p:cNvSpPr/>
          <p:nvPr/>
        </p:nvSpPr>
        <p:spPr>
          <a:xfrm>
            <a:off x="17314" y="5075981"/>
            <a:ext cx="310555" cy="2065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73049" y="1112340"/>
            <a:ext cx="880369" cy="24622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000" dirty="0"/>
              <a:t>Target &amp; FC</a:t>
            </a:r>
            <a:endParaRPr kumimoji="1" lang="ja-JP" altLang="en-US" sz="1000" dirty="0"/>
          </a:p>
        </p:txBody>
      </p:sp>
      <p:cxnSp>
        <p:nvCxnSpPr>
          <p:cNvPr id="59" name="直線矢印コネクタ 58"/>
          <p:cNvCxnSpPr>
            <a:stCxn id="57" idx="2"/>
          </p:cNvCxnSpPr>
          <p:nvPr/>
        </p:nvCxnSpPr>
        <p:spPr>
          <a:xfrm>
            <a:off x="513234" y="1358561"/>
            <a:ext cx="270260" cy="14976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/>
          <p:cNvSpPr txBox="1"/>
          <p:nvPr/>
        </p:nvSpPr>
        <p:spPr>
          <a:xfrm>
            <a:off x="7551655" y="1544447"/>
            <a:ext cx="3050835" cy="104009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15m long solenoid</a:t>
            </a:r>
          </a:p>
          <a:p>
            <a:r>
              <a:rPr lang="en-US" altLang="ja-JP" dirty="0"/>
              <a:t>About 100 Quad magnet</a:t>
            </a:r>
          </a:p>
          <a:p>
            <a:r>
              <a:rPr kumimoji="1" lang="en-US" altLang="ja-JP" dirty="0"/>
              <a:t>1.1 GeV </a:t>
            </a:r>
            <a:r>
              <a:rPr lang="en-US" altLang="ja-JP" dirty="0"/>
              <a:t>@ DR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648053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323" b="0" i="0" u="none" strike="noStrike" kern="1200" cap="none" spc="0" normalizeH="0" baseline="0" noProof="0" dirty="0">
                <a:ln>
                  <a:noFill/>
                </a:ln>
                <a:solidFill>
                  <a:srgbClr val="292929">
                    <a:tint val="75000"/>
                  </a:srgbClr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2018.5.29</a:t>
            </a:r>
            <a:endParaRPr kumimoji="1" lang="ja-JP" altLang="en-US" sz="1323" b="0" i="0" u="none" strike="noStrike" kern="1200" cap="none" spc="0" normalizeH="0" baseline="0" noProof="0" dirty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en-US" sz="1323" b="0" i="0" u="none" strike="noStrike" kern="1200" cap="none" spc="0" normalizeH="0" baseline="0" noProof="0" dirty="0">
                <a:ln>
                  <a:noFill/>
                </a:ln>
                <a:solidFill>
                  <a:srgbClr val="292929">
                    <a:tint val="75000"/>
                  </a:srgbClr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C199F8-A211-45E5-AEA2-CC5E857C2E77}" type="slidenum">
              <a:rPr kumimoji="1" lang="ja-JP" altLang="en-US" sz="1323" b="0" i="0" u="none" strike="noStrike" kern="1200" cap="none" spc="0" normalizeH="0" baseline="0" noProof="0" smtClean="0">
                <a:ln>
                  <a:noFill/>
                </a:ln>
                <a:solidFill>
                  <a:srgbClr val="292929">
                    <a:tint val="75000"/>
                  </a:srgbClr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r" defTabSz="10428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1" lang="ja-JP" altLang="en-US" sz="1323" b="0" i="0" u="none" strike="noStrike" kern="1200" cap="none" spc="0" normalizeH="0" baseline="0" noProof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pic>
        <p:nvPicPr>
          <p:cNvPr id="7" name="コンテンツ プレースホルダー 3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0" y="36585"/>
            <a:ext cx="10682957" cy="7559676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8" name="角丸四角形 7"/>
          <p:cNvSpPr/>
          <p:nvPr/>
        </p:nvSpPr>
        <p:spPr>
          <a:xfrm>
            <a:off x="2033538" y="2771725"/>
            <a:ext cx="1080120" cy="43204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5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9" name="角丸四角形 8"/>
          <p:cNvSpPr/>
          <p:nvPr/>
        </p:nvSpPr>
        <p:spPr>
          <a:xfrm>
            <a:off x="8298234" y="2771725"/>
            <a:ext cx="1080120" cy="43204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5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2033538" y="3203773"/>
            <a:ext cx="1080120" cy="432048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5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8298234" y="3203773"/>
            <a:ext cx="1080120" cy="432048"/>
          </a:xfrm>
          <a:prstGeom prst="round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53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3113658" y="2915741"/>
            <a:ext cx="5184576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>
            <a:off x="3113658" y="3491805"/>
            <a:ext cx="5184576" cy="0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テキスト ボックス 16"/>
          <p:cNvSpPr txBox="1"/>
          <p:nvPr/>
        </p:nvSpPr>
        <p:spPr>
          <a:xfrm>
            <a:off x="4985866" y="3587608"/>
            <a:ext cx="696024" cy="408253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53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1/25</a:t>
            </a:r>
            <a:endParaRPr kumimoji="1" lang="ja-JP" altLang="en-US" sz="2053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806467" y="2411685"/>
            <a:ext cx="827471" cy="408253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0" marR="0" lvl="0" indent="0" algn="l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53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x2.25</a:t>
            </a:r>
            <a:endParaRPr kumimoji="1" lang="ja-JP" altLang="en-US" sz="2053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45946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/>
              <a:t>Injection requirement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23" b="0" i="0" u="none" strike="noStrike" kern="1200" cap="none" spc="0" normalizeH="0" baseline="0" noProof="0" dirty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en-US" sz="1323" b="0" i="0" u="none" strike="noStrike" kern="1200" cap="none" spc="0" normalizeH="0" baseline="0" noProof="0" dirty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C199F8-A211-45E5-AEA2-CC5E857C2E77}" type="slidenum">
              <a:rPr kumimoji="1" lang="ja-JP" altLang="en-US" sz="1323" b="0" i="0" u="none" strike="noStrike" kern="1200" cap="none" spc="0" normalizeH="0" baseline="0" noProof="0" smtClean="0">
                <a:ln>
                  <a:noFill/>
                </a:ln>
                <a:solidFill>
                  <a:srgbClr val="292929">
                    <a:tint val="75000"/>
                  </a:srgbClr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r" defTabSz="10428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1" lang="ja-JP" altLang="en-US" sz="1323" b="0" i="0" u="none" strike="noStrike" kern="1200" cap="none" spc="0" normalizeH="0" baseline="0" noProof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graphicFrame>
        <p:nvGraphicFramePr>
          <p:cNvPr id="7" name="コンテンツ プレースホルダー 6"/>
          <p:cNvGraphicFramePr>
            <a:graphicFrameLocks/>
          </p:cNvGraphicFramePr>
          <p:nvPr/>
        </p:nvGraphicFramePr>
        <p:xfrm>
          <a:off x="161330" y="1459508"/>
          <a:ext cx="4103985" cy="2346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12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10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Life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</a:rPr>
                        <a:t>360</a:t>
                      </a:r>
                      <a:r>
                        <a:rPr kumimoji="1" lang="en-US" altLang="ja-JP" sz="1600" baseline="0" dirty="0">
                          <a:solidFill>
                            <a:schemeClr val="tx1"/>
                          </a:solidFill>
                        </a:rPr>
                        <a:t> s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Current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3.6 A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Injection bunch charge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4 </a:t>
                      </a:r>
                      <a:r>
                        <a:rPr kumimoji="1" lang="en-US" altLang="ja-JP" sz="1600" dirty="0" err="1"/>
                        <a:t>nC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Injection rate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25* Hz x 2</a:t>
                      </a:r>
                      <a:r>
                        <a:rPr kumimoji="1" lang="en-US" altLang="ja-JP" sz="1600" baseline="0" dirty="0"/>
                        <a:t> bunch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Injection efficiency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50 %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Circulation frequency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10</a:t>
                      </a:r>
                      <a:r>
                        <a:rPr kumimoji="1" lang="en-US" altLang="ja-JP" sz="1600" baseline="30000" dirty="0"/>
                        <a:t>5</a:t>
                      </a:r>
                      <a:endParaRPr kumimoji="1" lang="ja-JP" altLang="en-US" sz="16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483233" y="1043533"/>
            <a:ext cx="4320413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53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Present working assumption</a:t>
            </a:r>
            <a:r>
              <a:rPr kumimoji="1" lang="ja-JP" altLang="en-US" sz="2053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　</a:t>
            </a:r>
            <a:r>
              <a:rPr kumimoji="1" lang="en-US" altLang="ja-JP" sz="2053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(final)</a:t>
            </a:r>
            <a:endParaRPr kumimoji="1" lang="ja-JP" altLang="en-US" sz="2053" b="0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4409802" y="1459508"/>
                <a:ext cx="2982740" cy="6594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104287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𝑑𝐼</m:t>
                          </m:r>
                        </m:num>
                        <m:den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𝑑𝑡</m:t>
                          </m:r>
                        </m:den>
                      </m:f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3.6 [</m:t>
                          </m:r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A</m:t>
                          </m:r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]</m:t>
                          </m:r>
                        </m:num>
                        <m:den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360 [</m:t>
                          </m:r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s</m:t>
                          </m:r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]</m:t>
                          </m:r>
                        </m:den>
                      </m:f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=10 [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𝑚</m:t>
                      </m:r>
                      <m:r>
                        <m:rPr>
                          <m:sty m:val="p"/>
                        </m:rP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A</m:t>
                      </m:r>
                      <m: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/</m:t>
                      </m:r>
                      <m:r>
                        <m:rPr>
                          <m:sty m:val="p"/>
                        </m:rP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s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]</m:t>
                      </m:r>
                    </m:oMath>
                  </m:oMathPara>
                </a14:m>
                <a:endParaRPr kumimoji="1" lang="ja-JP" altLang="en-US" sz="2053" b="0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9802" y="1459508"/>
                <a:ext cx="2982740" cy="6594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4337794" y="2608099"/>
                <a:ext cx="5490606" cy="6355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104287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4 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nC</m:t>
                          </m:r>
                        </m:e>
                      </m:d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×25 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Hz</m:t>
                          </m:r>
                        </m:e>
                      </m:d>
                      <m:r>
                        <a:rPr kumimoji="1" lang="en-US" altLang="ja-JP" sz="2053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×2 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bunch</m:t>
                          </m:r>
                        </m:e>
                      </m:d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×50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%</m:t>
                          </m:r>
                        </m:e>
                      </m:d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</m:t>
                      </m:r>
                      <m:sSup>
                        <m:sSupPr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5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Hz</m:t>
                          </m:r>
                        </m:e>
                      </m:d>
                    </m:oMath>
                  </m:oMathPara>
                </a14:m>
                <a:endParaRPr kumimoji="1" lang="en-US" altLang="ja-JP" sz="2053" b="0" i="1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104287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=10 [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𝑚</m:t>
                      </m:r>
                      <m:r>
                        <m:rPr>
                          <m:sty m:val="p"/>
                        </m:rP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A</m:t>
                      </m:r>
                      <m: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/</m:t>
                      </m:r>
                      <m:r>
                        <m:rPr>
                          <m:sty m:val="p"/>
                        </m:rP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s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]</m:t>
                      </m:r>
                    </m:oMath>
                  </m:oMathPara>
                </a14:m>
                <a:endParaRPr kumimoji="1" lang="en-US" altLang="ja-JP" sz="2053" b="0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Cambria Math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7794" y="2608099"/>
                <a:ext cx="5490606" cy="635559"/>
              </a:xfrm>
              <a:prstGeom prst="rect">
                <a:avLst/>
              </a:prstGeom>
              <a:blipFill>
                <a:blip r:embed="rId3"/>
                <a:stretch>
                  <a:fillRect l="-667" b="-1923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000384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/>
              <a:t>Injection requirement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23" b="0" i="0" u="none" strike="noStrike" kern="1200" cap="none" spc="0" normalizeH="0" baseline="0" noProof="0" dirty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en-US" sz="1323" b="0" i="0" u="none" strike="noStrike" kern="1200" cap="none" spc="0" normalizeH="0" baseline="0" noProof="0" dirty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C199F8-A211-45E5-AEA2-CC5E857C2E77}" type="slidenum">
              <a:rPr kumimoji="1" lang="ja-JP" altLang="en-US" sz="1323" b="0" i="0" u="none" strike="noStrike" kern="1200" cap="none" spc="0" normalizeH="0" baseline="0" noProof="0" smtClean="0">
                <a:ln>
                  <a:noFill/>
                </a:ln>
                <a:solidFill>
                  <a:srgbClr val="292929">
                    <a:tint val="75000"/>
                  </a:srgbClr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r" defTabSz="10428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1" lang="ja-JP" altLang="en-US" sz="1323" b="0" i="0" u="none" strike="noStrike" kern="1200" cap="none" spc="0" normalizeH="0" baseline="0" noProof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graphicFrame>
        <p:nvGraphicFramePr>
          <p:cNvPr id="7" name="コンテンツ プレースホルダー 6"/>
          <p:cNvGraphicFramePr>
            <a:graphicFrameLocks/>
          </p:cNvGraphicFramePr>
          <p:nvPr/>
        </p:nvGraphicFramePr>
        <p:xfrm>
          <a:off x="161330" y="1459508"/>
          <a:ext cx="4103985" cy="2346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12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10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Life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</a:rPr>
                        <a:t>360</a:t>
                      </a:r>
                      <a:r>
                        <a:rPr kumimoji="1" lang="en-US" altLang="ja-JP" sz="1600" baseline="0" dirty="0">
                          <a:solidFill>
                            <a:schemeClr val="tx1"/>
                          </a:solidFill>
                        </a:rPr>
                        <a:t> s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Current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3.6 A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Injection bunch charge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4 </a:t>
                      </a:r>
                      <a:r>
                        <a:rPr kumimoji="1" lang="en-US" altLang="ja-JP" sz="1600" dirty="0" err="1"/>
                        <a:t>nC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Injection rate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25* Hz x 2</a:t>
                      </a:r>
                      <a:r>
                        <a:rPr kumimoji="1" lang="en-US" altLang="ja-JP" sz="1600" baseline="0" dirty="0"/>
                        <a:t> bunch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Injection efficiency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50 %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Circulation frequency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10</a:t>
                      </a:r>
                      <a:r>
                        <a:rPr kumimoji="1" lang="en-US" altLang="ja-JP" sz="1600" baseline="30000" dirty="0"/>
                        <a:t>5</a:t>
                      </a:r>
                      <a:endParaRPr kumimoji="1" lang="ja-JP" altLang="en-US" sz="16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8" name="テキスト ボックス 7"/>
          <p:cNvSpPr txBox="1"/>
          <p:nvPr/>
        </p:nvSpPr>
        <p:spPr>
          <a:xfrm>
            <a:off x="483233" y="1043533"/>
            <a:ext cx="4320413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53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Present working assumption</a:t>
            </a:r>
            <a:r>
              <a:rPr kumimoji="1" lang="ja-JP" altLang="en-US" sz="2053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　</a:t>
            </a:r>
            <a:r>
              <a:rPr kumimoji="1" lang="en-US" altLang="ja-JP" sz="2053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(final)</a:t>
            </a:r>
            <a:endParaRPr kumimoji="1" lang="ja-JP" altLang="en-US" sz="2053" b="0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/>
              <p:cNvSpPr txBox="1"/>
              <p:nvPr/>
            </p:nvSpPr>
            <p:spPr>
              <a:xfrm>
                <a:off x="4409802" y="1459508"/>
                <a:ext cx="2982740" cy="6594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104287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𝑑𝐼</m:t>
                          </m:r>
                        </m:num>
                        <m:den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𝑑𝑡</m:t>
                          </m:r>
                        </m:den>
                      </m:f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3.6 [</m:t>
                          </m:r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A</m:t>
                          </m:r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]</m:t>
                          </m:r>
                        </m:num>
                        <m:den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360 [</m:t>
                          </m:r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s</m:t>
                          </m:r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]</m:t>
                          </m:r>
                        </m:den>
                      </m:f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=10 [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𝑚</m:t>
                      </m:r>
                      <m:r>
                        <m:rPr>
                          <m:sty m:val="p"/>
                        </m:rP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A</m:t>
                      </m:r>
                      <m: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/</m:t>
                      </m:r>
                      <m:r>
                        <m:rPr>
                          <m:sty m:val="p"/>
                        </m:rP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s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]</m:t>
                      </m:r>
                    </m:oMath>
                  </m:oMathPara>
                </a14:m>
                <a:endParaRPr kumimoji="1" lang="ja-JP" altLang="en-US" sz="2053" b="0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mc:Choice>
        <mc:Fallback xmlns="">
          <p:sp>
            <p:nvSpPr>
              <p:cNvPr id="9" name="テキスト ボックス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9802" y="1459508"/>
                <a:ext cx="2982740" cy="65947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/>
              <p:cNvSpPr txBox="1"/>
              <p:nvPr/>
            </p:nvSpPr>
            <p:spPr>
              <a:xfrm>
                <a:off x="4337794" y="2608099"/>
                <a:ext cx="5490606" cy="6355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104287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4 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nC</m:t>
                          </m:r>
                        </m:e>
                      </m:d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×25 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Hz</m:t>
                          </m:r>
                        </m:e>
                      </m:d>
                      <m:r>
                        <a:rPr kumimoji="1" lang="en-US" altLang="ja-JP" sz="2053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×2 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bunch</m:t>
                          </m:r>
                        </m:e>
                      </m:d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×50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%</m:t>
                          </m:r>
                        </m:e>
                      </m:d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</m:t>
                      </m:r>
                      <m:sSup>
                        <m:sSupPr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5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Hz</m:t>
                          </m:r>
                        </m:e>
                      </m:d>
                    </m:oMath>
                  </m:oMathPara>
                </a14:m>
                <a:endParaRPr kumimoji="1" lang="en-US" altLang="ja-JP" sz="2053" b="0" i="1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104287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=10 [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𝑚</m:t>
                      </m:r>
                      <m:r>
                        <m:rPr>
                          <m:sty m:val="p"/>
                        </m:rP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A</m:t>
                      </m:r>
                      <m: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/</m:t>
                      </m:r>
                      <m:r>
                        <m:rPr>
                          <m:sty m:val="p"/>
                        </m:rP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s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]</m:t>
                      </m:r>
                    </m:oMath>
                  </m:oMathPara>
                </a14:m>
                <a:endParaRPr kumimoji="1" lang="en-US" altLang="ja-JP" sz="2053" b="0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Cambria Math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10" name="テキスト ボックス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37794" y="2608099"/>
                <a:ext cx="5490606" cy="635559"/>
              </a:xfrm>
              <a:prstGeom prst="rect">
                <a:avLst/>
              </a:prstGeom>
              <a:blipFill>
                <a:blip r:embed="rId3"/>
                <a:stretch>
                  <a:fillRect l="-667" b="-1923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2" name="コンテンツ プレースホルダー 6">
            <a:extLst>
              <a:ext uri="{FF2B5EF4-FFF2-40B4-BE49-F238E27FC236}">
                <a16:creationId xmlns:a16="http://schemas.microsoft.com/office/drawing/2014/main" id="{D4FA3FA2-919D-4BB2-96A4-23C9645C5869}"/>
              </a:ext>
            </a:extLst>
          </p:cNvPr>
          <p:cNvGraphicFramePr>
            <a:graphicFrameLocks/>
          </p:cNvGraphicFramePr>
          <p:nvPr/>
        </p:nvGraphicFramePr>
        <p:xfrm>
          <a:off x="195342" y="4267820"/>
          <a:ext cx="4103985" cy="2346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3129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9104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Life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solidFill>
                            <a:schemeClr val="tx1"/>
                          </a:solidFill>
                        </a:rPr>
                        <a:t>2500</a:t>
                      </a:r>
                      <a:r>
                        <a:rPr kumimoji="1" lang="en-US" altLang="ja-JP" sz="1600" baseline="0" dirty="0">
                          <a:solidFill>
                            <a:schemeClr val="tx1"/>
                          </a:solidFill>
                        </a:rPr>
                        <a:t> s</a:t>
                      </a:r>
                      <a:endParaRPr kumimoji="1" lang="ja-JP" alt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Current 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0.5 A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Injection bunch charge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0.6 </a:t>
                      </a:r>
                      <a:r>
                        <a:rPr kumimoji="1" lang="en-US" altLang="ja-JP" sz="1600" dirty="0" err="1"/>
                        <a:t>nC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Injection rate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6.2 Hz x 1</a:t>
                      </a:r>
                      <a:r>
                        <a:rPr kumimoji="1" lang="en-US" altLang="ja-JP" sz="1600" baseline="0" dirty="0"/>
                        <a:t> bunch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Injection efficiency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50 %</a:t>
                      </a:r>
                      <a:endParaRPr kumimoji="1" lang="ja-JP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3000"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Circulation frequency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/>
                        <a:t>10</a:t>
                      </a:r>
                      <a:r>
                        <a:rPr kumimoji="1" lang="en-US" altLang="ja-JP" sz="1600" baseline="30000" dirty="0"/>
                        <a:t>5</a:t>
                      </a:r>
                      <a:endParaRPr kumimoji="1" lang="ja-JP" altLang="en-US" sz="16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9AB4F19-C272-4530-9E99-E63DD6A4CB99}"/>
              </a:ext>
            </a:extLst>
          </p:cNvPr>
          <p:cNvSpPr txBox="1"/>
          <p:nvPr/>
        </p:nvSpPr>
        <p:spPr>
          <a:xfrm>
            <a:off x="517245" y="3851845"/>
            <a:ext cx="3207801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53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Typical Phase 3 operation</a:t>
            </a:r>
            <a:endParaRPr kumimoji="1" lang="ja-JP" altLang="en-US" sz="2053" b="0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B4486EAD-1540-48D3-A466-E7FF2FD452EC}"/>
                  </a:ext>
                </a:extLst>
              </p:cNvPr>
              <p:cNvSpPr txBox="1"/>
              <p:nvPr/>
            </p:nvSpPr>
            <p:spPr>
              <a:xfrm>
                <a:off x="4443814" y="4267820"/>
                <a:ext cx="3183115" cy="6594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104287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𝑑𝐼</m:t>
                          </m:r>
                        </m:num>
                        <m:den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𝑑𝑡</m:t>
                          </m:r>
                        </m:den>
                      </m:f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</m:t>
                      </m:r>
                      <m:f>
                        <m:fPr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fPr>
                        <m:num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0.5 [</m:t>
                          </m:r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A</m:t>
                          </m:r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]</m:t>
                          </m:r>
                        </m:num>
                        <m:den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2500 [</m:t>
                          </m:r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s</m:t>
                          </m:r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]</m:t>
                          </m:r>
                        </m:den>
                      </m:f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=0.2 [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𝑚</m:t>
                      </m:r>
                      <m:r>
                        <m:rPr>
                          <m:sty m:val="p"/>
                        </m:rP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A</m:t>
                      </m:r>
                      <m: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/</m:t>
                      </m:r>
                      <m:r>
                        <m:rPr>
                          <m:sty m:val="p"/>
                        </m:rP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s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]</m:t>
                      </m:r>
                    </m:oMath>
                  </m:oMathPara>
                </a14:m>
                <a:endParaRPr kumimoji="1" lang="ja-JP" altLang="en-US" sz="2053" b="0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endParaRPr>
              </a:p>
            </p:txBody>
          </p:sp>
        </mc:Choice>
        <mc:Fallback xmlns="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B4486EAD-1540-48D3-A466-E7FF2FD452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814" y="4267820"/>
                <a:ext cx="3183115" cy="6594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74EB2E53-1FAD-4C13-978C-10D4A5AE8DD2}"/>
                  </a:ext>
                </a:extLst>
              </p:cNvPr>
              <p:cNvSpPr txBox="1"/>
              <p:nvPr/>
            </p:nvSpPr>
            <p:spPr>
              <a:xfrm>
                <a:off x="4371806" y="5416411"/>
                <a:ext cx="5891356" cy="63555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104287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cs typeface="+mn-cs"/>
                        </a:rPr>
                        <m:t>0.6 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nC</m:t>
                          </m:r>
                        </m:e>
                      </m:d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×6.25 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Hz</m:t>
                          </m:r>
                        </m:e>
                      </m:d>
                      <m:r>
                        <a:rPr kumimoji="1" lang="en-US" altLang="ja-JP" sz="2053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1</m:t>
                      </m:r>
                      <m:r>
                        <a:rPr kumimoji="1" lang="en-US" altLang="ja-JP" sz="2053" b="0" i="1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bunch</m:t>
                          </m:r>
                        </m:e>
                      </m:d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×50</m:t>
                      </m:r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%</m:t>
                          </m:r>
                        </m:e>
                      </m:d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×</m:t>
                      </m:r>
                      <m:sSup>
                        <m:sSupPr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sSupPr>
                        <m:e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5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kumimoji="1" lang="en-US" altLang="ja-JP" sz="2053" b="0" i="1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kumimoji="1" lang="en-US" altLang="ja-JP" sz="2053" b="0" i="0" u="none" strike="noStrike" kern="1200" cap="none" spc="0" normalizeH="0" baseline="0" noProof="0" smtClean="0">
                              <a:ln>
                                <a:noFill/>
                              </a:ln>
                              <a:solidFill>
                                <a:srgbClr val="292929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+mn-cs"/>
                            </a:rPr>
                            <m:t>Hz</m:t>
                          </m:r>
                        </m:e>
                      </m:d>
                    </m:oMath>
                  </m:oMathPara>
                </a14:m>
                <a:endParaRPr kumimoji="1" lang="en-US" altLang="ja-JP" sz="2053" b="0" i="1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Cambria Math" panose="02040503050406030204" pitchFamily="18" charset="0"/>
                  <a:ea typeface="Cambria Math" panose="02040503050406030204" pitchFamily="18" charset="0"/>
                  <a:cs typeface="+mn-cs"/>
                </a:endParaRPr>
              </a:p>
              <a:p>
                <a:pPr marL="0" marR="0" lvl="0" indent="0" algn="l" defTabSz="1042873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=0.2 [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𝑚</m:t>
                      </m:r>
                      <m:r>
                        <m:rPr>
                          <m:sty m:val="p"/>
                        </m:rP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A</m:t>
                      </m:r>
                      <m: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/</m:t>
                      </m:r>
                      <m:r>
                        <m:rPr>
                          <m:sty m:val="p"/>
                        </m:rPr>
                        <a:rPr kumimoji="1" lang="en-US" altLang="ja-JP" sz="2053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s</m:t>
                      </m:r>
                      <m:r>
                        <a:rPr kumimoji="1" lang="en-US" altLang="ja-JP" sz="2053" b="0" i="1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292929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+mn-cs"/>
                        </a:rPr>
                        <m:t>]</m:t>
                      </m:r>
                    </m:oMath>
                  </m:oMathPara>
                </a14:m>
                <a:endParaRPr kumimoji="1" lang="en-US" altLang="ja-JP" sz="2053" b="0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Cambria Math" panose="02040503050406030204" pitchFamily="18" charset="0"/>
                  <a:cs typeface="+mn-cs"/>
                </a:endParaRPr>
              </a:p>
            </p:txBody>
          </p:sp>
        </mc:Choice>
        <mc:Fallback xmlns="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74EB2E53-1FAD-4C13-978C-10D4A5AE8D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1806" y="5416411"/>
                <a:ext cx="5891356" cy="635559"/>
              </a:xfrm>
              <a:prstGeom prst="rect">
                <a:avLst/>
              </a:prstGeom>
              <a:blipFill>
                <a:blip r:embed="rId5"/>
                <a:stretch>
                  <a:fillRect l="-620" b="-1923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E4EF796-64FB-4822-9930-2F88EABC9386}"/>
              </a:ext>
            </a:extLst>
          </p:cNvPr>
          <p:cNvSpPr txBox="1"/>
          <p:nvPr/>
        </p:nvSpPr>
        <p:spPr>
          <a:xfrm>
            <a:off x="195342" y="6660157"/>
            <a:ext cx="43781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*total rep. rate is 50 Hz</a:t>
            </a:r>
          </a:p>
          <a:p>
            <a:pPr marL="0" marR="0" lvl="0" indent="0" algn="l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t>The other 25 Hz will be used electron injection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17C9D38-3BAF-41C0-972F-1211ECC736A7}"/>
              </a:ext>
            </a:extLst>
          </p:cNvPr>
          <p:cNvSpPr txBox="1"/>
          <p:nvPr/>
        </p:nvSpPr>
        <p:spPr>
          <a:xfrm>
            <a:off x="4659838" y="6373866"/>
            <a:ext cx="5942652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800" dirty="0"/>
              <a:t>Due to limitation by Belle2 detector and </a:t>
            </a:r>
            <a:r>
              <a:rPr kumimoji="1" lang="en-US" altLang="ja-JP" sz="1800" dirty="0" err="1"/>
              <a:t>SuperKEKB</a:t>
            </a:r>
            <a:r>
              <a:rPr kumimoji="1" lang="en-US" altLang="ja-JP" sz="1800" dirty="0"/>
              <a:t> ring</a:t>
            </a:r>
          </a:p>
          <a:p>
            <a:r>
              <a:rPr lang="en-US" altLang="ja-JP" sz="1800" dirty="0"/>
              <a:t>Required injection amount is still low.</a:t>
            </a:r>
            <a:endParaRPr kumimoji="1" lang="ja-JP" altLang="en-US" sz="1800" dirty="0"/>
          </a:p>
        </p:txBody>
      </p:sp>
    </p:spTree>
    <p:extLst>
      <p:ext uri="{BB962C8B-B14F-4D97-AF65-F5344CB8AC3E}">
        <p14:creationId xmlns:p14="http://schemas.microsoft.com/office/powerpoint/2010/main" val="698304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/>
              <a:t>Positron charge and injection efficiency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23" b="0" i="0" u="none" strike="noStrike" kern="1200" cap="none" spc="0" normalizeH="0" baseline="0" noProof="0" dirty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en-US" sz="1323" b="0" i="0" u="none" strike="noStrike" kern="1200" cap="none" spc="0" normalizeH="0" baseline="0" noProof="0" dirty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C199F8-A211-45E5-AEA2-CC5E857C2E77}" type="slidenum">
              <a:rPr kumimoji="1" lang="ja-JP" altLang="en-US" sz="1323" b="0" i="0" u="none" strike="noStrike" kern="1200" cap="none" spc="0" normalizeH="0" baseline="0" noProof="0" smtClean="0">
                <a:ln>
                  <a:noFill/>
                </a:ln>
                <a:solidFill>
                  <a:srgbClr val="292929">
                    <a:tint val="75000"/>
                  </a:srgbClr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r" defTabSz="10428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1" lang="ja-JP" altLang="en-US" sz="1323" b="0" i="0" u="none" strike="noStrike" kern="1200" cap="none" spc="0" normalizeH="0" baseline="0" noProof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pic>
        <p:nvPicPr>
          <p:cNvPr id="7" name="Picture 4" descr="http://www-linac2.kek.jp/kekb/scrshot1/2019_06/09/2019_06_09_08_47_41.png">
            <a:extLst>
              <a:ext uri="{FF2B5EF4-FFF2-40B4-BE49-F238E27FC236}">
                <a16:creationId xmlns:a16="http://schemas.microsoft.com/office/drawing/2014/main" id="{58B9404D-BA7E-7D41-A452-336CBDBE18A7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3" t="42567" r="1745" b="45600"/>
          <a:stretch/>
        </p:blipFill>
        <p:spPr bwMode="auto">
          <a:xfrm>
            <a:off x="17314" y="5315800"/>
            <a:ext cx="10638484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www-linac2.kek.jp/kekb/scrshot1/2019_06/09/2019_06_09_08_47_41.png">
            <a:extLst>
              <a:ext uri="{FF2B5EF4-FFF2-40B4-BE49-F238E27FC236}">
                <a16:creationId xmlns:a16="http://schemas.microsoft.com/office/drawing/2014/main" id="{E27EBE9D-C7A1-4029-8D40-4ED949EDA7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3" t="3124" r="1745" b="85043"/>
          <a:stretch/>
        </p:blipFill>
        <p:spPr bwMode="auto">
          <a:xfrm>
            <a:off x="17314" y="4235680"/>
            <a:ext cx="10638484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8C99B8A6-048A-4AA1-8F63-6B9AE15E9E71}"/>
              </a:ext>
            </a:extLst>
          </p:cNvPr>
          <p:cNvSpPr txBox="1"/>
          <p:nvPr/>
        </p:nvSpPr>
        <p:spPr>
          <a:xfrm>
            <a:off x="4841850" y="6467928"/>
            <a:ext cx="1061509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9 hours</a:t>
            </a:r>
            <a:endParaRPr kumimoji="1" lang="ja-JP" altLang="en-US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DF81B394-2BCF-4EED-8F8E-391701EA70C9}"/>
              </a:ext>
            </a:extLst>
          </p:cNvPr>
          <p:cNvCxnSpPr/>
          <p:nvPr/>
        </p:nvCxnSpPr>
        <p:spPr>
          <a:xfrm>
            <a:off x="737394" y="6467928"/>
            <a:ext cx="9865096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025F4C74-F0B9-4342-9243-3A0743A7B793}"/>
              </a:ext>
            </a:extLst>
          </p:cNvPr>
          <p:cNvGrpSpPr/>
          <p:nvPr/>
        </p:nvGrpSpPr>
        <p:grpSpPr>
          <a:xfrm>
            <a:off x="52933" y="1043533"/>
            <a:ext cx="10638880" cy="2915449"/>
            <a:chOff x="52933" y="3614631"/>
            <a:chExt cx="10638880" cy="2915449"/>
          </a:xfrm>
        </p:grpSpPr>
        <p:pic>
          <p:nvPicPr>
            <p:cNvPr id="15" name="コンテンツ プレースホルダー 6">
              <a:extLst>
                <a:ext uri="{FF2B5EF4-FFF2-40B4-BE49-F238E27FC236}">
                  <a16:creationId xmlns:a16="http://schemas.microsoft.com/office/drawing/2014/main" id="{298D1A79-9754-49C0-8DE5-0B80B92D02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4400" b="20619"/>
            <a:stretch/>
          </p:blipFill>
          <p:spPr bwMode="auto">
            <a:xfrm>
              <a:off x="61270" y="4082529"/>
              <a:ext cx="10630543" cy="15643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CAA5C0A9-3231-4400-8E2C-89E306734EC8}"/>
                </a:ext>
              </a:extLst>
            </p:cNvPr>
            <p:cNvSpPr txBox="1"/>
            <p:nvPr/>
          </p:nvSpPr>
          <p:spPr>
            <a:xfrm>
              <a:off x="52933" y="5693544"/>
              <a:ext cx="27526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10428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rPr>
                <a:t>Primary e- 10 </a:t>
              </a:r>
              <a:r>
                <a:rPr kumimoji="1" lang="en-US" altLang="ja-JP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rPr>
                <a:t>nC@e-gun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593F4FD6-6569-4CE9-AF03-477AC3386F2D}"/>
                </a:ext>
              </a:extLst>
            </p:cNvPr>
            <p:cNvSpPr txBox="1"/>
            <p:nvPr/>
          </p:nvSpPr>
          <p:spPr>
            <a:xfrm>
              <a:off x="377354" y="3614631"/>
              <a:ext cx="26244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10428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rPr>
                <a:t>Primary e- 7 </a:t>
              </a:r>
              <a:r>
                <a:rPr kumimoji="1" lang="en-US" altLang="ja-JP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rPr>
                <a:t>nC@target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3481FC99-FE8F-4376-8BF9-232F4FD4A3A6}"/>
                </a:ext>
              </a:extLst>
            </p:cNvPr>
            <p:cNvSpPr txBox="1"/>
            <p:nvPr/>
          </p:nvSpPr>
          <p:spPr>
            <a:xfrm>
              <a:off x="1723439" y="6160748"/>
              <a:ext cx="29450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10428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rPr>
                <a:t>Positron 1.5 </a:t>
              </a:r>
              <a:r>
                <a:rPr kumimoji="1" lang="en-US" altLang="ja-JP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rPr>
                <a:t>nC@first</a:t>
              </a: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rPr>
                <a:t> BPM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E1AB2286-A76D-4295-A56F-79C7EE901E71}"/>
                </a:ext>
              </a:extLst>
            </p:cNvPr>
            <p:cNvSpPr txBox="1"/>
            <p:nvPr/>
          </p:nvSpPr>
          <p:spPr>
            <a:xfrm>
              <a:off x="3195958" y="5652045"/>
              <a:ext cx="21499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10428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rPr>
                <a:t>Positron 1 </a:t>
              </a:r>
              <a:r>
                <a:rPr kumimoji="1" lang="en-US" altLang="ja-JP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rPr>
                <a:t>nC@DR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DC230EAD-5A3F-4772-B6AB-ED51F4713041}"/>
                </a:ext>
              </a:extLst>
            </p:cNvPr>
            <p:cNvSpPr txBox="1"/>
            <p:nvPr/>
          </p:nvSpPr>
          <p:spPr>
            <a:xfrm>
              <a:off x="6422753" y="5772783"/>
              <a:ext cx="35179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10428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rPr>
                <a:t>Positron 0.55 </a:t>
              </a:r>
              <a:r>
                <a:rPr kumimoji="1" lang="en-US" altLang="ja-JP" sz="18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rPr>
                <a:t>nC@BT</a:t>
              </a:r>
              <a:r>
                <a:rPr kumimoji="1" lang="en-US" altLang="ja-JP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292929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</a:rPr>
                <a:t> end dump</a:t>
              </a: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92929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endParaRPr>
            </a:p>
          </p:txBody>
        </p:sp>
        <p:cxnSp>
          <p:nvCxnSpPr>
            <p:cNvPr id="21" name="直線矢印コネクタ 20">
              <a:extLst>
                <a:ext uri="{FF2B5EF4-FFF2-40B4-BE49-F238E27FC236}">
                  <a16:creationId xmlns:a16="http://schemas.microsoft.com/office/drawing/2014/main" id="{DC1EF15A-BFF0-4A24-A090-AD90B026567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7395" y="4309536"/>
              <a:ext cx="700213" cy="133732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93304ECF-AC02-43AA-A639-CA82BACB022E}"/>
                </a:ext>
              </a:extLst>
            </p:cNvPr>
            <p:cNvCxnSpPr>
              <a:cxnSpLocks/>
              <a:stCxn id="17" idx="2"/>
            </p:cNvCxnSpPr>
            <p:nvPr/>
          </p:nvCxnSpPr>
          <p:spPr>
            <a:xfrm>
              <a:off x="1689572" y="3983963"/>
              <a:ext cx="776014" cy="446333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直線矢印コネクタ 22">
              <a:extLst>
                <a:ext uri="{FF2B5EF4-FFF2-40B4-BE49-F238E27FC236}">
                  <a16:creationId xmlns:a16="http://schemas.microsoft.com/office/drawing/2014/main" id="{29607345-DE90-48D8-8489-53E07870B33F}"/>
                </a:ext>
              </a:extLst>
            </p:cNvPr>
            <p:cNvCxnSpPr>
              <a:cxnSpLocks/>
              <a:stCxn id="18" idx="0"/>
            </p:cNvCxnSpPr>
            <p:nvPr/>
          </p:nvCxnSpPr>
          <p:spPr>
            <a:xfrm flipH="1" flipV="1">
              <a:off x="2537594" y="4586586"/>
              <a:ext cx="658364" cy="1574162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直線矢印コネクタ 23">
              <a:extLst>
                <a:ext uri="{FF2B5EF4-FFF2-40B4-BE49-F238E27FC236}">
                  <a16:creationId xmlns:a16="http://schemas.microsoft.com/office/drawing/2014/main" id="{79FE1915-33FD-4DA1-B3AA-B77B11BC12A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653038" y="4864696"/>
              <a:ext cx="616022" cy="78216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D629EA63-48DE-4564-83E9-C2F4AFD16A21}"/>
                </a:ext>
              </a:extLst>
            </p:cNvPr>
            <p:cNvCxnSpPr>
              <a:cxnSpLocks/>
              <a:stCxn id="20" idx="0"/>
            </p:cNvCxnSpPr>
            <p:nvPr/>
          </p:nvCxnSpPr>
          <p:spPr>
            <a:xfrm flipV="1">
              <a:off x="8181729" y="4864697"/>
              <a:ext cx="188513" cy="90808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AB86BD2D-C4DD-4A45-B8CE-F67CB68A1326}"/>
              </a:ext>
            </a:extLst>
          </p:cNvPr>
          <p:cNvSpPr txBox="1"/>
          <p:nvPr/>
        </p:nvSpPr>
        <p:spPr>
          <a:xfrm>
            <a:off x="5345906" y="3875640"/>
            <a:ext cx="4033476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Positron current in the ring (LER)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C59DB703-C85F-42CF-BA4F-DC9160F28B92}"/>
              </a:ext>
            </a:extLst>
          </p:cNvPr>
          <p:cNvSpPr txBox="1"/>
          <p:nvPr/>
        </p:nvSpPr>
        <p:spPr>
          <a:xfrm>
            <a:off x="1241450" y="5436021"/>
            <a:ext cx="2326342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Injection efficiency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0457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B31620-7490-43C3-81D6-8423926D62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Simulation and experiment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15DF43C-45E7-4A1B-B4C5-6ED7132F11BA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2244879-3BE1-4A64-BD72-C1756E708DA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FF132DC-FBEA-4636-B05F-D61AA01469A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15</a:t>
            </a:fld>
            <a:endParaRPr kumimoji="1" lang="ja-JP" altLang="en-US"/>
          </a:p>
        </p:txBody>
      </p:sp>
      <p:grpSp>
        <p:nvGrpSpPr>
          <p:cNvPr id="15" name="グループ化 14"/>
          <p:cNvGrpSpPr/>
          <p:nvPr/>
        </p:nvGrpSpPr>
        <p:grpSpPr>
          <a:xfrm>
            <a:off x="1705594" y="1547589"/>
            <a:ext cx="6592640" cy="4968552"/>
            <a:chOff x="1817514" y="2483693"/>
            <a:chExt cx="6592640" cy="4968552"/>
          </a:xfrm>
        </p:grpSpPr>
        <p:pic>
          <p:nvPicPr>
            <p:cNvPr id="7" name="コンテンツ プレースホルダー 7">
              <a:extLst>
                <a:ext uri="{FF2B5EF4-FFF2-40B4-BE49-F238E27FC236}">
                  <a16:creationId xmlns:a16="http://schemas.microsoft.com/office/drawing/2014/main" id="{652BB816-7DE9-409B-8BEB-2194225521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817514" y="2483693"/>
              <a:ext cx="6592640" cy="4968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矢印: 右 7">
              <a:extLst>
                <a:ext uri="{FF2B5EF4-FFF2-40B4-BE49-F238E27FC236}">
                  <a16:creationId xmlns:a16="http://schemas.microsoft.com/office/drawing/2014/main" id="{4B4E6BBB-66E8-4EDC-8A93-DCADEB9008C0}"/>
                </a:ext>
              </a:extLst>
            </p:cNvPr>
            <p:cNvSpPr/>
            <p:nvPr/>
          </p:nvSpPr>
          <p:spPr>
            <a:xfrm>
              <a:off x="4985866" y="4499917"/>
              <a:ext cx="1656184" cy="360040"/>
            </a:xfrm>
            <a:prstGeom prst="rightArrow">
              <a:avLst/>
            </a:prstGeom>
            <a:solidFill>
              <a:srgbClr val="8411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コネクタ 8">
              <a:extLst>
                <a:ext uri="{FF2B5EF4-FFF2-40B4-BE49-F238E27FC236}">
                  <a16:creationId xmlns:a16="http://schemas.microsoft.com/office/drawing/2014/main" id="{CF643272-2C29-4115-9AB9-5738BF21DAC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14058" y="2699717"/>
              <a:ext cx="0" cy="4104456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矢印: 右 7">
              <a:extLst>
                <a:ext uri="{FF2B5EF4-FFF2-40B4-BE49-F238E27FC236}">
                  <a16:creationId xmlns:a16="http://schemas.microsoft.com/office/drawing/2014/main" id="{4B4E6BBB-66E8-4EDC-8A93-DCADEB9008C0}"/>
                </a:ext>
              </a:extLst>
            </p:cNvPr>
            <p:cNvSpPr/>
            <p:nvPr/>
          </p:nvSpPr>
          <p:spPr>
            <a:xfrm rot="16200000">
              <a:off x="4332850" y="3779837"/>
              <a:ext cx="1224136" cy="360040"/>
            </a:xfrm>
            <a:prstGeom prst="rightArrow">
              <a:avLst/>
            </a:prstGeom>
            <a:solidFill>
              <a:srgbClr val="8411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CF643272-2C29-4115-9AB9-5738BF21DAC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465586" y="3343596"/>
              <a:ext cx="5544616" cy="4192"/>
            </a:xfrm>
            <a:prstGeom prst="line">
              <a:avLst/>
            </a:prstGeom>
            <a:ln w="1905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星 5 16"/>
          <p:cNvSpPr/>
          <p:nvPr/>
        </p:nvSpPr>
        <p:spPr>
          <a:xfrm>
            <a:off x="6498034" y="2267669"/>
            <a:ext cx="255936" cy="216024"/>
          </a:xfrm>
          <a:prstGeom prst="star5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129882" y="4067869"/>
            <a:ext cx="2510624" cy="7241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/>
              <a:t>Increase FC current</a:t>
            </a:r>
          </a:p>
          <a:p>
            <a:r>
              <a:rPr lang="en-US" altLang="ja-JP" dirty="0"/>
              <a:t>  lesson 1 and 3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028395" y="1547589"/>
            <a:ext cx="2356799" cy="72417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/>
              <a:t>Increase efficiency</a:t>
            </a:r>
          </a:p>
          <a:p>
            <a:r>
              <a:rPr lang="en-US" altLang="ja-JP" dirty="0"/>
              <a:t>  lesson 2</a:t>
            </a:r>
          </a:p>
        </p:txBody>
      </p:sp>
    </p:spTree>
    <p:extLst>
      <p:ext uri="{BB962C8B-B14F-4D97-AF65-F5344CB8AC3E}">
        <p14:creationId xmlns:p14="http://schemas.microsoft.com/office/powerpoint/2010/main" val="2649887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Introduction of </a:t>
            </a:r>
            <a:r>
              <a:rPr kumimoji="1" lang="en-US" altLang="ja-JP" sz="2400" dirty="0" err="1">
                <a:solidFill>
                  <a:schemeClr val="bg1">
                    <a:lumMod val="75000"/>
                  </a:schemeClr>
                </a:solidFill>
              </a:rPr>
              <a:t>SuperKEKB</a:t>
            </a:r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 positron source</a:t>
            </a:r>
          </a:p>
          <a:p>
            <a:r>
              <a:rPr lang="en-US" altLang="ja-JP" sz="2400" dirty="0"/>
              <a:t>lesson 1 : avoid deformation of FC head</a:t>
            </a:r>
          </a:p>
          <a:p>
            <a:pPr lvl="1"/>
            <a:r>
              <a:rPr lang="en-US" altLang="ja-JP" sz="2400" dirty="0"/>
              <a:t>Solution 1 : new material for FC head </a:t>
            </a:r>
          </a:p>
          <a:p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lesson</a:t>
            </a:r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 2 : </a:t>
            </a:r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compensate</a:t>
            </a:r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 deformation of magnetic field</a:t>
            </a:r>
          </a:p>
          <a:p>
            <a:pPr lvl="1"/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Solution 2 : BPM and steering coils inside solenoid</a:t>
            </a:r>
          </a:p>
          <a:p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lesson 3 : decrease voltage on FC head</a:t>
            </a:r>
          </a:p>
          <a:p>
            <a:pPr lvl="1"/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Solution 3 : LCR measurement and control</a:t>
            </a:r>
          </a:p>
          <a:p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upgrade plan</a:t>
            </a:r>
            <a:endParaRPr kumimoji="1" lang="ja-JP" altLang="en-US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08591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098434" cy="7554671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23" b="0" i="0" u="none" strike="noStrike" kern="1200" cap="none" spc="0" normalizeH="0" baseline="0" noProof="0" dirty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en-US" sz="1323" b="0" i="0" u="none" strike="noStrike" kern="1200" cap="none" spc="0" normalizeH="0" baseline="0" noProof="0" dirty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C199F8-A211-45E5-AEA2-CC5E857C2E77}" type="slidenum">
              <a:rPr kumimoji="1" lang="ja-JP" altLang="en-US" sz="1323" b="0" i="0" u="none" strike="noStrike" kern="1200" cap="none" spc="0" normalizeH="0" baseline="0" noProof="0" smtClean="0">
                <a:ln>
                  <a:noFill/>
                </a:ln>
                <a:solidFill>
                  <a:srgbClr val="292929">
                    <a:tint val="75000"/>
                  </a:srgbClr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r" defTabSz="10428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1" lang="ja-JP" altLang="en-US" sz="1323" b="0" i="0" u="none" strike="noStrike" kern="1200" cap="none" spc="0" normalizeH="0" baseline="0" noProof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613252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450362" cy="7560290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323" b="0" i="0" u="none" strike="noStrike" kern="1200" cap="none" spc="0" normalizeH="0" baseline="0" noProof="0" dirty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en-US" sz="1323" b="0" i="0" u="none" strike="noStrike" kern="1200" cap="none" spc="0" normalizeH="0" baseline="0" noProof="0" dirty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marL="0" marR="0" lvl="0" indent="0" algn="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0C199F8-A211-45E5-AEA2-CC5E857C2E77}" type="slidenum">
              <a:rPr kumimoji="1" lang="ja-JP" altLang="en-US" sz="1323" b="0" i="0" u="none" strike="noStrike" kern="1200" cap="none" spc="0" normalizeH="0" baseline="0" noProof="0" smtClean="0">
                <a:ln>
                  <a:noFill/>
                </a:ln>
                <a:solidFill>
                  <a:srgbClr val="292929">
                    <a:tint val="75000"/>
                  </a:srgbClr>
                </a:solidFill>
                <a:effectLst/>
                <a:uLnTx/>
                <a:uFillTx/>
                <a:latin typeface="Arial"/>
                <a:ea typeface="ＭＳ Ｐゴシック"/>
                <a:cs typeface="+mn-cs"/>
              </a:rPr>
              <a:pPr marL="0" marR="0" lvl="0" indent="0" algn="r" defTabSz="104287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1" lang="ja-JP" altLang="en-US" sz="1323" b="0" i="0" u="none" strike="noStrike" kern="1200" cap="none" spc="0" normalizeH="0" baseline="0" noProof="0">
              <a:ln>
                <a:noFill/>
              </a:ln>
              <a:solidFill>
                <a:srgbClr val="292929">
                  <a:tint val="75000"/>
                </a:srgbClr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5377042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C7109A-2DD6-40BA-99B8-A45915C3A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After large discharge…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B45EB1-1279-46A3-971C-B778B5E97DE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5EB76F-2458-4D3D-99D3-16C3C463C40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5C9C24C-2CBB-482A-A184-D476F2F601F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19</a:t>
            </a:fld>
            <a:endParaRPr kumimoji="1" lang="ja-JP" altLang="en-US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C271BE61-2BCD-4DF2-A651-354F805F13E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30" y="1043533"/>
            <a:ext cx="3567584" cy="2675689"/>
          </a:xfrm>
          <a:prstGeom prst="rect">
            <a:avLst/>
          </a:prstGeom>
        </p:spPr>
      </p:pic>
      <p:sp>
        <p:nvSpPr>
          <p:cNvPr id="8" name="四角形: 角を丸くする 8">
            <a:extLst>
              <a:ext uri="{FF2B5EF4-FFF2-40B4-BE49-F238E27FC236}">
                <a16:creationId xmlns:a16="http://schemas.microsoft.com/office/drawing/2014/main" id="{AC3CC16A-6D7E-43A9-915F-64F70B2F7082}"/>
              </a:ext>
            </a:extLst>
          </p:cNvPr>
          <p:cNvSpPr/>
          <p:nvPr/>
        </p:nvSpPr>
        <p:spPr>
          <a:xfrm>
            <a:off x="1745506" y="2771725"/>
            <a:ext cx="648072" cy="64807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104287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053" b="0" i="0" u="none" strike="noStrike" kern="1200" cap="none" spc="0" normalizeH="0" baseline="0" noProof="0">
              <a:ln>
                <a:noFill/>
              </a:ln>
              <a:solidFill>
                <a:srgbClr val="292929"/>
              </a:solidFill>
              <a:effectLst/>
              <a:uLnTx/>
              <a:uFillTx/>
              <a:latin typeface="Arial"/>
              <a:ea typeface="ＭＳ Ｐゴシック"/>
              <a:cs typeface="+mn-cs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AA07F1FD-7224-40A9-A1F0-197498D780F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568" y="2119530"/>
            <a:ext cx="6768935" cy="507670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C465324-9FA9-4E3E-A6EE-844DBD6C0A4F}"/>
              </a:ext>
            </a:extLst>
          </p:cNvPr>
          <p:cNvSpPr txBox="1"/>
          <p:nvPr/>
        </p:nvSpPr>
        <p:spPr>
          <a:xfrm>
            <a:off x="81118" y="4629412"/>
            <a:ext cx="36086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/>
              <a:t>Slit gap got narrow.</a:t>
            </a:r>
          </a:p>
          <a:p>
            <a:r>
              <a:rPr lang="en-US" altLang="ja-JP" sz="2800" dirty="0"/>
              <a:t>Not possible to apply high voltage </a:t>
            </a:r>
            <a:r>
              <a:rPr kumimoji="1" lang="en-US" altLang="ja-JP" sz="2800" dirty="0"/>
              <a:t>unless the gap will be expanded.</a:t>
            </a: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E406A35C-612B-459B-9951-F3045B3D8C12}"/>
              </a:ext>
            </a:extLst>
          </p:cNvPr>
          <p:cNvCxnSpPr>
            <a:cxnSpLocks/>
            <a:stCxn id="8" idx="2"/>
            <a:endCxn id="9" idx="1"/>
          </p:cNvCxnSpPr>
          <p:nvPr/>
        </p:nvCxnSpPr>
        <p:spPr>
          <a:xfrm>
            <a:off x="2069542" y="3419797"/>
            <a:ext cx="1733026" cy="123808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5975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Today’s topic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3200" dirty="0"/>
              <a:t>3 major findings since ALCW2018 (May 2018)</a:t>
            </a:r>
          </a:p>
          <a:p>
            <a:pPr lvl="1"/>
            <a:r>
              <a:rPr lang="en-US" altLang="ja-JP" sz="3200" dirty="0"/>
              <a:t>New material for FC head</a:t>
            </a:r>
          </a:p>
          <a:p>
            <a:pPr lvl="1"/>
            <a:r>
              <a:rPr lang="en-US" altLang="ja-JP" sz="3200" dirty="0"/>
              <a:t>Magnetic field correction in solenoid section</a:t>
            </a:r>
            <a:endParaRPr kumimoji="1" lang="en-US" altLang="ja-JP" sz="3200" dirty="0"/>
          </a:p>
          <a:p>
            <a:pPr lvl="1"/>
            <a:r>
              <a:rPr kumimoji="1" lang="en-US" altLang="ja-JP" sz="3200" dirty="0"/>
              <a:t>Improvement of pulsed power supply and circuit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93378" y="5580037"/>
            <a:ext cx="92977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/>
              <a:t>General lesson from specific topics in </a:t>
            </a:r>
            <a:r>
              <a:rPr kumimoji="1" lang="en-US" altLang="ja-JP" sz="3200" dirty="0" err="1"/>
              <a:t>SupreKEKB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1496006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C7F0AD8-80A8-4255-9720-C96B43946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New material for FC head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719AEE0-6129-45FC-AD78-6C447F1C5483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292" y="3253962"/>
            <a:ext cx="5327654" cy="2614107"/>
          </a:xfrm>
        </p:spPr>
        <p:txBody>
          <a:bodyPr/>
          <a:lstStyle/>
          <a:p>
            <a:r>
              <a:rPr lang="en-US" altLang="ja-JP" sz="2400" dirty="0"/>
              <a:t>Increase yield strength of the material</a:t>
            </a:r>
          </a:p>
          <a:p>
            <a:r>
              <a:rPr lang="en-US" altLang="ja-JP" sz="2400" dirty="0"/>
              <a:t>Work hardening process was tested</a:t>
            </a:r>
          </a:p>
          <a:p>
            <a:pPr lvl="1"/>
            <a:r>
              <a:rPr lang="en-US" altLang="ja-JP" sz="2400" dirty="0"/>
              <a:t>Result was not clear</a:t>
            </a:r>
          </a:p>
          <a:p>
            <a:r>
              <a:rPr kumimoji="1" lang="en-US" altLang="ja-JP" sz="2400" dirty="0"/>
              <a:t>Another approach using Cu-</a:t>
            </a:r>
            <a:r>
              <a:rPr lang="en-US" altLang="ja-JP" sz="2400" dirty="0"/>
              <a:t>alloy</a:t>
            </a:r>
            <a:endParaRPr kumimoji="1" lang="ja-JP" altLang="en-US" sz="2400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65D0926-DDDE-4431-A613-5C5B1E09F32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4A75198-1677-46E8-B1BE-EDFBDF8A505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32F979B-5F30-4962-B60C-3B3BB9BB881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8F7E8CA-E9D5-4900-9AC9-435F295360C7}"/>
              </a:ext>
            </a:extLst>
          </p:cNvPr>
          <p:cNvSpPr txBox="1"/>
          <p:nvPr/>
        </p:nvSpPr>
        <p:spPr>
          <a:xfrm>
            <a:off x="3977754" y="1043533"/>
            <a:ext cx="5117106" cy="15696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/>
              <a:t>Avoid discharge</a:t>
            </a:r>
          </a:p>
          <a:p>
            <a:r>
              <a:rPr kumimoji="1" lang="ja-JP" altLang="en-US" sz="2400" dirty="0"/>
              <a:t>→</a:t>
            </a:r>
            <a:r>
              <a:rPr kumimoji="1" lang="en-US" altLang="ja-JP" sz="2400" dirty="0"/>
              <a:t>Reduce electric field between gap</a:t>
            </a:r>
          </a:p>
          <a:p>
            <a:r>
              <a:rPr lang="ja-JP" altLang="en-US" sz="2400" dirty="0"/>
              <a:t>→</a:t>
            </a:r>
            <a:r>
              <a:rPr kumimoji="1" lang="en-US" altLang="ja-JP" sz="2400" dirty="0"/>
              <a:t>manage slit distance</a:t>
            </a:r>
          </a:p>
          <a:p>
            <a:r>
              <a:rPr lang="ja-JP" altLang="en-US" sz="2400" dirty="0"/>
              <a:t>→</a:t>
            </a:r>
            <a:r>
              <a:rPr lang="en-US" altLang="ja-JP" sz="2400" dirty="0"/>
              <a:t>avoid deformation</a:t>
            </a:r>
            <a:r>
              <a:rPr kumimoji="1" lang="en-US" altLang="ja-JP" sz="2400" dirty="0"/>
              <a:t> </a:t>
            </a:r>
            <a:endParaRPr kumimoji="1" lang="ja-JP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F8F4F038-5102-4FFA-A43D-18D942036266}"/>
                  </a:ext>
                </a:extLst>
              </p:cNvPr>
              <p:cNvSpPr txBox="1"/>
              <p:nvPr/>
            </p:nvSpPr>
            <p:spPr>
              <a:xfrm>
                <a:off x="9162330" y="1332669"/>
                <a:ext cx="1253228" cy="93500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𝐸</m:t>
                      </m:r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f>
                        <m:fPr>
                          <m:ctrlPr>
                            <a:rPr kumimoji="1" lang="en-US" altLang="ja-JP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𝑑𝑉</m:t>
                          </m:r>
                        </m:num>
                        <m:den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kumimoji="1" lang="ja-JP" altLang="en-US" sz="3200" dirty="0"/>
              </a:p>
            </p:txBody>
          </p:sp>
        </mc:Choice>
        <mc:Fallback xmlns="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F8F4F038-5102-4FFA-A43D-18D942036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62330" y="1332669"/>
                <a:ext cx="1253228" cy="9350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図 8">
            <a:extLst>
              <a:ext uri="{FF2B5EF4-FFF2-40B4-BE49-F238E27FC236}">
                <a16:creationId xmlns:a16="http://schemas.microsoft.com/office/drawing/2014/main" id="{2B3E307C-0D2F-4306-9E14-255872CE79B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94" y="1043533"/>
            <a:ext cx="2952328" cy="2214246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247FEA0-A67F-4350-B191-F85BE3C025A3}"/>
              </a:ext>
            </a:extLst>
          </p:cNvPr>
          <p:cNvSpPr txBox="1"/>
          <p:nvPr/>
        </p:nvSpPr>
        <p:spPr>
          <a:xfrm>
            <a:off x="161330" y="5868069"/>
            <a:ext cx="6380273" cy="15696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/>
              <a:t>Requirements for material of the FC head 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Good </a:t>
            </a:r>
            <a:r>
              <a:rPr lang="en-US" altLang="ja-JP" sz="2400" dirty="0"/>
              <a:t>brazing characteristic</a:t>
            </a:r>
            <a:endParaRPr kumimoji="1"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/>
              <a:t>High yield strength even after brazing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400" dirty="0"/>
              <a:t>High electric and thermal conductivity</a:t>
            </a:r>
            <a:endParaRPr kumimoji="1" lang="ja-JP" altLang="en-US" sz="2400" dirty="0"/>
          </a:p>
        </p:txBody>
      </p:sp>
      <p:pic>
        <p:nvPicPr>
          <p:cNvPr id="11" name="コンテンツ プレースホルダー 6">
            <a:extLst>
              <a:ext uri="{FF2B5EF4-FFF2-40B4-BE49-F238E27FC236}">
                <a16:creationId xmlns:a16="http://schemas.microsoft.com/office/drawing/2014/main" id="{BB13B0D8-05B5-4273-AEB2-1B1708CD45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6026" y="3023752"/>
            <a:ext cx="4176464" cy="3132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62028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Cu alloys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0" t="18360" r="7717" b="9797"/>
          <a:stretch/>
        </p:blipFill>
        <p:spPr>
          <a:xfrm>
            <a:off x="89322" y="1079537"/>
            <a:ext cx="9328309" cy="6156684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3" name="角丸四角形 2"/>
          <p:cNvSpPr/>
          <p:nvPr/>
        </p:nvSpPr>
        <p:spPr>
          <a:xfrm>
            <a:off x="2393578" y="1259557"/>
            <a:ext cx="627270" cy="3639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2897634" y="1695499"/>
            <a:ext cx="767683" cy="3639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>
            <a:off x="4257785" y="1835621"/>
            <a:ext cx="896100" cy="3639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5422715" y="4279999"/>
            <a:ext cx="1075319" cy="36393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AC77A62-17DA-46D8-85B0-94C162F53DF5}"/>
              </a:ext>
            </a:extLst>
          </p:cNvPr>
          <p:cNvSpPr txBox="1"/>
          <p:nvPr/>
        </p:nvSpPr>
        <p:spPr>
          <a:xfrm>
            <a:off x="8839120" y="1979637"/>
            <a:ext cx="1619354" cy="16719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/>
              <a:t>Cu</a:t>
            </a:r>
            <a:endParaRPr kumimoji="1" lang="en-US" altLang="ja-JP" dirty="0"/>
          </a:p>
          <a:p>
            <a:r>
              <a:rPr kumimoji="1" lang="en-US" altLang="ja-JP" dirty="0"/>
              <a:t>Cu-</a:t>
            </a:r>
            <a:r>
              <a:rPr kumimoji="1" lang="en-US" altLang="ja-JP" dirty="0" err="1"/>
              <a:t>Zr</a:t>
            </a:r>
            <a:endParaRPr kumimoji="1" lang="en-US" altLang="ja-JP" dirty="0"/>
          </a:p>
          <a:p>
            <a:r>
              <a:rPr lang="en-US" altLang="ja-JP" dirty="0"/>
              <a:t>Cu-Cr</a:t>
            </a:r>
          </a:p>
          <a:p>
            <a:r>
              <a:rPr lang="en-US" altLang="ja-JP" dirty="0"/>
              <a:t>Cu-Ni-Si</a:t>
            </a:r>
          </a:p>
          <a:p>
            <a:r>
              <a:rPr lang="en-US" altLang="ja-JP" dirty="0"/>
              <a:t> were tested</a:t>
            </a:r>
          </a:p>
        </p:txBody>
      </p:sp>
    </p:spTree>
    <p:extLst>
      <p:ext uri="{BB962C8B-B14F-4D97-AF65-F5344CB8AC3E}">
        <p14:creationId xmlns:p14="http://schemas.microsoft.com/office/powerpoint/2010/main" val="2841854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Evaluation </a:t>
            </a:r>
            <a:r>
              <a:rPr lang="en-US" altLang="ja-JP" dirty="0"/>
              <a:t>of </a:t>
            </a:r>
            <a:r>
              <a:rPr kumimoji="1" lang="en-US" altLang="ja-JP" dirty="0"/>
              <a:t>brazing </a:t>
            </a:r>
            <a:r>
              <a:rPr lang="en-US" altLang="ja-JP" dirty="0"/>
              <a:t>characteristic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0" t="21531" r="33258" b="2213"/>
          <a:stretch/>
        </p:blipFill>
        <p:spPr>
          <a:xfrm>
            <a:off x="2609602" y="1049305"/>
            <a:ext cx="5724636" cy="6510370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881410" y="2051645"/>
            <a:ext cx="1635384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Cu-</a:t>
            </a:r>
            <a:r>
              <a:rPr kumimoji="1" lang="en-US" altLang="ja-JP" dirty="0" err="1"/>
              <a:t>Zr</a:t>
            </a:r>
            <a:r>
              <a:rPr kumimoji="1" lang="en-US" altLang="ja-JP" dirty="0"/>
              <a:t>(SH-2)</a:t>
            </a: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326679" y="6012085"/>
            <a:ext cx="958917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dirty="0"/>
              <a:t>C1020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658244" y="1979637"/>
            <a:ext cx="1665841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Cu-Cr(SH-1)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8514258" y="6084093"/>
            <a:ext cx="2029723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dirty="0"/>
              <a:t>Cu-Ni-Si(NC50)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10776" y="5522895"/>
            <a:ext cx="1587294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</a:t>
            </a:r>
            <a:r>
              <a:rPr lang="en-US" altLang="ja-JP" dirty="0"/>
              <a:t>:Palladium</a:t>
            </a:r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414110" y="6598461"/>
            <a:ext cx="1091966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A:Silver</a:t>
            </a:r>
            <a:endParaRPr kumimoji="1" lang="ja-JP" altLang="en-US" dirty="0"/>
          </a:p>
        </p:txBody>
      </p:sp>
      <p:cxnSp>
        <p:nvCxnSpPr>
          <p:cNvPr id="15" name="直線矢印コネクタ 14"/>
          <p:cNvCxnSpPr>
            <a:stCxn id="12" idx="3"/>
          </p:cNvCxnSpPr>
          <p:nvPr/>
        </p:nvCxnSpPr>
        <p:spPr>
          <a:xfrm>
            <a:off x="1998070" y="5727022"/>
            <a:ext cx="1115588" cy="21305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>
            <a:stCxn id="13" idx="3"/>
          </p:cNvCxnSpPr>
          <p:nvPr/>
        </p:nvCxnSpPr>
        <p:spPr>
          <a:xfrm>
            <a:off x="2506076" y="6802588"/>
            <a:ext cx="1759710" cy="2988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876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Measured properties of materials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sz="quarter" idx="13"/>
          </p:nvPr>
        </p:nvGraphicFramePr>
        <p:xfrm>
          <a:off x="233338" y="1466850"/>
          <a:ext cx="10225136" cy="43199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375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77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89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183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4717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3259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33812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032597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033812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03259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085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kern="100" dirty="0">
                          <a:effectLst/>
                          <a:latin typeface="+mj-lt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Material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kern="100" dirty="0">
                          <a:effectLst/>
                          <a:latin typeface="+mj-lt"/>
                        </a:rPr>
                        <a:t>Cu (C1020)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kern="100" dirty="0">
                          <a:effectLst/>
                          <a:latin typeface="+mj-lt"/>
                        </a:rPr>
                        <a:t>Cu-Cr (SH-1)</a:t>
                      </a:r>
                      <a:endParaRPr kumimoji="1" lang="ja-JP" altLang="en-US" sz="20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Cu-</a:t>
                      </a:r>
                      <a:r>
                        <a:rPr lang="en-US" sz="1400" kern="100" dirty="0" err="1">
                          <a:effectLst/>
                          <a:latin typeface="+mj-lt"/>
                        </a:rPr>
                        <a:t>Zr</a:t>
                      </a:r>
                      <a:r>
                        <a:rPr lang="en-US" sz="1400" kern="100" dirty="0">
                          <a:effectLst/>
                          <a:latin typeface="+mj-lt"/>
                        </a:rPr>
                        <a:t> (SH-2)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Cu-Si-Ni (NC50)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71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kern="100" dirty="0">
                          <a:effectLst/>
                          <a:latin typeface="+mj-lt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Thermal cycle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kern="100" dirty="0">
                          <a:effectLst/>
                          <a:latin typeface="+mj-lt"/>
                        </a:rPr>
                        <a:t>After brazing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kern="100" dirty="0">
                          <a:effectLst/>
                          <a:latin typeface="+mj-lt"/>
                        </a:rPr>
                        <a:t>After blazing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altLang="ja-JP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After blazing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1" lang="en-US" altLang="ja-JP" sz="140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After blazing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kern="100" dirty="0">
                          <a:effectLst/>
                          <a:latin typeface="+mj-lt"/>
                        </a:rPr>
                        <a:t>After aging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71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kern="100" dirty="0">
                          <a:effectLst/>
                          <a:latin typeface="+mj-lt"/>
                        </a:rPr>
                        <a:t>conductivity</a:t>
                      </a:r>
                      <a:endParaRPr lang="ja-JP" sz="1400" kern="100" dirty="0">
                        <a:effectLst/>
                        <a:latin typeface="+mj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%IACS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102.2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102.1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90.8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76.0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81.1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68.5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50.3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25.1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48.8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56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kern="100" dirty="0">
                          <a:effectLst/>
                          <a:latin typeface="+mj-lt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Hardness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87.4</a:t>
                      </a:r>
                      <a:endParaRPr lang="ja-JP" sz="1400" kern="100" dirty="0"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30.4</a:t>
                      </a:r>
                      <a:endParaRPr lang="ja-JP" sz="1400" kern="100" dirty="0"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71.6</a:t>
                      </a:r>
                      <a:endParaRPr lang="ja-JP" sz="1400" kern="100" dirty="0"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60.0</a:t>
                      </a:r>
                      <a:endParaRPr lang="ja-JP" sz="1400" kern="100" dirty="0"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45.9</a:t>
                      </a:r>
                      <a:endParaRPr lang="ja-JP" sz="1400" kern="100" dirty="0"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55.8</a:t>
                      </a:r>
                      <a:endParaRPr lang="ja-JP" sz="1400" kern="100" dirty="0"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95.3</a:t>
                      </a:r>
                      <a:endParaRPr lang="ja-JP" sz="1400" kern="100" dirty="0"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61.2</a:t>
                      </a:r>
                      <a:endParaRPr lang="ja-JP" sz="1400" kern="100" dirty="0"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95.4</a:t>
                      </a:r>
                      <a:endParaRPr lang="ja-JP" sz="1400" kern="100" dirty="0">
                        <a:effectLst/>
                        <a:latin typeface="+mj-lt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257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kern="100" dirty="0">
                          <a:effectLst/>
                          <a:latin typeface="+mj-lt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Tensile strength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kern="100" dirty="0" err="1">
                          <a:effectLst/>
                          <a:latin typeface="+mj-lt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Mpa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327.4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232.1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402.6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237.2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443.1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238.3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648.7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323.7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658.8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71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kern="100" dirty="0">
                          <a:effectLst/>
                          <a:latin typeface="+mj-lt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Elongation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kern="100" dirty="0">
                          <a:effectLst/>
                          <a:latin typeface="+mj-lt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%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21.6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54.4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36.8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56.8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32.6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51.4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14.8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46.6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10.6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92571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Yield strength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kern="100" dirty="0" err="1">
                          <a:effectLst/>
                          <a:latin typeface="+mj-lt"/>
                          <a:ea typeface="ＭＳ 明朝" panose="02020609040205080304" pitchFamily="17" charset="-128"/>
                          <a:cs typeface="Times New Roman" panose="02020603050405020304" pitchFamily="18" charset="0"/>
                        </a:rPr>
                        <a:t>Mpa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322.3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12.9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293.6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57.9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348.2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40.8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551.8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>
                          <a:effectLst/>
                          <a:latin typeface="+mj-lt"/>
                        </a:rPr>
                        <a:t>109.7</a:t>
                      </a:r>
                      <a:endParaRPr lang="ja-JP" sz="1400" kern="10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kern="100" dirty="0">
                          <a:effectLst/>
                          <a:latin typeface="+mj-lt"/>
                        </a:rPr>
                        <a:t>513.1</a:t>
                      </a:r>
                      <a:endParaRPr lang="ja-JP" sz="1400" kern="100" dirty="0">
                        <a:effectLst/>
                        <a:latin typeface="+mj-lt"/>
                        <a:ea typeface="ＭＳ 明朝" panose="02020609040205080304" pitchFamily="17" charset="-128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243906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コンテンツ プレースホルダー 12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689" y="1160463"/>
            <a:ext cx="7393884" cy="5476875"/>
          </a:xfr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/>
              <a:t>Strain-stress curve for C1020 and NC50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738E69A-EC88-4618-8842-EB5F670B0270}"/>
              </a:ext>
            </a:extLst>
          </p:cNvPr>
          <p:cNvSpPr txBox="1"/>
          <p:nvPr/>
        </p:nvSpPr>
        <p:spPr>
          <a:xfrm>
            <a:off x="3937588" y="3125187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C1020</a:t>
            </a:r>
            <a:endParaRPr kumimoji="1" lang="ja-JP" altLang="en-US" sz="16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392EAE51-003F-4AC3-BBA1-093D6FB8F25E}"/>
              </a:ext>
            </a:extLst>
          </p:cNvPr>
          <p:cNvSpPr txBox="1"/>
          <p:nvPr/>
        </p:nvSpPr>
        <p:spPr>
          <a:xfrm>
            <a:off x="2984443" y="1547589"/>
            <a:ext cx="70724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NC50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7519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コンテンツ プレースホルダー 12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689" y="1160463"/>
            <a:ext cx="7393884" cy="5476875"/>
          </a:xfr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/>
              <a:t>Strain-stress curve for C1020 and NC50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2B528EC-77DC-4208-BDD8-54BCB3CBA045}"/>
              </a:ext>
            </a:extLst>
          </p:cNvPr>
          <p:cNvSpPr txBox="1"/>
          <p:nvPr/>
        </p:nvSpPr>
        <p:spPr>
          <a:xfrm>
            <a:off x="3386313" y="5440392"/>
            <a:ext cx="1986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C1020 after brazing</a:t>
            </a:r>
            <a:endParaRPr kumimoji="1" lang="ja-JP" altLang="en-US" sz="16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34D2A2F-6730-4E9E-953F-BE2DA5D89903}"/>
              </a:ext>
            </a:extLst>
          </p:cNvPr>
          <p:cNvSpPr txBox="1"/>
          <p:nvPr/>
        </p:nvSpPr>
        <p:spPr>
          <a:xfrm>
            <a:off x="3833738" y="4582001"/>
            <a:ext cx="1906291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NC50 after brazing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9385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コンテンツ プレースホルダー 12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689" y="1160463"/>
            <a:ext cx="7393884" cy="5476875"/>
          </a:xfr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/>
              <a:t>Strain-stress curve for C1020 and NC50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26</a:t>
            </a:fld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35E4498-8E46-44A6-A5E4-2CF843948FDC}"/>
              </a:ext>
            </a:extLst>
          </p:cNvPr>
          <p:cNvSpPr txBox="1"/>
          <p:nvPr/>
        </p:nvSpPr>
        <p:spPr>
          <a:xfrm>
            <a:off x="4697834" y="1979637"/>
            <a:ext cx="2603598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FF0000"/>
                </a:solidFill>
              </a:rPr>
              <a:t>NC50 after aging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(precipitation hardening)</a:t>
            </a:r>
            <a:endParaRPr kumimoji="1" lang="ja-JP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084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コンテンツ プレースホルダー 12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689" y="1160463"/>
            <a:ext cx="7393884" cy="5476875"/>
          </a:xfr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600" dirty="0"/>
              <a:t>Strain-stress curve for C1020 and NC50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27</a:t>
            </a:fld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738E69A-EC88-4618-8842-EB5F670B0270}"/>
              </a:ext>
            </a:extLst>
          </p:cNvPr>
          <p:cNvSpPr txBox="1"/>
          <p:nvPr/>
        </p:nvSpPr>
        <p:spPr>
          <a:xfrm>
            <a:off x="3937588" y="3125187"/>
            <a:ext cx="7873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C1020</a:t>
            </a:r>
            <a:endParaRPr kumimoji="1" lang="ja-JP" altLang="en-US" sz="16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2B528EC-77DC-4208-BDD8-54BCB3CBA045}"/>
              </a:ext>
            </a:extLst>
          </p:cNvPr>
          <p:cNvSpPr txBox="1"/>
          <p:nvPr/>
        </p:nvSpPr>
        <p:spPr>
          <a:xfrm>
            <a:off x="3386313" y="5440392"/>
            <a:ext cx="1986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C1020 after brazing</a:t>
            </a:r>
            <a:endParaRPr kumimoji="1" lang="ja-JP" altLang="en-US" sz="16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34D2A2F-6730-4E9E-953F-BE2DA5D89903}"/>
              </a:ext>
            </a:extLst>
          </p:cNvPr>
          <p:cNvSpPr txBox="1"/>
          <p:nvPr/>
        </p:nvSpPr>
        <p:spPr>
          <a:xfrm>
            <a:off x="3833738" y="4582001"/>
            <a:ext cx="1906291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NC50 after brazing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92EAE51-003F-4AC3-BBA1-093D6FB8F25E}"/>
              </a:ext>
            </a:extLst>
          </p:cNvPr>
          <p:cNvSpPr txBox="1"/>
          <p:nvPr/>
        </p:nvSpPr>
        <p:spPr>
          <a:xfrm>
            <a:off x="2984443" y="1547589"/>
            <a:ext cx="70724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NC50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35E4498-8E46-44A6-A5E4-2CF843948FDC}"/>
              </a:ext>
            </a:extLst>
          </p:cNvPr>
          <p:cNvSpPr txBox="1"/>
          <p:nvPr/>
        </p:nvSpPr>
        <p:spPr>
          <a:xfrm>
            <a:off x="4697834" y="1979637"/>
            <a:ext cx="2603598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b="1" dirty="0">
                <a:solidFill>
                  <a:srgbClr val="FF0000"/>
                </a:solidFill>
              </a:rPr>
              <a:t>NC50 after aging</a:t>
            </a:r>
          </a:p>
          <a:p>
            <a:r>
              <a:rPr lang="en-US" altLang="ja-JP" sz="1600" b="1" dirty="0">
                <a:solidFill>
                  <a:srgbClr val="FF0000"/>
                </a:solidFill>
              </a:rPr>
              <a:t>(precipitation hardening)</a:t>
            </a:r>
            <a:endParaRPr kumimoji="1" lang="ja-JP" alt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6333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Yield strength</a:t>
            </a:r>
            <a:endParaRPr kumimoji="1" lang="ja-JP" altLang="en-US" dirty="0"/>
          </a:p>
        </p:txBody>
      </p:sp>
      <p:graphicFrame>
        <p:nvGraphicFramePr>
          <p:cNvPr id="9" name="コンテンツ プレースホルダー 8"/>
          <p:cNvGraphicFramePr>
            <a:graphicFrameLocks noGrp="1"/>
          </p:cNvGraphicFramePr>
          <p:nvPr>
            <p:ph sz="quarter" idx="13"/>
          </p:nvPr>
        </p:nvGraphicFramePr>
        <p:xfrm>
          <a:off x="377825" y="1160463"/>
          <a:ext cx="9345613" cy="5476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28</a:t>
            </a:fld>
            <a:endParaRPr kumimoji="1" lang="ja-JP" altLang="en-US"/>
          </a:p>
        </p:txBody>
      </p:sp>
      <p:cxnSp>
        <p:nvCxnSpPr>
          <p:cNvPr id="11" name="直線矢印コネクタ 10"/>
          <p:cNvCxnSpPr/>
          <p:nvPr/>
        </p:nvCxnSpPr>
        <p:spPr>
          <a:xfrm flipV="1">
            <a:off x="2825626" y="1907629"/>
            <a:ext cx="6048672" cy="3384376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8770495" y="1403573"/>
            <a:ext cx="607859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altLang="ja-JP" dirty="0"/>
              <a:t>x40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65311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7D650E-9210-429F-BBC7-ECC86E185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Production and simulation</a:t>
            </a:r>
            <a:endParaRPr kumimoji="1"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2E9AB6E-D834-4A9E-903C-102BCADA6E0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78292" y="1160447"/>
            <a:ext cx="6407773" cy="5476908"/>
          </a:xfrm>
        </p:spPr>
        <p:txBody>
          <a:bodyPr/>
          <a:lstStyle/>
          <a:p>
            <a:r>
              <a:rPr lang="en-US" altLang="ja-JP" sz="2800" dirty="0"/>
              <a:t>After 6 months of manufacturing, new FC head using NC 50 was delivered   on 18</a:t>
            </a:r>
            <a:r>
              <a:rPr lang="en-US" altLang="ja-JP" sz="2800" baseline="30000" dirty="0"/>
              <a:t>th</a:t>
            </a:r>
            <a:r>
              <a:rPr lang="en-US" altLang="ja-JP" sz="2800" dirty="0"/>
              <a:t> Oct.</a:t>
            </a:r>
          </a:p>
          <a:p>
            <a:r>
              <a:rPr lang="en-US" altLang="ja-JP" sz="2800" dirty="0"/>
              <a:t>Evaluation at our test bench has started.</a:t>
            </a:r>
          </a:p>
          <a:p>
            <a:pPr lvl="1"/>
            <a:r>
              <a:rPr lang="en-US" altLang="ja-JP" sz="2359" dirty="0"/>
              <a:t>Shows very good result now.</a:t>
            </a:r>
          </a:p>
          <a:p>
            <a:pPr lvl="1"/>
            <a:r>
              <a:rPr lang="en-US" altLang="ja-JP" sz="2359" dirty="0"/>
              <a:t>Already reached 12.5 kA without discharge.</a:t>
            </a:r>
          </a:p>
          <a:p>
            <a:r>
              <a:rPr lang="en-US" altLang="ja-JP" sz="2800" dirty="0"/>
              <a:t>To evaluate mechanical stress, combined electromagnetic and mechanical simulation by ANSYS-Maxwell is in progress by Y. </a:t>
            </a:r>
            <a:r>
              <a:rPr lang="en-US" altLang="ja-JP" sz="2800" dirty="0" err="1"/>
              <a:t>Morikawa</a:t>
            </a:r>
            <a:r>
              <a:rPr lang="en-US" altLang="ja-JP" sz="2800" dirty="0"/>
              <a:t>.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D04C3BD-AD5C-46EE-A3D7-15166AE1726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DE29C07-553D-429F-82D1-C417988EEE1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AC8A04-C084-490A-9438-3F67693CA3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29</a:t>
            </a:fld>
            <a:endParaRPr kumimoji="1" lang="ja-JP" altLang="en-US"/>
          </a:p>
        </p:txBody>
      </p:sp>
      <p:pic>
        <p:nvPicPr>
          <p:cNvPr id="7" name="コンテンツ プレースホルダー 6">
            <a:extLst>
              <a:ext uri="{FF2B5EF4-FFF2-40B4-BE49-F238E27FC236}">
                <a16:creationId xmlns:a16="http://schemas.microsoft.com/office/drawing/2014/main" id="{42806BFF-2BC8-4173-A92C-B978D20CC8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29" t="22846" r="25800" b="11415"/>
          <a:stretch/>
        </p:blipFill>
        <p:spPr bwMode="auto">
          <a:xfrm>
            <a:off x="6930082" y="971525"/>
            <a:ext cx="363708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946" y="4605006"/>
            <a:ext cx="3602540" cy="240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053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400" dirty="0"/>
              <a:t>Introduction of </a:t>
            </a:r>
            <a:r>
              <a:rPr kumimoji="1" lang="en-US" altLang="ja-JP" sz="2400" dirty="0" err="1"/>
              <a:t>SuperKEKB</a:t>
            </a:r>
            <a:r>
              <a:rPr kumimoji="1" lang="en-US" altLang="ja-JP" sz="2400" dirty="0"/>
              <a:t> positron source</a:t>
            </a:r>
          </a:p>
          <a:p>
            <a:r>
              <a:rPr lang="en-US" altLang="ja-JP" sz="2400" dirty="0"/>
              <a:t>lesson 1 : avoid deformation of FC head</a:t>
            </a:r>
          </a:p>
          <a:p>
            <a:pPr lvl="1"/>
            <a:r>
              <a:rPr lang="en-US" altLang="ja-JP" sz="2400" dirty="0"/>
              <a:t>Solution 1 : new material for FC head </a:t>
            </a:r>
          </a:p>
          <a:p>
            <a:r>
              <a:rPr lang="en-US" altLang="ja-JP" sz="2400" dirty="0"/>
              <a:t>lesson</a:t>
            </a:r>
            <a:r>
              <a:rPr kumimoji="1" lang="en-US" altLang="ja-JP" sz="2400" dirty="0"/>
              <a:t> 2 : </a:t>
            </a:r>
            <a:r>
              <a:rPr lang="en-US" altLang="ja-JP" sz="2400" dirty="0"/>
              <a:t>compensate</a:t>
            </a:r>
            <a:r>
              <a:rPr kumimoji="1" lang="en-US" altLang="ja-JP" sz="2400" dirty="0"/>
              <a:t> deformation of magnetic field</a:t>
            </a:r>
          </a:p>
          <a:p>
            <a:pPr lvl="1"/>
            <a:r>
              <a:rPr kumimoji="1" lang="en-US" altLang="ja-JP" sz="2400" dirty="0"/>
              <a:t>Solution 2 : BPM and steering coils inside solenoid</a:t>
            </a:r>
          </a:p>
          <a:p>
            <a:r>
              <a:rPr lang="en-US" altLang="ja-JP" sz="2400" dirty="0"/>
              <a:t>lesson 3 : decrease voltage on FC head</a:t>
            </a:r>
          </a:p>
          <a:p>
            <a:pPr lvl="1"/>
            <a:r>
              <a:rPr lang="en-US" altLang="ja-JP" sz="2400" dirty="0"/>
              <a:t>Solution 3 : LCR measurement and control</a:t>
            </a:r>
          </a:p>
          <a:p>
            <a:r>
              <a:rPr kumimoji="1" lang="en-US" altLang="ja-JP" sz="2400" dirty="0"/>
              <a:t>upgrade plan</a:t>
            </a:r>
            <a:endParaRPr kumimoji="1" lang="ja-JP" altLang="en-US" sz="2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762421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EA8480D-63A7-4219-9586-53B9BC7788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3850" y="89226"/>
            <a:ext cx="8636978" cy="755968"/>
          </a:xfrm>
        </p:spPr>
        <p:txBody>
          <a:bodyPr/>
          <a:lstStyle/>
          <a:p>
            <a:r>
              <a:rPr kumimoji="1" lang="en-US" altLang="ja-JP" dirty="0"/>
              <a:t>Insertion of insulator plates in the slits</a:t>
            </a:r>
            <a:endParaRPr kumimoji="1" lang="ja-JP" altLang="en-US" dirty="0"/>
          </a:p>
        </p:txBody>
      </p:sp>
      <p:pic>
        <p:nvPicPr>
          <p:cNvPr id="8" name="コンテンツ プレースホルダー 7">
            <a:extLst>
              <a:ext uri="{FF2B5EF4-FFF2-40B4-BE49-F238E27FC236}">
                <a16:creationId xmlns:a16="http://schemas.microsoft.com/office/drawing/2014/main" id="{FC600C47-02C4-479C-A8AE-3C856BD7240C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735"/>
          <a:stretch/>
        </p:blipFill>
        <p:spPr>
          <a:xfrm>
            <a:off x="1399381" y="1043533"/>
            <a:ext cx="7302500" cy="4122141"/>
          </a:xfrm>
        </p:spPr>
      </p:pic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AE39A6E-3B52-4F23-A872-BF33446D498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1F7903B-3BA2-4FAB-8A69-E176B2909020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A095FE1-BDF6-4587-B27D-DC908087B59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30</a:t>
            </a:fld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EF9FEF3-2F19-4D7B-A4ED-7031AC9CBA61}"/>
              </a:ext>
            </a:extLst>
          </p:cNvPr>
          <p:cNvSpPr txBox="1"/>
          <p:nvPr/>
        </p:nvSpPr>
        <p:spPr>
          <a:xfrm>
            <a:off x="184878" y="5276741"/>
            <a:ext cx="10322056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20mm x </a:t>
            </a:r>
            <a:r>
              <a:rPr lang="en-US" altLang="ja-JP" dirty="0"/>
              <a:t>25mm x 0.2mm or 0.3 mm  Zirconia (ZrO2) plates are inserted from 3 direction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32C41E3-3724-4D7C-AB16-A61FF5BAA5DF}"/>
              </a:ext>
            </a:extLst>
          </p:cNvPr>
          <p:cNvSpPr txBox="1"/>
          <p:nvPr/>
        </p:nvSpPr>
        <p:spPr>
          <a:xfrm>
            <a:off x="2033538" y="5796061"/>
            <a:ext cx="628729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/>
              <a:t>It works well but not perfect</a:t>
            </a:r>
          </a:p>
          <a:p>
            <a:r>
              <a:rPr kumimoji="1" lang="ja-JP" altLang="en-US" sz="2800" dirty="0"/>
              <a:t>→</a:t>
            </a:r>
            <a:r>
              <a:rPr kumimoji="1" lang="en-US" altLang="ja-JP" sz="2800" dirty="0"/>
              <a:t>discharge decreased but happened </a:t>
            </a:r>
          </a:p>
          <a:p>
            <a:r>
              <a:rPr lang="ja-JP" altLang="en-US" sz="2800" dirty="0"/>
              <a:t>→</a:t>
            </a:r>
            <a:r>
              <a:rPr lang="en-US" altLang="ja-JP" sz="2800" dirty="0"/>
              <a:t>further investigation is needed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3313858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Short summary 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dirty="0"/>
              <a:t>Be care about yield strength after brazing</a:t>
            </a:r>
          </a:p>
          <a:p>
            <a:r>
              <a:rPr kumimoji="1" lang="en-US" altLang="ja-JP" dirty="0"/>
              <a:t>New Cu alloy NC 50 has promising properties</a:t>
            </a:r>
          </a:p>
          <a:p>
            <a:r>
              <a:rPr lang="en-US" altLang="ja-JP" dirty="0"/>
              <a:t>Preliminary test shows very good result</a:t>
            </a:r>
          </a:p>
          <a:p>
            <a:r>
              <a:rPr kumimoji="1" lang="en-US" altLang="ja-JP" dirty="0"/>
              <a:t>Insertion of ceramic plate works well</a:t>
            </a:r>
          </a:p>
          <a:p>
            <a:pPr lvl="1"/>
            <a:r>
              <a:rPr lang="en-US" altLang="ja-JP" dirty="0"/>
              <a:t>Further investigation is needed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95940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Introduction of </a:t>
            </a:r>
            <a:r>
              <a:rPr kumimoji="1" lang="en-US" altLang="ja-JP" sz="2400" dirty="0" err="1">
                <a:solidFill>
                  <a:schemeClr val="bg1">
                    <a:lumMod val="75000"/>
                  </a:schemeClr>
                </a:solidFill>
              </a:rPr>
              <a:t>SuperKEKB</a:t>
            </a:r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 positron source</a:t>
            </a:r>
          </a:p>
          <a:p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lesson 1 : avoid deformation of FC head</a:t>
            </a:r>
          </a:p>
          <a:p>
            <a:pPr lvl="1"/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Solution 1 : new material for FC head </a:t>
            </a:r>
          </a:p>
          <a:p>
            <a:r>
              <a:rPr lang="en-US" altLang="ja-JP" sz="2400" dirty="0"/>
              <a:t>lesson</a:t>
            </a:r>
            <a:r>
              <a:rPr kumimoji="1" lang="en-US" altLang="ja-JP" sz="2400" dirty="0"/>
              <a:t> 2 : </a:t>
            </a:r>
            <a:r>
              <a:rPr lang="en-US" altLang="ja-JP" sz="2400" dirty="0"/>
              <a:t>compensate</a:t>
            </a:r>
            <a:r>
              <a:rPr kumimoji="1" lang="en-US" altLang="ja-JP" sz="2400" dirty="0"/>
              <a:t> deformation of magnetic field</a:t>
            </a:r>
          </a:p>
          <a:p>
            <a:pPr lvl="1"/>
            <a:r>
              <a:rPr kumimoji="1" lang="en-US" altLang="ja-JP" sz="2400" dirty="0"/>
              <a:t>Solution 2 : BPM and steering coils inside solenoid</a:t>
            </a:r>
          </a:p>
          <a:p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lesson 3 : decrease voltage on FC head</a:t>
            </a:r>
          </a:p>
          <a:p>
            <a:pPr lvl="1"/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Solution 3 : LCR measurement and control</a:t>
            </a:r>
          </a:p>
          <a:p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upgrade plan</a:t>
            </a:r>
            <a:endParaRPr kumimoji="1" lang="ja-JP" altLang="en-US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67743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Solenoid </a:t>
            </a:r>
            <a:r>
              <a:rPr lang="en-US" altLang="ja-JP" dirty="0"/>
              <a:t>field issue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522" y="1331565"/>
            <a:ext cx="6267450" cy="2619375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33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06154" y="3542687"/>
            <a:ext cx="857799" cy="724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600 A</a:t>
            </a:r>
          </a:p>
          <a:p>
            <a:r>
              <a:rPr lang="en-US" altLang="ja-JP" dirty="0"/>
              <a:t>600 A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975939" y="3542687"/>
            <a:ext cx="857799" cy="724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650 A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600 A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121770" y="3542687"/>
            <a:ext cx="857799" cy="724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650 A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400 A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081563" y="3542687"/>
            <a:ext cx="857799" cy="724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650 A</a:t>
            </a:r>
          </a:p>
          <a:p>
            <a:r>
              <a:rPr lang="en-US" altLang="ja-JP" dirty="0">
                <a:solidFill>
                  <a:srgbClr val="FF0000"/>
                </a:solidFill>
              </a:rPr>
              <a:t>400 A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062608" y="3542687"/>
            <a:ext cx="857799" cy="724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650 A</a:t>
            </a:r>
          </a:p>
          <a:p>
            <a:r>
              <a:rPr lang="en-US" altLang="ja-JP" dirty="0"/>
              <a:t>650 A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DDFC636-DE98-4AF3-B02A-D1BC7EDBFF02}"/>
              </a:ext>
            </a:extLst>
          </p:cNvPr>
          <p:cNvSpPr txBox="1"/>
          <p:nvPr/>
        </p:nvSpPr>
        <p:spPr>
          <a:xfrm>
            <a:off x="972029" y="3491805"/>
            <a:ext cx="1061509" cy="724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Design</a:t>
            </a:r>
          </a:p>
          <a:p>
            <a:r>
              <a:rPr kumimoji="1" lang="en-US" altLang="ja-JP" dirty="0"/>
              <a:t>present</a:t>
            </a:r>
            <a:endParaRPr kumimoji="1"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84B67256-118A-4732-A998-2551C06503DA}"/>
              </a:ext>
            </a:extLst>
          </p:cNvPr>
          <p:cNvSpPr txBox="1"/>
          <p:nvPr/>
        </p:nvSpPr>
        <p:spPr>
          <a:xfrm>
            <a:off x="1910487" y="4571245"/>
            <a:ext cx="6622006" cy="1040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Solenoid section consists of 30 solenoid coils.</a:t>
            </a:r>
          </a:p>
          <a:p>
            <a:r>
              <a:rPr kumimoji="1" lang="en-US" altLang="ja-JP" dirty="0"/>
              <a:t>They are connected in 5 groups.</a:t>
            </a:r>
          </a:p>
          <a:p>
            <a:r>
              <a:rPr lang="en-US" altLang="ja-JP" dirty="0"/>
              <a:t>Each group is energized by independent power supply.</a:t>
            </a:r>
            <a:endParaRPr kumimoji="1" lang="en-US" altLang="ja-JP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1F9C6B06-2163-47D3-8DD0-9D2D8BE8231F}"/>
              </a:ext>
            </a:extLst>
          </p:cNvPr>
          <p:cNvSpPr txBox="1"/>
          <p:nvPr/>
        </p:nvSpPr>
        <p:spPr>
          <a:xfrm>
            <a:off x="89322" y="6162062"/>
            <a:ext cx="10486397" cy="46166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400" dirty="0"/>
              <a:t>Design value and present value tuned to maximize positron yield is different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18262412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0" t="19519" r="8566" b="14756"/>
          <a:stretch/>
        </p:blipFill>
        <p:spPr>
          <a:xfrm>
            <a:off x="17314" y="3779837"/>
            <a:ext cx="6837629" cy="3744416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Solenoid </a:t>
            </a:r>
            <a:r>
              <a:rPr lang="en-US" altLang="ja-JP" dirty="0"/>
              <a:t>field issue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34</a:t>
            </a:fld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9425A7E-7582-43D9-AD0D-12E2929FCEFB}"/>
              </a:ext>
            </a:extLst>
          </p:cNvPr>
          <p:cNvSpPr txBox="1"/>
          <p:nvPr/>
        </p:nvSpPr>
        <p:spPr>
          <a:xfrm>
            <a:off x="161330" y="3563813"/>
            <a:ext cx="21508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Measured by T. </a:t>
            </a:r>
            <a:r>
              <a:rPr kumimoji="1" lang="en-US" altLang="ja-JP" sz="1400" dirty="0" err="1"/>
              <a:t>Kamitani</a:t>
            </a:r>
            <a:endParaRPr kumimoji="1" lang="ja-JP" altLang="en-US" sz="1400" dirty="0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6B40FCA-B497-4AA2-9133-C891D8345E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525"/>
            <a:ext cx="10691813" cy="2561580"/>
          </a:xfrm>
          <a:prstGeom prst="rect">
            <a:avLst/>
          </a:prstGeom>
        </p:spPr>
      </p:pic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3DD63F58-2D25-4D70-BB2B-965DC5F862FA}"/>
              </a:ext>
            </a:extLst>
          </p:cNvPr>
          <p:cNvCxnSpPr/>
          <p:nvPr/>
        </p:nvCxnSpPr>
        <p:spPr>
          <a:xfrm>
            <a:off x="665386" y="3275781"/>
            <a:ext cx="720080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B23B469D-80F7-4220-95E4-C764E65E4F65}"/>
              </a:ext>
            </a:extLst>
          </p:cNvPr>
          <p:cNvCxnSpPr/>
          <p:nvPr/>
        </p:nvCxnSpPr>
        <p:spPr>
          <a:xfrm>
            <a:off x="1601490" y="3275781"/>
            <a:ext cx="720080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44EFFC95-0756-4522-8AF4-AD5034B66775}"/>
              </a:ext>
            </a:extLst>
          </p:cNvPr>
          <p:cNvCxnSpPr/>
          <p:nvPr/>
        </p:nvCxnSpPr>
        <p:spPr>
          <a:xfrm>
            <a:off x="2825626" y="3275781"/>
            <a:ext cx="720080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B5A9BEED-54D3-4722-8E42-C3E57B0F7995}"/>
              </a:ext>
            </a:extLst>
          </p:cNvPr>
          <p:cNvCxnSpPr/>
          <p:nvPr/>
        </p:nvCxnSpPr>
        <p:spPr>
          <a:xfrm>
            <a:off x="3761730" y="3275781"/>
            <a:ext cx="720080" cy="0"/>
          </a:xfrm>
          <a:prstGeom prst="line">
            <a:avLst/>
          </a:prstGeom>
          <a:ln w="76200">
            <a:solidFill>
              <a:srgbClr val="7030A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3ED019A0-1974-4E8B-97E3-BB4240812214}"/>
              </a:ext>
            </a:extLst>
          </p:cNvPr>
          <p:cNvCxnSpPr/>
          <p:nvPr/>
        </p:nvCxnSpPr>
        <p:spPr>
          <a:xfrm>
            <a:off x="4697834" y="3275781"/>
            <a:ext cx="720080" cy="0"/>
          </a:xfrm>
          <a:prstGeom prst="line">
            <a:avLst/>
          </a:prstGeom>
          <a:ln w="76200">
            <a:solidFill>
              <a:schemeClr val="accent5">
                <a:lumMod val="50000"/>
              </a:schemeClr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1E9DCC99-05D7-47E1-B862-89B7295CD40D}"/>
              </a:ext>
            </a:extLst>
          </p:cNvPr>
          <p:cNvCxnSpPr>
            <a:cxnSpLocks/>
          </p:cNvCxnSpPr>
          <p:nvPr/>
        </p:nvCxnSpPr>
        <p:spPr>
          <a:xfrm>
            <a:off x="593378" y="3419797"/>
            <a:ext cx="4904928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08732D6E-A3DA-48AD-8337-42A33F04522F}"/>
              </a:ext>
            </a:extLst>
          </p:cNvPr>
          <p:cNvSpPr/>
          <p:nvPr/>
        </p:nvSpPr>
        <p:spPr>
          <a:xfrm>
            <a:off x="9666386" y="1403573"/>
            <a:ext cx="864096" cy="36004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四角形: 角を丸くする 29">
            <a:extLst>
              <a:ext uri="{FF2B5EF4-FFF2-40B4-BE49-F238E27FC236}">
                <a16:creationId xmlns:a16="http://schemas.microsoft.com/office/drawing/2014/main" id="{EBD898E1-A4C7-4CFD-B59B-A96FD19FC7D3}"/>
              </a:ext>
            </a:extLst>
          </p:cNvPr>
          <p:cNvSpPr/>
          <p:nvPr/>
        </p:nvSpPr>
        <p:spPr>
          <a:xfrm>
            <a:off x="115987" y="2411685"/>
            <a:ext cx="864096" cy="36004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5907A1E-6804-4754-AFCF-925B6D816FC6}"/>
              </a:ext>
            </a:extLst>
          </p:cNvPr>
          <p:cNvSpPr txBox="1"/>
          <p:nvPr/>
        </p:nvSpPr>
        <p:spPr>
          <a:xfrm>
            <a:off x="7002091" y="5147989"/>
            <a:ext cx="3600400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/>
              <a:t>1,Prepare ballistic beam between </a:t>
            </a:r>
            <a:r>
              <a:rPr lang="en-US" altLang="ja-JP" sz="1600" dirty="0"/>
              <a:t>SP_15_T and SP_16_5</a:t>
            </a:r>
          </a:p>
          <a:p>
            <a:endParaRPr lang="en-US" altLang="ja-JP" sz="1600" dirty="0"/>
          </a:p>
          <a:p>
            <a:r>
              <a:rPr lang="en-US" altLang="ja-JP" sz="1600" dirty="0"/>
              <a:t>2,Energize a part of solenoid by</a:t>
            </a:r>
          </a:p>
          <a:p>
            <a:r>
              <a:rPr kumimoji="1" lang="en-US" altLang="ja-JP" sz="1600" dirty="0"/>
              <a:t>1/10* max. value step.</a:t>
            </a:r>
          </a:p>
          <a:p>
            <a:endParaRPr kumimoji="1" lang="en-US" altLang="ja-JP" sz="1600" dirty="0"/>
          </a:p>
          <a:p>
            <a:r>
              <a:rPr lang="en-US" altLang="ja-JP" sz="1600" dirty="0"/>
              <a:t>3, Monitor beam position at SP_16_5</a:t>
            </a:r>
            <a:endParaRPr kumimoji="1" lang="ja-JP" altLang="en-US" sz="16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F79EFF1-EFB5-4868-99B3-FF26E965FC74}"/>
              </a:ext>
            </a:extLst>
          </p:cNvPr>
          <p:cNvSpPr txBox="1"/>
          <p:nvPr/>
        </p:nvSpPr>
        <p:spPr>
          <a:xfrm>
            <a:off x="6956505" y="3871590"/>
            <a:ext cx="3573978" cy="10772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/>
              <a:t>Measurement of deflection amount of 3 GeV electron beam</a:t>
            </a:r>
          </a:p>
          <a:p>
            <a:r>
              <a:rPr kumimoji="1" lang="en-US" altLang="ja-JP" sz="1600" dirty="0"/>
              <a:t>by </a:t>
            </a:r>
            <a:r>
              <a:rPr lang="en-US" altLang="ja-JP" sz="1600" dirty="0"/>
              <a:t>asymmetric field in solenoid section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13619482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Present layout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7857" y="1011125"/>
            <a:ext cx="10566868" cy="4784936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35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734886" y="5961991"/>
            <a:ext cx="857927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target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938194" y="5961992"/>
            <a:ext cx="2632452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BPM and 1</a:t>
            </a:r>
            <a:r>
              <a:rPr kumimoji="1" lang="en-US" altLang="ja-JP" baseline="30000" dirty="0"/>
              <a:t>st</a:t>
            </a:r>
            <a:r>
              <a:rPr kumimoji="1" lang="en-US" altLang="ja-JP" dirty="0"/>
              <a:t> steering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349220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5386" y="89226"/>
            <a:ext cx="9505056" cy="755968"/>
          </a:xfrm>
        </p:spPr>
        <p:txBody>
          <a:bodyPr/>
          <a:lstStyle/>
          <a:p>
            <a:r>
              <a:rPr lang="en-US" altLang="ja-JP" dirty="0"/>
              <a:t>BPM and steering coils inside solenoid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36</a:t>
            </a:fld>
            <a:endParaRPr kumimoji="1" lang="ja-JP" altLang="en-US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06B40FCA-B497-4AA2-9133-C891D8345E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525"/>
            <a:ext cx="10691813" cy="256158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F3C58EC-6B79-4966-82F6-71D064CE8793}"/>
              </a:ext>
            </a:extLst>
          </p:cNvPr>
          <p:cNvSpPr txBox="1"/>
          <p:nvPr/>
        </p:nvSpPr>
        <p:spPr>
          <a:xfrm>
            <a:off x="1855693" y="3155560"/>
            <a:ext cx="1762021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F0"/>
                </a:solidFill>
              </a:rPr>
              <a:t>Steering coils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AB1736-034D-49BA-A944-95524848A202}"/>
              </a:ext>
            </a:extLst>
          </p:cNvPr>
          <p:cNvSpPr txBox="1"/>
          <p:nvPr/>
        </p:nvSpPr>
        <p:spPr>
          <a:xfrm>
            <a:off x="4049762" y="3168445"/>
            <a:ext cx="756938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66FF"/>
                </a:solidFill>
              </a:rPr>
              <a:t>BPM</a:t>
            </a:r>
            <a:endParaRPr kumimoji="1" lang="ja-JP" altLang="en-US" dirty="0">
              <a:solidFill>
                <a:srgbClr val="FF66FF"/>
              </a:solidFill>
            </a:endParaRPr>
          </a:p>
        </p:txBody>
      </p:sp>
      <p:cxnSp>
        <p:nvCxnSpPr>
          <p:cNvPr id="9" name="直線コネクタ 8">
            <a:extLst>
              <a:ext uri="{FF2B5EF4-FFF2-40B4-BE49-F238E27FC236}">
                <a16:creationId xmlns:a16="http://schemas.microsoft.com/office/drawing/2014/main" id="{C0D5CC5D-5D3F-4D8C-8325-A913EE738ED0}"/>
              </a:ext>
            </a:extLst>
          </p:cNvPr>
          <p:cNvCxnSpPr/>
          <p:nvPr/>
        </p:nvCxnSpPr>
        <p:spPr>
          <a:xfrm>
            <a:off x="2537594" y="2699717"/>
            <a:ext cx="216024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BDE09C02-CD48-4395-ADC8-18F1FE40F6FF}"/>
              </a:ext>
            </a:extLst>
          </p:cNvPr>
          <p:cNvCxnSpPr/>
          <p:nvPr/>
        </p:nvCxnSpPr>
        <p:spPr>
          <a:xfrm>
            <a:off x="4121770" y="2699717"/>
            <a:ext cx="216024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54CD8483-1F12-4C2E-BCEB-E374A1D6B474}"/>
              </a:ext>
            </a:extLst>
          </p:cNvPr>
          <p:cNvCxnSpPr/>
          <p:nvPr/>
        </p:nvCxnSpPr>
        <p:spPr>
          <a:xfrm>
            <a:off x="3329682" y="2627709"/>
            <a:ext cx="216024" cy="0"/>
          </a:xfrm>
          <a:prstGeom prst="line">
            <a:avLst/>
          </a:prstGeom>
          <a:ln w="762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F0B4F5A8-4DEA-4FE1-A62E-0EBADE917B4F}"/>
              </a:ext>
            </a:extLst>
          </p:cNvPr>
          <p:cNvCxnSpPr/>
          <p:nvPr/>
        </p:nvCxnSpPr>
        <p:spPr>
          <a:xfrm>
            <a:off x="4985866" y="2627709"/>
            <a:ext cx="216024" cy="0"/>
          </a:xfrm>
          <a:prstGeom prst="line">
            <a:avLst/>
          </a:prstGeom>
          <a:ln w="762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5DBACF90-A336-4589-AF3C-C385DD688876}"/>
              </a:ext>
            </a:extLst>
          </p:cNvPr>
          <p:cNvSpPr txBox="1"/>
          <p:nvPr/>
        </p:nvSpPr>
        <p:spPr>
          <a:xfrm>
            <a:off x="449362" y="3515612"/>
            <a:ext cx="87904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/>
              <a:t>Install steering coils and BPM in solenoid section.</a:t>
            </a:r>
          </a:p>
          <a:p>
            <a:r>
              <a:rPr lang="en-US" altLang="ja-JP" sz="2400" dirty="0"/>
              <a:t>Detailed simulation of magnetic field by CST is also in progress</a:t>
            </a:r>
          </a:p>
        </p:txBody>
      </p:sp>
      <p:pic>
        <p:nvPicPr>
          <p:cNvPr id="19" name="図 18">
            <a:extLst>
              <a:ext uri="{FF2B5EF4-FFF2-40B4-BE49-F238E27FC236}">
                <a16:creationId xmlns:a16="http://schemas.microsoft.com/office/drawing/2014/main" id="{2013CF9A-811F-462C-AD67-DC0B7E23E4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2" y="4355901"/>
            <a:ext cx="5958523" cy="2728657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41B85A1-31AE-485D-9E38-CF8727B58C14}"/>
              </a:ext>
            </a:extLst>
          </p:cNvPr>
          <p:cNvSpPr txBox="1"/>
          <p:nvPr/>
        </p:nvSpPr>
        <p:spPr>
          <a:xfrm>
            <a:off x="6005591" y="5287912"/>
            <a:ext cx="492443" cy="724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</a:rPr>
              <a:t>Bx</a:t>
            </a:r>
          </a:p>
          <a:p>
            <a:r>
              <a:rPr kumimoji="1" lang="en-US" altLang="ja-JP" dirty="0">
                <a:solidFill>
                  <a:srgbClr val="0070C0"/>
                </a:solidFill>
              </a:rPr>
              <a:t>By</a:t>
            </a:r>
            <a:endParaRPr kumimoji="1" lang="ja-JP" altLang="en-US" dirty="0">
              <a:solidFill>
                <a:srgbClr val="0070C0"/>
              </a:solidFill>
            </a:endParaRP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C0D5CC5D-5D3F-4D8C-8325-A913EE738ED0}"/>
              </a:ext>
            </a:extLst>
          </p:cNvPr>
          <p:cNvCxnSpPr/>
          <p:nvPr/>
        </p:nvCxnSpPr>
        <p:spPr>
          <a:xfrm>
            <a:off x="1745506" y="2699717"/>
            <a:ext cx="216024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BDE09C02-CD48-4395-ADC8-18F1FE40F6FF}"/>
              </a:ext>
            </a:extLst>
          </p:cNvPr>
          <p:cNvCxnSpPr/>
          <p:nvPr/>
        </p:nvCxnSpPr>
        <p:spPr>
          <a:xfrm>
            <a:off x="4985866" y="2699717"/>
            <a:ext cx="216024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BDE09C02-CD48-4395-ADC8-18F1FE40F6FF}"/>
              </a:ext>
            </a:extLst>
          </p:cNvPr>
          <p:cNvCxnSpPr/>
          <p:nvPr/>
        </p:nvCxnSpPr>
        <p:spPr>
          <a:xfrm>
            <a:off x="3329682" y="2699717"/>
            <a:ext cx="216024" cy="0"/>
          </a:xfrm>
          <a:prstGeom prst="line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54CD8483-1F12-4C2E-BCEB-E374A1D6B474}"/>
              </a:ext>
            </a:extLst>
          </p:cNvPr>
          <p:cNvCxnSpPr/>
          <p:nvPr/>
        </p:nvCxnSpPr>
        <p:spPr>
          <a:xfrm>
            <a:off x="4121770" y="2627709"/>
            <a:ext cx="216024" cy="0"/>
          </a:xfrm>
          <a:prstGeom prst="line">
            <a:avLst/>
          </a:prstGeom>
          <a:ln w="762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54CD8483-1F12-4C2E-BCEB-E374A1D6B474}"/>
              </a:ext>
            </a:extLst>
          </p:cNvPr>
          <p:cNvCxnSpPr/>
          <p:nvPr/>
        </p:nvCxnSpPr>
        <p:spPr>
          <a:xfrm>
            <a:off x="1745506" y="2627709"/>
            <a:ext cx="216024" cy="0"/>
          </a:xfrm>
          <a:prstGeom prst="line">
            <a:avLst/>
          </a:prstGeom>
          <a:ln w="762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54CD8483-1F12-4C2E-BCEB-E374A1D6B474}"/>
              </a:ext>
            </a:extLst>
          </p:cNvPr>
          <p:cNvCxnSpPr/>
          <p:nvPr/>
        </p:nvCxnSpPr>
        <p:spPr>
          <a:xfrm>
            <a:off x="2537594" y="2627709"/>
            <a:ext cx="216024" cy="0"/>
          </a:xfrm>
          <a:prstGeom prst="line">
            <a:avLst/>
          </a:prstGeom>
          <a:ln w="76200">
            <a:solidFill>
              <a:srgbClr val="FF66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6786066" y="4485547"/>
            <a:ext cx="3816424" cy="261969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ja-JP" altLang="en-US" dirty="0"/>
              <a:t>●</a:t>
            </a:r>
            <a:r>
              <a:rPr lang="en-US" altLang="ja-JP" dirty="0"/>
              <a:t>It is not possible to use BPM for positron beam before separation.</a:t>
            </a:r>
            <a:endParaRPr kumimoji="1" lang="en-US" altLang="ja-JP" dirty="0"/>
          </a:p>
          <a:p>
            <a:r>
              <a:rPr kumimoji="1" lang="ja-JP" altLang="en-US" dirty="0"/>
              <a:t>●</a:t>
            </a:r>
            <a:r>
              <a:rPr kumimoji="1" lang="en-US" altLang="ja-JP" dirty="0"/>
              <a:t>Use electron beam as a probe for magnetic field</a:t>
            </a:r>
          </a:p>
          <a:p>
            <a:r>
              <a:rPr lang="ja-JP" altLang="en-US" dirty="0"/>
              <a:t>●</a:t>
            </a:r>
            <a:r>
              <a:rPr lang="en-US" altLang="ja-JP" dirty="0"/>
              <a:t>Development of a Fast BPM which can dissolve λ/2 @ S-band is under </a:t>
            </a:r>
            <a:r>
              <a:rPr lang="en-US" altLang="ja-JP" dirty="0" err="1"/>
              <a:t>cosideration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969642" y="4427909"/>
            <a:ext cx="33890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Inner diameter of solenoid changes</a:t>
            </a:r>
          </a:p>
          <a:p>
            <a:r>
              <a:rPr lang="en-US" altLang="ja-JP" sz="1600" dirty="0"/>
              <a:t>Steel radiation shield end</a:t>
            </a:r>
            <a:endParaRPr kumimoji="1" lang="ja-JP" altLang="en-US" sz="1600" dirty="0"/>
          </a:p>
        </p:txBody>
      </p:sp>
      <p:cxnSp>
        <p:nvCxnSpPr>
          <p:cNvPr id="16" name="直線矢印コネクタ 15"/>
          <p:cNvCxnSpPr>
            <a:stCxn id="12" idx="1"/>
          </p:cNvCxnSpPr>
          <p:nvPr/>
        </p:nvCxnSpPr>
        <p:spPr>
          <a:xfrm flipH="1" flipV="1">
            <a:off x="2681610" y="4715941"/>
            <a:ext cx="288032" cy="43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305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Asymmetry of magnetic connection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350"/>
          <a:stretch/>
        </p:blipFill>
        <p:spPr>
          <a:xfrm>
            <a:off x="305346" y="1160463"/>
            <a:ext cx="5112568" cy="5476875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37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633938" y="1835621"/>
            <a:ext cx="4788490" cy="724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Iron yoke to connect flux of solenoid</a:t>
            </a:r>
          </a:p>
          <a:p>
            <a:r>
              <a:rPr kumimoji="1" lang="en-US" altLang="ja-JP" dirty="0"/>
              <a:t> need space for waveguide and support</a:t>
            </a:r>
            <a:endParaRPr kumimoji="1" lang="ja-JP" altLang="en-US" dirty="0"/>
          </a:p>
        </p:txBody>
      </p:sp>
      <p:cxnSp>
        <p:nvCxnSpPr>
          <p:cNvPr id="10" name="直線矢印コネクタ 9"/>
          <p:cNvCxnSpPr>
            <a:stCxn id="8" idx="1"/>
          </p:cNvCxnSpPr>
          <p:nvPr/>
        </p:nvCxnSpPr>
        <p:spPr>
          <a:xfrm flipH="1">
            <a:off x="4769842" y="2197708"/>
            <a:ext cx="864096" cy="57401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79089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9362" y="89226"/>
            <a:ext cx="9505056" cy="755968"/>
          </a:xfrm>
        </p:spPr>
        <p:txBody>
          <a:bodyPr/>
          <a:lstStyle/>
          <a:p>
            <a:r>
              <a:rPr lang="en-US" altLang="ja-JP" dirty="0"/>
              <a:t>BPM and steering coils inside solenoid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z="1200" smtClean="0"/>
              <a:t>38</a:t>
            </a:fld>
            <a:endParaRPr kumimoji="1" lang="ja-JP" altLang="en-US" sz="1200"/>
          </a:p>
        </p:txBody>
      </p:sp>
      <p:pic>
        <p:nvPicPr>
          <p:cNvPr id="7" name="コンテンツ プレースホルダー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30" y="1018586"/>
            <a:ext cx="5357659" cy="3788589"/>
          </a:xfrm>
        </p:spPr>
      </p:pic>
      <p:sp>
        <p:nvSpPr>
          <p:cNvPr id="8" name="テキスト ボックス 7"/>
          <p:cNvSpPr txBox="1"/>
          <p:nvPr/>
        </p:nvSpPr>
        <p:spPr>
          <a:xfrm>
            <a:off x="147501" y="4809435"/>
            <a:ext cx="1381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K. Yokoyama</a:t>
            </a:r>
            <a:endParaRPr kumimoji="1" lang="ja-JP" altLang="en-US" sz="16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887874" y="5229680"/>
            <a:ext cx="5254965" cy="167193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Very limited space</a:t>
            </a:r>
          </a:p>
          <a:p>
            <a:r>
              <a:rPr lang="en-US" altLang="ja-JP" dirty="0"/>
              <a:t>Design is in progress</a:t>
            </a:r>
          </a:p>
          <a:p>
            <a:r>
              <a:rPr kumimoji="1" lang="en-US" altLang="ja-JP" dirty="0"/>
              <a:t>In max. plan,  between Acc. structures</a:t>
            </a:r>
          </a:p>
          <a:p>
            <a:r>
              <a:rPr lang="en-US" altLang="ja-JP" dirty="0"/>
              <a:t>  </a:t>
            </a:r>
            <a:r>
              <a:rPr kumimoji="1" lang="en-US" altLang="ja-JP" dirty="0"/>
              <a:t>Install 3 horizontal, 2 vertical steering coils</a:t>
            </a:r>
          </a:p>
          <a:p>
            <a:r>
              <a:rPr lang="en-US" altLang="ja-JP" dirty="0"/>
              <a:t>  Install 5 BPM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128060" y="4422420"/>
            <a:ext cx="851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BPM</a:t>
            </a:r>
            <a:endParaRPr kumimoji="1" lang="ja-JP" altLang="en-US" sz="2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330158" y="1650234"/>
            <a:ext cx="1880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Steering coil</a:t>
            </a:r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02664" y="4345510"/>
            <a:ext cx="1212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support</a:t>
            </a:r>
            <a:endParaRPr kumimoji="1" lang="ja-JP" altLang="en-US" sz="2400" dirty="0"/>
          </a:p>
        </p:txBody>
      </p:sp>
      <p:cxnSp>
        <p:nvCxnSpPr>
          <p:cNvPr id="14" name="直線矢印コネクタ 13"/>
          <p:cNvCxnSpPr>
            <a:stCxn id="11" idx="2"/>
          </p:cNvCxnSpPr>
          <p:nvPr/>
        </p:nvCxnSpPr>
        <p:spPr>
          <a:xfrm flipH="1">
            <a:off x="3947131" y="2111899"/>
            <a:ext cx="323349" cy="15042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/>
          <p:cNvCxnSpPr/>
          <p:nvPr/>
        </p:nvCxnSpPr>
        <p:spPr>
          <a:xfrm flipH="1" flipV="1">
            <a:off x="4481811" y="3563814"/>
            <a:ext cx="72007" cy="9361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2614855" y="3132558"/>
            <a:ext cx="906519" cy="14682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矢印コネクタ 19"/>
          <p:cNvCxnSpPr>
            <a:stCxn id="12" idx="3"/>
          </p:cNvCxnSpPr>
          <p:nvPr/>
        </p:nvCxnSpPr>
        <p:spPr>
          <a:xfrm flipV="1">
            <a:off x="2614855" y="4499917"/>
            <a:ext cx="704835" cy="7642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 flipV="1">
            <a:off x="2622760" y="3962925"/>
            <a:ext cx="815642" cy="61341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flipV="1">
            <a:off x="2622760" y="3491806"/>
            <a:ext cx="2435114" cy="108097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図 3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5357" y="1018586"/>
            <a:ext cx="5162385" cy="3851846"/>
          </a:xfrm>
          <a:prstGeom prst="rect">
            <a:avLst/>
          </a:prstGeom>
        </p:spPr>
      </p:pic>
      <p:sp>
        <p:nvSpPr>
          <p:cNvPr id="39" name="角丸四角形 38"/>
          <p:cNvSpPr/>
          <p:nvPr/>
        </p:nvSpPr>
        <p:spPr>
          <a:xfrm>
            <a:off x="7306072" y="2111899"/>
            <a:ext cx="1064170" cy="130789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097545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Short summary 2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ja-JP" sz="2800" dirty="0"/>
              <a:t>Asymmetry of iron yoke might affect magnetic field.</a:t>
            </a:r>
          </a:p>
          <a:p>
            <a:r>
              <a:rPr lang="en-US" altLang="ja-JP" sz="2800" dirty="0"/>
              <a:t>3 GeV electron beam is deflected in solenoid section.</a:t>
            </a:r>
          </a:p>
          <a:p>
            <a:r>
              <a:rPr lang="en-US" altLang="ja-JP" sz="2800" dirty="0"/>
              <a:t>No direct measurement for positron but expected to be deflected.</a:t>
            </a:r>
          </a:p>
          <a:p>
            <a:r>
              <a:rPr kumimoji="1" lang="en-US" altLang="ja-JP" sz="2800" dirty="0"/>
              <a:t>Correction and monitor in the solenoid section is important</a:t>
            </a:r>
          </a:p>
          <a:p>
            <a:r>
              <a:rPr lang="en-US" altLang="ja-JP" sz="2800" dirty="0"/>
              <a:t>Fast BPM to measure positron directly is under consideration</a:t>
            </a:r>
          </a:p>
          <a:p>
            <a:pPr lvl="1"/>
            <a:r>
              <a:rPr kumimoji="1" lang="en-US" altLang="ja-JP" sz="2359" dirty="0"/>
              <a:t>Such monitor will be useful for future positron source</a:t>
            </a:r>
            <a:endParaRPr kumimoji="1" lang="ja-JP" altLang="en-US" sz="2359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39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37061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400" dirty="0"/>
              <a:t>Introduction of </a:t>
            </a:r>
            <a:r>
              <a:rPr kumimoji="1" lang="en-US" altLang="ja-JP" sz="2400" dirty="0" err="1"/>
              <a:t>SuperKEKB</a:t>
            </a:r>
            <a:r>
              <a:rPr kumimoji="1" lang="en-US" altLang="ja-JP" sz="2400" dirty="0"/>
              <a:t> positron source</a:t>
            </a:r>
          </a:p>
          <a:p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lesson 1 : avoid deformation of FC head</a:t>
            </a:r>
          </a:p>
          <a:p>
            <a:pPr lvl="1"/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Solution 1 : new material for FC head </a:t>
            </a:r>
          </a:p>
          <a:p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lesson</a:t>
            </a:r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 2 : </a:t>
            </a:r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compensate</a:t>
            </a:r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 deformation of magnetic field</a:t>
            </a:r>
          </a:p>
          <a:p>
            <a:pPr lvl="1"/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Solution 2 : BPM and steering coils inside solenoid</a:t>
            </a:r>
          </a:p>
          <a:p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lesson 3 : decrease voltage on FC head</a:t>
            </a:r>
          </a:p>
          <a:p>
            <a:pPr lvl="1"/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Solution 3 : LCR measurement and control</a:t>
            </a:r>
          </a:p>
          <a:p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upgrade plan</a:t>
            </a:r>
            <a:endParaRPr kumimoji="1" lang="ja-JP" altLang="en-US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47772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Introduction of </a:t>
            </a:r>
            <a:r>
              <a:rPr kumimoji="1" lang="en-US" altLang="ja-JP" sz="2400" dirty="0" err="1">
                <a:solidFill>
                  <a:schemeClr val="bg1">
                    <a:lumMod val="75000"/>
                  </a:schemeClr>
                </a:solidFill>
              </a:rPr>
              <a:t>SuperKEKB</a:t>
            </a:r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 positron source</a:t>
            </a:r>
          </a:p>
          <a:p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lesson 1 : avoid deformation of FC head</a:t>
            </a:r>
          </a:p>
          <a:p>
            <a:pPr lvl="1"/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Solution 1 : new material for FC head </a:t>
            </a:r>
          </a:p>
          <a:p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lesson</a:t>
            </a:r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 2 : </a:t>
            </a:r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compensate</a:t>
            </a:r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 deformation of magnetic field</a:t>
            </a:r>
          </a:p>
          <a:p>
            <a:pPr lvl="1"/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Solution 2 : BPM and steering coils inside solenoid</a:t>
            </a:r>
          </a:p>
          <a:p>
            <a:r>
              <a:rPr lang="en-US" altLang="ja-JP" sz="2400" dirty="0"/>
              <a:t>lesson 3 : decrease voltage on FC head</a:t>
            </a:r>
          </a:p>
          <a:p>
            <a:pPr lvl="1"/>
            <a:r>
              <a:rPr lang="en-US" altLang="ja-JP" sz="2400" dirty="0"/>
              <a:t>Solution 3 : LCR measurement and control</a:t>
            </a:r>
          </a:p>
          <a:p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upgrade plan</a:t>
            </a:r>
            <a:endParaRPr kumimoji="1" lang="ja-JP" altLang="en-US" sz="2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290450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/>
              <a:t>ALCW2018</a:t>
            </a:r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41</a:t>
            </a:fld>
            <a:endParaRPr kumimoji="1" lang="ja-JP" altLang="en-US"/>
          </a:p>
        </p:txBody>
      </p:sp>
      <p:pic>
        <p:nvPicPr>
          <p:cNvPr id="7" name="コンテンツ プレースホルダー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35" t="12259" r="20911" b="37709"/>
          <a:stretch/>
        </p:blipFill>
        <p:spPr>
          <a:xfrm>
            <a:off x="2227461" y="4005312"/>
            <a:ext cx="8391851" cy="3528392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297739" y="4355901"/>
            <a:ext cx="563671" cy="27699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>
                <a:solidFill>
                  <a:srgbClr val="FFFF00"/>
                </a:solidFill>
              </a:rPr>
              <a:t>I[kA]</a:t>
            </a:r>
            <a:endParaRPr kumimoji="1" lang="ja-JP" altLang="en-US" sz="1200" dirty="0">
              <a:solidFill>
                <a:srgbClr val="FFFF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304907" y="6283948"/>
            <a:ext cx="1113007" cy="46166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200" dirty="0" err="1">
                <a:solidFill>
                  <a:srgbClr val="FFC000"/>
                </a:solidFill>
              </a:rPr>
              <a:t>Vsupply</a:t>
            </a:r>
            <a:r>
              <a:rPr kumimoji="1" lang="en-US" altLang="ja-JP" sz="1200" dirty="0">
                <a:solidFill>
                  <a:srgbClr val="FFC000"/>
                </a:solidFill>
              </a:rPr>
              <a:t>[kV]</a:t>
            </a:r>
          </a:p>
          <a:p>
            <a:pPr algn="ctr"/>
            <a:r>
              <a:rPr lang="en-US" altLang="ja-JP" sz="1200" dirty="0" err="1">
                <a:solidFill>
                  <a:srgbClr val="00B0F0"/>
                </a:solidFill>
              </a:rPr>
              <a:t>Vreturn</a:t>
            </a:r>
            <a:r>
              <a:rPr lang="en-US" altLang="ja-JP" sz="1200" dirty="0">
                <a:solidFill>
                  <a:srgbClr val="00B0F0"/>
                </a:solidFill>
              </a:rPr>
              <a:t>[kV]</a:t>
            </a:r>
            <a:endParaRPr lang="ja-JP" altLang="en-US" sz="1200" dirty="0">
              <a:solidFill>
                <a:srgbClr val="00B0F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8370242" y="6237781"/>
            <a:ext cx="1584176" cy="27699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200" dirty="0" err="1">
                <a:solidFill>
                  <a:srgbClr val="FFC000"/>
                </a:solidFill>
              </a:rPr>
              <a:t>Vsupply</a:t>
            </a:r>
            <a:r>
              <a:rPr lang="en-US" altLang="ja-JP" sz="1200" dirty="0" err="1">
                <a:solidFill>
                  <a:schemeClr val="bg1"/>
                </a:solidFill>
              </a:rPr>
              <a:t>-</a:t>
            </a:r>
            <a:r>
              <a:rPr lang="en-US" altLang="ja-JP" sz="1200" dirty="0" err="1">
                <a:solidFill>
                  <a:srgbClr val="00B0F0"/>
                </a:solidFill>
              </a:rPr>
              <a:t>Vreturn</a:t>
            </a:r>
            <a:r>
              <a:rPr lang="en-US" altLang="ja-JP" sz="1200" dirty="0">
                <a:solidFill>
                  <a:schemeClr val="tx1"/>
                </a:solidFill>
              </a:rPr>
              <a:t>[kV]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370242" y="4344941"/>
            <a:ext cx="1584176" cy="27699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altLang="ja-JP" sz="1200" dirty="0" err="1">
                <a:solidFill>
                  <a:srgbClr val="FFFF00"/>
                </a:solidFill>
              </a:rPr>
              <a:t>dI</a:t>
            </a:r>
            <a:r>
              <a:rPr lang="en-US" altLang="ja-JP" sz="1200" dirty="0">
                <a:solidFill>
                  <a:srgbClr val="FFFF00"/>
                </a:solidFill>
              </a:rPr>
              <a:t>/</a:t>
            </a:r>
            <a:r>
              <a:rPr lang="en-US" altLang="ja-JP" sz="1200" dirty="0" err="1">
                <a:solidFill>
                  <a:srgbClr val="FFFF00"/>
                </a:solidFill>
              </a:rPr>
              <a:t>dt</a:t>
            </a:r>
            <a:r>
              <a:rPr lang="en-US" altLang="ja-JP" sz="1200" dirty="0">
                <a:solidFill>
                  <a:schemeClr val="tx1"/>
                </a:solidFill>
              </a:rPr>
              <a:t>]</a:t>
            </a:r>
            <a:endParaRPr lang="ja-JP" altLang="en-US" sz="1200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500123" y="2560856"/>
            <a:ext cx="21191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/>
              <a:t>～</a:t>
            </a:r>
            <a:r>
              <a:rPr lang="en-US" altLang="ja-JP" sz="1600" dirty="0"/>
              <a:t>3MHz</a:t>
            </a:r>
          </a:p>
          <a:p>
            <a:r>
              <a:rPr kumimoji="1" lang="en-US" altLang="ja-JP" sz="1600" dirty="0"/>
              <a:t>Due to resonance </a:t>
            </a:r>
            <a:r>
              <a:rPr lang="en-US" altLang="ja-JP" sz="1600" dirty="0"/>
              <a:t>by capacitance of the cable and inductance of the load</a:t>
            </a:r>
            <a:endParaRPr kumimoji="1" lang="ja-JP" altLang="en-US" sz="1600" dirty="0"/>
          </a:p>
        </p:txBody>
      </p:sp>
      <p:cxnSp>
        <p:nvCxnSpPr>
          <p:cNvPr id="16" name="直線矢印コネクタ 15"/>
          <p:cNvCxnSpPr>
            <a:cxnSpLocks/>
            <a:stCxn id="14" idx="2"/>
          </p:cNvCxnSpPr>
          <p:nvPr/>
        </p:nvCxnSpPr>
        <p:spPr>
          <a:xfrm flipH="1">
            <a:off x="7650162" y="3884295"/>
            <a:ext cx="1909556" cy="2487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図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543"/>
            <a:ext cx="5993978" cy="3995985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1673498" y="499202"/>
            <a:ext cx="535724" cy="40825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FF00"/>
                </a:solidFill>
              </a:rPr>
              <a:t>CT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051852" y="2386515"/>
            <a:ext cx="2390398" cy="40825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C000"/>
                </a:solidFill>
              </a:rPr>
              <a:t>High voltage probe</a:t>
            </a:r>
            <a:endParaRPr kumimoji="1" lang="ja-JP" altLang="en-US" dirty="0">
              <a:solidFill>
                <a:srgbClr val="FFC000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051852" y="3587608"/>
            <a:ext cx="2390398" cy="40825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F0"/>
                </a:solidFill>
              </a:rPr>
              <a:t>High voltage probe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04FDCB14-FEF5-4261-857C-58F757E02CFC}"/>
                  </a:ext>
                </a:extLst>
              </p:cNvPr>
              <p:cNvSpPr txBox="1"/>
              <p:nvPr/>
            </p:nvSpPr>
            <p:spPr>
              <a:xfrm>
                <a:off x="4848523" y="3623750"/>
                <a:ext cx="997458" cy="3128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kumimoji="1" lang="en-US" altLang="ja-JP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1" lang="el-GR" altLang="ja-JP" i="1" smtClean="0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kumimoji="1" lang="en-US" altLang="ja-JP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04FDCB14-FEF5-4261-857C-58F757E02C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8523" y="3623750"/>
                <a:ext cx="997458" cy="312865"/>
              </a:xfrm>
              <a:prstGeom prst="rect">
                <a:avLst/>
              </a:prstGeom>
              <a:blipFill>
                <a:blip r:embed="rId4"/>
                <a:stretch>
                  <a:fillRect l="-5488" r="-1220" b="-961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9FABC1D0-B344-4D19-B247-078B6E8D0B3D}"/>
                  </a:ext>
                </a:extLst>
              </p:cNvPr>
              <p:cNvSpPr txBox="1"/>
              <p:nvPr/>
            </p:nvSpPr>
            <p:spPr>
              <a:xfrm>
                <a:off x="7089365" y="1161668"/>
                <a:ext cx="1379032" cy="935000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kumimoji="1" lang="en-US" altLang="ja-JP" sz="3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f>
                        <m:fPr>
                          <m:ctrlPr>
                            <a:rPr kumimoji="1" lang="en-US" altLang="ja-JP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𝑑𝐼</m:t>
                          </m:r>
                        </m:num>
                        <m:den>
                          <m:r>
                            <a:rPr kumimoji="1" lang="en-US" altLang="ja-JP" sz="3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kumimoji="1" lang="ja-JP" altLang="en-US" sz="3200" dirty="0"/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9FABC1D0-B344-4D19-B247-078B6E8D0B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9365" y="1161668"/>
                <a:ext cx="1379032" cy="93500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8659102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Snubber circuit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42</a:t>
            </a:fld>
            <a:endParaRPr kumimoji="1" lang="ja-JP" altLang="en-US"/>
          </a:p>
        </p:txBody>
      </p:sp>
      <p:pic>
        <p:nvPicPr>
          <p:cNvPr id="8" name="コンテンツ プレースホルダー 7"/>
          <p:cNvPicPr>
            <a:picLocks noGrp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3923" y="1042988"/>
            <a:ext cx="3908741" cy="5905500"/>
          </a:xfrm>
          <a:prstGeom prst="rect">
            <a:avLst/>
          </a:prstGeom>
        </p:spPr>
      </p:pic>
      <p:pic>
        <p:nvPicPr>
          <p:cNvPr id="2050" name="Picture 2" descr="2019-07-27_23h41_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312" y="2987749"/>
            <a:ext cx="4764100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 rot="16200000">
            <a:off x="1949932" y="4655830"/>
            <a:ext cx="1295547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Load(FC)</a:t>
            </a:r>
            <a:endParaRPr kumimoji="1" lang="ja-JP" altLang="en-US" dirty="0"/>
          </a:p>
        </p:txBody>
      </p:sp>
      <p:sp>
        <p:nvSpPr>
          <p:cNvPr id="10" name="テキスト ボックス 9"/>
          <p:cNvSpPr txBox="1"/>
          <p:nvPr/>
        </p:nvSpPr>
        <p:spPr>
          <a:xfrm rot="16200000">
            <a:off x="4365405" y="4953311"/>
            <a:ext cx="1133644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snubber</a:t>
            </a:r>
            <a:endParaRPr kumimoji="1" lang="ja-JP" altLang="en-US" dirty="0"/>
          </a:p>
        </p:txBody>
      </p:sp>
      <p:sp>
        <p:nvSpPr>
          <p:cNvPr id="11" name="角丸四角形 10"/>
          <p:cNvSpPr/>
          <p:nvPr/>
        </p:nvSpPr>
        <p:spPr>
          <a:xfrm>
            <a:off x="3977754" y="3347789"/>
            <a:ext cx="1253658" cy="28803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角丸四角形 11"/>
          <p:cNvSpPr/>
          <p:nvPr/>
        </p:nvSpPr>
        <p:spPr>
          <a:xfrm>
            <a:off x="2393578" y="4139877"/>
            <a:ext cx="1440160" cy="1440160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角丸四角形 12"/>
          <p:cNvSpPr/>
          <p:nvPr/>
        </p:nvSpPr>
        <p:spPr>
          <a:xfrm>
            <a:off x="305346" y="3059757"/>
            <a:ext cx="1728192" cy="3456384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89322" y="2615500"/>
            <a:ext cx="2610010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/>
              <a:t>Pulsed power supply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506146" y="1634149"/>
            <a:ext cx="1915909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solid</a:t>
            </a:r>
            <a:r>
              <a:rPr kumimoji="1" lang="ja-JP" altLang="en-US" sz="1600" dirty="0"/>
              <a:t>     </a:t>
            </a:r>
            <a:r>
              <a:rPr kumimoji="1" lang="en-US" altLang="ja-JP" sz="1600" dirty="0"/>
              <a:t>: C1 = 2 </a:t>
            </a:r>
            <a:r>
              <a:rPr kumimoji="1" lang="en-US" altLang="ja-JP" sz="1600" dirty="0" err="1"/>
              <a:t>uF</a:t>
            </a:r>
            <a:endParaRPr lang="en-US" altLang="ja-JP" sz="1600" dirty="0"/>
          </a:p>
          <a:p>
            <a:r>
              <a:rPr lang="en-US" altLang="ja-JP" sz="1600" dirty="0"/>
              <a:t>dashed</a:t>
            </a:r>
            <a:r>
              <a:rPr lang="ja-JP" altLang="en-US" sz="1600" dirty="0"/>
              <a:t> </a:t>
            </a:r>
            <a:r>
              <a:rPr lang="en-US" altLang="ja-JP" sz="1600" dirty="0"/>
              <a:t>: C1 = 1 </a:t>
            </a:r>
            <a:r>
              <a:rPr lang="en-US" altLang="ja-JP" sz="1600" dirty="0" err="1"/>
              <a:t>fF</a:t>
            </a:r>
            <a:endParaRPr kumimoji="1" lang="ja-JP" altLang="en-US" sz="16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1A6F745-E3F7-4992-9F48-9D2FC6F266E3}"/>
              </a:ext>
            </a:extLst>
          </p:cNvPr>
          <p:cNvSpPr txBox="1"/>
          <p:nvPr/>
        </p:nvSpPr>
        <p:spPr>
          <a:xfrm>
            <a:off x="78442" y="1043533"/>
            <a:ext cx="4289957" cy="132343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/>
              <a:t>Avoid discharge</a:t>
            </a:r>
          </a:p>
          <a:p>
            <a:r>
              <a:rPr kumimoji="1" lang="ja-JP" altLang="en-US" sz="2000" dirty="0"/>
              <a:t>→</a:t>
            </a:r>
            <a:r>
              <a:rPr kumimoji="1" lang="en-US" altLang="ja-JP" sz="2000" dirty="0"/>
              <a:t>Reduce electric field between gap</a:t>
            </a:r>
          </a:p>
          <a:p>
            <a:r>
              <a:rPr lang="ja-JP" altLang="en-US" sz="2000" dirty="0"/>
              <a:t>→</a:t>
            </a:r>
            <a:r>
              <a:rPr kumimoji="1" lang="en-US" altLang="ja-JP" sz="2000" dirty="0"/>
              <a:t>Reduce voltage keeping current</a:t>
            </a:r>
          </a:p>
          <a:p>
            <a:r>
              <a:rPr lang="ja-JP" altLang="en-US" sz="2000" dirty="0"/>
              <a:t>→</a:t>
            </a:r>
            <a:r>
              <a:rPr lang="en-US" altLang="ja-JP" sz="2000" dirty="0"/>
              <a:t>suppress rapid current change</a:t>
            </a:r>
            <a:r>
              <a:rPr kumimoji="1" lang="en-US" altLang="ja-JP" sz="2000" dirty="0"/>
              <a:t> </a:t>
            </a:r>
            <a:endParaRPr kumimoji="1" lang="ja-JP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FD3D01B7-8057-409C-B7B1-9A8756BDB8D6}"/>
                  </a:ext>
                </a:extLst>
              </p:cNvPr>
              <p:cNvSpPr txBox="1"/>
              <p:nvPr/>
            </p:nvSpPr>
            <p:spPr>
              <a:xfrm>
                <a:off x="4553818" y="1332669"/>
                <a:ext cx="1207895" cy="818044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kumimoji="1" lang="en-US" altLang="ja-JP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</m:t>
                      </m:r>
                      <m:f>
                        <m:fPr>
                          <m:ctrlP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𝑑𝐼</m:t>
                          </m:r>
                        </m:num>
                        <m:den>
                          <m:r>
                            <a:rPr kumimoji="1" lang="en-US" altLang="ja-JP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kumimoji="1" lang="ja-JP" altLang="en-US" sz="2800" dirty="0"/>
              </a:p>
            </p:txBody>
          </p:sp>
        </mc:Choice>
        <mc:Fallback xmlns="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FD3D01B7-8057-409C-B7B1-9A8756BDB8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3818" y="1332669"/>
                <a:ext cx="1207895" cy="81804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" name="直線コネクタ 18"/>
          <p:cNvCxnSpPr/>
          <p:nvPr/>
        </p:nvCxnSpPr>
        <p:spPr>
          <a:xfrm>
            <a:off x="5988950" y="1547589"/>
            <a:ext cx="0" cy="504056"/>
          </a:xfrm>
          <a:prstGeom prst="line">
            <a:avLst/>
          </a:pr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/>
          <p:nvPr/>
        </p:nvCxnSpPr>
        <p:spPr>
          <a:xfrm>
            <a:off x="5988950" y="5580037"/>
            <a:ext cx="0" cy="504056"/>
          </a:xfrm>
          <a:prstGeom prst="line">
            <a:avLst/>
          </a:prstGeom>
          <a:ln w="571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5988950" y="4211885"/>
            <a:ext cx="0" cy="50405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5988950" y="2915741"/>
            <a:ext cx="0" cy="504056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01017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354" y="89226"/>
            <a:ext cx="9721080" cy="755968"/>
          </a:xfrm>
        </p:spPr>
        <p:txBody>
          <a:bodyPr/>
          <a:lstStyle/>
          <a:p>
            <a:r>
              <a:rPr kumimoji="1" lang="en-US" altLang="ja-JP" sz="2800" dirty="0"/>
              <a:t>Current and voltage waveform w or w/o snubber circuit</a:t>
            </a:r>
            <a:endParaRPr kumimoji="1" lang="ja-JP" altLang="en-US" sz="2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43</a:t>
            </a:fld>
            <a:endParaRPr kumimoji="1" lang="ja-JP" altLang="en-US"/>
          </a:p>
        </p:txBody>
      </p:sp>
      <p:pic>
        <p:nvPicPr>
          <p:cNvPr id="11" name="コンテンツ プレースホルダー 10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660" y="1160463"/>
            <a:ext cx="8661943" cy="5476875"/>
          </a:xfrm>
        </p:spPr>
      </p:pic>
      <p:sp>
        <p:nvSpPr>
          <p:cNvPr id="12" name="テキスト ボックス 11"/>
          <p:cNvSpPr txBox="1"/>
          <p:nvPr/>
        </p:nvSpPr>
        <p:spPr>
          <a:xfrm>
            <a:off x="5273898" y="1763613"/>
            <a:ext cx="2377574" cy="724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w/o snubber circuit</a:t>
            </a:r>
          </a:p>
          <a:p>
            <a:r>
              <a:rPr lang="en-US" altLang="ja-JP" dirty="0">
                <a:solidFill>
                  <a:srgbClr val="0307BD"/>
                </a:solidFill>
              </a:rPr>
              <a:t>w snubber circuit</a:t>
            </a:r>
            <a:endParaRPr kumimoji="1" lang="ja-JP" altLang="en-US" dirty="0">
              <a:solidFill>
                <a:srgbClr val="0307B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08497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322" y="89226"/>
            <a:ext cx="8136904" cy="755968"/>
          </a:xfrm>
        </p:spPr>
        <p:txBody>
          <a:bodyPr/>
          <a:lstStyle/>
          <a:p>
            <a:r>
              <a:rPr kumimoji="1" lang="en-US" altLang="ja-JP" sz="3600" dirty="0"/>
              <a:t>Frequency response of capacitors</a:t>
            </a:r>
            <a:endParaRPr kumimoji="1" lang="ja-JP" altLang="en-US" sz="3600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394" y="1187509"/>
            <a:ext cx="6860717" cy="5476875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44</a:t>
            </a:fld>
            <a:endParaRPr kumimoji="1" lang="ja-JP" altLang="en-US"/>
          </a:p>
        </p:txBody>
      </p:sp>
      <p:pic>
        <p:nvPicPr>
          <p:cNvPr id="10" name="コンテンツ プレースホルダ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415916" y="4355901"/>
            <a:ext cx="1800000" cy="1350000"/>
          </a:xfrm>
          <a:prstGeom prst="rect">
            <a:avLst/>
          </a:prstGeom>
          <a:noFill/>
          <a:ln w="38100">
            <a:solidFill>
              <a:srgbClr val="00FF64"/>
            </a:solidFill>
            <a:miter lim="800000"/>
            <a:headEnd/>
            <a:tailEnd/>
          </a:ln>
        </p:spPr>
      </p:pic>
      <p:pic>
        <p:nvPicPr>
          <p:cNvPr id="11" name="図 10"/>
          <p:cNvPicPr>
            <a:picLocks noChangeAspect="1"/>
          </p:cNvPicPr>
          <p:nvPr/>
        </p:nvPicPr>
        <p:blipFill rotWithShape="1">
          <a:blip r:embed="rId4"/>
          <a:srcRect l="18618" t="58309" r="32085" b="1358"/>
          <a:stretch/>
        </p:blipFill>
        <p:spPr>
          <a:xfrm>
            <a:off x="8415916" y="2123653"/>
            <a:ext cx="1440160" cy="2088232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12" name="図 11"/>
          <p:cNvPicPr>
            <a:picLocks noChangeAspect="1"/>
          </p:cNvPicPr>
          <p:nvPr/>
        </p:nvPicPr>
        <p:blipFill rotWithShape="1">
          <a:blip r:embed="rId5"/>
          <a:srcRect l="28027" t="16298" r="24095" b="22213"/>
          <a:stretch/>
        </p:blipFill>
        <p:spPr>
          <a:xfrm>
            <a:off x="8826542" y="3546756"/>
            <a:ext cx="1000346" cy="725861"/>
          </a:xfrm>
          <a:prstGeom prst="rect">
            <a:avLst/>
          </a:prstGeom>
        </p:spPr>
      </p:pic>
      <p:pic>
        <p:nvPicPr>
          <p:cNvPr id="1028" name="Picture 4" descr="https://media.rs-online.com/t_large/F7416963-0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6715" y="107429"/>
            <a:ext cx="1800000" cy="1858605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C20BB79D-C2CA-49BD-8ED4-FC39B1531A3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0" t="9633" r="20014" b="2645"/>
          <a:stretch/>
        </p:blipFill>
        <p:spPr>
          <a:xfrm>
            <a:off x="8426715" y="5796061"/>
            <a:ext cx="1800000" cy="164947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050F71C-FD9A-4FA1-8F31-CAA64E3F6234}"/>
              </a:ext>
            </a:extLst>
          </p:cNvPr>
          <p:cNvSpPr txBox="1"/>
          <p:nvPr/>
        </p:nvSpPr>
        <p:spPr>
          <a:xfrm>
            <a:off x="5321109" y="4499917"/>
            <a:ext cx="1176925" cy="408253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previous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5B15A20-DE67-4338-AEC3-C792A00C7660}"/>
              </a:ext>
            </a:extLst>
          </p:cNvPr>
          <p:cNvSpPr txBox="1"/>
          <p:nvPr/>
        </p:nvSpPr>
        <p:spPr>
          <a:xfrm>
            <a:off x="6498034" y="5046358"/>
            <a:ext cx="667170" cy="408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new</a:t>
            </a:r>
            <a:endParaRPr kumimoji="1" lang="ja-JP" altLang="en-US" dirty="0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8C6C2EBD-A1DE-40E4-A623-58B89F458E5D}"/>
              </a:ext>
            </a:extLst>
          </p:cNvPr>
          <p:cNvCxnSpPr>
            <a:stCxn id="1028" idx="1"/>
          </p:cNvCxnSpPr>
          <p:nvPr/>
        </p:nvCxnSpPr>
        <p:spPr>
          <a:xfrm flipH="1">
            <a:off x="6831619" y="1036732"/>
            <a:ext cx="1595096" cy="39354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7EBFB50A-9394-4C3A-A9F1-BD3790C53D72}"/>
              </a:ext>
            </a:extLst>
          </p:cNvPr>
          <p:cNvCxnSpPr>
            <a:cxnSpLocks/>
            <a:stCxn id="8" idx="1"/>
          </p:cNvCxnSpPr>
          <p:nvPr/>
        </p:nvCxnSpPr>
        <p:spPr>
          <a:xfrm flipH="1" flipV="1">
            <a:off x="5849962" y="5454611"/>
            <a:ext cx="2576753" cy="11661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883493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Optimization of the snubber circuit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30" t="44539" r="20806" b="23249"/>
          <a:stretch/>
        </p:blipFill>
        <p:spPr>
          <a:xfrm>
            <a:off x="212220" y="3959675"/>
            <a:ext cx="6120000" cy="3350950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45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75" t="35693" r="21559" b="40444"/>
          <a:stretch/>
        </p:blipFill>
        <p:spPr>
          <a:xfrm>
            <a:off x="220542" y="1300745"/>
            <a:ext cx="6120000" cy="2539946"/>
          </a:xfrm>
          <a:prstGeom prst="rect">
            <a:avLst/>
          </a:prstGeom>
        </p:spPr>
      </p:pic>
      <p:pic>
        <p:nvPicPr>
          <p:cNvPr id="12" name="Picture 4" descr="https://media.rs-online.com/t_large/F7416963-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2523" y="4724083"/>
            <a:ext cx="1800000" cy="1858605"/>
          </a:xfrm>
          <a:prstGeom prst="rect">
            <a:avLst/>
          </a:prstGeom>
          <a:noFill/>
          <a:ln w="381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テキスト ボックス 2"/>
          <p:cNvSpPr txBox="1"/>
          <p:nvPr/>
        </p:nvSpPr>
        <p:spPr>
          <a:xfrm>
            <a:off x="8728640" y="1039440"/>
            <a:ext cx="1657826" cy="7241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/>
              <a:t>Es</a:t>
            </a:r>
            <a:r>
              <a:rPr kumimoji="1" lang="en-US" altLang="ja-JP" dirty="0"/>
              <a:t> = 5 kV</a:t>
            </a:r>
          </a:p>
          <a:p>
            <a:r>
              <a:rPr lang="en-US" altLang="ja-JP" dirty="0"/>
              <a:t>IFC = 3.5 kA</a:t>
            </a:r>
            <a:endParaRPr kumimoji="1" lang="ja-JP" altLang="en-US" dirty="0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0DEFC13D-870E-42E7-9F16-36466CCE0D8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0" t="9633" r="20014" b="2645"/>
          <a:stretch/>
        </p:blipFill>
        <p:spPr>
          <a:xfrm>
            <a:off x="6642050" y="1745979"/>
            <a:ext cx="1800000" cy="164947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01108996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Insertion of series inductance</a:t>
            </a:r>
            <a:endParaRPr kumimoji="1" lang="ja-JP" altLang="en-US" dirty="0"/>
          </a:p>
        </p:txBody>
      </p:sp>
      <p:pic>
        <p:nvPicPr>
          <p:cNvPr id="7" name="コンテンツ プレースホルダー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381" y="1160463"/>
            <a:ext cx="7302500" cy="5476875"/>
          </a:xfrm>
        </p:spPr>
      </p:pic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46</a:t>
            </a:fld>
            <a:endParaRPr kumimoji="1" lang="ja-JP" altLang="en-US"/>
          </a:p>
        </p:txBody>
      </p:sp>
      <p:sp>
        <p:nvSpPr>
          <p:cNvPr id="3" name="右矢印 2"/>
          <p:cNvSpPr/>
          <p:nvPr/>
        </p:nvSpPr>
        <p:spPr>
          <a:xfrm>
            <a:off x="2033538" y="2771725"/>
            <a:ext cx="1296144" cy="72008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77354" y="3635821"/>
            <a:ext cx="4507965" cy="72417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Inductance of FC is about 1 </a:t>
            </a:r>
            <a:r>
              <a:rPr kumimoji="1" lang="en-US" altLang="ja-JP" dirty="0" err="1"/>
              <a:t>uH</a:t>
            </a:r>
            <a:endParaRPr kumimoji="1" lang="en-US" altLang="ja-JP" dirty="0"/>
          </a:p>
          <a:p>
            <a:r>
              <a:rPr lang="en-US" altLang="ja-JP" dirty="0"/>
              <a:t>Inserted inductance has similar value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1193993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Insertion position of inductance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47</a:t>
            </a:fld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398021" y="5781934"/>
            <a:ext cx="3342453" cy="10400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L=H : insert L in return side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kumimoji="1" lang="en-US" altLang="ja-JP" dirty="0">
                <a:solidFill>
                  <a:srgbClr val="00FF64"/>
                </a:solidFill>
              </a:rPr>
              <a:t>L=0 : </a:t>
            </a:r>
            <a:r>
              <a:rPr lang="en-US" altLang="ja-JP" dirty="0">
                <a:solidFill>
                  <a:srgbClr val="00FF64"/>
                </a:solidFill>
              </a:rPr>
              <a:t>without L</a:t>
            </a:r>
            <a:endParaRPr kumimoji="1" lang="en-US" altLang="ja-JP" dirty="0">
              <a:solidFill>
                <a:srgbClr val="00FF64"/>
              </a:solidFill>
            </a:endParaRPr>
          </a:p>
          <a:p>
            <a:r>
              <a:rPr lang="en-US" altLang="ja-JP" dirty="0">
                <a:solidFill>
                  <a:srgbClr val="0070C0"/>
                </a:solidFill>
              </a:rPr>
              <a:t>L=L :</a:t>
            </a:r>
            <a:r>
              <a:rPr lang="ja-JP" altLang="en-US" dirty="0">
                <a:solidFill>
                  <a:srgbClr val="0070C0"/>
                </a:solidFill>
              </a:rPr>
              <a:t> </a:t>
            </a:r>
            <a:r>
              <a:rPr lang="en-US" altLang="ja-JP" dirty="0">
                <a:solidFill>
                  <a:srgbClr val="0070C0"/>
                </a:solidFill>
              </a:rPr>
              <a:t>insert L in supply side</a:t>
            </a:r>
            <a:endParaRPr kumimoji="1" lang="en-US" altLang="ja-JP" dirty="0">
              <a:solidFill>
                <a:srgbClr val="0070C0"/>
              </a:solidFill>
            </a:endParaRPr>
          </a:p>
        </p:txBody>
      </p:sp>
      <p:pic>
        <p:nvPicPr>
          <p:cNvPr id="12" name="コンテンツ プレースホルダー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322" y="5121973"/>
            <a:ext cx="5400000" cy="1775237"/>
          </a:xfrm>
          <a:prstGeom prst="rect">
            <a:avLst/>
          </a:prstGeom>
          <a:noFill/>
          <a:ln w="762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2" y="1248337"/>
            <a:ext cx="5400000" cy="1852311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22" y="3258275"/>
            <a:ext cx="5400000" cy="1706072"/>
          </a:xfrm>
          <a:prstGeom prst="rect">
            <a:avLst/>
          </a:prstGeom>
          <a:ln w="76200">
            <a:solidFill>
              <a:srgbClr val="00FF64"/>
            </a:solidFill>
          </a:ln>
        </p:spPr>
      </p:pic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335"/>
          <a:stretch/>
        </p:blipFill>
        <p:spPr>
          <a:xfrm>
            <a:off x="5849962" y="871729"/>
            <a:ext cx="4680000" cy="2471414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819"/>
          <a:stretch/>
        </p:blipFill>
        <p:spPr>
          <a:xfrm>
            <a:off x="5849962" y="3343143"/>
            <a:ext cx="4680000" cy="2438791"/>
          </a:xfrm>
          <a:prstGeom prst="rect">
            <a:avLst/>
          </a:prstGeom>
        </p:spPr>
      </p:pic>
      <p:cxnSp>
        <p:nvCxnSpPr>
          <p:cNvPr id="22" name="直線矢印コネクタ 21"/>
          <p:cNvCxnSpPr/>
          <p:nvPr/>
        </p:nvCxnSpPr>
        <p:spPr>
          <a:xfrm flipH="1" flipV="1">
            <a:off x="5201890" y="1619597"/>
            <a:ext cx="864096" cy="45036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flipH="1" flipV="1">
            <a:off x="5237594" y="2699717"/>
            <a:ext cx="828392" cy="17281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47592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Insertion position of inductance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48</a:t>
            </a:fld>
            <a:endParaRPr kumimoji="1" lang="ja-JP" altLang="en-US"/>
          </a:p>
        </p:txBody>
      </p:sp>
      <p:pic>
        <p:nvPicPr>
          <p:cNvPr id="11" name="コンテンツ プレースホルダー 10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397"/>
          <a:stretch/>
        </p:blipFill>
        <p:spPr>
          <a:xfrm>
            <a:off x="86620" y="1043533"/>
            <a:ext cx="4794892" cy="4392488"/>
          </a:xfr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9842" y="1159755"/>
            <a:ext cx="5788422" cy="3555094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1355381" y="5436021"/>
            <a:ext cx="3358355" cy="13560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L=H : insert L in return side</a:t>
            </a:r>
            <a:endParaRPr lang="en-US" altLang="ja-JP" dirty="0">
              <a:solidFill>
                <a:srgbClr val="FF0000"/>
              </a:solidFill>
            </a:endParaRPr>
          </a:p>
          <a:p>
            <a:r>
              <a:rPr kumimoji="1" lang="en-US" altLang="ja-JP" dirty="0">
                <a:solidFill>
                  <a:srgbClr val="00FF64"/>
                </a:solidFill>
              </a:rPr>
              <a:t>L=0 : </a:t>
            </a:r>
            <a:r>
              <a:rPr lang="en-US" altLang="ja-JP" dirty="0">
                <a:solidFill>
                  <a:srgbClr val="00FF64"/>
                </a:solidFill>
              </a:rPr>
              <a:t>without L</a:t>
            </a:r>
            <a:endParaRPr kumimoji="1" lang="en-US" altLang="ja-JP" dirty="0">
              <a:solidFill>
                <a:srgbClr val="00FF64"/>
              </a:solidFill>
            </a:endParaRPr>
          </a:p>
          <a:p>
            <a:r>
              <a:rPr lang="en-US" altLang="ja-JP" dirty="0">
                <a:solidFill>
                  <a:srgbClr val="0070C0"/>
                </a:solidFill>
              </a:rPr>
              <a:t>L=L :</a:t>
            </a:r>
            <a:r>
              <a:rPr lang="ja-JP" altLang="en-US" dirty="0">
                <a:solidFill>
                  <a:srgbClr val="0070C0"/>
                </a:solidFill>
              </a:rPr>
              <a:t> </a:t>
            </a:r>
            <a:r>
              <a:rPr lang="en-US" altLang="ja-JP" dirty="0">
                <a:solidFill>
                  <a:srgbClr val="0070C0"/>
                </a:solidFill>
              </a:rPr>
              <a:t>insert L in supply side</a:t>
            </a:r>
          </a:p>
          <a:p>
            <a:r>
              <a:rPr kumimoji="1" lang="en-US" altLang="ja-JP" dirty="0"/>
              <a:t>Without L and C</a:t>
            </a:r>
          </a:p>
        </p:txBody>
      </p:sp>
      <p:graphicFrame>
        <p:nvGraphicFramePr>
          <p:cNvPr id="13" name="表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932441"/>
              </p:ext>
            </p:extLst>
          </p:nvPr>
        </p:nvGraphicFramePr>
        <p:xfrm>
          <a:off x="4947580" y="4860014"/>
          <a:ext cx="5544615" cy="200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89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0892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089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089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089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FC voltage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FC current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Snubber current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I/V (FC)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V/</a:t>
                      </a:r>
                      <a:r>
                        <a:rPr kumimoji="1" lang="en-US" altLang="ja-JP" sz="1400" dirty="0" err="1"/>
                        <a:t>Es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1148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2245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356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1.96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FF0000"/>
                          </a:solidFill>
                        </a:rPr>
                        <a:t>0.230</a:t>
                      </a:r>
                      <a:endParaRPr kumimoji="1" lang="ja-JP" alt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00FF64"/>
                          </a:solidFill>
                        </a:rPr>
                        <a:t>1217</a:t>
                      </a:r>
                      <a:endParaRPr kumimoji="1" lang="ja-JP" altLang="en-US" sz="1400" dirty="0">
                        <a:solidFill>
                          <a:srgbClr val="00FF6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00FF64"/>
                          </a:solidFill>
                        </a:rPr>
                        <a:t>2800</a:t>
                      </a:r>
                      <a:endParaRPr kumimoji="1" lang="ja-JP" altLang="en-US" sz="1400" dirty="0">
                        <a:solidFill>
                          <a:srgbClr val="00FF6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00FF64"/>
                          </a:solidFill>
                        </a:rPr>
                        <a:t>375</a:t>
                      </a:r>
                      <a:endParaRPr kumimoji="1" lang="ja-JP" altLang="en-US" sz="1400" dirty="0">
                        <a:solidFill>
                          <a:srgbClr val="00FF6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00FF64"/>
                          </a:solidFill>
                        </a:rPr>
                        <a:t>1.41</a:t>
                      </a:r>
                      <a:endParaRPr kumimoji="1" lang="ja-JP" altLang="en-US" sz="1400" dirty="0">
                        <a:solidFill>
                          <a:srgbClr val="00FF6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00FF64"/>
                          </a:solidFill>
                        </a:rPr>
                        <a:t>0.398</a:t>
                      </a:r>
                      <a:endParaRPr kumimoji="1" lang="ja-JP" altLang="en-US" sz="1400" dirty="0">
                        <a:solidFill>
                          <a:srgbClr val="00FF64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0070C0"/>
                          </a:solidFill>
                        </a:rPr>
                        <a:t>2083</a:t>
                      </a:r>
                      <a:endParaRPr kumimoji="1" lang="ja-JP" alt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0070C0"/>
                          </a:solidFill>
                        </a:rPr>
                        <a:t>2631</a:t>
                      </a:r>
                      <a:endParaRPr kumimoji="1" lang="ja-JP" alt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0070C0"/>
                          </a:solidFill>
                        </a:rPr>
                        <a:t>394</a:t>
                      </a:r>
                      <a:endParaRPr kumimoji="1" lang="ja-JP" alt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0070C0"/>
                          </a:solidFill>
                        </a:rPr>
                        <a:t>2.47</a:t>
                      </a:r>
                      <a:endParaRPr kumimoji="1" lang="ja-JP" alt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rgbClr val="0070C0"/>
                          </a:solidFill>
                        </a:rPr>
                        <a:t>0.213</a:t>
                      </a:r>
                      <a:endParaRPr kumimoji="1" lang="ja-JP" altLang="en-US" sz="1400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2561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2792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/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1.090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</a:rPr>
                        <a:t>0.512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3" name="角丸四角形 2"/>
          <p:cNvSpPr/>
          <p:nvPr/>
        </p:nvSpPr>
        <p:spPr>
          <a:xfrm>
            <a:off x="8298234" y="4860014"/>
            <a:ext cx="1080120" cy="2001520"/>
          </a:xfrm>
          <a:prstGeom prst="roundRect">
            <a:avLst>
              <a:gd name="adj" fmla="val 9820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5919F200-8E7C-4778-BB47-652DD8705D8D}"/>
              </a:ext>
            </a:extLst>
          </p:cNvPr>
          <p:cNvCxnSpPr/>
          <p:nvPr/>
        </p:nvCxnSpPr>
        <p:spPr>
          <a:xfrm>
            <a:off x="5705946" y="4355901"/>
            <a:ext cx="792088" cy="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42106DD2-8F46-475D-A768-7E9CBEE7289F}"/>
              </a:ext>
            </a:extLst>
          </p:cNvPr>
          <p:cNvCxnSpPr/>
          <p:nvPr/>
        </p:nvCxnSpPr>
        <p:spPr>
          <a:xfrm>
            <a:off x="7290122" y="4355901"/>
            <a:ext cx="792088" cy="0"/>
          </a:xfrm>
          <a:prstGeom prst="line">
            <a:avLst/>
          </a:prstGeom>
          <a:ln w="57150">
            <a:solidFill>
              <a:srgbClr val="00FF64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D36AB543-AFA2-4D6D-8FAA-5379796CE114}"/>
              </a:ext>
            </a:extLst>
          </p:cNvPr>
          <p:cNvCxnSpPr/>
          <p:nvPr/>
        </p:nvCxnSpPr>
        <p:spPr>
          <a:xfrm>
            <a:off x="8802290" y="4355901"/>
            <a:ext cx="792088" cy="0"/>
          </a:xfrm>
          <a:prstGeom prst="line">
            <a:avLst/>
          </a:prstGeom>
          <a:ln w="57150"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123195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E20C96-358E-4D34-B532-A76ECC888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Optimization of the snubber circuit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715D01-13B3-4090-91F6-7C527091898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15F384C-5F13-4002-A3C7-EB7F1D5DE37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9BCE167-986F-49A1-BE64-BA2774B0C7E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49</a:t>
            </a:fld>
            <a:endParaRPr kumimoji="1" lang="ja-JP" altLang="en-US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57EEE06C-E7B7-4435-8376-FBC350ECD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22" y="3035396"/>
            <a:ext cx="6718843" cy="4488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4E38EB73-6E8C-41DF-A617-7E38081594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858" y="1043533"/>
            <a:ext cx="5614810" cy="2856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81339A2-7D69-4AF6-8518-62B3099F208C}"/>
              </a:ext>
            </a:extLst>
          </p:cNvPr>
          <p:cNvSpPr txBox="1"/>
          <p:nvPr/>
        </p:nvSpPr>
        <p:spPr>
          <a:xfrm>
            <a:off x="8082210" y="1034241"/>
            <a:ext cx="2527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800" dirty="0"/>
              <a:t>Simulation by T. </a:t>
            </a:r>
            <a:r>
              <a:rPr kumimoji="1" lang="en-US" altLang="ja-JP" sz="1800" dirty="0" err="1"/>
              <a:t>Natsui</a:t>
            </a:r>
            <a:endParaRPr kumimoji="1" lang="ja-JP" altLang="en-US" sz="1800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2EC9896-899F-441B-8D75-96CD33F13A4D}"/>
              </a:ext>
            </a:extLst>
          </p:cNvPr>
          <p:cNvSpPr txBox="1"/>
          <p:nvPr/>
        </p:nvSpPr>
        <p:spPr>
          <a:xfrm>
            <a:off x="521370" y="1331565"/>
            <a:ext cx="2185214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Circuit simulation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56920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Positron source setup 1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7" name="コンテンツ プレースホルダー 7">
            <a:extLst>
              <a:ext uri="{FF2B5EF4-FFF2-40B4-BE49-F238E27FC236}">
                <a16:creationId xmlns:a16="http://schemas.microsoft.com/office/drawing/2014/main" id="{4968816D-A592-48B6-B76C-99210B608D4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257"/>
          <a:stretch/>
        </p:blipFill>
        <p:spPr>
          <a:xfrm>
            <a:off x="377825" y="2877118"/>
            <a:ext cx="9345613" cy="4143079"/>
          </a:xfrm>
        </p:spPr>
      </p:pic>
      <p:pic>
        <p:nvPicPr>
          <p:cNvPr id="8" name="コンテンツ プレースホルダ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1370" y="1387382"/>
            <a:ext cx="9345613" cy="1024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角丸四角形 8"/>
          <p:cNvSpPr/>
          <p:nvPr/>
        </p:nvSpPr>
        <p:spPr>
          <a:xfrm>
            <a:off x="2825626" y="1913681"/>
            <a:ext cx="216024" cy="14401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43346" y="941335"/>
            <a:ext cx="3368230" cy="33855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Positron target and capture section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cxnSp>
        <p:nvCxnSpPr>
          <p:cNvPr id="11" name="直線矢印コネクタ 10"/>
          <p:cNvCxnSpPr>
            <a:stCxn id="10" idx="2"/>
            <a:endCxn id="9" idx="0"/>
          </p:cNvCxnSpPr>
          <p:nvPr/>
        </p:nvCxnSpPr>
        <p:spPr>
          <a:xfrm>
            <a:off x="2227461" y="1279889"/>
            <a:ext cx="706177" cy="6337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線コネクタ 15"/>
          <p:cNvCxnSpPr>
            <a:stCxn id="9" idx="2"/>
          </p:cNvCxnSpPr>
          <p:nvPr/>
        </p:nvCxnSpPr>
        <p:spPr>
          <a:xfrm flipH="1">
            <a:off x="395592" y="2057697"/>
            <a:ext cx="2538046" cy="81942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直線コネクタ 17"/>
          <p:cNvCxnSpPr>
            <a:stCxn id="9" idx="2"/>
          </p:cNvCxnSpPr>
          <p:nvPr/>
        </p:nvCxnSpPr>
        <p:spPr>
          <a:xfrm>
            <a:off x="2933638" y="2057697"/>
            <a:ext cx="6789800" cy="81942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550218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B347821-F3DC-4B3E-9530-B293A05E9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Optimization of the snubber circuit</a:t>
            </a:r>
            <a:endParaRPr kumimoji="1" lang="ja-JP" altLang="en-US" dirty="0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4CCFEA-22A2-4E2A-8631-FC1F3323BF2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60D6666-6A39-4C3A-BE9E-992DBC00A3B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60EFB89-C31B-43FB-9E08-245748FD4AC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50</a:t>
            </a:fld>
            <a:endParaRPr kumimoji="1" lang="ja-JP" altLang="en-US"/>
          </a:p>
        </p:txBody>
      </p:sp>
      <p:pic>
        <p:nvPicPr>
          <p:cNvPr id="7" name="コンテンツ プレースホルダー 6">
            <a:extLst>
              <a:ext uri="{FF2B5EF4-FFF2-40B4-BE49-F238E27FC236}">
                <a16:creationId xmlns:a16="http://schemas.microsoft.com/office/drawing/2014/main" id="{9A229C9E-23FC-4C55-8C96-0BF02DA482C3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339" y="2096567"/>
            <a:ext cx="5795655" cy="4347566"/>
          </a:xfr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385334BE-02C5-4C90-A0B0-499D2F76FE0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042" y="1028921"/>
            <a:ext cx="3723648" cy="5373594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531493E-D0D6-4768-BDE9-9968B48F468A}"/>
              </a:ext>
            </a:extLst>
          </p:cNvPr>
          <p:cNvSpPr txBox="1"/>
          <p:nvPr/>
        </p:nvSpPr>
        <p:spPr>
          <a:xfrm>
            <a:off x="521370" y="1331565"/>
            <a:ext cx="2467342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LCR measurement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0943388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Short summary 3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ja-JP" dirty="0"/>
              <a:t>Load (FC) and power supply, transmission line, external circuit (snubber) should be designed as a system.</a:t>
            </a:r>
          </a:p>
          <a:p>
            <a:r>
              <a:rPr lang="en-US" altLang="ja-JP" dirty="0"/>
              <a:t>Circuit simulation, LCR measurement and voltage current monitor is important to reduce voltage across the FC.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815160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Introduction of </a:t>
            </a:r>
            <a:r>
              <a:rPr kumimoji="1" lang="en-US" altLang="ja-JP" sz="2400" dirty="0" err="1">
                <a:solidFill>
                  <a:schemeClr val="bg1">
                    <a:lumMod val="75000"/>
                  </a:schemeClr>
                </a:solidFill>
              </a:rPr>
              <a:t>SuperKEKB</a:t>
            </a:r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 positron source</a:t>
            </a:r>
          </a:p>
          <a:p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lesson 1 : avoid deformation of FC head</a:t>
            </a:r>
          </a:p>
          <a:p>
            <a:pPr lvl="1"/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Solution 1 : new material for FC head </a:t>
            </a:r>
          </a:p>
          <a:p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lesson</a:t>
            </a:r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 2 : </a:t>
            </a:r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compensate</a:t>
            </a:r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 deformation of magnetic field</a:t>
            </a:r>
          </a:p>
          <a:p>
            <a:pPr lvl="1"/>
            <a:r>
              <a:rPr kumimoji="1" lang="en-US" altLang="ja-JP" sz="2400" dirty="0">
                <a:solidFill>
                  <a:schemeClr val="bg1">
                    <a:lumMod val="75000"/>
                  </a:schemeClr>
                </a:solidFill>
              </a:rPr>
              <a:t>Solution 2 : BPM and steering coils inside solenoid</a:t>
            </a:r>
          </a:p>
          <a:p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lesson 3 : decrease voltage on FC head</a:t>
            </a:r>
          </a:p>
          <a:p>
            <a:pPr lvl="1"/>
            <a:r>
              <a:rPr lang="en-US" altLang="ja-JP" sz="2400" dirty="0">
                <a:solidFill>
                  <a:schemeClr val="bg1">
                    <a:lumMod val="75000"/>
                  </a:schemeClr>
                </a:solidFill>
              </a:rPr>
              <a:t>Solution 3 : LCR measurement and control</a:t>
            </a:r>
          </a:p>
          <a:p>
            <a:r>
              <a:rPr kumimoji="1" lang="en-US" altLang="ja-JP" sz="2400" dirty="0"/>
              <a:t>upgrade plan</a:t>
            </a:r>
            <a:endParaRPr kumimoji="1" lang="ja-JP" altLang="en-US" sz="24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419990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Upgrade plan</a:t>
            </a:r>
            <a:endParaRPr kumimoji="1" lang="ja-JP" altLang="en-US" dirty="0"/>
          </a:p>
        </p:txBody>
      </p:sp>
      <p:graphicFrame>
        <p:nvGraphicFramePr>
          <p:cNvPr id="7" name="コンテンツ プレースホルダー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902754587"/>
              </p:ext>
            </p:extLst>
          </p:nvPr>
        </p:nvGraphicFramePr>
        <p:xfrm>
          <a:off x="161330" y="1115541"/>
          <a:ext cx="10297140" cy="41484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86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94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462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21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22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23"/>
                    </a:ext>
                  </a:extLst>
                </a:gridCol>
                <a:gridCol w="362021">
                  <a:extLst>
                    <a:ext uri="{9D8B030D-6E8A-4147-A177-3AD203B41FA5}">
                      <a16:colId xmlns:a16="http://schemas.microsoft.com/office/drawing/2014/main" val="20024"/>
                    </a:ext>
                  </a:extLst>
                </a:gridCol>
              </a:tblGrid>
              <a:tr h="342101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2019</a:t>
                      </a:r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/>
                        <a:t>2020</a:t>
                      </a:r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2101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3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4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5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6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7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8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9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10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12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2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3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4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5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6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7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8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9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10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11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12</a:t>
                      </a:r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8531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FC (present)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531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FC (new material)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8531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FC (optimized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design)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8531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Snubber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circuit</a:t>
                      </a:r>
                      <a:endParaRPr kumimoji="1" lang="ja-JP" altLang="en-US" sz="1200" dirty="0"/>
                    </a:p>
                  </a:txBody>
                  <a:tcP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8531">
                <a:tc>
                  <a:txBody>
                    <a:bodyPr/>
                    <a:lstStyle/>
                    <a:p>
                      <a:r>
                        <a:rPr kumimoji="1" lang="en-US" altLang="ja-JP" sz="1200" i="1" dirty="0"/>
                        <a:t>Longer pulse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6EFE7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8531">
                <a:tc>
                  <a:txBody>
                    <a:bodyPr/>
                    <a:lstStyle/>
                    <a:p>
                      <a:r>
                        <a:rPr kumimoji="1" lang="en-US" altLang="ja-JP" sz="1200" i="1" dirty="0"/>
                        <a:t>Steering coils</a:t>
                      </a:r>
                      <a:endParaRPr kumimoji="1" lang="ja-JP" alt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100794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92929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8531">
                <a:tc>
                  <a:txBody>
                    <a:bodyPr/>
                    <a:lstStyle/>
                    <a:p>
                      <a:r>
                        <a:rPr kumimoji="1" lang="en-US" altLang="ja-JP" sz="1200" i="1" dirty="0"/>
                        <a:t>BPM</a:t>
                      </a:r>
                      <a:endParaRPr kumimoji="1" lang="ja-JP" alt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66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18531">
                <a:tc>
                  <a:txBody>
                    <a:bodyPr/>
                    <a:lstStyle/>
                    <a:p>
                      <a:r>
                        <a:rPr kumimoji="1" lang="en-US" altLang="ja-JP" sz="1200" dirty="0"/>
                        <a:t>Magnetic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field</a:t>
                      </a:r>
                      <a:r>
                        <a:rPr kumimoji="1" lang="ja-JP" altLang="en-US" sz="1200" dirty="0"/>
                        <a:t> </a:t>
                      </a:r>
                      <a:r>
                        <a:rPr kumimoji="1" lang="en-US" altLang="ja-JP" sz="1200" dirty="0"/>
                        <a:t>measurement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solidFill>
                      <a:srgbClr val="ECDECB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53</a:t>
            </a:fld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BF26FDF-CFE3-4377-94A0-1D56C525E5B7}"/>
              </a:ext>
            </a:extLst>
          </p:cNvPr>
          <p:cNvSpPr txBox="1"/>
          <p:nvPr/>
        </p:nvSpPr>
        <p:spPr>
          <a:xfrm>
            <a:off x="161330" y="5320377"/>
            <a:ext cx="1850186" cy="19878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Operation</a:t>
            </a:r>
          </a:p>
          <a:p>
            <a:r>
              <a:rPr lang="en-US" altLang="ja-JP" dirty="0"/>
              <a:t>Design</a:t>
            </a:r>
          </a:p>
          <a:p>
            <a:r>
              <a:rPr lang="en-US" altLang="ja-JP" dirty="0">
                <a:solidFill>
                  <a:srgbClr val="00B050"/>
                </a:solidFill>
              </a:rPr>
              <a:t>Test</a:t>
            </a:r>
          </a:p>
          <a:p>
            <a:r>
              <a:rPr kumimoji="1" lang="en-US" altLang="ja-JP" dirty="0">
                <a:solidFill>
                  <a:srgbClr val="FF66FF"/>
                </a:solidFill>
              </a:rPr>
              <a:t>Biding</a:t>
            </a:r>
          </a:p>
          <a:p>
            <a:r>
              <a:rPr lang="en-US" altLang="ja-JP" dirty="0">
                <a:solidFill>
                  <a:srgbClr val="00B0F0"/>
                </a:solidFill>
              </a:rPr>
              <a:t>Manufacturing</a:t>
            </a:r>
          </a:p>
          <a:p>
            <a:r>
              <a:rPr kumimoji="1" lang="en-US" altLang="ja-JP" dirty="0">
                <a:solidFill>
                  <a:srgbClr val="FFC000"/>
                </a:solidFill>
              </a:rPr>
              <a:t>Installation</a:t>
            </a:r>
            <a:endParaRPr kumimoji="1" lang="ja-JP" altLang="en-US" dirty="0">
              <a:solidFill>
                <a:srgbClr val="FFC00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9F4CFC0-E300-4F34-9DAB-D82C2FE1FF2E}"/>
              </a:ext>
            </a:extLst>
          </p:cNvPr>
          <p:cNvSpPr txBox="1"/>
          <p:nvPr/>
        </p:nvSpPr>
        <p:spPr>
          <a:xfrm>
            <a:off x="2537594" y="5436021"/>
            <a:ext cx="7848867" cy="156966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sz="3200" dirty="0"/>
              <a:t>We are planning big upgrade of positron source in</a:t>
            </a:r>
            <a:r>
              <a:rPr lang="ja-JP" altLang="en-US" sz="3200" dirty="0"/>
              <a:t> </a:t>
            </a:r>
            <a:r>
              <a:rPr lang="en-US" altLang="ja-JP" sz="3200" dirty="0"/>
              <a:t>2020 summer shutdown.</a:t>
            </a:r>
          </a:p>
          <a:p>
            <a:r>
              <a:rPr lang="en-US" altLang="ja-JP" sz="3200" dirty="0"/>
              <a:t>  budget is one of the concern…..</a:t>
            </a:r>
          </a:p>
        </p:txBody>
      </p:sp>
    </p:spTree>
    <p:extLst>
      <p:ext uri="{BB962C8B-B14F-4D97-AF65-F5344CB8AC3E}">
        <p14:creationId xmlns:p14="http://schemas.microsoft.com/office/powerpoint/2010/main" val="64293666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Other topics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altLang="ja-JP" sz="2800" dirty="0"/>
              <a:t>Deformation of magnetic field by return yoke before target</a:t>
            </a:r>
          </a:p>
          <a:p>
            <a:pPr lvl="1"/>
            <a:r>
              <a:rPr kumimoji="1" lang="en-US" altLang="ja-JP" sz="2800" dirty="0"/>
              <a:t>Material consideration</a:t>
            </a:r>
          </a:p>
          <a:p>
            <a:pPr lvl="1"/>
            <a:r>
              <a:rPr lang="en-US" altLang="ja-JP" sz="2800" dirty="0"/>
              <a:t>Simulation and beam measurement</a:t>
            </a:r>
            <a:endParaRPr kumimoji="1" lang="en-US" altLang="ja-JP" sz="2800" dirty="0"/>
          </a:p>
          <a:p>
            <a:r>
              <a:rPr kumimoji="1" lang="en-US" altLang="ja-JP" sz="2800" dirty="0"/>
              <a:t>Vibration measurement and resonance fre</a:t>
            </a:r>
            <a:r>
              <a:rPr lang="en-US" altLang="ja-JP" sz="2800" dirty="0"/>
              <a:t>quency</a:t>
            </a:r>
          </a:p>
          <a:p>
            <a:r>
              <a:rPr kumimoji="1" lang="en-US" altLang="ja-JP" sz="2800" dirty="0"/>
              <a:t>Temperature distribution simulation and measurement of the FC head</a:t>
            </a:r>
          </a:p>
          <a:p>
            <a:endParaRPr kumimoji="1" lang="en-US" altLang="ja-JP" sz="2800" dirty="0"/>
          </a:p>
          <a:p>
            <a:endParaRPr kumimoji="1" lang="ja-JP" altLang="en-US" sz="28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54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5148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コンテンツ プレースホルダー 10">
            <a:extLst>
              <a:ext uri="{FF2B5EF4-FFF2-40B4-BE49-F238E27FC236}">
                <a16:creationId xmlns:a16="http://schemas.microsoft.com/office/drawing/2014/main" id="{1707F477-7A91-423A-BAF9-CE17390F68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1863" y="2552500"/>
            <a:ext cx="9345613" cy="500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Positron source setup 2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6</a:t>
            </a:fld>
            <a:endParaRPr kumimoji="1" lang="ja-JP" altLang="en-US"/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82F2E681-EEA3-4949-A368-3CCCA28BCE34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1462289" y="2555701"/>
            <a:ext cx="2048339" cy="295232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8E412B3F-0AA4-4704-9416-81EA80E18BD5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3833739" y="2555701"/>
            <a:ext cx="815599" cy="2617441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直線矢印コネクタ 9">
            <a:extLst>
              <a:ext uri="{FF2B5EF4-FFF2-40B4-BE49-F238E27FC236}">
                <a16:creationId xmlns:a16="http://schemas.microsoft.com/office/drawing/2014/main" id="{A57E8374-AC12-4148-AA01-FC2F72D83924}"/>
              </a:ext>
            </a:extLst>
          </p:cNvPr>
          <p:cNvCxnSpPr>
            <a:cxnSpLocks/>
            <a:stCxn id="16" idx="2"/>
          </p:cNvCxnSpPr>
          <p:nvPr/>
        </p:nvCxnSpPr>
        <p:spPr>
          <a:xfrm flipH="1">
            <a:off x="5893377" y="2102167"/>
            <a:ext cx="1145400" cy="327796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DE622B0F-D987-4B37-9FDC-51C6A48513FE}"/>
              </a:ext>
            </a:extLst>
          </p:cNvPr>
          <p:cNvCxnSpPr>
            <a:cxnSpLocks/>
            <a:stCxn id="17" idx="2"/>
          </p:cNvCxnSpPr>
          <p:nvPr/>
        </p:nvCxnSpPr>
        <p:spPr>
          <a:xfrm flipH="1">
            <a:off x="7857685" y="2555701"/>
            <a:ext cx="913596" cy="133662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56BC4CCA-C94C-4BEE-89EC-BE274693BB0C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2615970" y="2148914"/>
            <a:ext cx="425680" cy="173893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2F77FDF-31A2-4D6F-ABCD-C40A461792CA}"/>
              </a:ext>
            </a:extLst>
          </p:cNvPr>
          <p:cNvSpPr txBox="1"/>
          <p:nvPr/>
        </p:nvSpPr>
        <p:spPr>
          <a:xfrm>
            <a:off x="1107063" y="2217147"/>
            <a:ext cx="710451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target</a:t>
            </a:r>
            <a:endParaRPr kumimoji="1" lang="ja-JP" altLang="en-US" sz="16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AE7701C-1CE3-4CE5-AC6A-6BC3BD8C913E}"/>
              </a:ext>
            </a:extLst>
          </p:cNvPr>
          <p:cNvSpPr txBox="1"/>
          <p:nvPr/>
        </p:nvSpPr>
        <p:spPr>
          <a:xfrm>
            <a:off x="1817514" y="1810360"/>
            <a:ext cx="159691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BC (bridge coil)</a:t>
            </a:r>
            <a:endParaRPr kumimoji="1" lang="ja-JP" altLang="en-US" sz="16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D639681-31AF-4713-B16E-60E8FF903291}"/>
              </a:ext>
            </a:extLst>
          </p:cNvPr>
          <p:cNvSpPr txBox="1"/>
          <p:nvPr/>
        </p:nvSpPr>
        <p:spPr>
          <a:xfrm>
            <a:off x="3336318" y="2217147"/>
            <a:ext cx="2626040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FC(flux concentrator)</a:t>
            </a:r>
            <a:r>
              <a:rPr lang="ja-JP" altLang="en-US" sz="1600" dirty="0"/>
              <a:t> </a:t>
            </a:r>
            <a:r>
              <a:rPr lang="en-US" altLang="ja-JP" sz="1600" dirty="0"/>
              <a:t>head</a:t>
            </a:r>
            <a:endParaRPr kumimoji="1" lang="ja-JP" altLang="en-US" sz="1600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0D79EF83-5C36-4BF0-BEF4-69FF502FDB39}"/>
              </a:ext>
            </a:extLst>
          </p:cNvPr>
          <p:cNvSpPr txBox="1"/>
          <p:nvPr/>
        </p:nvSpPr>
        <p:spPr>
          <a:xfrm>
            <a:off x="5657629" y="1763613"/>
            <a:ext cx="2762295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LAS (large aperture S-band)</a:t>
            </a:r>
            <a:endParaRPr kumimoji="1" lang="ja-JP" altLang="en-US" sz="16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5FF751B-0636-4804-8F4C-67E22CAB4A73}"/>
              </a:ext>
            </a:extLst>
          </p:cNvPr>
          <p:cNvSpPr txBox="1"/>
          <p:nvPr/>
        </p:nvSpPr>
        <p:spPr>
          <a:xfrm>
            <a:off x="8298234" y="2217147"/>
            <a:ext cx="94609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solenoid</a:t>
            </a:r>
            <a:endParaRPr kumimoji="1" lang="ja-JP" altLang="en-US" sz="1600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C21AF0D-21EA-4DF3-AA2C-7AF79AC09DC2}"/>
              </a:ext>
            </a:extLst>
          </p:cNvPr>
          <p:cNvSpPr txBox="1"/>
          <p:nvPr/>
        </p:nvSpPr>
        <p:spPr>
          <a:xfrm>
            <a:off x="81224" y="1039709"/>
            <a:ext cx="4671472" cy="40825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FC head + BC + target = FC assembly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3540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コンテンツ プレースホルダー 7">
            <a:extLst>
              <a:ext uri="{FF2B5EF4-FFF2-40B4-BE49-F238E27FC236}">
                <a16:creationId xmlns:a16="http://schemas.microsoft.com/office/drawing/2014/main" id="{E2FB5F6B-1A07-4651-97AB-6D99A13B5AE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06"/>
          <a:stretch/>
        </p:blipFill>
        <p:spPr bwMode="auto">
          <a:xfrm>
            <a:off x="1" y="971526"/>
            <a:ext cx="5705945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F157DC10-ABB1-41BC-AA5D-5877E1E2C45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1" t="23884" r="27263"/>
          <a:stretch/>
        </p:blipFill>
        <p:spPr>
          <a:xfrm>
            <a:off x="305346" y="4067869"/>
            <a:ext cx="4464497" cy="3421998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Positron source setup 3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7</a:t>
            </a:fld>
            <a:endParaRPr kumimoji="1" lang="ja-JP" altLang="en-US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BA93D526-7F33-4F8C-889A-CEB02948B4D6}"/>
              </a:ext>
            </a:extLst>
          </p:cNvPr>
          <p:cNvCxnSpPr/>
          <p:nvPr/>
        </p:nvCxnSpPr>
        <p:spPr>
          <a:xfrm>
            <a:off x="3091176" y="1169229"/>
            <a:ext cx="2232248" cy="12241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四角形: 角を丸くする 12">
            <a:extLst>
              <a:ext uri="{FF2B5EF4-FFF2-40B4-BE49-F238E27FC236}">
                <a16:creationId xmlns:a16="http://schemas.microsoft.com/office/drawing/2014/main" id="{61FFF357-1A6C-4403-ACCF-B97F3273D390}"/>
              </a:ext>
            </a:extLst>
          </p:cNvPr>
          <p:cNvSpPr/>
          <p:nvPr/>
        </p:nvSpPr>
        <p:spPr>
          <a:xfrm>
            <a:off x="2537594" y="2195661"/>
            <a:ext cx="1224136" cy="144016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BFC72114-B64C-459B-8AE3-ABCF62C45BE3}"/>
              </a:ext>
            </a:extLst>
          </p:cNvPr>
          <p:cNvCxnSpPr>
            <a:stCxn id="10" idx="2"/>
          </p:cNvCxnSpPr>
          <p:nvPr/>
        </p:nvCxnSpPr>
        <p:spPr>
          <a:xfrm>
            <a:off x="3149662" y="3635821"/>
            <a:ext cx="0" cy="40029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72534208-809C-4DC3-92E3-D18348EA8D3A}"/>
              </a:ext>
            </a:extLst>
          </p:cNvPr>
          <p:cNvCxnSpPr/>
          <p:nvPr/>
        </p:nvCxnSpPr>
        <p:spPr>
          <a:xfrm flipH="1" flipV="1">
            <a:off x="3401690" y="5645501"/>
            <a:ext cx="1440160" cy="86409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5A2BB32-E0BC-4BFF-B641-1C9076FF0281}"/>
              </a:ext>
            </a:extLst>
          </p:cNvPr>
          <p:cNvSpPr txBox="1"/>
          <p:nvPr/>
        </p:nvSpPr>
        <p:spPr>
          <a:xfrm>
            <a:off x="4779872" y="6328759"/>
            <a:ext cx="2392001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600" dirty="0"/>
              <a:t>Φ2 mm hole for electron</a:t>
            </a:r>
            <a:endParaRPr kumimoji="1" lang="ja-JP" altLang="en-US" sz="1600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7A6C9B40-A2C3-417F-B206-1A97CFB2853C}"/>
              </a:ext>
            </a:extLst>
          </p:cNvPr>
          <p:cNvCxnSpPr>
            <a:cxnSpLocks/>
          </p:cNvCxnSpPr>
          <p:nvPr/>
        </p:nvCxnSpPr>
        <p:spPr>
          <a:xfrm flipH="1">
            <a:off x="3545706" y="5037618"/>
            <a:ext cx="1224138" cy="448646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EA11D54-9B88-485B-9229-BAF34D197108}"/>
              </a:ext>
            </a:extLst>
          </p:cNvPr>
          <p:cNvSpPr txBox="1"/>
          <p:nvPr/>
        </p:nvSpPr>
        <p:spPr>
          <a:xfrm>
            <a:off x="4779872" y="4868341"/>
            <a:ext cx="96212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600" dirty="0"/>
              <a:t>W target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79C1990-7301-4D01-9EDD-73F559E9B5A5}"/>
              </a:ext>
            </a:extLst>
          </p:cNvPr>
          <p:cNvSpPr txBox="1"/>
          <p:nvPr/>
        </p:nvSpPr>
        <p:spPr>
          <a:xfrm>
            <a:off x="3384578" y="6660157"/>
            <a:ext cx="1359346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sz="1600" dirty="0"/>
              <a:t>Temp sensor</a:t>
            </a:r>
            <a:endParaRPr kumimoji="1" lang="ja-JP" altLang="en-US" sz="16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DDEF4A1-B38C-4A82-BCF1-85D5D7A46201}"/>
              </a:ext>
            </a:extLst>
          </p:cNvPr>
          <p:cNvSpPr txBox="1"/>
          <p:nvPr/>
        </p:nvSpPr>
        <p:spPr>
          <a:xfrm>
            <a:off x="2033538" y="7085661"/>
            <a:ext cx="1880643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600" dirty="0"/>
              <a:t>Cooling water pipe</a:t>
            </a:r>
            <a:endParaRPr kumimoji="1" lang="ja-JP" altLang="en-US" sz="1600" dirty="0"/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B72D8EAD-7AA1-4F63-9337-C5D9DA0E1FB8}"/>
              </a:ext>
            </a:extLst>
          </p:cNvPr>
          <p:cNvCxnSpPr>
            <a:stCxn id="17" idx="0"/>
          </p:cNvCxnSpPr>
          <p:nvPr/>
        </p:nvCxnSpPr>
        <p:spPr>
          <a:xfrm flipH="1" flipV="1">
            <a:off x="2107260" y="6659341"/>
            <a:ext cx="866600" cy="426320"/>
          </a:xfrm>
          <a:prstGeom prst="straightConnector1">
            <a:avLst/>
          </a:prstGeom>
          <a:ln w="190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144DDE6B-5980-4B0F-9853-D5D429362A03}"/>
              </a:ext>
            </a:extLst>
          </p:cNvPr>
          <p:cNvCxnSpPr>
            <a:stCxn id="16" idx="0"/>
          </p:cNvCxnSpPr>
          <p:nvPr/>
        </p:nvCxnSpPr>
        <p:spPr>
          <a:xfrm flipH="1" flipV="1">
            <a:off x="2897634" y="5868069"/>
            <a:ext cx="1166617" cy="792088"/>
          </a:xfrm>
          <a:prstGeom prst="straightConnector1">
            <a:avLst/>
          </a:prstGeom>
          <a:ln w="2857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4049762" y="1455836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beam</a:t>
            </a:r>
            <a:endParaRPr kumimoji="1" lang="ja-JP" altLang="en-US" sz="1400" dirty="0"/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5946" y="971526"/>
            <a:ext cx="4968552" cy="3312368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425" y="4865584"/>
            <a:ext cx="3330116" cy="222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5602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3600" dirty="0"/>
              <a:t>Positron source setup for </a:t>
            </a:r>
            <a:r>
              <a:rPr lang="en-US" altLang="ja-JP" sz="3600" dirty="0" err="1"/>
              <a:t>SuperKEKB</a:t>
            </a:r>
            <a:r>
              <a:rPr lang="en-US" altLang="ja-JP" sz="3600" dirty="0"/>
              <a:t> 4</a:t>
            </a:r>
            <a:endParaRPr kumimoji="1" lang="ja-JP" altLang="en-US" sz="3600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30" name="図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3" t="7733" r="45105" b="21948"/>
          <a:stretch/>
        </p:blipFill>
        <p:spPr>
          <a:xfrm>
            <a:off x="5484078" y="1011496"/>
            <a:ext cx="5147385" cy="5000589"/>
          </a:xfrm>
          <a:prstGeom prst="rect">
            <a:avLst/>
          </a:prstGeom>
        </p:spPr>
      </p:pic>
      <p:pic>
        <p:nvPicPr>
          <p:cNvPr id="24" name="コンテンツ プレースホルダ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89624" y="4212804"/>
            <a:ext cx="2520280" cy="1799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テキスト ボックス 33"/>
          <p:cNvSpPr txBox="1"/>
          <p:nvPr/>
        </p:nvSpPr>
        <p:spPr>
          <a:xfrm>
            <a:off x="5559287" y="1034581"/>
            <a:ext cx="1473224" cy="738664"/>
          </a:xfrm>
          <a:prstGeom prst="rect">
            <a:avLst/>
          </a:prstGeom>
          <a:ln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92D050"/>
                </a:solidFill>
              </a:rPr>
              <a:t>Bridge coil</a:t>
            </a:r>
          </a:p>
          <a:p>
            <a:r>
              <a:rPr lang="en-US" altLang="ja-JP" sz="1400" dirty="0">
                <a:solidFill>
                  <a:srgbClr val="92D050"/>
                </a:solidFill>
              </a:rPr>
              <a:t>  DC magnet</a:t>
            </a:r>
          </a:p>
          <a:p>
            <a:r>
              <a:rPr kumimoji="1" lang="en-US" altLang="ja-JP" sz="1400" dirty="0">
                <a:solidFill>
                  <a:srgbClr val="92D050"/>
                </a:solidFill>
              </a:rPr>
              <a:t>  I = 600</a:t>
            </a:r>
            <a:r>
              <a:rPr kumimoji="1" lang="ja-JP" altLang="en-US" sz="1400" dirty="0">
                <a:solidFill>
                  <a:srgbClr val="92D050"/>
                </a:solidFill>
              </a:rPr>
              <a:t>～</a:t>
            </a:r>
            <a:r>
              <a:rPr kumimoji="1" lang="en-US" altLang="ja-JP" sz="1400" dirty="0">
                <a:solidFill>
                  <a:srgbClr val="92D050"/>
                </a:solidFill>
              </a:rPr>
              <a:t>750 A</a:t>
            </a:r>
            <a:endParaRPr kumimoji="1" lang="ja-JP" altLang="en-US" sz="1400" dirty="0">
              <a:solidFill>
                <a:srgbClr val="92D05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845347" y="2286246"/>
            <a:ext cx="1731564" cy="738664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FF0000"/>
                </a:solidFill>
              </a:rPr>
              <a:t>Flux Concentrator</a:t>
            </a:r>
          </a:p>
          <a:p>
            <a:r>
              <a:rPr lang="en-US" altLang="ja-JP" sz="1400" dirty="0">
                <a:solidFill>
                  <a:srgbClr val="FF0000"/>
                </a:solidFill>
              </a:rPr>
              <a:t>  pulsed magnet</a:t>
            </a:r>
          </a:p>
          <a:p>
            <a:r>
              <a:rPr kumimoji="1" lang="en-US" altLang="ja-JP" sz="1400" dirty="0">
                <a:solidFill>
                  <a:srgbClr val="FF0000"/>
                </a:solidFill>
              </a:rPr>
              <a:t>  I = 6000</a:t>
            </a:r>
            <a:r>
              <a:rPr kumimoji="1" lang="ja-JP" altLang="en-US" sz="1400" dirty="0">
                <a:solidFill>
                  <a:srgbClr val="FF0000"/>
                </a:solidFill>
              </a:rPr>
              <a:t>～</a:t>
            </a:r>
            <a:r>
              <a:rPr kumimoji="1" lang="en-US" altLang="ja-JP" sz="1400" dirty="0">
                <a:solidFill>
                  <a:srgbClr val="FF0000"/>
                </a:solidFill>
              </a:rPr>
              <a:t>12000A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37" name="直線矢印コネクタ 36"/>
          <p:cNvCxnSpPr>
            <a:stCxn id="35" idx="2"/>
          </p:cNvCxnSpPr>
          <p:nvPr/>
        </p:nvCxnSpPr>
        <p:spPr>
          <a:xfrm flipH="1">
            <a:off x="8730282" y="3024910"/>
            <a:ext cx="980847" cy="51001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>
            <a:stCxn id="34" idx="3"/>
          </p:cNvCxnSpPr>
          <p:nvPr/>
        </p:nvCxnSpPr>
        <p:spPr>
          <a:xfrm>
            <a:off x="7032511" y="1403913"/>
            <a:ext cx="1481747" cy="476287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>
            <a:stCxn id="34" idx="3"/>
          </p:cNvCxnSpPr>
          <p:nvPr/>
        </p:nvCxnSpPr>
        <p:spPr>
          <a:xfrm>
            <a:off x="7032511" y="1403913"/>
            <a:ext cx="401627" cy="595100"/>
          </a:xfrm>
          <a:prstGeom prst="straightConnector1">
            <a:avLst/>
          </a:prstGeom>
          <a:ln w="38100">
            <a:solidFill>
              <a:srgbClr val="92D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5638357" y="6099435"/>
            <a:ext cx="4938554" cy="73866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altLang="ja-JP" sz="1400" dirty="0"/>
              <a:t>Ratio B @ target / B @ entrance of the LAS is important</a:t>
            </a:r>
          </a:p>
          <a:p>
            <a:r>
              <a:rPr kumimoji="1" lang="en-US" altLang="ja-JP" sz="1400" dirty="0"/>
              <a:t>  stronger field is preferred in the following solenoid section</a:t>
            </a:r>
          </a:p>
          <a:p>
            <a:r>
              <a:rPr lang="en-US" altLang="ja-JP" sz="1400" dirty="0"/>
              <a:t>  much stronger field is required @ target</a:t>
            </a:r>
            <a:endParaRPr kumimoji="1" lang="ja-JP" altLang="en-US" sz="14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495978" y="4160782"/>
            <a:ext cx="163859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00" dirty="0"/>
              <a:t>Calculated by T. </a:t>
            </a:r>
            <a:r>
              <a:rPr kumimoji="1" lang="en-US" altLang="ja-JP" sz="1000" dirty="0" err="1"/>
              <a:t>Kamitani</a:t>
            </a:r>
            <a:endParaRPr kumimoji="1" lang="ja-JP" altLang="en-US" sz="1000" dirty="0"/>
          </a:p>
        </p:txBody>
      </p:sp>
      <p:pic>
        <p:nvPicPr>
          <p:cNvPr id="38" name="コンテンツ プレースホルダー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" t="5408" r="3604" b="849"/>
          <a:stretch/>
        </p:blipFill>
        <p:spPr bwMode="auto">
          <a:xfrm>
            <a:off x="604" y="2870067"/>
            <a:ext cx="5428922" cy="39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191962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Capture section after the target 1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altLang="ja-JP" dirty="0"/>
              <a:t>2018.5.29</a:t>
            </a:r>
            <a:endParaRPr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en-US" dirty="0"/>
              <a:t>ALCW2018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0C199F8-A211-45E5-AEA2-CC5E857C2E77}" type="slidenum">
              <a:rPr kumimoji="1" lang="ja-JP" altLang="en-US" smtClean="0"/>
              <a:t>9</a:t>
            </a:fld>
            <a:endParaRPr kumimoji="1" lang="ja-JP" altLang="en-US"/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8504DC6-1AAD-4CA2-AF23-D66023212F48}"/>
              </a:ext>
            </a:extLst>
          </p:cNvPr>
          <p:cNvGrpSpPr/>
          <p:nvPr/>
        </p:nvGrpSpPr>
        <p:grpSpPr>
          <a:xfrm>
            <a:off x="1172976" y="1367569"/>
            <a:ext cx="1917255" cy="288032"/>
            <a:chOff x="1665144" y="1367569"/>
            <a:chExt cx="1917255" cy="288032"/>
          </a:xfrm>
          <a:solidFill>
            <a:schemeClr val="bg1">
              <a:lumMod val="65000"/>
            </a:schemeClr>
          </a:solidFill>
        </p:grpSpPr>
        <p:sp>
          <p:nvSpPr>
            <p:cNvPr id="10" name="四角形: 角を丸くする 8">
              <a:extLst>
                <a:ext uri="{FF2B5EF4-FFF2-40B4-BE49-F238E27FC236}">
                  <a16:creationId xmlns:a16="http://schemas.microsoft.com/office/drawing/2014/main" id="{03838519-A953-41A0-831F-0FE083CB0CAA}"/>
                </a:ext>
              </a:extLst>
            </p:cNvPr>
            <p:cNvSpPr/>
            <p:nvPr/>
          </p:nvSpPr>
          <p:spPr>
            <a:xfrm>
              <a:off x="1665144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AC_15_1</a:t>
              </a:r>
              <a:endParaRPr kumimoji="1" lang="ja-JP" altLang="en-US" sz="1200" dirty="0"/>
            </a:p>
          </p:txBody>
        </p:sp>
        <p:sp>
          <p:nvSpPr>
            <p:cNvPr id="11" name="四角形: 角を丸くする 9">
              <a:extLst>
                <a:ext uri="{FF2B5EF4-FFF2-40B4-BE49-F238E27FC236}">
                  <a16:creationId xmlns:a16="http://schemas.microsoft.com/office/drawing/2014/main" id="{6E3D7DC8-74AF-4051-81A8-C737EE7325C3}"/>
                </a:ext>
              </a:extLst>
            </p:cNvPr>
            <p:cNvSpPr/>
            <p:nvPr/>
          </p:nvSpPr>
          <p:spPr>
            <a:xfrm>
              <a:off x="2682399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AC_15_2</a:t>
              </a:r>
              <a:endParaRPr kumimoji="1" lang="ja-JP" altLang="en-US" sz="1200" dirty="0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91BA6D5B-45CA-4BD7-A6A9-D2545F47DE32}"/>
              </a:ext>
            </a:extLst>
          </p:cNvPr>
          <p:cNvGrpSpPr/>
          <p:nvPr/>
        </p:nvGrpSpPr>
        <p:grpSpPr>
          <a:xfrm>
            <a:off x="3773618" y="1367569"/>
            <a:ext cx="4058834" cy="288032"/>
            <a:chOff x="3735344" y="1367569"/>
            <a:chExt cx="4058834" cy="288032"/>
          </a:xfrm>
          <a:solidFill>
            <a:schemeClr val="bg1">
              <a:lumMod val="65000"/>
            </a:schemeClr>
          </a:solidFill>
        </p:grpSpPr>
        <p:sp>
          <p:nvSpPr>
            <p:cNvPr id="13" name="四角形: 角を丸くする 10">
              <a:extLst>
                <a:ext uri="{FF2B5EF4-FFF2-40B4-BE49-F238E27FC236}">
                  <a16:creationId xmlns:a16="http://schemas.microsoft.com/office/drawing/2014/main" id="{5B91DD05-DD1C-4894-B121-1FA99647033F}"/>
                </a:ext>
              </a:extLst>
            </p:cNvPr>
            <p:cNvSpPr/>
            <p:nvPr/>
          </p:nvSpPr>
          <p:spPr>
            <a:xfrm>
              <a:off x="3735344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AC_16_1</a:t>
              </a:r>
              <a:endParaRPr kumimoji="1" lang="ja-JP" altLang="en-US" sz="1200" dirty="0"/>
            </a:p>
          </p:txBody>
        </p:sp>
        <p:sp>
          <p:nvSpPr>
            <p:cNvPr id="14" name="四角形: 角を丸くする 11">
              <a:extLst>
                <a:ext uri="{FF2B5EF4-FFF2-40B4-BE49-F238E27FC236}">
                  <a16:creationId xmlns:a16="http://schemas.microsoft.com/office/drawing/2014/main" id="{5687A39F-3266-4279-81E9-459C8F34C539}"/>
                </a:ext>
              </a:extLst>
            </p:cNvPr>
            <p:cNvSpPr/>
            <p:nvPr/>
          </p:nvSpPr>
          <p:spPr>
            <a:xfrm>
              <a:off x="4788289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AC_16_2</a:t>
              </a:r>
              <a:endParaRPr kumimoji="1" lang="ja-JP" altLang="en-US" sz="1200" dirty="0"/>
            </a:p>
          </p:txBody>
        </p:sp>
        <p:sp>
          <p:nvSpPr>
            <p:cNvPr id="15" name="四角形: 角を丸くする 12">
              <a:extLst>
                <a:ext uri="{FF2B5EF4-FFF2-40B4-BE49-F238E27FC236}">
                  <a16:creationId xmlns:a16="http://schemas.microsoft.com/office/drawing/2014/main" id="{14B75113-0512-4474-AFD4-26899E9C5315}"/>
                </a:ext>
              </a:extLst>
            </p:cNvPr>
            <p:cNvSpPr/>
            <p:nvPr/>
          </p:nvSpPr>
          <p:spPr>
            <a:xfrm>
              <a:off x="5841234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AC_16_3</a:t>
              </a:r>
              <a:endParaRPr kumimoji="1" lang="ja-JP" altLang="en-US" sz="1200" dirty="0"/>
            </a:p>
          </p:txBody>
        </p:sp>
        <p:sp>
          <p:nvSpPr>
            <p:cNvPr id="16" name="四角形: 角を丸くする 13">
              <a:extLst>
                <a:ext uri="{FF2B5EF4-FFF2-40B4-BE49-F238E27FC236}">
                  <a16:creationId xmlns:a16="http://schemas.microsoft.com/office/drawing/2014/main" id="{2272644A-C910-48BF-8582-3CA2C0AC5CF4}"/>
                </a:ext>
              </a:extLst>
            </p:cNvPr>
            <p:cNvSpPr/>
            <p:nvPr/>
          </p:nvSpPr>
          <p:spPr>
            <a:xfrm>
              <a:off x="6894178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AC_16_4</a:t>
              </a:r>
              <a:endParaRPr kumimoji="1" lang="ja-JP" altLang="en-US" sz="1200" dirty="0"/>
            </a:p>
          </p:txBody>
        </p:sp>
      </p:grpSp>
      <p:sp>
        <p:nvSpPr>
          <p:cNvPr id="17" name="四角形: 角を丸くする 18">
            <a:extLst>
              <a:ext uri="{FF2B5EF4-FFF2-40B4-BE49-F238E27FC236}">
                <a16:creationId xmlns:a16="http://schemas.microsoft.com/office/drawing/2014/main" id="{0574D3D8-A399-4F30-A2C2-7FBF1DC37EDC}"/>
              </a:ext>
            </a:extLst>
          </p:cNvPr>
          <p:cNvSpPr/>
          <p:nvPr/>
        </p:nvSpPr>
        <p:spPr>
          <a:xfrm>
            <a:off x="161330" y="1043533"/>
            <a:ext cx="947992" cy="864096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400" dirty="0"/>
              <a:t>FC</a:t>
            </a:r>
          </a:p>
          <a:p>
            <a:pPr algn="ctr"/>
            <a:r>
              <a:rPr kumimoji="1" lang="en-US" altLang="ja-JP" sz="1400" dirty="0"/>
              <a:t>+</a:t>
            </a:r>
          </a:p>
          <a:p>
            <a:pPr algn="ctr"/>
            <a:r>
              <a:rPr kumimoji="1" lang="en-US" altLang="ja-JP" sz="1400" dirty="0"/>
              <a:t>target</a:t>
            </a:r>
            <a:endParaRPr kumimoji="1" lang="ja-JP" altLang="en-US" sz="1400" dirty="0"/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6F8829D4-6243-4C54-9876-2946598CFDE6}"/>
              </a:ext>
            </a:extLst>
          </p:cNvPr>
          <p:cNvGrpSpPr/>
          <p:nvPr/>
        </p:nvGrpSpPr>
        <p:grpSpPr>
          <a:xfrm>
            <a:off x="1761007" y="2915741"/>
            <a:ext cx="4058834" cy="288032"/>
            <a:chOff x="3735344" y="1367569"/>
            <a:chExt cx="4058834" cy="288032"/>
          </a:xfrm>
          <a:solidFill>
            <a:schemeClr val="bg1">
              <a:lumMod val="65000"/>
            </a:schemeClr>
          </a:solidFill>
        </p:grpSpPr>
        <p:sp>
          <p:nvSpPr>
            <p:cNvPr id="19" name="四角形: 角を丸くする 26">
              <a:extLst>
                <a:ext uri="{FF2B5EF4-FFF2-40B4-BE49-F238E27FC236}">
                  <a16:creationId xmlns:a16="http://schemas.microsoft.com/office/drawing/2014/main" id="{49E554BD-3301-4880-B479-D10129EF12FE}"/>
                </a:ext>
              </a:extLst>
            </p:cNvPr>
            <p:cNvSpPr/>
            <p:nvPr/>
          </p:nvSpPr>
          <p:spPr>
            <a:xfrm>
              <a:off x="3735344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AC_17_1</a:t>
              </a:r>
              <a:endParaRPr kumimoji="1" lang="ja-JP" altLang="en-US" sz="1200" dirty="0"/>
            </a:p>
          </p:txBody>
        </p:sp>
        <p:sp>
          <p:nvSpPr>
            <p:cNvPr id="20" name="四角形: 角を丸くする 27">
              <a:extLst>
                <a:ext uri="{FF2B5EF4-FFF2-40B4-BE49-F238E27FC236}">
                  <a16:creationId xmlns:a16="http://schemas.microsoft.com/office/drawing/2014/main" id="{20F2BA51-D711-4B40-963B-3730F8010124}"/>
                </a:ext>
              </a:extLst>
            </p:cNvPr>
            <p:cNvSpPr/>
            <p:nvPr/>
          </p:nvSpPr>
          <p:spPr>
            <a:xfrm>
              <a:off x="4788289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AC_17_2</a:t>
              </a:r>
              <a:endParaRPr kumimoji="1" lang="ja-JP" altLang="en-US" sz="1200" dirty="0"/>
            </a:p>
          </p:txBody>
        </p:sp>
        <p:sp>
          <p:nvSpPr>
            <p:cNvPr id="21" name="四角形: 角を丸くする 28">
              <a:extLst>
                <a:ext uri="{FF2B5EF4-FFF2-40B4-BE49-F238E27FC236}">
                  <a16:creationId xmlns:a16="http://schemas.microsoft.com/office/drawing/2014/main" id="{93017035-DE3B-49CD-B0B1-A55F14FC8736}"/>
                </a:ext>
              </a:extLst>
            </p:cNvPr>
            <p:cNvSpPr/>
            <p:nvPr/>
          </p:nvSpPr>
          <p:spPr>
            <a:xfrm>
              <a:off x="5841234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AC_17_3</a:t>
              </a:r>
              <a:endParaRPr kumimoji="1" lang="ja-JP" altLang="en-US" sz="1200" dirty="0"/>
            </a:p>
          </p:txBody>
        </p:sp>
        <p:sp>
          <p:nvSpPr>
            <p:cNvPr id="22" name="四角形: 角を丸くする 29">
              <a:extLst>
                <a:ext uri="{FF2B5EF4-FFF2-40B4-BE49-F238E27FC236}">
                  <a16:creationId xmlns:a16="http://schemas.microsoft.com/office/drawing/2014/main" id="{332FC206-997A-4031-95CB-C3AAF5B02A9B}"/>
                </a:ext>
              </a:extLst>
            </p:cNvPr>
            <p:cNvSpPr/>
            <p:nvPr/>
          </p:nvSpPr>
          <p:spPr>
            <a:xfrm>
              <a:off x="6894178" y="1367569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AC_17_4</a:t>
              </a:r>
              <a:endParaRPr kumimoji="1" lang="ja-JP" altLang="en-US" sz="1200" dirty="0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1D226AFB-C62F-40CB-985B-97BC72F3E62E}"/>
              </a:ext>
            </a:extLst>
          </p:cNvPr>
          <p:cNvGrpSpPr/>
          <p:nvPr/>
        </p:nvGrpSpPr>
        <p:grpSpPr>
          <a:xfrm>
            <a:off x="6255624" y="2915741"/>
            <a:ext cx="4058834" cy="288032"/>
            <a:chOff x="3735344" y="1367569"/>
            <a:chExt cx="4058834" cy="288032"/>
          </a:xfrm>
        </p:grpSpPr>
        <p:sp>
          <p:nvSpPr>
            <p:cNvPr id="24" name="四角形: 角を丸くする 31">
              <a:extLst>
                <a:ext uri="{FF2B5EF4-FFF2-40B4-BE49-F238E27FC236}">
                  <a16:creationId xmlns:a16="http://schemas.microsoft.com/office/drawing/2014/main" id="{ADF86676-28C5-491B-943F-FF52B2D3BC09}"/>
                </a:ext>
              </a:extLst>
            </p:cNvPr>
            <p:cNvSpPr/>
            <p:nvPr/>
          </p:nvSpPr>
          <p:spPr>
            <a:xfrm>
              <a:off x="3735344" y="1367569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AC_18_1</a:t>
              </a:r>
              <a:endParaRPr kumimoji="1" lang="ja-JP" altLang="en-US" sz="1200" dirty="0"/>
            </a:p>
          </p:txBody>
        </p:sp>
        <p:sp>
          <p:nvSpPr>
            <p:cNvPr id="25" name="四角形: 角を丸くする 32">
              <a:extLst>
                <a:ext uri="{FF2B5EF4-FFF2-40B4-BE49-F238E27FC236}">
                  <a16:creationId xmlns:a16="http://schemas.microsoft.com/office/drawing/2014/main" id="{4CFE95AB-E92D-4071-9378-84156C5E8EED}"/>
                </a:ext>
              </a:extLst>
            </p:cNvPr>
            <p:cNvSpPr/>
            <p:nvPr/>
          </p:nvSpPr>
          <p:spPr>
            <a:xfrm>
              <a:off x="4788289" y="1367569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AC_18_2</a:t>
              </a:r>
              <a:endParaRPr kumimoji="1" lang="ja-JP" altLang="en-US" sz="1200" dirty="0"/>
            </a:p>
          </p:txBody>
        </p:sp>
        <p:sp>
          <p:nvSpPr>
            <p:cNvPr id="26" name="四角形: 角を丸くする 33">
              <a:extLst>
                <a:ext uri="{FF2B5EF4-FFF2-40B4-BE49-F238E27FC236}">
                  <a16:creationId xmlns:a16="http://schemas.microsoft.com/office/drawing/2014/main" id="{723A7F57-F1A9-4B6E-9105-A6A543923800}"/>
                </a:ext>
              </a:extLst>
            </p:cNvPr>
            <p:cNvSpPr/>
            <p:nvPr/>
          </p:nvSpPr>
          <p:spPr>
            <a:xfrm>
              <a:off x="5841234" y="1367569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AC_18_3</a:t>
              </a:r>
              <a:endParaRPr kumimoji="1" lang="ja-JP" altLang="en-US" sz="1200" dirty="0"/>
            </a:p>
          </p:txBody>
        </p:sp>
        <p:sp>
          <p:nvSpPr>
            <p:cNvPr id="27" name="四角形: 角を丸くする 34">
              <a:extLst>
                <a:ext uri="{FF2B5EF4-FFF2-40B4-BE49-F238E27FC236}">
                  <a16:creationId xmlns:a16="http://schemas.microsoft.com/office/drawing/2014/main" id="{031AD671-91E5-4459-8824-7BA8AA161AAA}"/>
                </a:ext>
              </a:extLst>
            </p:cNvPr>
            <p:cNvSpPr/>
            <p:nvPr/>
          </p:nvSpPr>
          <p:spPr>
            <a:xfrm>
              <a:off x="6894178" y="1367569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AC_18_4</a:t>
              </a:r>
              <a:endParaRPr kumimoji="1" lang="ja-JP" altLang="en-US" sz="1200" dirty="0"/>
            </a:p>
          </p:txBody>
        </p:sp>
      </p:grpSp>
      <p:sp>
        <p:nvSpPr>
          <p:cNvPr id="28" name="四角形: 角を丸くする 35">
            <a:extLst>
              <a:ext uri="{FF2B5EF4-FFF2-40B4-BE49-F238E27FC236}">
                <a16:creationId xmlns:a16="http://schemas.microsoft.com/office/drawing/2014/main" id="{815CFCFE-6B78-460B-9442-F6925BAA0F01}"/>
              </a:ext>
            </a:extLst>
          </p:cNvPr>
          <p:cNvSpPr/>
          <p:nvPr/>
        </p:nvSpPr>
        <p:spPr>
          <a:xfrm>
            <a:off x="1172976" y="1043533"/>
            <a:ext cx="6705098" cy="173543"/>
          </a:xfrm>
          <a:prstGeom prst="roundRect">
            <a:avLst/>
          </a:prstGeom>
          <a:solidFill>
            <a:srgbClr val="00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 dirty="0">
                <a:solidFill>
                  <a:schemeClr val="tx1"/>
                </a:solidFill>
              </a:rPr>
              <a:t>solenoid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sp>
        <p:nvSpPr>
          <p:cNvPr id="29" name="四角形: 角を丸くする 38">
            <a:extLst>
              <a:ext uri="{FF2B5EF4-FFF2-40B4-BE49-F238E27FC236}">
                <a16:creationId xmlns:a16="http://schemas.microsoft.com/office/drawing/2014/main" id="{0CEC88A0-6D0C-4B9E-AD19-8F9096CBA5B4}"/>
              </a:ext>
            </a:extLst>
          </p:cNvPr>
          <p:cNvSpPr/>
          <p:nvPr/>
        </p:nvSpPr>
        <p:spPr>
          <a:xfrm>
            <a:off x="1127354" y="1800490"/>
            <a:ext cx="6705098" cy="173543"/>
          </a:xfrm>
          <a:prstGeom prst="roundRect">
            <a:avLst/>
          </a:prstGeom>
          <a:solidFill>
            <a:srgbClr val="00EA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>
                <a:solidFill>
                  <a:schemeClr val="tx1"/>
                </a:solidFill>
              </a:rPr>
              <a:t>solenoid</a:t>
            </a:r>
            <a:endParaRPr kumimoji="1" lang="ja-JP" altLang="en-US" sz="1100" dirty="0">
              <a:solidFill>
                <a:schemeClr val="tx1"/>
              </a:solidFill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450087E3-1888-406C-BDB8-ABE01BE1B66B}"/>
              </a:ext>
            </a:extLst>
          </p:cNvPr>
          <p:cNvGrpSpPr/>
          <p:nvPr/>
        </p:nvGrpSpPr>
        <p:grpSpPr>
          <a:xfrm>
            <a:off x="1747842" y="2605796"/>
            <a:ext cx="4064388" cy="935308"/>
            <a:chOff x="1747842" y="2605796"/>
            <a:chExt cx="4064388" cy="935308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FB50A075-34FF-4673-BED0-58719D161B0E}"/>
                </a:ext>
              </a:extLst>
            </p:cNvPr>
            <p:cNvGrpSpPr/>
            <p:nvPr/>
          </p:nvGrpSpPr>
          <p:grpSpPr>
            <a:xfrm>
              <a:off x="174784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6FE769B2-891D-4863-A249-9044F254B86F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71" name="四角形: 角を丸くする 39">
                  <a:extLst>
                    <a:ext uri="{FF2B5EF4-FFF2-40B4-BE49-F238E27FC236}">
                      <a16:creationId xmlns:a16="http://schemas.microsoft.com/office/drawing/2014/main" id="{131E34EF-F0AC-4F7F-870F-B48F01C41E24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2" name="四角形: 角を丸くする 40">
                  <a:extLst>
                    <a:ext uri="{FF2B5EF4-FFF2-40B4-BE49-F238E27FC236}">
                      <a16:creationId xmlns:a16="http://schemas.microsoft.com/office/drawing/2014/main" id="{95C49557-765E-4396-86D7-B98BBEBEEAC6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3" name="四角形: 角を丸くする 41">
                  <a:extLst>
                    <a:ext uri="{FF2B5EF4-FFF2-40B4-BE49-F238E27FC236}">
                      <a16:creationId xmlns:a16="http://schemas.microsoft.com/office/drawing/2014/main" id="{B12DD452-268C-44EB-8F1A-32A62F8811A9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4" name="四角形: 角を丸くする 42">
                  <a:extLst>
                    <a:ext uri="{FF2B5EF4-FFF2-40B4-BE49-F238E27FC236}">
                      <a16:creationId xmlns:a16="http://schemas.microsoft.com/office/drawing/2014/main" id="{84D9E59C-12F9-48B4-AAFF-1BCE8A2D1968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69C5AB17-BC7D-4CB0-B754-536C4609FA96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67" name="四角形: 角を丸くする 45">
                  <a:extLst>
                    <a:ext uri="{FF2B5EF4-FFF2-40B4-BE49-F238E27FC236}">
                      <a16:creationId xmlns:a16="http://schemas.microsoft.com/office/drawing/2014/main" id="{1868E4D6-C62A-41BC-A544-89FD639F1276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8" name="四角形: 角を丸くする 46">
                  <a:extLst>
                    <a:ext uri="{FF2B5EF4-FFF2-40B4-BE49-F238E27FC236}">
                      <a16:creationId xmlns:a16="http://schemas.microsoft.com/office/drawing/2014/main" id="{5DE9814E-FBBE-4F7C-989D-CDEA88C37BC2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9" name="四角形: 角を丸くする 47">
                  <a:extLst>
                    <a:ext uri="{FF2B5EF4-FFF2-40B4-BE49-F238E27FC236}">
                      <a16:creationId xmlns:a16="http://schemas.microsoft.com/office/drawing/2014/main" id="{B0CCAD96-95FF-454D-B9D0-E78AA16472F9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0" name="四角形: 角を丸くする 48">
                  <a:extLst>
                    <a:ext uri="{FF2B5EF4-FFF2-40B4-BE49-F238E27FC236}">
                      <a16:creationId xmlns:a16="http://schemas.microsoft.com/office/drawing/2014/main" id="{D83A1C9B-52C5-4E15-9F2E-3E4D48E0A7E4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9096F26F-6B97-4396-9A86-63080B8E5FFA}"/>
                </a:ext>
              </a:extLst>
            </p:cNvPr>
            <p:cNvGrpSpPr/>
            <p:nvPr/>
          </p:nvGrpSpPr>
          <p:grpSpPr>
            <a:xfrm>
              <a:off x="280771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3FDDE006-C257-40DE-A2FA-00EF0D156123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61" name="四角形: 角を丸くする 57">
                  <a:extLst>
                    <a:ext uri="{FF2B5EF4-FFF2-40B4-BE49-F238E27FC236}">
                      <a16:creationId xmlns:a16="http://schemas.microsoft.com/office/drawing/2014/main" id="{1BF7C7ED-75B5-44A3-AED4-C1E69ABABAF5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2" name="四角形: 角を丸くする 58">
                  <a:extLst>
                    <a:ext uri="{FF2B5EF4-FFF2-40B4-BE49-F238E27FC236}">
                      <a16:creationId xmlns:a16="http://schemas.microsoft.com/office/drawing/2014/main" id="{02E81F80-73EA-48E8-83FA-EE291177AAB3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3" name="四角形: 角を丸くする 59">
                  <a:extLst>
                    <a:ext uri="{FF2B5EF4-FFF2-40B4-BE49-F238E27FC236}">
                      <a16:creationId xmlns:a16="http://schemas.microsoft.com/office/drawing/2014/main" id="{5ED81BCD-A820-43C2-BDCE-E58AFC0FC361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4" name="四角形: 角を丸くする 60">
                  <a:extLst>
                    <a:ext uri="{FF2B5EF4-FFF2-40B4-BE49-F238E27FC236}">
                      <a16:creationId xmlns:a16="http://schemas.microsoft.com/office/drawing/2014/main" id="{13FF70CF-9B37-4CC6-B0FA-30380C615B58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56" name="グループ化 55">
                <a:extLst>
                  <a:ext uri="{FF2B5EF4-FFF2-40B4-BE49-F238E27FC236}">
                    <a16:creationId xmlns:a16="http://schemas.microsoft.com/office/drawing/2014/main" id="{BE34BD0B-BFAA-4659-B1E4-E35327EFF735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57" name="四角形: 角を丸くする 53">
                  <a:extLst>
                    <a:ext uri="{FF2B5EF4-FFF2-40B4-BE49-F238E27FC236}">
                      <a16:creationId xmlns:a16="http://schemas.microsoft.com/office/drawing/2014/main" id="{4D938F23-D39B-43BE-A70C-3A6850986F5C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8" name="四角形: 角を丸くする 54">
                  <a:extLst>
                    <a:ext uri="{FF2B5EF4-FFF2-40B4-BE49-F238E27FC236}">
                      <a16:creationId xmlns:a16="http://schemas.microsoft.com/office/drawing/2014/main" id="{BB3FA00B-F3F5-4E95-98EB-AD0D7000975C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9" name="四角形: 角を丸くする 55">
                  <a:extLst>
                    <a:ext uri="{FF2B5EF4-FFF2-40B4-BE49-F238E27FC236}">
                      <a16:creationId xmlns:a16="http://schemas.microsoft.com/office/drawing/2014/main" id="{BA141C66-9D82-4160-B1B9-88A14570C5F9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0" name="四角形: 角を丸くする 56">
                  <a:extLst>
                    <a:ext uri="{FF2B5EF4-FFF2-40B4-BE49-F238E27FC236}">
                      <a16:creationId xmlns:a16="http://schemas.microsoft.com/office/drawing/2014/main" id="{FE93DE35-94F6-43C9-A08A-8577015FBE16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36612340-0278-469F-BE2B-8F8EE04C1A6C}"/>
                </a:ext>
              </a:extLst>
            </p:cNvPr>
            <p:cNvGrpSpPr/>
            <p:nvPr/>
          </p:nvGrpSpPr>
          <p:grpSpPr>
            <a:xfrm>
              <a:off x="386758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F75F8A62-7F69-41A1-8A8F-847F470BC5DC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51" name="四角形: 角を丸くする 68">
                  <a:extLst>
                    <a:ext uri="{FF2B5EF4-FFF2-40B4-BE49-F238E27FC236}">
                      <a16:creationId xmlns:a16="http://schemas.microsoft.com/office/drawing/2014/main" id="{7B252A19-716B-4DCA-BFFD-557427492B52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2" name="四角形: 角を丸くする 69">
                  <a:extLst>
                    <a:ext uri="{FF2B5EF4-FFF2-40B4-BE49-F238E27FC236}">
                      <a16:creationId xmlns:a16="http://schemas.microsoft.com/office/drawing/2014/main" id="{DE6E1757-2668-4D09-8FEA-7320740D0583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3" name="四角形: 角を丸くする 70">
                  <a:extLst>
                    <a:ext uri="{FF2B5EF4-FFF2-40B4-BE49-F238E27FC236}">
                      <a16:creationId xmlns:a16="http://schemas.microsoft.com/office/drawing/2014/main" id="{FE60AD3F-843A-4441-8C37-D43E04760B89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4" name="四角形: 角を丸くする 71">
                  <a:extLst>
                    <a:ext uri="{FF2B5EF4-FFF2-40B4-BE49-F238E27FC236}">
                      <a16:creationId xmlns:a16="http://schemas.microsoft.com/office/drawing/2014/main" id="{A535DDBA-0748-43A9-92BD-1391D5BDDD2C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5C68B925-8164-41FF-A1E5-6A40B8A4DFE4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47" name="四角形: 角を丸くする 64">
                  <a:extLst>
                    <a:ext uri="{FF2B5EF4-FFF2-40B4-BE49-F238E27FC236}">
                      <a16:creationId xmlns:a16="http://schemas.microsoft.com/office/drawing/2014/main" id="{FA50C519-9DFF-458A-B03C-D1E76352F4DD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8" name="四角形: 角を丸くする 65">
                  <a:extLst>
                    <a:ext uri="{FF2B5EF4-FFF2-40B4-BE49-F238E27FC236}">
                      <a16:creationId xmlns:a16="http://schemas.microsoft.com/office/drawing/2014/main" id="{56F6516D-FAEC-4877-8F05-0936C421C78D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9" name="四角形: 角を丸くする 66">
                  <a:extLst>
                    <a:ext uri="{FF2B5EF4-FFF2-40B4-BE49-F238E27FC236}">
                      <a16:creationId xmlns:a16="http://schemas.microsoft.com/office/drawing/2014/main" id="{E1A5B4F2-3ED5-4DC5-86A3-EAF4D6AB1DA0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50" name="四角形: 角を丸くする 67">
                  <a:extLst>
                    <a:ext uri="{FF2B5EF4-FFF2-40B4-BE49-F238E27FC236}">
                      <a16:creationId xmlns:a16="http://schemas.microsoft.com/office/drawing/2014/main" id="{3C737CD5-A5BF-4651-B17C-AF0AA5DF97AE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30B6D685-7FDF-4040-8E91-EF0008ACB941}"/>
                </a:ext>
              </a:extLst>
            </p:cNvPr>
            <p:cNvGrpSpPr/>
            <p:nvPr/>
          </p:nvGrpSpPr>
          <p:grpSpPr>
            <a:xfrm>
              <a:off x="492745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59D1999C-8FE9-4F63-AEC9-0F3B667643C4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41" name="四角形: 角を丸くする 79">
                  <a:extLst>
                    <a:ext uri="{FF2B5EF4-FFF2-40B4-BE49-F238E27FC236}">
                      <a16:creationId xmlns:a16="http://schemas.microsoft.com/office/drawing/2014/main" id="{1A00CE69-1D71-4EED-89E7-8E8E0C48E56D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2" name="四角形: 角を丸くする 80">
                  <a:extLst>
                    <a:ext uri="{FF2B5EF4-FFF2-40B4-BE49-F238E27FC236}">
                      <a16:creationId xmlns:a16="http://schemas.microsoft.com/office/drawing/2014/main" id="{D16CF46B-B204-43F3-BC77-D5FF3EC0A913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3" name="四角形: 角を丸くする 81">
                  <a:extLst>
                    <a:ext uri="{FF2B5EF4-FFF2-40B4-BE49-F238E27FC236}">
                      <a16:creationId xmlns:a16="http://schemas.microsoft.com/office/drawing/2014/main" id="{F4A457A6-5956-4FD8-AEAE-099E67D4E2E9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4" name="四角形: 角を丸くする 82">
                  <a:extLst>
                    <a:ext uri="{FF2B5EF4-FFF2-40B4-BE49-F238E27FC236}">
                      <a16:creationId xmlns:a16="http://schemas.microsoft.com/office/drawing/2014/main" id="{EC151C21-E17E-448D-8B8B-9163DD5852EE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757524D3-4F1D-4E79-BCF1-8A8264C23F26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37" name="四角形: 角を丸くする 75">
                  <a:extLst>
                    <a:ext uri="{FF2B5EF4-FFF2-40B4-BE49-F238E27FC236}">
                      <a16:creationId xmlns:a16="http://schemas.microsoft.com/office/drawing/2014/main" id="{E7F2F38B-4E2D-46A8-A2EC-2D326D3D93B7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8" name="四角形: 角を丸くする 76">
                  <a:extLst>
                    <a:ext uri="{FF2B5EF4-FFF2-40B4-BE49-F238E27FC236}">
                      <a16:creationId xmlns:a16="http://schemas.microsoft.com/office/drawing/2014/main" id="{9A48FF6F-0256-47F6-B263-3323D6B5AD94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9" name="四角形: 角を丸くする 77">
                  <a:extLst>
                    <a:ext uri="{FF2B5EF4-FFF2-40B4-BE49-F238E27FC236}">
                      <a16:creationId xmlns:a16="http://schemas.microsoft.com/office/drawing/2014/main" id="{6F913EC7-18CA-49F8-9F0A-5AEA68A053F8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0" name="四角形: 角を丸くする 78">
                  <a:extLst>
                    <a:ext uri="{FF2B5EF4-FFF2-40B4-BE49-F238E27FC236}">
                      <a16:creationId xmlns:a16="http://schemas.microsoft.com/office/drawing/2014/main" id="{80AF2CC7-A401-4B91-ADE5-58625DF50CD1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418161F6-2F97-43BD-8508-EEE47D2EA28E}"/>
              </a:ext>
            </a:extLst>
          </p:cNvPr>
          <p:cNvGrpSpPr/>
          <p:nvPr/>
        </p:nvGrpSpPr>
        <p:grpSpPr>
          <a:xfrm>
            <a:off x="6255624" y="2605796"/>
            <a:ext cx="4064388" cy="935308"/>
            <a:chOff x="1747842" y="2605796"/>
            <a:chExt cx="4064388" cy="935308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EDF4AE8A-FEE0-4F20-9809-7C363A799820}"/>
                </a:ext>
              </a:extLst>
            </p:cNvPr>
            <p:cNvGrpSpPr/>
            <p:nvPr/>
          </p:nvGrpSpPr>
          <p:grpSpPr>
            <a:xfrm>
              <a:off x="174784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9BDB987F-61F5-4324-A5D7-F1FB93131514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116" name="四角形: 角を丸くする 125">
                  <a:extLst>
                    <a:ext uri="{FF2B5EF4-FFF2-40B4-BE49-F238E27FC236}">
                      <a16:creationId xmlns:a16="http://schemas.microsoft.com/office/drawing/2014/main" id="{669283DE-6E19-43C1-A05F-66B7C22AD520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7" name="四角形: 角を丸くする 126">
                  <a:extLst>
                    <a:ext uri="{FF2B5EF4-FFF2-40B4-BE49-F238E27FC236}">
                      <a16:creationId xmlns:a16="http://schemas.microsoft.com/office/drawing/2014/main" id="{E5F14ED6-4D70-421F-B6AE-F4411AA70153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8" name="四角形: 角を丸くする 127">
                  <a:extLst>
                    <a:ext uri="{FF2B5EF4-FFF2-40B4-BE49-F238E27FC236}">
                      <a16:creationId xmlns:a16="http://schemas.microsoft.com/office/drawing/2014/main" id="{C5F40E0B-1430-40B8-BDC9-96B972D50FFD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9" name="四角形: 角を丸くする 128">
                  <a:extLst>
                    <a:ext uri="{FF2B5EF4-FFF2-40B4-BE49-F238E27FC236}">
                      <a16:creationId xmlns:a16="http://schemas.microsoft.com/office/drawing/2014/main" id="{ED3FD470-DD28-4B2E-8293-440F0F70F229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576A3D33-9EB4-41EC-A4BA-A8EF33B4F1DB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112" name="四角形: 角を丸くする 121">
                  <a:extLst>
                    <a:ext uri="{FF2B5EF4-FFF2-40B4-BE49-F238E27FC236}">
                      <a16:creationId xmlns:a16="http://schemas.microsoft.com/office/drawing/2014/main" id="{3A6D4942-A3D3-4C55-8388-E4AEA1D21D04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3" name="四角形: 角を丸くする 122">
                  <a:extLst>
                    <a:ext uri="{FF2B5EF4-FFF2-40B4-BE49-F238E27FC236}">
                      <a16:creationId xmlns:a16="http://schemas.microsoft.com/office/drawing/2014/main" id="{D163CAE9-E698-4128-A344-B8318D34B85A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4" name="四角形: 角を丸くする 123">
                  <a:extLst>
                    <a:ext uri="{FF2B5EF4-FFF2-40B4-BE49-F238E27FC236}">
                      <a16:creationId xmlns:a16="http://schemas.microsoft.com/office/drawing/2014/main" id="{A5D20032-47C9-4656-B864-3040DD938373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5" name="四角形: 角を丸くする 124">
                  <a:extLst>
                    <a:ext uri="{FF2B5EF4-FFF2-40B4-BE49-F238E27FC236}">
                      <a16:creationId xmlns:a16="http://schemas.microsoft.com/office/drawing/2014/main" id="{96D9140C-47E5-479B-A862-EB28045F19A8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46B8D735-330A-43C9-9ECF-1744BE97741F}"/>
                </a:ext>
              </a:extLst>
            </p:cNvPr>
            <p:cNvGrpSpPr/>
            <p:nvPr/>
          </p:nvGrpSpPr>
          <p:grpSpPr>
            <a:xfrm>
              <a:off x="280771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D8CDDEF0-50FE-4E0B-A506-46882B913C17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106" name="四角形: 角を丸くする 115">
                  <a:extLst>
                    <a:ext uri="{FF2B5EF4-FFF2-40B4-BE49-F238E27FC236}">
                      <a16:creationId xmlns:a16="http://schemas.microsoft.com/office/drawing/2014/main" id="{BC98D0D0-FC27-4D39-8763-95D6BE89B5A5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7" name="四角形: 角を丸くする 116">
                  <a:extLst>
                    <a:ext uri="{FF2B5EF4-FFF2-40B4-BE49-F238E27FC236}">
                      <a16:creationId xmlns:a16="http://schemas.microsoft.com/office/drawing/2014/main" id="{3E83F3BB-BC6B-4D44-9B1B-567981D36862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8" name="四角形: 角を丸くする 117">
                  <a:extLst>
                    <a:ext uri="{FF2B5EF4-FFF2-40B4-BE49-F238E27FC236}">
                      <a16:creationId xmlns:a16="http://schemas.microsoft.com/office/drawing/2014/main" id="{DA26369A-5D4E-417E-9B91-CB13B336CCBC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9" name="四角形: 角を丸くする 118">
                  <a:extLst>
                    <a:ext uri="{FF2B5EF4-FFF2-40B4-BE49-F238E27FC236}">
                      <a16:creationId xmlns:a16="http://schemas.microsoft.com/office/drawing/2014/main" id="{F035F9F8-B6CE-4A8D-AC1D-FC331C41F0E4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FAFB1082-59EA-4C58-9049-C7D870609161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102" name="四角形: 角を丸くする 111">
                  <a:extLst>
                    <a:ext uri="{FF2B5EF4-FFF2-40B4-BE49-F238E27FC236}">
                      <a16:creationId xmlns:a16="http://schemas.microsoft.com/office/drawing/2014/main" id="{71C88FB2-34BC-43ED-8703-4D426861C506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3" name="四角形: 角を丸くする 112">
                  <a:extLst>
                    <a:ext uri="{FF2B5EF4-FFF2-40B4-BE49-F238E27FC236}">
                      <a16:creationId xmlns:a16="http://schemas.microsoft.com/office/drawing/2014/main" id="{B50E9839-CB60-4D05-A940-2A102CAB1DE9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4" name="四角形: 角を丸くする 113">
                  <a:extLst>
                    <a:ext uri="{FF2B5EF4-FFF2-40B4-BE49-F238E27FC236}">
                      <a16:creationId xmlns:a16="http://schemas.microsoft.com/office/drawing/2014/main" id="{BBEA110B-68DA-4958-80FE-93988E7FCC5C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" name="四角形: 角を丸くする 114">
                  <a:extLst>
                    <a:ext uri="{FF2B5EF4-FFF2-40B4-BE49-F238E27FC236}">
                      <a16:creationId xmlns:a16="http://schemas.microsoft.com/office/drawing/2014/main" id="{FBF9831D-A892-4874-A869-A7FF4AB72DBD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BF5CCE87-4FA2-4C35-9D9B-1D76360C6305}"/>
                </a:ext>
              </a:extLst>
            </p:cNvPr>
            <p:cNvGrpSpPr/>
            <p:nvPr/>
          </p:nvGrpSpPr>
          <p:grpSpPr>
            <a:xfrm>
              <a:off x="386758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A6FD64C1-D9E9-44EE-AAF1-2B177E9324B0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96" name="四角形: 角を丸くする 105">
                  <a:extLst>
                    <a:ext uri="{FF2B5EF4-FFF2-40B4-BE49-F238E27FC236}">
                      <a16:creationId xmlns:a16="http://schemas.microsoft.com/office/drawing/2014/main" id="{9EFEB4A9-719A-4950-98A2-35E4B272DCCE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7" name="四角形: 角を丸くする 106">
                  <a:extLst>
                    <a:ext uri="{FF2B5EF4-FFF2-40B4-BE49-F238E27FC236}">
                      <a16:creationId xmlns:a16="http://schemas.microsoft.com/office/drawing/2014/main" id="{DC26CBED-F2CC-48DC-8F1E-85D6F1056CB8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8" name="四角形: 角を丸くする 107">
                  <a:extLst>
                    <a:ext uri="{FF2B5EF4-FFF2-40B4-BE49-F238E27FC236}">
                      <a16:creationId xmlns:a16="http://schemas.microsoft.com/office/drawing/2014/main" id="{BD829561-D92B-4D1E-BE60-A94F564AC42C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9" name="四角形: 角を丸くする 108">
                  <a:extLst>
                    <a:ext uri="{FF2B5EF4-FFF2-40B4-BE49-F238E27FC236}">
                      <a16:creationId xmlns:a16="http://schemas.microsoft.com/office/drawing/2014/main" id="{E39A8047-6F6F-402E-A4BC-8E11BF091891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0839F4A8-FEE7-4E95-80DD-E4F114050874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92" name="四角形: 角を丸くする 101">
                  <a:extLst>
                    <a:ext uri="{FF2B5EF4-FFF2-40B4-BE49-F238E27FC236}">
                      <a16:creationId xmlns:a16="http://schemas.microsoft.com/office/drawing/2014/main" id="{6B7B5492-0144-4562-88D6-FD1706A9FD82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3" name="四角形: 角を丸くする 102">
                  <a:extLst>
                    <a:ext uri="{FF2B5EF4-FFF2-40B4-BE49-F238E27FC236}">
                      <a16:creationId xmlns:a16="http://schemas.microsoft.com/office/drawing/2014/main" id="{8E865F28-B788-4753-8F63-3F2EF30FB4D6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4" name="四角形: 角を丸くする 103">
                  <a:extLst>
                    <a:ext uri="{FF2B5EF4-FFF2-40B4-BE49-F238E27FC236}">
                      <a16:creationId xmlns:a16="http://schemas.microsoft.com/office/drawing/2014/main" id="{F680CC27-5032-4301-ADE1-1308B8F1C69D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5" name="四角形: 角を丸くする 104">
                  <a:extLst>
                    <a:ext uri="{FF2B5EF4-FFF2-40B4-BE49-F238E27FC236}">
                      <a16:creationId xmlns:a16="http://schemas.microsoft.com/office/drawing/2014/main" id="{7112A821-C641-4219-8ADC-501BE6F2C09E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6BD0BE13-126B-4A40-ACFF-6940BD10488B}"/>
                </a:ext>
              </a:extLst>
            </p:cNvPr>
            <p:cNvGrpSpPr/>
            <p:nvPr/>
          </p:nvGrpSpPr>
          <p:grpSpPr>
            <a:xfrm>
              <a:off x="4927452" y="2605796"/>
              <a:ext cx="884778" cy="935308"/>
              <a:chOff x="7988636" y="1043533"/>
              <a:chExt cx="884778" cy="935308"/>
            </a:xfrm>
          </p:grpSpPr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45209991-0012-4393-9408-B5899B21DB54}"/>
                  </a:ext>
                </a:extLst>
              </p:cNvPr>
              <p:cNvGrpSpPr/>
              <p:nvPr/>
            </p:nvGrpSpPr>
            <p:grpSpPr>
              <a:xfrm>
                <a:off x="8010202" y="1043533"/>
                <a:ext cx="863212" cy="209547"/>
                <a:chOff x="1889522" y="2583299"/>
                <a:chExt cx="863212" cy="209547"/>
              </a:xfrm>
            </p:grpSpPr>
            <p:sp>
              <p:nvSpPr>
                <p:cNvPr id="86" name="四角形: 角を丸くする 95">
                  <a:extLst>
                    <a:ext uri="{FF2B5EF4-FFF2-40B4-BE49-F238E27FC236}">
                      <a16:creationId xmlns:a16="http://schemas.microsoft.com/office/drawing/2014/main" id="{47CB178D-B7FE-494F-A322-FEBF8680525C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7" name="四角形: 角を丸くする 96">
                  <a:extLst>
                    <a:ext uri="{FF2B5EF4-FFF2-40B4-BE49-F238E27FC236}">
                      <a16:creationId xmlns:a16="http://schemas.microsoft.com/office/drawing/2014/main" id="{A843062D-AE25-458D-ABEA-48D7F5D8E8FE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8" name="四角形: 角を丸くする 97">
                  <a:extLst>
                    <a:ext uri="{FF2B5EF4-FFF2-40B4-BE49-F238E27FC236}">
                      <a16:creationId xmlns:a16="http://schemas.microsoft.com/office/drawing/2014/main" id="{092A1BFB-F9E4-4F8A-9EC0-57B0FBCBEC2C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9" name="四角形: 角を丸くする 98">
                  <a:extLst>
                    <a:ext uri="{FF2B5EF4-FFF2-40B4-BE49-F238E27FC236}">
                      <a16:creationId xmlns:a16="http://schemas.microsoft.com/office/drawing/2014/main" id="{46DC4E81-2A10-49E9-A40D-E421C36C10DF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E1F0F60C-E337-4246-895F-813668A3BB40}"/>
                  </a:ext>
                </a:extLst>
              </p:cNvPr>
              <p:cNvGrpSpPr/>
              <p:nvPr/>
            </p:nvGrpSpPr>
            <p:grpSpPr>
              <a:xfrm>
                <a:off x="7988636" y="1769294"/>
                <a:ext cx="863212" cy="209547"/>
                <a:chOff x="1889522" y="2583299"/>
                <a:chExt cx="863212" cy="209547"/>
              </a:xfrm>
            </p:grpSpPr>
            <p:sp>
              <p:nvSpPr>
                <p:cNvPr id="82" name="四角形: 角を丸くする 91">
                  <a:extLst>
                    <a:ext uri="{FF2B5EF4-FFF2-40B4-BE49-F238E27FC236}">
                      <a16:creationId xmlns:a16="http://schemas.microsoft.com/office/drawing/2014/main" id="{2DDE3B1A-CAEE-4001-B820-44BA59A59EE7}"/>
                    </a:ext>
                  </a:extLst>
                </p:cNvPr>
                <p:cNvSpPr/>
                <p:nvPr/>
              </p:nvSpPr>
              <p:spPr>
                <a:xfrm>
                  <a:off x="1889522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3" name="四角形: 角を丸くする 92">
                  <a:extLst>
                    <a:ext uri="{FF2B5EF4-FFF2-40B4-BE49-F238E27FC236}">
                      <a16:creationId xmlns:a16="http://schemas.microsoft.com/office/drawing/2014/main" id="{596A04E1-6A8A-400B-B05A-7FE6169DAC75}"/>
                    </a:ext>
                  </a:extLst>
                </p:cNvPr>
                <p:cNvSpPr/>
                <p:nvPr/>
              </p:nvSpPr>
              <p:spPr>
                <a:xfrm>
                  <a:off x="2116108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4" name="四角形: 角を丸くする 93">
                  <a:extLst>
                    <a:ext uri="{FF2B5EF4-FFF2-40B4-BE49-F238E27FC236}">
                      <a16:creationId xmlns:a16="http://schemas.microsoft.com/office/drawing/2014/main" id="{0EB4254F-4030-45C9-83F2-4AC915B9E93C}"/>
                    </a:ext>
                  </a:extLst>
                </p:cNvPr>
                <p:cNvSpPr/>
                <p:nvPr/>
              </p:nvSpPr>
              <p:spPr>
                <a:xfrm>
                  <a:off x="2342694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85" name="四角形: 角を丸くする 94">
                  <a:extLst>
                    <a:ext uri="{FF2B5EF4-FFF2-40B4-BE49-F238E27FC236}">
                      <a16:creationId xmlns:a16="http://schemas.microsoft.com/office/drawing/2014/main" id="{5F5BC1AC-7883-45AE-BF9A-003B55648A47}"/>
                    </a:ext>
                  </a:extLst>
                </p:cNvPr>
                <p:cNvSpPr/>
                <p:nvPr/>
              </p:nvSpPr>
              <p:spPr>
                <a:xfrm>
                  <a:off x="2569280" y="2583299"/>
                  <a:ext cx="183454" cy="209547"/>
                </a:xfrm>
                <a:prstGeom prst="round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</p:grp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23263027-B08C-47A9-9033-E8E86F19F3A7}"/>
              </a:ext>
            </a:extLst>
          </p:cNvPr>
          <p:cNvSpPr txBox="1"/>
          <p:nvPr/>
        </p:nvSpPr>
        <p:spPr>
          <a:xfrm>
            <a:off x="1241450" y="2582123"/>
            <a:ext cx="29367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/>
              <a:t>Q</a:t>
            </a:r>
            <a:endParaRPr kumimoji="1" lang="ja-JP" altLang="en-US" sz="1100" dirty="0"/>
          </a:p>
        </p:txBody>
      </p:sp>
      <p:sp>
        <p:nvSpPr>
          <p:cNvPr id="121" name="四角形: 角を丸くする 193">
            <a:extLst>
              <a:ext uri="{FF2B5EF4-FFF2-40B4-BE49-F238E27FC236}">
                <a16:creationId xmlns:a16="http://schemas.microsoft.com/office/drawing/2014/main" id="{3149DE2D-3619-4649-8F63-AC382C431169}"/>
              </a:ext>
            </a:extLst>
          </p:cNvPr>
          <p:cNvSpPr/>
          <p:nvPr/>
        </p:nvSpPr>
        <p:spPr>
          <a:xfrm>
            <a:off x="1514065" y="2605796"/>
            <a:ext cx="183454" cy="20954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2" name="四角形: 角を丸くする 194">
            <a:extLst>
              <a:ext uri="{FF2B5EF4-FFF2-40B4-BE49-F238E27FC236}">
                <a16:creationId xmlns:a16="http://schemas.microsoft.com/office/drawing/2014/main" id="{A65A466B-7BD9-4584-94A6-8DD784F34458}"/>
              </a:ext>
            </a:extLst>
          </p:cNvPr>
          <p:cNvSpPr/>
          <p:nvPr/>
        </p:nvSpPr>
        <p:spPr>
          <a:xfrm>
            <a:off x="5952371" y="2591311"/>
            <a:ext cx="183454" cy="20954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3" name="四角形: 角を丸くする 189">
            <a:extLst>
              <a:ext uri="{FF2B5EF4-FFF2-40B4-BE49-F238E27FC236}">
                <a16:creationId xmlns:a16="http://schemas.microsoft.com/office/drawing/2014/main" id="{067D7397-B57B-4DC3-AD13-21A7FE429B13}"/>
              </a:ext>
            </a:extLst>
          </p:cNvPr>
          <p:cNvSpPr/>
          <p:nvPr/>
        </p:nvSpPr>
        <p:spPr>
          <a:xfrm>
            <a:off x="1492499" y="3331557"/>
            <a:ext cx="183454" cy="20954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4" name="四角形: 角を丸くする 190">
            <a:extLst>
              <a:ext uri="{FF2B5EF4-FFF2-40B4-BE49-F238E27FC236}">
                <a16:creationId xmlns:a16="http://schemas.microsoft.com/office/drawing/2014/main" id="{967C8F42-E2AD-4468-9CCE-D1FEEBB5EC37}"/>
              </a:ext>
            </a:extLst>
          </p:cNvPr>
          <p:cNvSpPr/>
          <p:nvPr/>
        </p:nvSpPr>
        <p:spPr>
          <a:xfrm>
            <a:off x="5930805" y="3317072"/>
            <a:ext cx="183454" cy="209547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EE35B9EB-A1D5-4435-8564-A5BA688FE0DC}"/>
              </a:ext>
            </a:extLst>
          </p:cNvPr>
          <p:cNvGrpSpPr/>
          <p:nvPr/>
        </p:nvGrpSpPr>
        <p:grpSpPr>
          <a:xfrm>
            <a:off x="9625403" y="1073060"/>
            <a:ext cx="918023" cy="694364"/>
            <a:chOff x="9821575" y="428690"/>
            <a:chExt cx="918023" cy="694364"/>
          </a:xfrm>
          <a:solidFill>
            <a:schemeClr val="bg1">
              <a:lumMod val="65000"/>
            </a:schemeClr>
          </a:solidFill>
        </p:grpSpPr>
        <p:sp>
          <p:nvSpPr>
            <p:cNvPr id="126" name="四角形: 角を丸くする 226">
              <a:extLst>
                <a:ext uri="{FF2B5EF4-FFF2-40B4-BE49-F238E27FC236}">
                  <a16:creationId xmlns:a16="http://schemas.microsoft.com/office/drawing/2014/main" id="{6A409DF4-6D3E-4BDF-9980-B528E63AD6F8}"/>
                </a:ext>
              </a:extLst>
            </p:cNvPr>
            <p:cNvSpPr/>
            <p:nvPr/>
          </p:nvSpPr>
          <p:spPr>
            <a:xfrm>
              <a:off x="9821575" y="835022"/>
              <a:ext cx="900000" cy="288032"/>
            </a:xfrm>
            <a:prstGeom prst="round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Normal</a:t>
              </a:r>
              <a:endParaRPr kumimoji="1" lang="ja-JP" altLang="en-US" sz="1200" dirty="0"/>
            </a:p>
          </p:txBody>
        </p:sp>
        <p:sp>
          <p:nvSpPr>
            <p:cNvPr id="127" name="四角形: 角を丸くする 227">
              <a:extLst>
                <a:ext uri="{FF2B5EF4-FFF2-40B4-BE49-F238E27FC236}">
                  <a16:creationId xmlns:a16="http://schemas.microsoft.com/office/drawing/2014/main" id="{5831D52D-7F74-4FE0-98A0-FDA7661F26CE}"/>
                </a:ext>
              </a:extLst>
            </p:cNvPr>
            <p:cNvSpPr/>
            <p:nvPr/>
          </p:nvSpPr>
          <p:spPr>
            <a:xfrm>
              <a:off x="9839598" y="428690"/>
              <a:ext cx="900000" cy="288032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200" dirty="0"/>
                <a:t>LAS</a:t>
              </a:r>
              <a:endParaRPr kumimoji="1" lang="ja-JP" altLang="en-US" sz="1200" dirty="0"/>
            </a:p>
          </p:txBody>
        </p:sp>
      </p:grpSp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65" y="3864598"/>
            <a:ext cx="7209457" cy="3731663"/>
          </a:xfrm>
          <a:prstGeom prst="rect">
            <a:avLst/>
          </a:prstGeom>
        </p:spPr>
      </p:pic>
      <p:cxnSp>
        <p:nvCxnSpPr>
          <p:cNvPr id="128" name="直線矢印コネクタ 127"/>
          <p:cNvCxnSpPr/>
          <p:nvPr/>
        </p:nvCxnSpPr>
        <p:spPr>
          <a:xfrm flipH="1">
            <a:off x="161330" y="4850509"/>
            <a:ext cx="4228004" cy="193531"/>
          </a:xfrm>
          <a:prstGeom prst="straightConnector1">
            <a:avLst/>
          </a:prstGeom>
          <a:ln w="5715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直線矢印コネクタ 129"/>
          <p:cNvCxnSpPr/>
          <p:nvPr/>
        </p:nvCxnSpPr>
        <p:spPr>
          <a:xfrm flipV="1">
            <a:off x="4389334" y="4773896"/>
            <a:ext cx="2505723" cy="76613"/>
          </a:xfrm>
          <a:prstGeom prst="straightConnector1">
            <a:avLst/>
          </a:prstGeom>
          <a:ln w="57150">
            <a:solidFill>
              <a:schemeClr val="accent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テキスト ボックス 132"/>
          <p:cNvSpPr txBox="1"/>
          <p:nvPr/>
        </p:nvSpPr>
        <p:spPr>
          <a:xfrm>
            <a:off x="517280" y="4403949"/>
            <a:ext cx="2946640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0B0F0"/>
                </a:solidFill>
              </a:rPr>
              <a:t>Solenoid section (15 m)</a:t>
            </a:r>
            <a:endParaRPr kumimoji="1" lang="ja-JP" altLang="en-US" dirty="0">
              <a:solidFill>
                <a:srgbClr val="00B0F0"/>
              </a:solidFill>
            </a:endParaRPr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4343482" y="4139877"/>
            <a:ext cx="2694648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ja-JP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Q</a:t>
            </a:r>
            <a:r>
              <a:rPr kumimoji="1" lang="en-US" altLang="ja-JP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uad section (115 m)</a:t>
            </a:r>
            <a:endParaRPr kumimoji="1" lang="ja-JP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7047273" y="6464939"/>
            <a:ext cx="3490058" cy="408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92D050"/>
                </a:solidFill>
              </a:rPr>
              <a:t>Electron / positron separator</a:t>
            </a:r>
            <a:endParaRPr kumimoji="1" lang="ja-JP" altLang="en-US" dirty="0">
              <a:solidFill>
                <a:srgbClr val="92D050"/>
              </a:solidFill>
            </a:endParaRPr>
          </a:p>
        </p:txBody>
      </p:sp>
      <p:cxnSp>
        <p:nvCxnSpPr>
          <p:cNvPr id="137" name="直線矢印コネクタ 136"/>
          <p:cNvCxnSpPr>
            <a:stCxn id="135" idx="1"/>
          </p:cNvCxnSpPr>
          <p:nvPr/>
        </p:nvCxnSpPr>
        <p:spPr>
          <a:xfrm flipH="1" flipV="1">
            <a:off x="5628776" y="5274320"/>
            <a:ext cx="1418497" cy="1394746"/>
          </a:xfrm>
          <a:prstGeom prst="straightConnector1">
            <a:avLst/>
          </a:prstGeom>
          <a:ln>
            <a:solidFill>
              <a:srgbClr val="92D050"/>
            </a:solidFill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graphicFrame>
        <p:nvGraphicFramePr>
          <p:cNvPr id="138" name="表 137"/>
          <p:cNvGraphicFramePr>
            <a:graphicFrameLocks noGrp="1"/>
          </p:cNvGraphicFramePr>
          <p:nvPr/>
        </p:nvGraphicFramePr>
        <p:xfrm>
          <a:off x="6551055" y="5115589"/>
          <a:ext cx="4051435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32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LAS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Normal S band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Acc.</a:t>
                      </a:r>
                      <a:r>
                        <a:rPr kumimoji="1" lang="en-US" altLang="ja-JP" sz="1400" baseline="0" dirty="0"/>
                        <a:t> Gradient (MV/m)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14/10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20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Aperture (mm)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30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20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2953038"/>
      </p:ext>
    </p:extLst>
  </p:cSld>
  <p:clrMapOvr>
    <a:masterClrMapping/>
  </p:clrMapOvr>
</p:sld>
</file>

<file path=ppt/theme/theme1.xml><?xml version="1.0" encoding="utf-8"?>
<a:theme xmlns:a="http://schemas.openxmlformats.org/drawingml/2006/main" name="ppt-template1">
  <a:themeElements>
    <a:clrScheme name="Axis 8">
      <a:dk1>
        <a:srgbClr val="292929"/>
      </a:dk1>
      <a:lt1>
        <a:srgbClr val="FFFFFF"/>
      </a:lt1>
      <a:dk2>
        <a:srgbClr val="000000"/>
      </a:dk2>
      <a:lt2>
        <a:srgbClr val="808080"/>
      </a:lt2>
      <a:accent1>
        <a:srgbClr val="CC9900"/>
      </a:accent1>
      <a:accent2>
        <a:srgbClr val="CCCC99"/>
      </a:accent2>
      <a:accent3>
        <a:srgbClr val="FFFFFF"/>
      </a:accent3>
      <a:accent4>
        <a:srgbClr val="212121"/>
      </a:accent4>
      <a:accent5>
        <a:srgbClr val="E2CAAA"/>
      </a:accent5>
      <a:accent6>
        <a:srgbClr val="B9B98A"/>
      </a:accent6>
      <a:hlink>
        <a:srgbClr val="999933"/>
      </a:hlink>
      <a:folHlink>
        <a:srgbClr val="B2B2B2"/>
      </a:folHlink>
    </a:clrScheme>
    <a:fontScheme name="Axis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Axis 1">
        <a:dk1>
          <a:srgbClr val="080808"/>
        </a:dk1>
        <a:lt1>
          <a:srgbClr val="F8F8F8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ADAAAA"/>
        </a:accent3>
        <a:accent4>
          <a:srgbClr val="D4D4D4"/>
        </a:accent4>
        <a:accent5>
          <a:srgbClr val="FFCAAA"/>
        </a:accent5>
        <a:accent6>
          <a:srgbClr val="B92D00"/>
        </a:accent6>
        <a:hlink>
          <a:srgbClr val="CC66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2">
        <a:dk1>
          <a:srgbClr val="333333"/>
        </a:dk1>
        <a:lt1>
          <a:srgbClr val="F8F8F8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666666"/>
        </a:accent2>
        <a:accent3>
          <a:srgbClr val="C0AAAA"/>
        </a:accent3>
        <a:accent4>
          <a:srgbClr val="D4D4D4"/>
        </a:accent4>
        <a:accent5>
          <a:srgbClr val="E2CAAA"/>
        </a:accent5>
        <a:accent6>
          <a:srgbClr val="5C5C5C"/>
        </a:accent6>
        <a:hlink>
          <a:srgbClr val="CC6600"/>
        </a:hlink>
        <a:folHlink>
          <a:srgbClr val="95A58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3">
        <a:dk1>
          <a:srgbClr val="5F5F5F"/>
        </a:dk1>
        <a:lt1>
          <a:srgbClr val="A4BEE0"/>
        </a:lt1>
        <a:dk2>
          <a:srgbClr val="013253"/>
        </a:dk2>
        <a:lt2>
          <a:srgbClr val="FFFFFF"/>
        </a:lt2>
        <a:accent1>
          <a:srgbClr val="588480"/>
        </a:accent1>
        <a:accent2>
          <a:srgbClr val="6600FF"/>
        </a:accent2>
        <a:accent3>
          <a:srgbClr val="AAADB3"/>
        </a:accent3>
        <a:accent4>
          <a:srgbClr val="8BA2BF"/>
        </a:accent4>
        <a:accent5>
          <a:srgbClr val="B4C2C0"/>
        </a:accent5>
        <a:accent6>
          <a:srgbClr val="5C00E7"/>
        </a:accent6>
        <a:hlink>
          <a:srgbClr val="CCCC00"/>
        </a:hlink>
        <a:folHlink>
          <a:srgbClr val="5F5F5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4">
        <a:dk1>
          <a:srgbClr val="003300"/>
        </a:dk1>
        <a:lt1>
          <a:srgbClr val="F8F8F8"/>
        </a:lt1>
        <a:dk2>
          <a:srgbClr val="3D4A1C"/>
        </a:dk2>
        <a:lt2>
          <a:srgbClr val="FFFFFF"/>
        </a:lt2>
        <a:accent1>
          <a:srgbClr val="99CC00"/>
        </a:accent1>
        <a:accent2>
          <a:srgbClr val="669900"/>
        </a:accent2>
        <a:accent3>
          <a:srgbClr val="AFB1AB"/>
        </a:accent3>
        <a:accent4>
          <a:srgbClr val="D4D4D4"/>
        </a:accent4>
        <a:accent5>
          <a:srgbClr val="CAE2AA"/>
        </a:accent5>
        <a:accent6>
          <a:srgbClr val="5C8A00"/>
        </a:accent6>
        <a:hlink>
          <a:srgbClr val="CC9900"/>
        </a:hlink>
        <a:folHlink>
          <a:srgbClr val="B2B28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5">
        <a:dk1>
          <a:srgbClr val="333333"/>
        </a:dk1>
        <a:lt1>
          <a:srgbClr val="F8F8F8"/>
        </a:lt1>
        <a:dk2>
          <a:srgbClr val="005D8C"/>
        </a:dk2>
        <a:lt2>
          <a:srgbClr val="FFFFFF"/>
        </a:lt2>
        <a:accent1>
          <a:srgbClr val="00CC99"/>
        </a:accent1>
        <a:accent2>
          <a:srgbClr val="0099CC"/>
        </a:accent2>
        <a:accent3>
          <a:srgbClr val="AAB6C5"/>
        </a:accent3>
        <a:accent4>
          <a:srgbClr val="D4D4D4"/>
        </a:accent4>
        <a:accent5>
          <a:srgbClr val="AAE2CA"/>
        </a:accent5>
        <a:accent6>
          <a:srgbClr val="008AB9"/>
        </a:accent6>
        <a:hlink>
          <a:srgbClr val="FFCC00"/>
        </a:hlink>
        <a:folHlink>
          <a:srgbClr val="D8D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xis 6">
        <a:dk1>
          <a:srgbClr val="000000"/>
        </a:dk1>
        <a:lt1>
          <a:srgbClr val="ECAE00"/>
        </a:lt1>
        <a:dk2>
          <a:srgbClr val="FFFFFF"/>
        </a:dk2>
        <a:lt2>
          <a:srgbClr val="333333"/>
        </a:lt2>
        <a:accent1>
          <a:srgbClr val="CC6600"/>
        </a:accent1>
        <a:accent2>
          <a:srgbClr val="BA6D10"/>
        </a:accent2>
        <a:accent3>
          <a:srgbClr val="F4D3AA"/>
        </a:accent3>
        <a:accent4>
          <a:srgbClr val="000000"/>
        </a:accent4>
        <a:accent5>
          <a:srgbClr val="E2B8AA"/>
        </a:accent5>
        <a:accent6>
          <a:srgbClr val="A8620D"/>
        </a:accent6>
        <a:hlink>
          <a:srgbClr val="666633"/>
        </a:hlink>
        <a:folHlink>
          <a:srgbClr val="8D996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7">
        <a:dk1>
          <a:srgbClr val="000000"/>
        </a:dk1>
        <a:lt1>
          <a:srgbClr val="FFFFFF"/>
        </a:lt1>
        <a:dk2>
          <a:srgbClr val="372221"/>
        </a:dk2>
        <a:lt2>
          <a:srgbClr val="808080"/>
        </a:lt2>
        <a:accent1>
          <a:srgbClr val="009999"/>
        </a:accent1>
        <a:accent2>
          <a:srgbClr val="9AAC98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8B9B89"/>
        </a:accent6>
        <a:hlink>
          <a:srgbClr val="666699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xis 8">
        <a:dk1>
          <a:srgbClr val="292929"/>
        </a:dk1>
        <a:lt1>
          <a:srgbClr val="FFFFFF"/>
        </a:lt1>
        <a:dk2>
          <a:srgbClr val="000000"/>
        </a:dk2>
        <a:lt2>
          <a:srgbClr val="808080"/>
        </a:lt2>
        <a:accent1>
          <a:srgbClr val="CC9900"/>
        </a:accent1>
        <a:accent2>
          <a:srgbClr val="CCCC99"/>
        </a:accent2>
        <a:accent3>
          <a:srgbClr val="FFFFFF"/>
        </a:accent3>
        <a:accent4>
          <a:srgbClr val="212121"/>
        </a:accent4>
        <a:accent5>
          <a:srgbClr val="E2CAAA"/>
        </a:accent5>
        <a:accent6>
          <a:srgbClr val="B9B98A"/>
        </a:accent6>
        <a:hlink>
          <a:srgbClr val="99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プレゼンテーション1" id="{091A7A7B-30AD-4F03-9D45-FF0C42E51316}" vid="{75DBB1EE-99AD-47B0-8071-34FCA5F9D1C5}"/>
    </a:ext>
  </a:extLst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main-v2</Template>
  <TotalTime>5159</TotalTime>
  <Words>2142</Words>
  <Application>Microsoft Office PowerPoint</Application>
  <PresentationFormat>ユーザー設定</PresentationFormat>
  <Paragraphs>593</Paragraphs>
  <Slides>54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54</vt:i4>
      </vt:variant>
    </vt:vector>
  </HeadingPairs>
  <TitlesOfParts>
    <vt:vector size="60" baseType="lpstr">
      <vt:lpstr>Arial</vt:lpstr>
      <vt:lpstr>Calibri</vt:lpstr>
      <vt:lpstr>Cambria Math</vt:lpstr>
      <vt:lpstr>Times New Roman</vt:lpstr>
      <vt:lpstr>Wingdings</vt:lpstr>
      <vt:lpstr>ppt-template1</vt:lpstr>
      <vt:lpstr>SuperKEKB e+ source </vt:lpstr>
      <vt:lpstr>Today’s topic</vt:lpstr>
      <vt:lpstr>OUTLINE</vt:lpstr>
      <vt:lpstr>OUTLINE</vt:lpstr>
      <vt:lpstr>Positron source setup 1</vt:lpstr>
      <vt:lpstr>Positron source setup 2</vt:lpstr>
      <vt:lpstr>Positron source setup 3</vt:lpstr>
      <vt:lpstr>Positron source setup for SuperKEKB 4</vt:lpstr>
      <vt:lpstr>Capture section after the target 1</vt:lpstr>
      <vt:lpstr>Capture section after the target 2</vt:lpstr>
      <vt:lpstr>PowerPoint プレゼンテーション</vt:lpstr>
      <vt:lpstr>Injection requirement</vt:lpstr>
      <vt:lpstr>Injection requirement</vt:lpstr>
      <vt:lpstr>Positron charge and injection efficiency</vt:lpstr>
      <vt:lpstr>Simulation and experiment</vt:lpstr>
      <vt:lpstr>OUTLINE</vt:lpstr>
      <vt:lpstr>PowerPoint プレゼンテーション</vt:lpstr>
      <vt:lpstr>PowerPoint プレゼンテーション</vt:lpstr>
      <vt:lpstr>After large discharge…</vt:lpstr>
      <vt:lpstr>New material for FC head</vt:lpstr>
      <vt:lpstr>Cu alloys</vt:lpstr>
      <vt:lpstr>Evaluation of brazing characteristic</vt:lpstr>
      <vt:lpstr>Measured properties of materials</vt:lpstr>
      <vt:lpstr>Strain-stress curve for C1020 and NC50</vt:lpstr>
      <vt:lpstr>Strain-stress curve for C1020 and NC50</vt:lpstr>
      <vt:lpstr>Strain-stress curve for C1020 and NC50</vt:lpstr>
      <vt:lpstr>Strain-stress curve for C1020 and NC50</vt:lpstr>
      <vt:lpstr>Yield strength</vt:lpstr>
      <vt:lpstr>Production and simulation</vt:lpstr>
      <vt:lpstr>Insertion of insulator plates in the slits</vt:lpstr>
      <vt:lpstr>Short summary 1</vt:lpstr>
      <vt:lpstr>OUTLINE</vt:lpstr>
      <vt:lpstr>Solenoid field issue</vt:lpstr>
      <vt:lpstr>Solenoid field issue</vt:lpstr>
      <vt:lpstr>Present layout</vt:lpstr>
      <vt:lpstr>BPM and steering coils inside solenoid</vt:lpstr>
      <vt:lpstr>Asymmetry of magnetic connection</vt:lpstr>
      <vt:lpstr>BPM and steering coils inside solenoid</vt:lpstr>
      <vt:lpstr>Short summary 2</vt:lpstr>
      <vt:lpstr>OUTLINE</vt:lpstr>
      <vt:lpstr>PowerPoint プレゼンテーション</vt:lpstr>
      <vt:lpstr>Snubber circuit</vt:lpstr>
      <vt:lpstr>Current and voltage waveform w or w/o snubber circuit</vt:lpstr>
      <vt:lpstr>Frequency response of capacitors</vt:lpstr>
      <vt:lpstr>Optimization of the snubber circuit</vt:lpstr>
      <vt:lpstr>Insertion of series inductance</vt:lpstr>
      <vt:lpstr>Insertion position of inductance</vt:lpstr>
      <vt:lpstr>Insertion position of inductance</vt:lpstr>
      <vt:lpstr>Optimization of the snubber circuit</vt:lpstr>
      <vt:lpstr>Optimization of the snubber circuit</vt:lpstr>
      <vt:lpstr>Short summary 3</vt:lpstr>
      <vt:lpstr>OUTLINE</vt:lpstr>
      <vt:lpstr>Upgrade plan</vt:lpstr>
      <vt:lpstr>Other topics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yenomoto</dc:creator>
  <cp:lastModifiedBy>enomoto</cp:lastModifiedBy>
  <cp:revision>40</cp:revision>
  <cp:lastPrinted>2011-01-25T09:13:57Z</cp:lastPrinted>
  <dcterms:created xsi:type="dcterms:W3CDTF">2019-10-20T15:06:28Z</dcterms:created>
  <dcterms:modified xsi:type="dcterms:W3CDTF">2019-10-30T07:49:23Z</dcterms:modified>
</cp:coreProperties>
</file>