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34" r:id="rId2"/>
    <p:sldId id="329" r:id="rId3"/>
    <p:sldId id="557" r:id="rId4"/>
    <p:sldId id="282" r:id="rId5"/>
    <p:sldId id="555" r:id="rId6"/>
    <p:sldId id="280" r:id="rId7"/>
    <p:sldId id="283" r:id="rId8"/>
    <p:sldId id="547" r:id="rId9"/>
    <p:sldId id="554" r:id="rId10"/>
    <p:sldId id="545" r:id="rId11"/>
    <p:sldId id="544" r:id="rId12"/>
    <p:sldId id="549" r:id="rId13"/>
    <p:sldId id="550" r:id="rId14"/>
    <p:sldId id="551" r:id="rId15"/>
    <p:sldId id="556" r:id="rId16"/>
    <p:sldId id="552" r:id="rId17"/>
    <p:sldId id="553" r:id="rId18"/>
    <p:sldId id="284" r:id="rId19"/>
    <p:sldId id="313" r:id="rId20"/>
    <p:sldId id="55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AB71E-C9C6-4849-97DE-F11C4D7FFBDB}" type="datetimeFigureOut">
              <a:rPr kumimoji="1" lang="ja-JP" altLang="en-US" smtClean="0"/>
              <a:t>2019/10/31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07866-A7E0-4417-9031-9C4BBC96C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8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107866-A7E0-4417-9031-9C4BBC96C4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502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605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15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67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87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12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285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18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99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516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64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35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48A3F-8467-49CA-BE46-984AA3C4C3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9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US" altLang="ja-JP" sz="5200" dirty="0"/>
              <a:t>Undulator Positron Source Capture Simulation</a:t>
            </a:r>
            <a:endParaRPr kumimoji="1" lang="ja-JP" altLang="en-US" sz="5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KEK     M. Fukuda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461879-1995-4D12-BB88-03BC7E499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4DE01E-8958-437C-ACC2-284B1294C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44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FDB00-8AA8-4871-8912-F7AE6CA8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Parameters of the simulation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5CE4E4D-A342-4498-8F02-52DA2AF28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398092F-674F-4E2D-A4A1-335AE2181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A45FAAF-251D-45E0-8678-4B3B4DD53A29}"/>
              </a:ext>
            </a:extLst>
          </p:cNvPr>
          <p:cNvSpPr txBox="1"/>
          <p:nvPr/>
        </p:nvSpPr>
        <p:spPr>
          <a:xfrm>
            <a:off x="287783" y="1597633"/>
            <a:ext cx="89947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To reproduce the Ushakov-san’ result, I simulated with below condition.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Input </a:t>
            </a:r>
            <a:r>
              <a:rPr kumimoji="1" lang="ja-JP" altLang="en-US" dirty="0"/>
              <a:t>：</a:t>
            </a:r>
            <a:r>
              <a:rPr kumimoji="1" lang="en-US" altLang="ja-JP" dirty="0"/>
              <a:t>Gamma-rays from Undulators calculated by CAIN (</a:t>
            </a:r>
            <a:r>
              <a:rPr kumimoji="1" lang="en-US" altLang="ja-JP" dirty="0" err="1"/>
              <a:t>Yokoya’s</a:t>
            </a:r>
            <a:r>
              <a:rPr kumimoji="1" lang="en-US" altLang="ja-JP" dirty="0"/>
              <a:t> calculation)</a:t>
            </a:r>
          </a:p>
          <a:p>
            <a:r>
              <a:rPr kumimoji="1" lang="en-US" altLang="ja-JP" dirty="0"/>
              <a:t>               </a:t>
            </a:r>
            <a:r>
              <a:rPr kumimoji="1" lang="en-US" altLang="ja-JP" b="1" dirty="0"/>
              <a:t>Number of Gamma-rays is 4,025,930 </a:t>
            </a:r>
            <a:r>
              <a:rPr kumimoji="1" lang="en-US" altLang="ja-JP" dirty="0"/>
              <a:t>which are generated from 10000 </a:t>
            </a:r>
          </a:p>
          <a:p>
            <a:r>
              <a:rPr lang="en-US" altLang="ja-JP" dirty="0"/>
              <a:t>	</a:t>
            </a:r>
            <a:r>
              <a:rPr kumimoji="1" lang="en-US" altLang="ja-JP" dirty="0"/>
              <a:t>electrons with 125GeV.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Target</a:t>
            </a:r>
            <a:r>
              <a:rPr kumimoji="1" lang="ja-JP" altLang="en-US" dirty="0"/>
              <a:t>：</a:t>
            </a:r>
            <a:r>
              <a:rPr kumimoji="1" lang="en-US" altLang="ja-JP" b="1" dirty="0"/>
              <a:t>Ti6Al4V,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7mm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OMD:  </a:t>
            </a:r>
            <a:r>
              <a:rPr kumimoji="1" lang="en-US" altLang="ja-JP" b="1" dirty="0"/>
              <a:t>QWT  (Peak 1.04T)  + 0.5T  (capture section)</a:t>
            </a:r>
          </a:p>
          <a:p>
            <a:r>
              <a:rPr kumimoji="1" lang="en-US" altLang="ja-JP" dirty="0"/>
              <a:t>             The magnetic filed was calculated by equations  </a:t>
            </a:r>
            <a:r>
              <a:rPr kumimoji="1" lang="en-US" altLang="ja-JP" b="1" dirty="0">
                <a:solidFill>
                  <a:srgbClr val="0000FF"/>
                </a:solidFill>
              </a:rPr>
              <a:t>(Simple model</a:t>
            </a:r>
            <a:r>
              <a:rPr lang="en-US" altLang="ja-JP" b="1" dirty="0">
                <a:solidFill>
                  <a:srgbClr val="0000FF"/>
                </a:solidFill>
              </a:rPr>
              <a:t>)</a:t>
            </a:r>
            <a:endParaRPr kumimoji="1" lang="en-US" altLang="ja-JP" b="1" dirty="0">
              <a:solidFill>
                <a:srgbClr val="0000FF"/>
              </a:solidFill>
            </a:endParaRPr>
          </a:p>
          <a:p>
            <a:endParaRPr kumimoji="1" lang="en-US" altLang="ja-JP" b="1" dirty="0"/>
          </a:p>
          <a:p>
            <a:r>
              <a:rPr kumimoji="1" lang="en-US" altLang="ja-JP" b="1" dirty="0"/>
              <a:t>Accelerating tube :  </a:t>
            </a:r>
            <a:r>
              <a:rPr kumimoji="1" lang="en-US" altLang="ja-JP" b="1" dirty="0">
                <a:solidFill>
                  <a:srgbClr val="0000FF"/>
                </a:solidFill>
              </a:rPr>
              <a:t>SWx1  (~16.8m)</a:t>
            </a:r>
          </a:p>
          <a:p>
            <a:r>
              <a:rPr lang="en-US" altLang="ja-JP" b="1" dirty="0"/>
              <a:t>	</a:t>
            </a:r>
            <a:r>
              <a:rPr lang="en-US" altLang="ja-JP" b="1" dirty="0" err="1"/>
              <a:t>Ez</a:t>
            </a:r>
            <a:r>
              <a:rPr lang="en-US" altLang="ja-JP" b="1" dirty="0"/>
              <a:t> = E0*2*sin(</a:t>
            </a:r>
            <a:r>
              <a:rPr lang="en-US" altLang="ja-JP" b="1" dirty="0" err="1"/>
              <a:t>omegaspace</a:t>
            </a:r>
            <a:r>
              <a:rPr lang="en-US" altLang="ja-JP" b="1" dirty="0"/>
              <a:t>*(z-</a:t>
            </a:r>
            <a:r>
              <a:rPr lang="en-US" altLang="ja-JP" b="1" dirty="0" err="1"/>
              <a:t>zfrontRF</a:t>
            </a:r>
            <a:r>
              <a:rPr lang="en-US" altLang="ja-JP" b="1" dirty="0"/>
              <a:t>)*cos(</a:t>
            </a:r>
            <a:r>
              <a:rPr lang="en-US" altLang="ja-JP" b="1" dirty="0" err="1"/>
              <a:t>omegatime</a:t>
            </a:r>
            <a:r>
              <a:rPr lang="en-US" altLang="ja-JP" b="1" dirty="0"/>
              <a:t>*</a:t>
            </a:r>
            <a:r>
              <a:rPr lang="en-US" altLang="ja-JP" b="1" dirty="0" err="1"/>
              <a:t>t+Ephase</a:t>
            </a:r>
            <a:r>
              <a:rPr lang="en-US" altLang="ja-JP" b="1" dirty="0"/>
              <a:t>)</a:t>
            </a:r>
          </a:p>
          <a:p>
            <a:r>
              <a:rPr lang="en-US" altLang="ja-JP" dirty="0"/>
              <a:t>	</a:t>
            </a:r>
            <a:r>
              <a:rPr lang="en-US" altLang="ja-JP" dirty="0" err="1"/>
              <a:t>omegaspace</a:t>
            </a:r>
            <a:r>
              <a:rPr lang="en-US" altLang="ja-JP" dirty="0"/>
              <a:t> = k = 2</a:t>
            </a:r>
            <a:r>
              <a:rPr lang="el-GR" altLang="ja-JP" dirty="0"/>
              <a:t>π/λ</a:t>
            </a:r>
          </a:p>
          <a:p>
            <a:r>
              <a:rPr lang="en-US" altLang="ja-JP" dirty="0"/>
              <a:t>	</a:t>
            </a:r>
            <a:r>
              <a:rPr lang="en-US" altLang="ja-JP" dirty="0" err="1"/>
              <a:t>omegatime</a:t>
            </a:r>
            <a:r>
              <a:rPr lang="en-US" altLang="ja-JP" dirty="0"/>
              <a:t> = </a:t>
            </a:r>
            <a:r>
              <a:rPr lang="el-GR" altLang="ja-JP" dirty="0"/>
              <a:t>ω = 2π</a:t>
            </a:r>
            <a:r>
              <a:rPr lang="en-US" altLang="ja-JP" dirty="0"/>
              <a:t>f = 2</a:t>
            </a:r>
            <a:r>
              <a:rPr lang="el-GR" altLang="ja-JP" dirty="0"/>
              <a:t>π</a:t>
            </a:r>
            <a:r>
              <a:rPr lang="en-US" altLang="ja-JP" dirty="0"/>
              <a:t>c/</a:t>
            </a:r>
            <a:r>
              <a:rPr lang="el-GR" altLang="ja-JP" dirty="0"/>
              <a:t>λ</a:t>
            </a:r>
            <a:endParaRPr lang="en-US" altLang="ja-JP" dirty="0"/>
          </a:p>
          <a:p>
            <a:r>
              <a:rPr lang="en-US" altLang="ja-JP" b="1" dirty="0"/>
              <a:t>	λ=230.60958mm  (L-band)</a:t>
            </a:r>
          </a:p>
          <a:p>
            <a:r>
              <a:rPr lang="en-US" altLang="ja-JP" b="1" dirty="0"/>
              <a:t>	</a:t>
            </a:r>
            <a:r>
              <a:rPr lang="en-US" altLang="ja-JP" b="1" dirty="0">
                <a:solidFill>
                  <a:srgbClr val="0000FF"/>
                </a:solidFill>
              </a:rPr>
              <a:t>2*E0: 16.08MV/m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6CF254B-28F9-4764-922B-594BF7E11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85056"/>
            <a:ext cx="9144000" cy="41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06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04D90B-5301-4594-BA3B-61C40ACE3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Detector position at Before RF1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6B1BEF5-249A-4C7B-935C-EBD14D58D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7FF1D7-A528-4509-86B6-A4ECD7318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50B34E0-4F20-4714-905D-F07DC3EC6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95" y="1812298"/>
            <a:ext cx="4051733" cy="3233402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258E7BC-5AF2-4C8B-AA9F-DDD94E4ECEC5}"/>
              </a:ext>
            </a:extLst>
          </p:cNvPr>
          <p:cNvCxnSpPr>
            <a:cxnSpLocks/>
          </p:cNvCxnSpPr>
          <p:nvPr/>
        </p:nvCxnSpPr>
        <p:spPr>
          <a:xfrm>
            <a:off x="1147436" y="5045700"/>
            <a:ext cx="0" cy="7144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959C03-BC6F-4E1D-B943-4D90539D83C3}"/>
              </a:ext>
            </a:extLst>
          </p:cNvPr>
          <p:cNvSpPr txBox="1"/>
          <p:nvPr/>
        </p:nvSpPr>
        <p:spPr>
          <a:xfrm>
            <a:off x="873974" y="5735076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Z=0</a:t>
            </a:r>
          </a:p>
          <a:p>
            <a:r>
              <a:rPr lang="en-US" altLang="ja-JP" dirty="0"/>
              <a:t>Target rear surface</a:t>
            </a:r>
            <a:endParaRPr kumimoji="1" lang="ja-JP" altLang="en-US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B421030-64AF-4742-B767-F7CB23C77DBE}"/>
              </a:ext>
            </a:extLst>
          </p:cNvPr>
          <p:cNvCxnSpPr>
            <a:cxnSpLocks/>
          </p:cNvCxnSpPr>
          <p:nvPr/>
        </p:nvCxnSpPr>
        <p:spPr>
          <a:xfrm flipV="1">
            <a:off x="3341776" y="5126703"/>
            <a:ext cx="0" cy="464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81BA7ED-B0A2-4D51-9C33-07A1DDDD1E73}"/>
              </a:ext>
            </a:extLst>
          </p:cNvPr>
          <p:cNvSpPr txBox="1"/>
          <p:nvPr/>
        </p:nvSpPr>
        <p:spPr>
          <a:xfrm>
            <a:off x="3163479" y="5612233"/>
            <a:ext cx="2532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BeforeRF1    </a:t>
            </a:r>
            <a:r>
              <a:rPr lang="en-US" altLang="ja-JP" dirty="0"/>
              <a:t>Z= 167.6mm</a:t>
            </a:r>
          </a:p>
          <a:p>
            <a:r>
              <a:rPr lang="en-US" altLang="ja-JP" dirty="0"/>
              <a:t>     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515EB2A-45A5-44F1-BF31-20B8CA7BCE50}"/>
              </a:ext>
            </a:extLst>
          </p:cNvPr>
          <p:cNvSpPr txBox="1"/>
          <p:nvPr/>
        </p:nvSpPr>
        <p:spPr>
          <a:xfrm>
            <a:off x="4994833" y="2223026"/>
            <a:ext cx="35205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 compare the positron distribution</a:t>
            </a:r>
            <a:r>
              <a:rPr kumimoji="1" lang="ja-JP" altLang="en-US" dirty="0"/>
              <a:t> </a:t>
            </a:r>
            <a:br>
              <a:rPr kumimoji="1" lang="en-US" altLang="ja-JP" dirty="0"/>
            </a:br>
            <a:r>
              <a:rPr kumimoji="1" lang="en-US" altLang="ja-JP" dirty="0"/>
              <a:t>at</a:t>
            </a:r>
            <a:r>
              <a:rPr kumimoji="1" lang="ja-JP" altLang="en-US" dirty="0"/>
              <a:t> </a:t>
            </a:r>
            <a:r>
              <a:rPr kumimoji="1" lang="en-US" altLang="ja-JP" dirty="0"/>
              <a:t>before RF1.</a:t>
            </a:r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40166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48F27F68-304F-414D-BB0F-575A92634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ACC Front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DD588A-2B4E-4FAE-AD0B-DC80291A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6C2396-82D5-430E-B010-BD93489A4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1AAF4CA-103F-44A1-A619-829EA40A4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1" y="3612758"/>
            <a:ext cx="4013218" cy="31295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0006E4C-360C-454E-9875-F1AC9C7BF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050" y="292453"/>
            <a:ext cx="4123350" cy="309959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25D7019-13F9-40AD-88F9-B79B0E3EA6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227" y="3602976"/>
            <a:ext cx="4039045" cy="31185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5BDC8E2-1995-4044-B3BB-8093A1103B09}"/>
              </a:ext>
            </a:extLst>
          </p:cNvPr>
          <p:cNvSpPr txBox="1"/>
          <p:nvPr/>
        </p:nvSpPr>
        <p:spPr>
          <a:xfrm>
            <a:off x="111539" y="1434157"/>
            <a:ext cx="39569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Magnetic field: 2D map data</a:t>
            </a:r>
            <a:r>
              <a:rPr lang="ja-JP" altLang="en-US" b="1" dirty="0"/>
              <a:t> </a:t>
            </a:r>
            <a:r>
              <a:rPr lang="en-US" altLang="ja-JP" b="1" dirty="0"/>
              <a:t>(POISSON)</a:t>
            </a:r>
          </a:p>
          <a:p>
            <a:r>
              <a:rPr lang="en-US" altLang="ja-JP" dirty="0"/>
              <a:t>Z=167.6mm (BeforeRF1)</a:t>
            </a:r>
          </a:p>
          <a:p>
            <a:endParaRPr lang="en-US" altLang="ja-JP" b="1" dirty="0"/>
          </a:p>
          <a:p>
            <a:r>
              <a:rPr lang="en-US" altLang="ja-JP" b="1" dirty="0"/>
              <a:t>Ne+: 31877(Fukuda), 34970(Ushakov)</a:t>
            </a:r>
          </a:p>
          <a:p>
            <a:r>
              <a:rPr lang="en-US" altLang="ja-JP" b="1" dirty="0"/>
              <a:t>	</a:t>
            </a:r>
            <a:r>
              <a:rPr kumimoji="1" lang="en-US" altLang="ja-JP" b="1" dirty="0"/>
              <a:t>	difference: 10%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The e+ distributions are different.</a:t>
            </a:r>
          </a:p>
        </p:txBody>
      </p:sp>
    </p:spTree>
    <p:extLst>
      <p:ext uri="{BB962C8B-B14F-4D97-AF65-F5344CB8AC3E}">
        <p14:creationId xmlns:p14="http://schemas.microsoft.com/office/powerpoint/2010/main" val="412730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48F27F68-304F-414D-BB0F-575A92634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ACC Front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DD588A-2B4E-4FAE-AD0B-DC80291A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6C2396-82D5-430E-B010-BD93489A4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1AAF4CA-103F-44A1-A619-829EA40A4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1" y="3670568"/>
            <a:ext cx="4013218" cy="301387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0006E4C-360C-454E-9875-F1AC9C7BF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399" y="292453"/>
            <a:ext cx="4062652" cy="309959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25D7019-13F9-40AD-88F9-B79B0E3EA6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839" y="3602976"/>
            <a:ext cx="4011820" cy="311850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BBACC7D-56FD-4646-BD1F-D20BF3F44888}"/>
              </a:ext>
            </a:extLst>
          </p:cNvPr>
          <p:cNvSpPr txBox="1"/>
          <p:nvPr/>
        </p:nvSpPr>
        <p:spPr>
          <a:xfrm>
            <a:off x="66091" y="1447981"/>
            <a:ext cx="48990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Magnetic field: </a:t>
            </a:r>
            <a:r>
              <a:rPr lang="en-US" altLang="ja-JP" b="1" dirty="0">
                <a:solidFill>
                  <a:srgbClr val="0000FF"/>
                </a:solidFill>
              </a:rPr>
              <a:t>(Simple shape)</a:t>
            </a:r>
            <a:endParaRPr lang="en-US" altLang="ja-JP" b="1" dirty="0"/>
          </a:p>
          <a:p>
            <a:r>
              <a:rPr lang="en-US" altLang="ja-JP" dirty="0"/>
              <a:t>Z=167.6mm (BeforeRF1)</a:t>
            </a:r>
          </a:p>
          <a:p>
            <a:endParaRPr lang="en-US" altLang="ja-JP" b="1" dirty="0"/>
          </a:p>
          <a:p>
            <a:r>
              <a:rPr lang="en-US" altLang="ja-JP" b="1" dirty="0"/>
              <a:t>Ne+: 35865 (Fukuda), 34970(Ushakov)</a:t>
            </a:r>
          </a:p>
          <a:p>
            <a:r>
              <a:rPr lang="en-US" altLang="ja-JP" b="1" dirty="0"/>
              <a:t>	</a:t>
            </a:r>
            <a:r>
              <a:rPr kumimoji="1" lang="en-US" altLang="ja-JP" b="1" dirty="0"/>
              <a:t>	difference: 3%</a:t>
            </a:r>
            <a:endParaRPr lang="en-US" altLang="ja-JP" b="1" dirty="0"/>
          </a:p>
          <a:p>
            <a:r>
              <a:rPr lang="en-US" altLang="ja-JP" b="1" dirty="0"/>
              <a:t>The e+ distributions become same shape.</a:t>
            </a:r>
          </a:p>
          <a:p>
            <a:r>
              <a:rPr lang="en-US" altLang="ja-JP" b="1" dirty="0"/>
              <a:t>In angle distribution, there is difference </a:t>
            </a:r>
            <a:br>
              <a:rPr lang="en-US" altLang="ja-JP" b="1" dirty="0"/>
            </a:br>
            <a:r>
              <a:rPr lang="en-US" altLang="ja-JP" b="1" dirty="0"/>
              <a:t>in low angle part.</a:t>
            </a:r>
          </a:p>
        </p:txBody>
      </p:sp>
    </p:spTree>
    <p:extLst>
      <p:ext uri="{BB962C8B-B14F-4D97-AF65-F5344CB8AC3E}">
        <p14:creationId xmlns:p14="http://schemas.microsoft.com/office/powerpoint/2010/main" val="2510093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CAC9CBC-5F34-437D-BFE9-05160B642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830" y="2064880"/>
            <a:ext cx="5799151" cy="430778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01AB60-5812-47D3-BAC3-3E08922C8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Phase scan result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8306B52-47DD-43C2-89A9-F52F4F1A8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80CCC0-3652-44BF-ACD9-2531567B8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D39C417-5FC2-444A-9B01-C8E898085111}"/>
              </a:ext>
            </a:extLst>
          </p:cNvPr>
          <p:cNvSpPr txBox="1"/>
          <p:nvPr/>
        </p:nvSpPr>
        <p:spPr>
          <a:xfrm>
            <a:off x="941054" y="1531400"/>
            <a:ext cx="5400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 scanned the accelerating phase to find the best phase.</a:t>
            </a:r>
          </a:p>
          <a:p>
            <a:r>
              <a:rPr kumimoji="1" lang="en-US" altLang="ja-JP" dirty="0"/>
              <a:t>Number of positrons becomes maximum at 160deg.</a:t>
            </a:r>
            <a:endParaRPr kumimoji="1" lang="ja-JP" altLang="en-US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D8CEC060-5A1C-48C0-9862-1A98CBBD5D81}"/>
              </a:ext>
            </a:extLst>
          </p:cNvPr>
          <p:cNvCxnSpPr>
            <a:cxnSpLocks/>
          </p:cNvCxnSpPr>
          <p:nvPr/>
        </p:nvCxnSpPr>
        <p:spPr>
          <a:xfrm>
            <a:off x="4731920" y="3217423"/>
            <a:ext cx="0" cy="423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443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1B32E7-BFEE-414A-8A82-1F23CC7D5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Phase scan of accelerators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E74516-CD46-4341-A47D-1193E06EA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2018/10/23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EE87C5-A696-4F0A-BE13-B3CFC54A2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E58A5B8-E00C-4C1E-92C0-285BB4D71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88FB782-4E29-4666-8C8D-4A1B24AC6C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2" t="23859" r="48528" b="-2189"/>
          <a:stretch/>
        </p:blipFill>
        <p:spPr>
          <a:xfrm>
            <a:off x="4572000" y="2130592"/>
            <a:ext cx="4128470" cy="422161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318EC1A-2E6F-406A-99D2-B535543420CD}"/>
              </a:ext>
            </a:extLst>
          </p:cNvPr>
          <p:cNvSpPr txBox="1"/>
          <p:nvPr/>
        </p:nvSpPr>
        <p:spPr>
          <a:xfrm>
            <a:off x="493034" y="3005939"/>
            <a:ext cx="3857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0000FF"/>
                </a:solidFill>
              </a:rPr>
              <a:t>Positrons within +/-7mm from the peak of longitudinal position distribution are captured in DR.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2340D67-EB04-43CE-8D9D-99DEE1DE2607}"/>
              </a:ext>
            </a:extLst>
          </p:cNvPr>
          <p:cNvSpPr txBox="1"/>
          <p:nvPr/>
        </p:nvSpPr>
        <p:spPr>
          <a:xfrm>
            <a:off x="222250" y="1417525"/>
            <a:ext cx="8489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phase of the accelerator was optimized so that the number of positrons within +/- 7 mm in the longitudinal position distribution was maximized.</a:t>
            </a:r>
          </a:p>
          <a:p>
            <a:endParaRPr kumimoji="1" lang="en-US" altLang="ja-JP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B492D76-6897-4779-8E3D-35017B0C0E22}"/>
              </a:ext>
            </a:extLst>
          </p:cNvPr>
          <p:cNvSpPr/>
          <p:nvPr/>
        </p:nvSpPr>
        <p:spPr>
          <a:xfrm>
            <a:off x="6820558" y="6029350"/>
            <a:ext cx="2096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/>
              <a:t>Analyzed by T. </a:t>
            </a:r>
            <a:r>
              <a:rPr kumimoji="1" lang="en-US" altLang="ja-JP" dirty="0" err="1"/>
              <a:t>Okugi</a:t>
            </a:r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4F0B36C-9451-4938-946B-211C823535A3}"/>
              </a:ext>
            </a:extLst>
          </p:cNvPr>
          <p:cNvSpPr/>
          <p:nvPr/>
        </p:nvSpPr>
        <p:spPr>
          <a:xfrm>
            <a:off x="271232" y="53830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en-US" altLang="ja-JP" dirty="0"/>
              <a:t>The phases of all the accelerating tubes were simultaneously moved.</a:t>
            </a:r>
          </a:p>
        </p:txBody>
      </p:sp>
    </p:spTree>
    <p:extLst>
      <p:ext uri="{BB962C8B-B14F-4D97-AF65-F5344CB8AC3E}">
        <p14:creationId xmlns:p14="http://schemas.microsoft.com/office/powerpoint/2010/main" val="2507515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48F27F68-304F-414D-BB0F-575A92634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ACC Exit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DD588A-2B4E-4FAE-AD0B-DC80291A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6C2396-82D5-430E-B010-BD93489A4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1AAF4CA-103F-44A1-A619-829EA40A4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2" y="3656466"/>
            <a:ext cx="4018454" cy="304208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0006E4C-360C-454E-9875-F1AC9C7BF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381" y="353075"/>
            <a:ext cx="4010687" cy="297835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25D7019-13F9-40AD-88F9-B79B0E3EA6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540" y="3667078"/>
            <a:ext cx="3984419" cy="2990294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328ADC-555A-4841-A19C-537A6C84EC87}"/>
              </a:ext>
            </a:extLst>
          </p:cNvPr>
          <p:cNvSpPr txBox="1"/>
          <p:nvPr/>
        </p:nvSpPr>
        <p:spPr>
          <a:xfrm>
            <a:off x="63472" y="1420223"/>
            <a:ext cx="54104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Phase: 160deg</a:t>
            </a:r>
          </a:p>
          <a:p>
            <a:endParaRPr lang="en-US" altLang="ja-JP" b="1" dirty="0"/>
          </a:p>
          <a:p>
            <a:r>
              <a:rPr lang="en-US" altLang="ja-JP" b="1" dirty="0"/>
              <a:t>The Pt and angle distributions become similar.</a:t>
            </a:r>
          </a:p>
          <a:p>
            <a:r>
              <a:rPr lang="en-US" altLang="ja-JP" dirty="0"/>
              <a:t>The energy distribution is slightly different.</a:t>
            </a:r>
          </a:p>
          <a:p>
            <a:endParaRPr kumimoji="1" lang="en-US" altLang="ja-JP" b="1" dirty="0"/>
          </a:p>
          <a:p>
            <a:r>
              <a:rPr kumimoji="1" lang="en-US" altLang="ja-JP" b="1" dirty="0"/>
              <a:t>Ne+: 25460</a:t>
            </a:r>
            <a:r>
              <a:rPr lang="en-US" altLang="ja-JP" b="1" dirty="0"/>
              <a:t> (Fukuda), 26462 (Ushakov)</a:t>
            </a:r>
            <a:endParaRPr kumimoji="1" lang="en-US" altLang="ja-JP" b="1" dirty="0"/>
          </a:p>
          <a:p>
            <a:r>
              <a:rPr kumimoji="1" lang="en-US" altLang="ja-JP" b="1" dirty="0"/>
              <a:t>	difference: 4%</a:t>
            </a:r>
          </a:p>
          <a:p>
            <a:endParaRPr kumimoji="1"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556393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48F27F68-304F-414D-BB0F-575A92634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ACC Exit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DD588A-2B4E-4FAE-AD0B-DC80291A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6C2396-82D5-430E-B010-BD93489A4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1AAF4CA-103F-44A1-A619-829EA40A4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" y="3647966"/>
            <a:ext cx="4034443" cy="305908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0006E4C-360C-454E-9875-F1AC9C7BF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613" y="325285"/>
            <a:ext cx="4110223" cy="303393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25D7019-13F9-40AD-88F9-B79B0E3EA6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18" y="3646069"/>
            <a:ext cx="4021464" cy="303231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B45067-DEBF-4A1D-A90F-70BB16A21563}"/>
              </a:ext>
            </a:extLst>
          </p:cNvPr>
          <p:cNvSpPr txBox="1"/>
          <p:nvPr/>
        </p:nvSpPr>
        <p:spPr>
          <a:xfrm>
            <a:off x="302932" y="1456257"/>
            <a:ext cx="422590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I adjusted the phase.</a:t>
            </a:r>
          </a:p>
          <a:p>
            <a:r>
              <a:rPr lang="en-US" altLang="ja-JP" sz="2000" b="1" dirty="0"/>
              <a:t>Phase: 155deg</a:t>
            </a:r>
          </a:p>
          <a:p>
            <a:endParaRPr lang="en-US" altLang="ja-JP" sz="2000" b="1" dirty="0"/>
          </a:p>
          <a:p>
            <a:r>
              <a:rPr lang="en-US" altLang="ja-JP" sz="2000" b="1" dirty="0"/>
              <a:t>The distributions are more similar.</a:t>
            </a:r>
          </a:p>
          <a:p>
            <a:r>
              <a:rPr kumimoji="1" lang="en-US" altLang="ja-JP" sz="2000" b="1" dirty="0"/>
              <a:t>Ne+: 25639</a:t>
            </a:r>
            <a:r>
              <a:rPr lang="en-US" altLang="ja-JP" sz="2000" b="1" dirty="0"/>
              <a:t>(Fukuda), 26462 (Ushakov)</a:t>
            </a:r>
          </a:p>
          <a:p>
            <a:r>
              <a:rPr kumimoji="1" lang="en-US" altLang="ja-JP" sz="2000" b="1" dirty="0"/>
              <a:t>	difference: 3%</a:t>
            </a:r>
          </a:p>
          <a:p>
            <a:endParaRPr kumimoji="1"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3190982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B8E553-5519-4683-BC5F-A1D3928D7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Positron profile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D77AD32-DA27-43CA-928D-5960533F7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27EC4DD-E4CB-41DB-A104-B78F3DD3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B0D84E4-52C8-4877-8E62-108D74D68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153" y="2530933"/>
            <a:ext cx="4345257" cy="419054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A676E31-E710-45BD-8194-0C61160928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" y="2530933"/>
            <a:ext cx="4345257" cy="419054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50DA77-4D7E-437A-BEA2-B11263812898}"/>
              </a:ext>
            </a:extLst>
          </p:cNvPr>
          <p:cNvSpPr txBox="1"/>
          <p:nvPr/>
        </p:nvSpPr>
        <p:spPr>
          <a:xfrm>
            <a:off x="249382" y="1690689"/>
            <a:ext cx="3505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Energy vs time </a:t>
            </a:r>
            <a:r>
              <a:rPr kumimoji="1" lang="en-US" altLang="ja-JP" dirty="0"/>
              <a:t>is similar to that of </a:t>
            </a:r>
            <a:br>
              <a:rPr kumimoji="1" lang="en-US" altLang="ja-JP" dirty="0"/>
            </a:br>
            <a:r>
              <a:rPr kumimoji="1" lang="en-US" altLang="ja-JP" dirty="0"/>
              <a:t>Ushakov-san’s simulation.</a:t>
            </a:r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BF83017-2089-4FD3-8C92-B27D04AAC6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26" t="10242" r="32986" b="47658"/>
          <a:stretch/>
        </p:blipFill>
        <p:spPr>
          <a:xfrm>
            <a:off x="4276163" y="136523"/>
            <a:ext cx="4705231" cy="225833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7918BAA-6720-4348-9EB7-E97914B055D0}"/>
              </a:ext>
            </a:extLst>
          </p:cNvPr>
          <p:cNvSpPr txBox="1"/>
          <p:nvPr/>
        </p:nvSpPr>
        <p:spPr>
          <a:xfrm>
            <a:off x="1738794" y="233702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155deg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500640F-236D-4CA5-A596-2D342306F221}"/>
              </a:ext>
            </a:extLst>
          </p:cNvPr>
          <p:cNvSpPr txBox="1"/>
          <p:nvPr/>
        </p:nvSpPr>
        <p:spPr>
          <a:xfrm>
            <a:off x="6310794" y="2271534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160deg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5254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999E5C20-77D5-4F6B-8686-78885D8BC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3089CF24-820C-4108-944F-2D4CF77FE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930" y="1539470"/>
            <a:ext cx="8402139" cy="4953404"/>
          </a:xfrm>
        </p:spPr>
        <p:txBody>
          <a:bodyPr>
            <a:normAutofit/>
          </a:bodyPr>
          <a:lstStyle/>
          <a:p>
            <a:r>
              <a:rPr lang="en-US" altLang="ja-JP" dirty="0"/>
              <a:t>I could reproduce the Ushakov-san' result by using the simple </a:t>
            </a:r>
            <a:r>
              <a:rPr lang="en-US" altLang="ja-JP" dirty="0" err="1"/>
              <a:t>Bz</a:t>
            </a:r>
            <a:r>
              <a:rPr lang="en-US" altLang="ja-JP" dirty="0"/>
              <a:t> profile like trapezoid. </a:t>
            </a:r>
          </a:p>
          <a:p>
            <a:r>
              <a:rPr lang="en-US" altLang="ja-JP" dirty="0"/>
              <a:t>Hence the positron yield at DR decrease from 1.3 to 0.8 when the magnetic field of the QWT designed by W. Liu-san is used.</a:t>
            </a:r>
          </a:p>
          <a:p>
            <a:r>
              <a:rPr lang="en-US" altLang="ja-JP" dirty="0"/>
              <a:t>This is not the final result. The optimization of the QWT and solenoid field and so on is not enough.</a:t>
            </a:r>
          </a:p>
          <a:p>
            <a:r>
              <a:rPr lang="en-US" altLang="ja-JP" dirty="0"/>
              <a:t>I thank Ushakov-san for providing me with useful information and simulation data.</a:t>
            </a: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BF96D36-4F9A-40F8-A747-BA1B5D62D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E98C805-5783-438A-A9C3-7FB295452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FFE35-3CEF-4864-86BA-84E92790422D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605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E07003-6698-4C21-96F6-35F39F40D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Simulation of a positron source for undulator method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D395FF-FEDF-4AD9-9974-69877FAB1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9750AC3-9DFE-476A-BAFD-3E0706C66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543EBC-B69D-472C-BCE2-691DF0C3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FFE35-3CEF-4864-86BA-84E9279042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360CBFD-4FAA-4EEF-B965-869E5A21E9D6}"/>
              </a:ext>
            </a:extLst>
          </p:cNvPr>
          <p:cNvSpPr txBox="1"/>
          <p:nvPr/>
        </p:nvSpPr>
        <p:spPr>
          <a:xfrm>
            <a:off x="417252" y="1643163"/>
            <a:ext cx="872674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 am developing start-to-end simulation programs for ILC positron source.</a:t>
            </a:r>
          </a:p>
          <a:p>
            <a:r>
              <a:rPr lang="en-US" altLang="ja-JP" dirty="0"/>
              <a:t>The tracking of positrons up to the exit of Capture section (125MeV) can be simulated now.</a:t>
            </a:r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E834FB-E068-4EE7-87F1-3B27507DBFE0}"/>
              </a:ext>
            </a:extLst>
          </p:cNvPr>
          <p:cNvSpPr txBox="1"/>
          <p:nvPr/>
        </p:nvSpPr>
        <p:spPr>
          <a:xfrm>
            <a:off x="638724" y="5166273"/>
            <a:ext cx="83746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Gamma-ray generation: calculated by K. </a:t>
            </a:r>
            <a:r>
              <a:rPr kumimoji="1" lang="en-US" altLang="ja-JP" dirty="0" err="1"/>
              <a:t>Yokoya</a:t>
            </a:r>
            <a:endParaRPr kumimoji="1" lang="en-US" altLang="ja-JP" dirty="0"/>
          </a:p>
          <a:p>
            <a:r>
              <a:rPr kumimoji="1" lang="en-US" altLang="ja-JP" dirty="0"/>
              <a:t>Positron generation at a target  ---  Capture section (125MeV):  calculated by M. Fukuda</a:t>
            </a:r>
          </a:p>
          <a:p>
            <a:r>
              <a:rPr kumimoji="1" lang="en-US" altLang="ja-JP" dirty="0"/>
              <a:t>Tracking of positrons after Capture section:  T. </a:t>
            </a:r>
            <a:r>
              <a:rPr kumimoji="1" lang="en-US" altLang="ja-JP" dirty="0" err="1"/>
              <a:t>Okugi</a:t>
            </a:r>
            <a:r>
              <a:rPr kumimoji="1" lang="en-US" altLang="ja-JP" dirty="0"/>
              <a:t> </a:t>
            </a:r>
          </a:p>
          <a:p>
            <a:r>
              <a:rPr lang="en-US" altLang="ja-JP" dirty="0"/>
              <a:t>A. Ushakov-san has continued the simulation of Undulator ILC positron source </a:t>
            </a:r>
          </a:p>
          <a:p>
            <a:r>
              <a:rPr lang="en-US" altLang="ja-JP" dirty="0"/>
              <a:t>all the time. </a:t>
            </a:r>
            <a:endParaRPr kumimoji="1"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58B4C67-D86E-45B9-8338-C5B20C7C1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178" y="2237004"/>
            <a:ext cx="7735084" cy="2340665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E665ABF-2528-42E7-BC5D-1E7E22499F3E}"/>
              </a:ext>
            </a:extLst>
          </p:cNvPr>
          <p:cNvSpPr txBox="1"/>
          <p:nvPr/>
        </p:nvSpPr>
        <p:spPr>
          <a:xfrm>
            <a:off x="5830529" y="4017236"/>
            <a:ext cx="339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ILC - Technical Design Report(TDR)</a:t>
            </a:r>
            <a:endParaRPr kumimoji="1" lang="ja-JP" altLang="en-US" dirty="0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C5CD2CAB-CB3F-4920-A98A-E495A4EA3E23}"/>
              </a:ext>
            </a:extLst>
          </p:cNvPr>
          <p:cNvCxnSpPr>
            <a:cxnSpLocks/>
          </p:cNvCxnSpPr>
          <p:nvPr/>
        </p:nvCxnSpPr>
        <p:spPr>
          <a:xfrm>
            <a:off x="2762136" y="3198584"/>
            <a:ext cx="0" cy="13969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60A0E26-BFE9-4BB7-BB4E-92BBA945ED39}"/>
              </a:ext>
            </a:extLst>
          </p:cNvPr>
          <p:cNvCxnSpPr>
            <a:cxnSpLocks/>
          </p:cNvCxnSpPr>
          <p:nvPr/>
        </p:nvCxnSpPr>
        <p:spPr>
          <a:xfrm>
            <a:off x="3875826" y="3180709"/>
            <a:ext cx="0" cy="13969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A8FDF7B0-6116-4222-B0E9-AF788D63D31D}"/>
              </a:ext>
            </a:extLst>
          </p:cNvPr>
          <p:cNvCxnSpPr>
            <a:cxnSpLocks/>
          </p:cNvCxnSpPr>
          <p:nvPr/>
        </p:nvCxnSpPr>
        <p:spPr>
          <a:xfrm>
            <a:off x="8189022" y="3104278"/>
            <a:ext cx="0" cy="13969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C1F8048-BF82-454F-8358-52A45A9299A4}"/>
              </a:ext>
            </a:extLst>
          </p:cNvPr>
          <p:cNvCxnSpPr>
            <a:cxnSpLocks/>
          </p:cNvCxnSpPr>
          <p:nvPr/>
        </p:nvCxnSpPr>
        <p:spPr>
          <a:xfrm>
            <a:off x="2803090" y="4568148"/>
            <a:ext cx="1011428" cy="0"/>
          </a:xfrm>
          <a:prstGeom prst="line">
            <a:avLst/>
          </a:prstGeom>
          <a:ln w="3810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386C674-09A5-4308-82C1-04BFD01AB79E}"/>
              </a:ext>
            </a:extLst>
          </p:cNvPr>
          <p:cNvCxnSpPr>
            <a:cxnSpLocks/>
          </p:cNvCxnSpPr>
          <p:nvPr/>
        </p:nvCxnSpPr>
        <p:spPr>
          <a:xfrm>
            <a:off x="3946621" y="4577669"/>
            <a:ext cx="4242401" cy="0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3CE1566-4FFB-4718-9A8B-2F0A33824E3C}"/>
              </a:ext>
            </a:extLst>
          </p:cNvPr>
          <p:cNvSpPr txBox="1"/>
          <p:nvPr/>
        </p:nvSpPr>
        <p:spPr>
          <a:xfrm>
            <a:off x="2868876" y="4629022"/>
            <a:ext cx="879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00FF"/>
                </a:solidFill>
              </a:rPr>
              <a:t>Geant4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6957B29-85D1-48B4-9DC7-994FBCAD8529}"/>
              </a:ext>
            </a:extLst>
          </p:cNvPr>
          <p:cNvSpPr txBox="1"/>
          <p:nvPr/>
        </p:nvSpPr>
        <p:spPr>
          <a:xfrm>
            <a:off x="5100095" y="4583506"/>
            <a:ext cx="2432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SAD (not implemented)</a:t>
            </a:r>
            <a:endParaRPr kumimoji="1" lang="ja-JP" altLang="en-US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CA3C813-AB5E-4D87-B12F-537FC7C580A4}"/>
              </a:ext>
            </a:extLst>
          </p:cNvPr>
          <p:cNvSpPr txBox="1"/>
          <p:nvPr/>
        </p:nvSpPr>
        <p:spPr>
          <a:xfrm>
            <a:off x="1250378" y="462902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CAIN</a:t>
            </a:r>
            <a:endParaRPr kumimoji="1" lang="ja-JP" altLang="en-US" b="1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3BD7337B-5628-46BA-ABF8-5E3F9C295918}"/>
              </a:ext>
            </a:extLst>
          </p:cNvPr>
          <p:cNvCxnSpPr>
            <a:cxnSpLocks/>
          </p:cNvCxnSpPr>
          <p:nvPr/>
        </p:nvCxnSpPr>
        <p:spPr>
          <a:xfrm>
            <a:off x="638724" y="4568148"/>
            <a:ext cx="1952659" cy="0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205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25A463-EB7D-469F-9D14-1DF8BE763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89EA36-78CB-44D6-971C-0F1E1DEF2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75E0CC-157A-4B5C-9BFE-076691F3B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DAF8D7-72F8-4607-B8FD-7663385AA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684BEC-E101-4BFB-84E4-1FDE2BD5F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8A3F-8467-49CA-BE46-984AA3C4C33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588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137B20-8DE1-4348-BBEB-8D93F5D7C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AF5F462-6175-4479-8504-C240D568A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2019/10/31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E0E2723-261E-4217-992C-2C5BA5353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3D01E4A-C434-40E6-98EC-A8363E038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FFE35-3CEF-4864-86BA-84E92790422D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61F3E25-8242-427C-AE4A-F6C4FE7BE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40" y="240463"/>
            <a:ext cx="8660120" cy="6495309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A849E98-7FB9-46E9-8A50-E1EDE5482A1A}"/>
              </a:ext>
            </a:extLst>
          </p:cNvPr>
          <p:cNvSpPr/>
          <p:nvPr/>
        </p:nvSpPr>
        <p:spPr>
          <a:xfrm>
            <a:off x="779304" y="6366440"/>
            <a:ext cx="2096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/>
              <a:t>Analyzed by T. </a:t>
            </a:r>
            <a:r>
              <a:rPr kumimoji="1" lang="en-US" altLang="ja-JP" dirty="0" err="1"/>
              <a:t>Okugi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3CBA264-CD2E-4496-AAF9-6C9C2FC97AE2}"/>
              </a:ext>
            </a:extLst>
          </p:cNvPr>
          <p:cNvSpPr txBox="1"/>
          <p:nvPr/>
        </p:nvSpPr>
        <p:spPr>
          <a:xfrm>
            <a:off x="5277284" y="6558254"/>
            <a:ext cx="228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LCWS2018: M. Fukuda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3770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AC374B46-50AA-498A-B4FA-0EFF061DE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4000" dirty="0"/>
              <a:t>Difference between Fukuda’s simulation and Ushakov-san’s simulation</a:t>
            </a:r>
            <a:endParaRPr kumimoji="1" lang="ja-JP" altLang="en-US" sz="4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ECD7C6-7AC4-451B-9619-0199A66DC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7AEEB8-A21C-47DA-870B-348832D84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FFE35-3CEF-4864-86BA-84E92790422D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2" name="コンテンツ プレースホルダー 9">
            <a:extLst>
              <a:ext uri="{FF2B5EF4-FFF2-40B4-BE49-F238E27FC236}">
                <a16:creationId xmlns:a16="http://schemas.microsoft.com/office/drawing/2014/main" id="{EE10BB78-4616-4BB0-8ADA-48757C9C3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5032376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The positron yield between Ushakov-san’s simulation and my simulation is different in undulator scheme. </a:t>
            </a:r>
          </a:p>
          <a:p>
            <a:r>
              <a:rPr lang="en-US" altLang="ja-JP" dirty="0"/>
              <a:t>The difference is caused by the difference of the model of the QWT magnetic field and the accelerating tubes.</a:t>
            </a:r>
          </a:p>
          <a:p>
            <a:r>
              <a:rPr lang="en-US" altLang="ja-JP" dirty="0"/>
              <a:t>Fukuda’s simulation</a:t>
            </a:r>
          </a:p>
          <a:p>
            <a:pPr lvl="1"/>
            <a:r>
              <a:rPr lang="en-US" altLang="ja-JP" dirty="0"/>
              <a:t>QWT and the solenoid field designed by </a:t>
            </a:r>
            <a:r>
              <a:rPr lang="en-US" altLang="ja-JP" dirty="0" err="1"/>
              <a:t>Wanming</a:t>
            </a:r>
            <a:r>
              <a:rPr lang="en-US" altLang="ja-JP" dirty="0"/>
              <a:t> Liu. </a:t>
            </a:r>
          </a:p>
          <a:p>
            <a:pPr lvl="1"/>
            <a:r>
              <a:rPr lang="en-US" altLang="ja-JP" dirty="0"/>
              <a:t>Capture </a:t>
            </a:r>
            <a:r>
              <a:rPr lang="en-US" altLang="ja-JP" dirty="0" err="1"/>
              <a:t>linac</a:t>
            </a:r>
            <a:r>
              <a:rPr lang="en-US" altLang="ja-JP" dirty="0"/>
              <a:t>:  two SW and three TW accelerating tubes.</a:t>
            </a:r>
          </a:p>
          <a:p>
            <a:r>
              <a:rPr lang="en-US" altLang="ja-JP" dirty="0"/>
              <a:t>Ushakov-san’s simulation</a:t>
            </a:r>
          </a:p>
          <a:p>
            <a:pPr lvl="1"/>
            <a:r>
              <a:rPr lang="en-US" altLang="ja-JP" dirty="0"/>
              <a:t>QWT and solenoid field:  Simple shape like trapezoid. </a:t>
            </a:r>
          </a:p>
          <a:p>
            <a:pPr lvl="1"/>
            <a:r>
              <a:rPr lang="en-US" altLang="ja-JP" dirty="0"/>
              <a:t>Capture </a:t>
            </a:r>
            <a:r>
              <a:rPr lang="en-US" altLang="ja-JP" dirty="0" err="1"/>
              <a:t>linac</a:t>
            </a:r>
            <a:r>
              <a:rPr lang="en-US" altLang="ja-JP" dirty="0"/>
              <a:t>: one long SW accelerating tube.</a:t>
            </a:r>
          </a:p>
          <a:p>
            <a:r>
              <a:rPr lang="en-US" altLang="ja-JP" dirty="0"/>
              <a:t>I could reproduce the </a:t>
            </a:r>
            <a:r>
              <a:rPr lang="en-US" altLang="ja-JP"/>
              <a:t>Ushakov-san’s result </a:t>
            </a:r>
            <a:r>
              <a:rPr lang="en-US" altLang="ja-JP" dirty="0"/>
              <a:t>by using Ushakov-san’s model of </a:t>
            </a:r>
            <a:r>
              <a:rPr lang="en-US" altLang="ja-JP"/>
              <a:t>QWT  </a:t>
            </a:r>
            <a:r>
              <a:rPr lang="en-US" altLang="ja-JP" dirty="0"/>
              <a:t>and an accelerating tube. </a:t>
            </a:r>
          </a:p>
        </p:txBody>
      </p:sp>
    </p:spTree>
    <p:extLst>
      <p:ext uri="{BB962C8B-B14F-4D97-AF65-F5344CB8AC3E}">
        <p14:creationId xmlns:p14="http://schemas.microsoft.com/office/powerpoint/2010/main" val="303101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6C30B3-A197-4320-9922-210A827EE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Placement of the QWT and an accelerator (Fukuda)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2E3169-AEA5-4B75-B949-170DE1149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9F6A896-E91A-484E-8DA0-F36488A1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FFE35-3CEF-4864-86BA-84E92790422D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559FC48-7849-4BF9-B792-3731CF3F5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622" y="2707155"/>
            <a:ext cx="5649051" cy="2742655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EAD4951-BAA9-4EF8-842A-4DDED94FF20D}"/>
              </a:ext>
            </a:extLst>
          </p:cNvPr>
          <p:cNvSpPr txBox="1"/>
          <p:nvPr/>
        </p:nvSpPr>
        <p:spPr>
          <a:xfrm>
            <a:off x="1785732" y="5069104"/>
            <a:ext cx="656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QWT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867C5B7-519B-478C-84EA-73DD608A5A43}"/>
              </a:ext>
            </a:extLst>
          </p:cNvPr>
          <p:cNvSpPr txBox="1"/>
          <p:nvPr/>
        </p:nvSpPr>
        <p:spPr>
          <a:xfrm>
            <a:off x="3309687" y="4384722"/>
            <a:ext cx="203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Standing wave tube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FAA6FEA-5503-4127-99A8-1423DF04CEF6}"/>
              </a:ext>
            </a:extLst>
          </p:cNvPr>
          <p:cNvSpPr txBox="1"/>
          <p:nvPr/>
        </p:nvSpPr>
        <p:spPr>
          <a:xfrm>
            <a:off x="313193" y="4654246"/>
            <a:ext cx="7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Target</a:t>
            </a:r>
            <a:endParaRPr kumimoji="1" lang="ja-JP" altLang="en-US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5C4BD32C-3938-4338-ADC9-63259F09CA31}"/>
              </a:ext>
            </a:extLst>
          </p:cNvPr>
          <p:cNvCxnSpPr>
            <a:cxnSpLocks/>
          </p:cNvCxnSpPr>
          <p:nvPr/>
        </p:nvCxnSpPr>
        <p:spPr>
          <a:xfrm flipV="1">
            <a:off x="858982" y="4469010"/>
            <a:ext cx="387927" cy="185237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C788CC2-AD23-4A21-9AEF-2F23E6DDB4C1}"/>
              </a:ext>
            </a:extLst>
          </p:cNvPr>
          <p:cNvSpPr txBox="1"/>
          <p:nvPr/>
        </p:nvSpPr>
        <p:spPr>
          <a:xfrm>
            <a:off x="2093255" y="2764181"/>
            <a:ext cx="2335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Target – QWT: 11.5mm</a:t>
            </a:r>
          </a:p>
          <a:p>
            <a:r>
              <a:rPr kumimoji="1" lang="en-US" altLang="ja-JP" dirty="0">
                <a:solidFill>
                  <a:schemeClr val="bg1"/>
                </a:solidFill>
              </a:rPr>
              <a:t>QWT – ACC: 50mm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9849C4A-BF28-4ECD-857C-4410409EDDA8}"/>
              </a:ext>
            </a:extLst>
          </p:cNvPr>
          <p:cNvCxnSpPr>
            <a:cxnSpLocks/>
          </p:cNvCxnSpPr>
          <p:nvPr/>
        </p:nvCxnSpPr>
        <p:spPr>
          <a:xfrm>
            <a:off x="1916478" y="3839886"/>
            <a:ext cx="240935" cy="0"/>
          </a:xfrm>
          <a:prstGeom prst="line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7D11AB3E-D357-4CE0-A353-C92D253B42FA}"/>
              </a:ext>
            </a:extLst>
          </p:cNvPr>
          <p:cNvCxnSpPr>
            <a:cxnSpLocks/>
          </p:cNvCxnSpPr>
          <p:nvPr/>
        </p:nvCxnSpPr>
        <p:spPr>
          <a:xfrm flipH="1">
            <a:off x="1290330" y="2993462"/>
            <a:ext cx="867083" cy="37404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51A11A6-5F91-4A0F-8F2E-D322A5CFF9AA}"/>
              </a:ext>
            </a:extLst>
          </p:cNvPr>
          <p:cNvCxnSpPr>
            <a:cxnSpLocks/>
          </p:cNvCxnSpPr>
          <p:nvPr/>
        </p:nvCxnSpPr>
        <p:spPr>
          <a:xfrm flipH="1">
            <a:off x="2000251" y="3329193"/>
            <a:ext cx="166041" cy="42753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D920EC69-FD96-45C9-BDBB-E65F1C8C3E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1" t="34991" r="857" b="59169"/>
          <a:stretch/>
        </p:blipFill>
        <p:spPr>
          <a:xfrm>
            <a:off x="101515" y="5816368"/>
            <a:ext cx="9065623" cy="47158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0A9F102-3601-4429-83F9-E0E514F3ABC7}"/>
              </a:ext>
            </a:extLst>
          </p:cNvPr>
          <p:cNvSpPr txBox="1"/>
          <p:nvPr/>
        </p:nvSpPr>
        <p:spPr>
          <a:xfrm>
            <a:off x="452847" y="1722815"/>
            <a:ext cx="85259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 input this geometry in my simulation.</a:t>
            </a:r>
          </a:p>
          <a:p>
            <a:r>
              <a:rPr kumimoji="1" lang="en-US" altLang="ja-JP" dirty="0"/>
              <a:t>This placement is different as that of Ushakov-san’ simulation.</a:t>
            </a:r>
          </a:p>
          <a:p>
            <a:r>
              <a:rPr kumimoji="1" lang="en-US" altLang="ja-JP" dirty="0"/>
              <a:t>Positrons are accelerated by two SW accelerating tubes and three TW accelerating tubes.</a:t>
            </a:r>
          </a:p>
        </p:txBody>
      </p:sp>
    </p:spTree>
    <p:extLst>
      <p:ext uri="{BB962C8B-B14F-4D97-AF65-F5344CB8AC3E}">
        <p14:creationId xmlns:p14="http://schemas.microsoft.com/office/powerpoint/2010/main" val="334742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F4C192CD-BE6A-4F44-AD84-450CA96C9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879" y="2872226"/>
            <a:ext cx="5649051" cy="268798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3613DA0-CCF1-4D89-9DCF-83CB73CF9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Placement of the QWT and an accelerator (Ushakov)</a:t>
            </a:r>
            <a:br>
              <a:rPr lang="ja-JP" altLang="en-US" dirty="0"/>
            </a:b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B71CC7D-88D5-4C40-B244-DECC6A0CB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C359D9C-9C9D-4C2F-896D-26CC9D94F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2BF48AE9-D253-437B-A685-6377E14EBB62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4DB33E2-F1B0-4DD7-B237-8756916A6BB0}"/>
              </a:ext>
            </a:extLst>
          </p:cNvPr>
          <p:cNvSpPr txBox="1"/>
          <p:nvPr/>
        </p:nvSpPr>
        <p:spPr>
          <a:xfrm>
            <a:off x="1415168" y="5225345"/>
            <a:ext cx="656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QWT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94E9EC3-C5F6-42FE-894A-513C5EAA05BC}"/>
              </a:ext>
            </a:extLst>
          </p:cNvPr>
          <p:cNvSpPr txBox="1"/>
          <p:nvPr/>
        </p:nvSpPr>
        <p:spPr>
          <a:xfrm>
            <a:off x="3289944" y="4522458"/>
            <a:ext cx="203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Standing wave tube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F5C2B-20B5-436C-AAE4-374A7EDEA42E}"/>
              </a:ext>
            </a:extLst>
          </p:cNvPr>
          <p:cNvSpPr txBox="1"/>
          <p:nvPr/>
        </p:nvSpPr>
        <p:spPr>
          <a:xfrm>
            <a:off x="293450" y="4791982"/>
            <a:ext cx="7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Target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55C987C-74EF-41F4-A0B1-0D4ECC8177C8}"/>
              </a:ext>
            </a:extLst>
          </p:cNvPr>
          <p:cNvCxnSpPr>
            <a:cxnSpLocks/>
          </p:cNvCxnSpPr>
          <p:nvPr/>
        </p:nvCxnSpPr>
        <p:spPr>
          <a:xfrm flipV="1">
            <a:off x="943172" y="4706553"/>
            <a:ext cx="387927" cy="185237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84B294A-3351-4442-9872-0E300BABE867}"/>
              </a:ext>
            </a:extLst>
          </p:cNvPr>
          <p:cNvSpPr txBox="1"/>
          <p:nvPr/>
        </p:nvSpPr>
        <p:spPr>
          <a:xfrm>
            <a:off x="2073512" y="2901917"/>
            <a:ext cx="2218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Target – QWT: 7.6mm</a:t>
            </a:r>
          </a:p>
          <a:p>
            <a:r>
              <a:rPr kumimoji="1" lang="en-US" altLang="ja-JP" dirty="0">
                <a:solidFill>
                  <a:schemeClr val="bg1"/>
                </a:solidFill>
              </a:rPr>
              <a:t>QWT – ACC: 40mm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D54837AA-1E4A-4C31-B997-2552BB6B6771}"/>
              </a:ext>
            </a:extLst>
          </p:cNvPr>
          <p:cNvCxnSpPr>
            <a:cxnSpLocks/>
          </p:cNvCxnSpPr>
          <p:nvPr/>
        </p:nvCxnSpPr>
        <p:spPr>
          <a:xfrm>
            <a:off x="1957698" y="3977622"/>
            <a:ext cx="240935" cy="0"/>
          </a:xfrm>
          <a:prstGeom prst="line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D89E948-FFC2-4BCF-A5A5-5A8ACAB9E4AA}"/>
              </a:ext>
            </a:extLst>
          </p:cNvPr>
          <p:cNvCxnSpPr>
            <a:cxnSpLocks/>
          </p:cNvCxnSpPr>
          <p:nvPr/>
        </p:nvCxnSpPr>
        <p:spPr>
          <a:xfrm flipH="1">
            <a:off x="1364920" y="3131198"/>
            <a:ext cx="772751" cy="3357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168EBFC3-10B9-4ECB-BE7C-264C57483ED4}"/>
              </a:ext>
            </a:extLst>
          </p:cNvPr>
          <p:cNvCxnSpPr>
            <a:cxnSpLocks/>
          </p:cNvCxnSpPr>
          <p:nvPr/>
        </p:nvCxnSpPr>
        <p:spPr>
          <a:xfrm flipH="1">
            <a:off x="2041471" y="3466929"/>
            <a:ext cx="166041" cy="42753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33BF5E80-5692-4553-8656-5CB071538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54369"/>
            <a:ext cx="9144000" cy="415636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EDC0803-8BC8-4F04-9021-B1C68719986B}"/>
              </a:ext>
            </a:extLst>
          </p:cNvPr>
          <p:cNvSpPr txBox="1"/>
          <p:nvPr/>
        </p:nvSpPr>
        <p:spPr>
          <a:xfrm>
            <a:off x="775063" y="1716486"/>
            <a:ext cx="7821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To reproduce the Ushakov-san’ result, I changed the geometry in my simulation.</a:t>
            </a:r>
          </a:p>
          <a:p>
            <a:r>
              <a:rPr kumimoji="1" lang="en-US" altLang="ja-JP" dirty="0"/>
              <a:t>This placement is same as that of Ushakov-san’ simulation.</a:t>
            </a:r>
          </a:p>
          <a:p>
            <a:r>
              <a:rPr kumimoji="1" lang="en-US" altLang="ja-JP" dirty="0"/>
              <a:t>Positrons are accelerated by one SW accelerating tube with the length of ~16.8m.</a:t>
            </a:r>
          </a:p>
        </p:txBody>
      </p:sp>
    </p:spTree>
    <p:extLst>
      <p:ext uri="{BB962C8B-B14F-4D97-AF65-F5344CB8AC3E}">
        <p14:creationId xmlns:p14="http://schemas.microsoft.com/office/powerpoint/2010/main" val="330989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44A300-FF9F-47EB-AA03-FB73A0228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67" y="365126"/>
            <a:ext cx="9080233" cy="1325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Magnetic field of QWT and Solenoid (Fukuda)</a:t>
            </a:r>
            <a:endParaRPr kumimoji="1" lang="ja-JP" altLang="en-US" sz="36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E47F1DC-53A0-48AC-8FDA-310DF6B0D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2B8676-ABE4-43C6-8DA4-451C10CF1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7</a:t>
            </a:fld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7F78890-BFD8-45E5-8973-51FF3231D5D9}"/>
              </a:ext>
            </a:extLst>
          </p:cNvPr>
          <p:cNvGrpSpPr/>
          <p:nvPr/>
        </p:nvGrpSpPr>
        <p:grpSpPr>
          <a:xfrm>
            <a:off x="63767" y="4354506"/>
            <a:ext cx="4106013" cy="1081242"/>
            <a:chOff x="2105170" y="3101032"/>
            <a:chExt cx="5033818" cy="1325562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E664D802-6DC6-4F4B-B59A-BCBCC1713C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288" t="70226" r="20886" b="1929"/>
            <a:stretch/>
          </p:blipFill>
          <p:spPr>
            <a:xfrm>
              <a:off x="2105170" y="3101032"/>
              <a:ext cx="5033818" cy="1325562"/>
            </a:xfrm>
            <a:prstGeom prst="rect">
              <a:avLst/>
            </a:prstGeom>
          </p:spPr>
        </p:pic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1612FDF1-D573-4FA4-BA0A-25A043AE226C}"/>
                </a:ext>
              </a:extLst>
            </p:cNvPr>
            <p:cNvSpPr/>
            <p:nvPr/>
          </p:nvSpPr>
          <p:spPr>
            <a:xfrm>
              <a:off x="2315280" y="3839880"/>
              <a:ext cx="4472726" cy="38742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8" name="図 7">
            <a:extLst>
              <a:ext uri="{FF2B5EF4-FFF2-40B4-BE49-F238E27FC236}">
                <a16:creationId xmlns:a16="http://schemas.microsoft.com/office/drawing/2014/main" id="{0CA2011F-7DFC-4562-9F38-2E80DF6FF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992" y="3429000"/>
            <a:ext cx="3970358" cy="2372246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9266ADD-B560-4C57-A916-F55C0C68398C}"/>
              </a:ext>
            </a:extLst>
          </p:cNvPr>
          <p:cNvSpPr/>
          <p:nvPr/>
        </p:nvSpPr>
        <p:spPr>
          <a:xfrm>
            <a:off x="6964161" y="4181441"/>
            <a:ext cx="1484509" cy="41151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998B50F-6F79-4033-A87D-4D73E29BE659}"/>
              </a:ext>
            </a:extLst>
          </p:cNvPr>
          <p:cNvCxnSpPr>
            <a:cxnSpLocks/>
          </p:cNvCxnSpPr>
          <p:nvPr/>
        </p:nvCxnSpPr>
        <p:spPr>
          <a:xfrm flipV="1">
            <a:off x="6964161" y="3078209"/>
            <a:ext cx="0" cy="2552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AF48571-EDEB-4BEF-96A7-3A7871AE58B0}"/>
              </a:ext>
            </a:extLst>
          </p:cNvPr>
          <p:cNvCxnSpPr/>
          <p:nvPr/>
        </p:nvCxnSpPr>
        <p:spPr>
          <a:xfrm>
            <a:off x="6964161" y="4164231"/>
            <a:ext cx="1384917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352151C4-E81A-49E6-8F5B-FAF2D50A6A41}"/>
              </a:ext>
            </a:extLst>
          </p:cNvPr>
          <p:cNvCxnSpPr/>
          <p:nvPr/>
        </p:nvCxnSpPr>
        <p:spPr>
          <a:xfrm>
            <a:off x="6964161" y="3177317"/>
            <a:ext cx="13849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623B861-A3F5-40FD-957B-E5B9E560BCAF}"/>
              </a:ext>
            </a:extLst>
          </p:cNvPr>
          <p:cNvSpPr txBox="1"/>
          <p:nvPr/>
        </p:nvSpPr>
        <p:spPr>
          <a:xfrm>
            <a:off x="6964161" y="2857784"/>
            <a:ext cx="1727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Bz</a:t>
            </a:r>
            <a:r>
              <a:rPr kumimoji="1" lang="en-US" altLang="ja-JP" dirty="0"/>
              <a:t> = const.  Br=0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BA7217E-CC23-4119-9126-E0B02C7785A9}"/>
              </a:ext>
            </a:extLst>
          </p:cNvPr>
          <p:cNvSpPr txBox="1"/>
          <p:nvPr/>
        </p:nvSpPr>
        <p:spPr>
          <a:xfrm>
            <a:off x="592392" y="1693192"/>
            <a:ext cx="59377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 magnetic field data was calculated by POISSON. </a:t>
            </a:r>
          </a:p>
          <a:p>
            <a:r>
              <a:rPr kumimoji="1" lang="en-US" altLang="ja-JP" b="1" dirty="0"/>
              <a:t>This 2D map data of magnetic field is used in my simulation.</a:t>
            </a:r>
          </a:p>
          <a:p>
            <a:r>
              <a:rPr kumimoji="1" lang="en-US" altLang="ja-JP" b="1" dirty="0"/>
              <a:t>QWT  (Peak 1.04T)  + 0.5T  (capture section)</a:t>
            </a:r>
          </a:p>
          <a:p>
            <a:r>
              <a:rPr kumimoji="1" lang="en-US" altLang="ja-JP" b="1" dirty="0"/>
              <a:t>After z = 444.5mm,  </a:t>
            </a:r>
            <a:r>
              <a:rPr kumimoji="1" lang="en-US" altLang="ja-JP" b="1" dirty="0" err="1"/>
              <a:t>Bz</a:t>
            </a:r>
            <a:r>
              <a:rPr kumimoji="1" lang="en-US" altLang="ja-JP" b="1" dirty="0"/>
              <a:t> = const. (~0.51T), Br =0</a:t>
            </a:r>
            <a:endParaRPr kumimoji="1" lang="ja-JP" altLang="en-US" b="1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A315523-DBA9-4449-A89D-4843CD5BB2EC}"/>
              </a:ext>
            </a:extLst>
          </p:cNvPr>
          <p:cNvSpPr/>
          <p:nvPr/>
        </p:nvSpPr>
        <p:spPr>
          <a:xfrm>
            <a:off x="6283310" y="5559320"/>
            <a:ext cx="2607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Designed by </a:t>
            </a:r>
            <a:r>
              <a:rPr lang="en-US" altLang="ja-JP" dirty="0" err="1"/>
              <a:t>Wanming</a:t>
            </a:r>
            <a:r>
              <a:rPr lang="en-US" altLang="ja-JP" dirty="0"/>
              <a:t> Liu</a:t>
            </a:r>
          </a:p>
          <a:p>
            <a:r>
              <a:rPr lang="en-US" altLang="ja-JP" dirty="0"/>
              <a:t>Recalculated by Fukuda</a:t>
            </a:r>
          </a:p>
        </p:txBody>
      </p:sp>
    </p:spTree>
    <p:extLst>
      <p:ext uri="{BB962C8B-B14F-4D97-AF65-F5344CB8AC3E}">
        <p14:creationId xmlns:p14="http://schemas.microsoft.com/office/powerpoint/2010/main" val="228280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44A300-FF9F-47EB-AA03-FB73A0228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67" y="365126"/>
            <a:ext cx="9080233" cy="1325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Magnetic field of QWT and Solenoid (Ushakov)</a:t>
            </a:r>
            <a:endParaRPr kumimoji="1" lang="ja-JP" altLang="en-US" sz="36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E47F1DC-53A0-48AC-8FDA-310DF6B0D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2B8676-ABE4-43C6-8DA4-451C10CF1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BA7217E-CC23-4119-9126-E0B02C7785A9}"/>
              </a:ext>
            </a:extLst>
          </p:cNvPr>
          <p:cNvSpPr txBox="1"/>
          <p:nvPr/>
        </p:nvSpPr>
        <p:spPr>
          <a:xfrm>
            <a:off x="348552" y="1440644"/>
            <a:ext cx="78361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 magnetic field model is different between Ushakov-san’ simulation and mine.</a:t>
            </a:r>
          </a:p>
          <a:p>
            <a:r>
              <a:rPr lang="en-US" altLang="ja-JP" b="1" dirty="0" err="1"/>
              <a:t>Bz</a:t>
            </a:r>
            <a:r>
              <a:rPr lang="en-US" altLang="ja-JP" b="1" dirty="0"/>
              <a:t> profile is like trapezoid in Ushakov-san’s simulation.</a:t>
            </a:r>
            <a:endParaRPr kumimoji="1" lang="en-US" altLang="ja-JP" dirty="0"/>
          </a:p>
          <a:p>
            <a:r>
              <a:rPr kumimoji="1" lang="en-US" altLang="ja-JP" b="1" dirty="0"/>
              <a:t>QWT  (Peak 1.04T)  + 0.5T  (capture section)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3CEC560A-6CF4-473B-A5BF-116C0378E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85" y="2720357"/>
            <a:ext cx="4656216" cy="3774596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341C8E-1796-4B09-B9BB-2225A44F5FD2}"/>
              </a:ext>
            </a:extLst>
          </p:cNvPr>
          <p:cNvSpPr txBox="1"/>
          <p:nvPr/>
        </p:nvSpPr>
        <p:spPr>
          <a:xfrm>
            <a:off x="4228010" y="6364153"/>
            <a:ext cx="1908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From Ushakov-san</a:t>
            </a:r>
            <a:endParaRPr kumimoji="1" lang="ja-JP" altLang="en-US" dirty="0"/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E7804888-A769-41CD-A1A4-3919F8DDE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159" y="2881511"/>
            <a:ext cx="3996215" cy="323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855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828F3F-07D7-4E2B-B089-69AB0460B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ja-JP" sz="3000" dirty="0"/>
              <a:t>Magnetic field of QWT and Solenoid (</a:t>
            </a:r>
            <a:r>
              <a:rPr lang="en-US" altLang="ja-JP" sz="3000" b="1" dirty="0"/>
              <a:t>Simple shape</a:t>
            </a:r>
            <a:r>
              <a:rPr lang="en-US" altLang="ja-JP" sz="3000" dirty="0"/>
              <a:t>)</a:t>
            </a:r>
            <a:endParaRPr kumimoji="1" lang="ja-JP" altLang="en-US" sz="30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A259B6-9118-42D3-A7A8-775C91602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2018/12/10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4A127F6-76DA-48E6-AEA9-4AD25519B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FFE35-3CEF-4864-86BA-84E92790422D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1A0E28D-2901-4826-8DEF-297608BE8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23" y="3442691"/>
            <a:ext cx="4234976" cy="312467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B036483-F639-424B-9042-6A45BF45B7FD}"/>
              </a:ext>
            </a:extLst>
          </p:cNvPr>
          <p:cNvSpPr txBox="1"/>
          <p:nvPr/>
        </p:nvSpPr>
        <p:spPr>
          <a:xfrm>
            <a:off x="594938" y="3158381"/>
            <a:ext cx="3497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Input magnetic field (r=0, on z-axis)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83FAE32-F80B-4F6A-967E-9C2658F75C00}"/>
              </a:ext>
            </a:extLst>
          </p:cNvPr>
          <p:cNvSpPr/>
          <p:nvPr/>
        </p:nvSpPr>
        <p:spPr>
          <a:xfrm>
            <a:off x="1058285" y="3752591"/>
            <a:ext cx="782540" cy="2348899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EC35B5A-C930-4AAF-9461-24BBDC697947}"/>
              </a:ext>
            </a:extLst>
          </p:cNvPr>
          <p:cNvCxnSpPr>
            <a:cxnSpLocks/>
          </p:cNvCxnSpPr>
          <p:nvPr/>
        </p:nvCxnSpPr>
        <p:spPr>
          <a:xfrm>
            <a:off x="1036299" y="5176258"/>
            <a:ext cx="735473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56579F0-ED94-4447-9C2F-F6F66AD6EB1E}"/>
              </a:ext>
            </a:extLst>
          </p:cNvPr>
          <p:cNvSpPr txBox="1"/>
          <p:nvPr/>
        </p:nvSpPr>
        <p:spPr>
          <a:xfrm>
            <a:off x="1159391" y="482036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QWT</a:t>
            </a:r>
            <a:endParaRPr kumimoji="1" lang="ja-JP" altLang="en-US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362D9F9-4FF6-40D0-9AA6-2302A6090BCB}"/>
              </a:ext>
            </a:extLst>
          </p:cNvPr>
          <p:cNvCxnSpPr>
            <a:cxnSpLocks/>
          </p:cNvCxnSpPr>
          <p:nvPr/>
        </p:nvCxnSpPr>
        <p:spPr>
          <a:xfrm>
            <a:off x="2076545" y="5176258"/>
            <a:ext cx="2384854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1ABF1E5-DB62-4B4D-8CA4-0F1638C69707}"/>
              </a:ext>
            </a:extLst>
          </p:cNvPr>
          <p:cNvSpPr txBox="1"/>
          <p:nvPr/>
        </p:nvSpPr>
        <p:spPr>
          <a:xfrm>
            <a:off x="3018671" y="4845174"/>
            <a:ext cx="562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ACC</a:t>
            </a:r>
            <a:endParaRPr kumimoji="1"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FF6EFB00-9852-4B4B-9C59-729A77756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264" y="3562685"/>
            <a:ext cx="4030313" cy="2904607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75975F6-9C77-4E85-B149-95E00A52D09C}"/>
              </a:ext>
            </a:extLst>
          </p:cNvPr>
          <p:cNvSpPr txBox="1"/>
          <p:nvPr/>
        </p:nvSpPr>
        <p:spPr>
          <a:xfrm>
            <a:off x="4887264" y="3158381"/>
            <a:ext cx="373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Input magnetic field (r=5mm, off-axis)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378395B-4D76-4344-A405-959A69EBEE71}"/>
              </a:ext>
            </a:extLst>
          </p:cNvPr>
          <p:cNvSpPr/>
          <p:nvPr/>
        </p:nvSpPr>
        <p:spPr>
          <a:xfrm>
            <a:off x="2096650" y="3795785"/>
            <a:ext cx="2213802" cy="2348899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4A26AAE-E58C-43AE-84E1-023DF9EA3881}"/>
              </a:ext>
            </a:extLst>
          </p:cNvPr>
          <p:cNvCxnSpPr>
            <a:cxnSpLocks/>
          </p:cNvCxnSpPr>
          <p:nvPr/>
        </p:nvCxnSpPr>
        <p:spPr>
          <a:xfrm>
            <a:off x="994095" y="3640020"/>
            <a:ext cx="0" cy="28552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185895A-79D4-43EA-B5C3-585E59C871AF}"/>
              </a:ext>
            </a:extLst>
          </p:cNvPr>
          <p:cNvSpPr/>
          <p:nvPr/>
        </p:nvSpPr>
        <p:spPr>
          <a:xfrm>
            <a:off x="585568" y="1414938"/>
            <a:ext cx="86816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/>
              <a:t>I input the magnetic filed of simple shape like trapezoid.</a:t>
            </a:r>
          </a:p>
          <a:p>
            <a:pPr lvl="1"/>
            <a:r>
              <a:rPr lang="en-US" altLang="ja-JP" dirty="0" err="1"/>
              <a:t>Bz</a:t>
            </a:r>
            <a:r>
              <a:rPr lang="en-US" altLang="ja-JP" dirty="0"/>
              <a:t>=0 at the target rear surface(z=0)</a:t>
            </a:r>
          </a:p>
          <a:p>
            <a:pPr lvl="1"/>
            <a:r>
              <a:rPr lang="en-US" altLang="ja-JP" dirty="0" err="1"/>
              <a:t>Bz</a:t>
            </a:r>
            <a:r>
              <a:rPr lang="en-US" altLang="ja-JP" dirty="0"/>
              <a:t> linearly increases up to 1.04T at QWT front (z=7.6mm)</a:t>
            </a:r>
          </a:p>
          <a:p>
            <a:pPr lvl="1"/>
            <a:r>
              <a:rPr lang="en-US" altLang="ja-JP" dirty="0" err="1"/>
              <a:t>Bz</a:t>
            </a:r>
            <a:r>
              <a:rPr lang="en-US" altLang="ja-JP" dirty="0"/>
              <a:t> is 1.04T until QWT end (z=7.6+120 mm)</a:t>
            </a:r>
          </a:p>
          <a:p>
            <a:pPr lvl="1"/>
            <a:r>
              <a:rPr lang="en-US" altLang="ja-JP" dirty="0" err="1"/>
              <a:t>Bz</a:t>
            </a:r>
            <a:r>
              <a:rPr lang="en-US" altLang="ja-JP" dirty="0"/>
              <a:t> linearly decreases up to 0.5T at ACC front (z=7.6+120+40 mm )</a:t>
            </a:r>
          </a:p>
          <a:p>
            <a:pPr lvl="1"/>
            <a:r>
              <a:rPr lang="en-US" altLang="ja-JP" dirty="0" err="1"/>
              <a:t>Bz</a:t>
            </a:r>
            <a:r>
              <a:rPr lang="en-US" altLang="ja-JP" dirty="0"/>
              <a:t> is 0.5T after ACC front.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02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21254</TotalTime>
  <Words>957</Words>
  <Application>Microsoft Office PowerPoint</Application>
  <PresentationFormat>画面に合わせる (4:3)</PresentationFormat>
  <Paragraphs>204</Paragraphs>
  <Slides>20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5" baseType="lpstr">
      <vt:lpstr>游ゴシック</vt:lpstr>
      <vt:lpstr>Arial</vt:lpstr>
      <vt:lpstr>Calibri</vt:lpstr>
      <vt:lpstr>Calibri Light</vt:lpstr>
      <vt:lpstr>Office テーマ</vt:lpstr>
      <vt:lpstr>Undulator Positron Source Capture Simulation</vt:lpstr>
      <vt:lpstr>Simulation of a positron source for undulator method</vt:lpstr>
      <vt:lpstr>PowerPoint プレゼンテーション</vt:lpstr>
      <vt:lpstr>Difference between Fukuda’s simulation and Ushakov-san’s simulation</vt:lpstr>
      <vt:lpstr>Placement of the QWT and an accelerator (Fukuda)</vt:lpstr>
      <vt:lpstr>Placement of the QWT and an accelerator (Ushakov) </vt:lpstr>
      <vt:lpstr>Magnetic field of QWT and Solenoid (Fukuda)</vt:lpstr>
      <vt:lpstr>Magnetic field of QWT and Solenoid (Ushakov)</vt:lpstr>
      <vt:lpstr>Magnetic field of QWT and Solenoid (Simple shape)</vt:lpstr>
      <vt:lpstr>Parameters of the simulation</vt:lpstr>
      <vt:lpstr>Detector position at Before RF1</vt:lpstr>
      <vt:lpstr>ACC Front</vt:lpstr>
      <vt:lpstr>ACC Front</vt:lpstr>
      <vt:lpstr>Phase scan result</vt:lpstr>
      <vt:lpstr>Phase scan of accelerators</vt:lpstr>
      <vt:lpstr>ACC Exit</vt:lpstr>
      <vt:lpstr>ACC Exit</vt:lpstr>
      <vt:lpstr>Positron profile</vt:lpstr>
      <vt:lpstr>Summary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KEKB陽電子源</dc:title>
  <dc:creator>Masafumi FUKUDA</dc:creator>
  <cp:lastModifiedBy>Masafumi FUKUDA</cp:lastModifiedBy>
  <cp:revision>977</cp:revision>
  <dcterms:created xsi:type="dcterms:W3CDTF">2017-05-07T17:54:23Z</dcterms:created>
  <dcterms:modified xsi:type="dcterms:W3CDTF">2019-10-31T06:50:59Z</dcterms:modified>
</cp:coreProperties>
</file>