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86" r:id="rId3"/>
    <p:sldId id="258" r:id="rId4"/>
    <p:sldId id="260" r:id="rId5"/>
    <p:sldId id="262" r:id="rId6"/>
    <p:sldId id="263" r:id="rId7"/>
    <p:sldId id="264" r:id="rId8"/>
    <p:sldId id="266" r:id="rId9"/>
    <p:sldId id="267" r:id="rId10"/>
    <p:sldId id="268" r:id="rId11"/>
    <p:sldId id="285" r:id="rId12"/>
    <p:sldId id="272" r:id="rId13"/>
    <p:sldId id="287" r:id="rId14"/>
    <p:sldId id="277" r:id="rId15"/>
    <p:sldId id="279" r:id="rId16"/>
    <p:sldId id="289" r:id="rId17"/>
    <p:sldId id="281" r:id="rId18"/>
    <p:sldId id="283" r:id="rId19"/>
    <p:sldId id="294" r:id="rId20"/>
    <p:sldId id="290" r:id="rId21"/>
    <p:sldId id="292" r:id="rId22"/>
    <p:sldId id="298" r:id="rId23"/>
    <p:sldId id="300" r:id="rId24"/>
    <p:sldId id="302" r:id="rId25"/>
    <p:sldId id="310" r:id="rId26"/>
    <p:sldId id="303" r:id="rId27"/>
    <p:sldId id="304" r:id="rId28"/>
    <p:sldId id="308" r:id="rId29"/>
    <p:sldId id="309" r:id="rId30"/>
    <p:sldId id="306" r:id="rId31"/>
    <p:sldId id="30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B521A-5AC0-4340-AFD6-0C73353F6D95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5FD7-003B-4576-A9E2-1E5919352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49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633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715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908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503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731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124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983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907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046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675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12362-FCF5-4CFD-89C3-B6522E2B16A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870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F1256-D684-4A18-8C84-B890721D44BF}" type="datetime1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79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7D0C9-A05D-452C-9958-B3E34DB038F4}" type="datetime1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55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51781-C4DF-40FF-B6ED-AC4B104FE3D1}" type="datetime1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1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2BA22-AF25-4CF4-ADAC-0978CD4D4EB6}" type="datetime1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55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3E0D4-393C-4B8F-8D9E-7FD760491E96}" type="datetime1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4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4B399-EDEC-42A4-B2FC-07DC3DDDA6E9}" type="datetime1">
              <a:rPr lang="en-US" smtClean="0"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1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EC4C-DD1D-4EEB-8699-5194E68D247E}" type="datetime1">
              <a:rPr lang="en-US" smtClean="0"/>
              <a:t>10/26/2019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57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1F902-B724-4A08-AED4-14DBF389CFC4}" type="datetime1">
              <a:rPr lang="en-US" smtClean="0"/>
              <a:t>10/26/2019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3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B6DC6-F40B-4B0F-ADCC-48BCE589398E}" type="datetime1">
              <a:rPr lang="en-US" smtClean="0"/>
              <a:t>10/26/2019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01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D8DC-DA29-4A19-9741-6636C8D66315}" type="datetime1">
              <a:rPr lang="en-US" smtClean="0"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00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9D88-63D1-4BA8-835D-11DB62F133AF}" type="datetime1">
              <a:rPr lang="en-US" smtClean="0"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873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34703-6C9E-42FC-9CDD-0275C8C29608}" type="datetime1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909C-23DA-40DB-BDB8-277884D4B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9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0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Options for the  </a:t>
            </a:r>
            <a:r>
              <a:rPr lang="en-US" dirty="0" err="1" smtClean="0"/>
              <a:t>Undulator</a:t>
            </a:r>
            <a:r>
              <a:rPr lang="en-US" dirty="0" smtClean="0"/>
              <a:t> Driven, Radiation Cooled Positron Target for the ILC.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3629" y="4025987"/>
            <a:ext cx="9144000" cy="1655762"/>
          </a:xfrm>
        </p:spPr>
        <p:txBody>
          <a:bodyPr/>
          <a:lstStyle/>
          <a:p>
            <a:r>
              <a:rPr lang="en-US" dirty="0" smtClean="0"/>
              <a:t>P. </a:t>
            </a:r>
            <a:r>
              <a:rPr lang="en-US" dirty="0" err="1" smtClean="0"/>
              <a:t>Sievers</a:t>
            </a:r>
            <a:r>
              <a:rPr lang="en-US" dirty="0" smtClean="0"/>
              <a:t>-CERN-Ret. ,  S. Riemann-DESY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81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98022" y="781396"/>
                <a:ext cx="10555778" cy="5395567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Consider other Alloys as Target Materials: High Temperature Ni- and Co-Alloys.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Density 8-9 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b="0" dirty="0" smtClean="0"/>
                  <a:t> (2 x of </a:t>
                </a:r>
                <a:r>
                  <a:rPr lang="en-US" b="0" dirty="0" err="1" smtClean="0"/>
                  <a:t>Ti</a:t>
                </a:r>
                <a:r>
                  <a:rPr lang="en-US" b="0" dirty="0" smtClean="0"/>
                  <a:t>).</a:t>
                </a:r>
              </a:p>
              <a:p>
                <a:r>
                  <a:rPr lang="en-US" dirty="0" smtClean="0"/>
                  <a:t>Th. Conductivity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 </m:t>
                    </m:r>
                  </m:oMath>
                </a14:m>
                <a:r>
                  <a:rPr lang="en-US" b="0" dirty="0" smtClean="0"/>
                  <a:t>of </a:t>
                </a:r>
                <a:r>
                  <a:rPr lang="en-US" b="0" dirty="0" err="1" smtClean="0"/>
                  <a:t>Ti</a:t>
                </a:r>
                <a:r>
                  <a:rPr lang="en-US" b="0" dirty="0" smtClean="0"/>
                  <a:t>.</a:t>
                </a:r>
              </a:p>
              <a:p>
                <a:r>
                  <a:rPr lang="en-US" dirty="0" smtClean="0"/>
                  <a:t>Good Mechanical and Creep Resistance up to 800 </a:t>
                </a:r>
                <a:r>
                  <a:rPr lang="en-US" dirty="0" err="1" smtClean="0"/>
                  <a:t>oC</a:t>
                </a:r>
                <a:r>
                  <a:rPr lang="en-US" dirty="0" smtClean="0"/>
                  <a:t> and above.</a:t>
                </a:r>
              </a:p>
              <a:p>
                <a:r>
                  <a:rPr lang="en-US" b="0" dirty="0" smtClean="0"/>
                  <a:t>The equivalent Target Thickness (0.2 Radiation Length) would be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~3−4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Could allow for higher Beam Power and for a more robust design?!</a:t>
                </a:r>
              </a:p>
              <a:p>
                <a:r>
                  <a:rPr lang="en-US" b="0" dirty="0" smtClean="0"/>
                  <a:t>Increasing the average temperature from 280 </a:t>
                </a:r>
                <a:r>
                  <a:rPr lang="en-US" b="0" dirty="0" err="1" smtClean="0"/>
                  <a:t>oC</a:t>
                </a:r>
                <a:r>
                  <a:rPr lang="en-US" b="0" dirty="0" smtClean="0"/>
                  <a:t> to 700 </a:t>
                </a:r>
                <a:r>
                  <a:rPr lang="en-US" b="0" dirty="0" err="1" smtClean="0"/>
                  <a:t>oC</a:t>
                </a:r>
                <a:r>
                  <a:rPr lang="en-US" b="0" dirty="0" smtClean="0"/>
                  <a:t> would increase the radiated power by a factor </a:t>
                </a:r>
                <a:r>
                  <a:rPr lang="en-US" b="0" dirty="0" smtClean="0">
                    <a:solidFill>
                      <a:srgbClr val="FF0000"/>
                    </a:solidFill>
                  </a:rPr>
                  <a:t>9!</a:t>
                </a:r>
                <a:endParaRPr lang="en-US" b="0" dirty="0" smtClean="0"/>
              </a:p>
              <a:p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However, the limit will be defined by the PEDD in the alloy at beam impact!</a:t>
                </a:r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98022" y="781396"/>
                <a:ext cx="10555778" cy="5395567"/>
              </a:xfrm>
              <a:blipFill>
                <a:blip r:embed="rId2"/>
                <a:stretch>
                  <a:fillRect l="-924" t="-1695" r="-231" b="-2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5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9091" y="217742"/>
            <a:ext cx="11057313" cy="1091150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Laboratory</a:t>
            </a:r>
            <a:r>
              <a:rPr lang="fr-CH" dirty="0" smtClean="0"/>
              <a:t> Set Up for Test of Radiation </a:t>
            </a:r>
            <a:r>
              <a:rPr lang="fr-CH" dirty="0" err="1" smtClean="0"/>
              <a:t>Cooling</a:t>
            </a:r>
            <a:r>
              <a:rPr lang="fr-CH" dirty="0" smtClean="0"/>
              <a:t> of a Target </a:t>
            </a:r>
            <a:r>
              <a:rPr lang="fr-CH" dirty="0" err="1" smtClean="0"/>
              <a:t>Sector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Radiators</a:t>
            </a:r>
            <a:r>
              <a:rPr lang="fr-CH" dirty="0" smtClean="0"/>
              <a:t>: Ti, C or </a:t>
            </a:r>
            <a:r>
              <a:rPr lang="fr-CH" dirty="0" err="1" smtClean="0"/>
              <a:t>Alloys</a:t>
            </a:r>
            <a:r>
              <a:rPr lang="fr-CH" dirty="0" smtClean="0"/>
              <a:t>. </a:t>
            </a:r>
            <a:endParaRPr lang="en-GB" dirty="0"/>
          </a:p>
        </p:txBody>
      </p:sp>
      <p:sp>
        <p:nvSpPr>
          <p:cNvPr id="4" name="Ellipse 3"/>
          <p:cNvSpPr/>
          <p:nvPr/>
        </p:nvSpPr>
        <p:spPr>
          <a:xfrm>
            <a:off x="4727848" y="2420888"/>
            <a:ext cx="338336" cy="36004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Bouée 4"/>
          <p:cNvSpPr/>
          <p:nvPr/>
        </p:nvSpPr>
        <p:spPr>
          <a:xfrm>
            <a:off x="4596408" y="2312876"/>
            <a:ext cx="601216" cy="576064"/>
          </a:xfrm>
          <a:prstGeom prst="donut">
            <a:avLst>
              <a:gd name="adj" fmla="val 1373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12888" y="3803341"/>
            <a:ext cx="381288" cy="18579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4386672" y="4365104"/>
            <a:ext cx="810952" cy="3526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V="1">
            <a:off x="4386672" y="4541423"/>
            <a:ext cx="810952" cy="34388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935760" y="3061465"/>
            <a:ext cx="430994" cy="27382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259580" y="3061466"/>
            <a:ext cx="396044" cy="2738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Ellipse 18"/>
          <p:cNvSpPr/>
          <p:nvPr/>
        </p:nvSpPr>
        <p:spPr>
          <a:xfrm>
            <a:off x="4054097" y="3242181"/>
            <a:ext cx="194320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/>
          <p:cNvSpPr/>
          <p:nvPr/>
        </p:nvSpPr>
        <p:spPr>
          <a:xfrm>
            <a:off x="4074044" y="3690754"/>
            <a:ext cx="194320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/>
          <p:cNvSpPr/>
          <p:nvPr/>
        </p:nvSpPr>
        <p:spPr>
          <a:xfrm>
            <a:off x="4063192" y="4351771"/>
            <a:ext cx="216024" cy="23946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llipse 21"/>
          <p:cNvSpPr/>
          <p:nvPr/>
        </p:nvSpPr>
        <p:spPr>
          <a:xfrm>
            <a:off x="4057132" y="5068670"/>
            <a:ext cx="266328" cy="25103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Ellipse 22"/>
          <p:cNvSpPr/>
          <p:nvPr/>
        </p:nvSpPr>
        <p:spPr>
          <a:xfrm>
            <a:off x="5313174" y="3204726"/>
            <a:ext cx="266328" cy="2737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/>
          <p:cNvSpPr/>
          <p:nvPr/>
        </p:nvSpPr>
        <p:spPr>
          <a:xfrm>
            <a:off x="5324438" y="3690755"/>
            <a:ext cx="266328" cy="2955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llipse 24"/>
          <p:cNvSpPr/>
          <p:nvPr/>
        </p:nvSpPr>
        <p:spPr>
          <a:xfrm>
            <a:off x="5310041" y="4365104"/>
            <a:ext cx="277180" cy="24005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Ellipse 25"/>
          <p:cNvSpPr/>
          <p:nvPr/>
        </p:nvSpPr>
        <p:spPr>
          <a:xfrm>
            <a:off x="5317760" y="5103682"/>
            <a:ext cx="261743" cy="2160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Bouée 26"/>
          <p:cNvSpPr/>
          <p:nvPr/>
        </p:nvSpPr>
        <p:spPr>
          <a:xfrm>
            <a:off x="4397120" y="2140351"/>
            <a:ext cx="986408" cy="921114"/>
          </a:xfrm>
          <a:prstGeom prst="donut">
            <a:avLst>
              <a:gd name="adj" fmla="val 10366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92148" y="2892993"/>
            <a:ext cx="19432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Connecteur droit avec flèche 30"/>
          <p:cNvCxnSpPr/>
          <p:nvPr/>
        </p:nvCxnSpPr>
        <p:spPr>
          <a:xfrm flipH="1">
            <a:off x="4455365" y="3341592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>
            <a:off x="4994176" y="3350193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 flipH="1">
            <a:off x="4397120" y="4077072"/>
            <a:ext cx="16625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 flipH="1">
            <a:off x="4386673" y="5103683"/>
            <a:ext cx="176707" cy="17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/>
          <p:nvPr/>
        </p:nvCxnSpPr>
        <p:spPr>
          <a:xfrm>
            <a:off x="5066184" y="5103682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 flipV="1">
            <a:off x="5053608" y="4093526"/>
            <a:ext cx="14401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ZoneTexte 61"/>
              <p:cNvSpPr txBox="1"/>
              <p:nvPr/>
            </p:nvSpPr>
            <p:spPr>
              <a:xfrm>
                <a:off x="4734953" y="2971800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ZoneText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4953" y="2971800"/>
                <a:ext cx="32412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62"/>
              <p:cNvSpPr txBox="1"/>
              <p:nvPr/>
            </p:nvSpPr>
            <p:spPr>
              <a:xfrm>
                <a:off x="4719763" y="3429434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ZoneText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763" y="3429434"/>
                <a:ext cx="32412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ZoneTexte 63"/>
              <p:cNvSpPr txBox="1"/>
              <p:nvPr/>
            </p:nvSpPr>
            <p:spPr>
              <a:xfrm>
                <a:off x="4641469" y="3995772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4" name="ZoneText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469" y="3995772"/>
                <a:ext cx="32412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ZoneTexte 64"/>
              <p:cNvSpPr txBox="1"/>
              <p:nvPr/>
            </p:nvSpPr>
            <p:spPr>
              <a:xfrm>
                <a:off x="4634561" y="502702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5" name="ZoneText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4561" y="5027028"/>
                <a:ext cx="32412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7"/>
          <p:cNvCxnSpPr/>
          <p:nvPr/>
        </p:nvCxnSpPr>
        <p:spPr>
          <a:xfrm>
            <a:off x="3935760" y="5799711"/>
            <a:ext cx="1719864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3935760" y="1628800"/>
            <a:ext cx="0" cy="41709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5655624" y="1628800"/>
            <a:ext cx="0" cy="41709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3935760" y="1628800"/>
            <a:ext cx="17198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H="1">
            <a:off x="5655624" y="1772817"/>
            <a:ext cx="1016440" cy="3675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6706221" y="1587251"/>
            <a:ext cx="142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Vacuum Tank</a:t>
            </a:r>
            <a:endParaRPr lang="en-GB" dirty="0"/>
          </a:p>
        </p:txBody>
      </p:sp>
      <p:cxnSp>
        <p:nvCxnSpPr>
          <p:cNvPr id="29" name="Connecteur droit avec flèche 28"/>
          <p:cNvCxnSpPr/>
          <p:nvPr/>
        </p:nvCxnSpPr>
        <p:spPr>
          <a:xfrm flipH="1">
            <a:off x="5390097" y="2114854"/>
            <a:ext cx="1255303" cy="3960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6743861" y="198971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Multy</a:t>
            </a:r>
            <a:r>
              <a:rPr lang="fr-CH" dirty="0"/>
              <a:t> Layer Super </a:t>
            </a:r>
            <a:r>
              <a:rPr lang="fr-CH" dirty="0" err="1"/>
              <a:t>Insulation</a:t>
            </a:r>
            <a:endParaRPr lang="en-GB" dirty="0"/>
          </a:p>
        </p:txBody>
      </p:sp>
      <p:cxnSp>
        <p:nvCxnSpPr>
          <p:cNvPr id="38" name="Connecteur droit avec flèche 37"/>
          <p:cNvCxnSpPr>
            <a:endCxn id="5" idx="6"/>
          </p:cNvCxnSpPr>
          <p:nvPr/>
        </p:nvCxnSpPr>
        <p:spPr>
          <a:xfrm flipH="1" flipV="1">
            <a:off x="5197624" y="2600908"/>
            <a:ext cx="1447776" cy="1800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6733141" y="2617635"/>
            <a:ext cx="2099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Ti-</a:t>
            </a:r>
            <a:r>
              <a:rPr lang="fr-CH" dirty="0" err="1"/>
              <a:t>Heat</a:t>
            </a:r>
            <a:r>
              <a:rPr lang="fr-CH" dirty="0"/>
              <a:t> </a:t>
            </a:r>
            <a:r>
              <a:rPr lang="fr-CH" dirty="0" err="1"/>
              <a:t>Conductor</a:t>
            </a:r>
            <a:endParaRPr lang="en-GB" dirty="0"/>
          </a:p>
        </p:txBody>
      </p:sp>
      <p:cxnSp>
        <p:nvCxnSpPr>
          <p:cNvPr id="44" name="Connecteur droit avec flèche 43"/>
          <p:cNvCxnSpPr/>
          <p:nvPr/>
        </p:nvCxnSpPr>
        <p:spPr>
          <a:xfrm flipH="1" flipV="1">
            <a:off x="4897018" y="2654731"/>
            <a:ext cx="1809203" cy="5874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6782768" y="2976778"/>
            <a:ext cx="3705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 kW </a:t>
            </a:r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Heater</a:t>
            </a:r>
            <a:r>
              <a:rPr lang="fr-CH" dirty="0"/>
              <a:t>, </a:t>
            </a:r>
            <a:r>
              <a:rPr lang="fr-CH" dirty="0" err="1"/>
              <a:t>simulating</a:t>
            </a:r>
            <a:r>
              <a:rPr lang="fr-CH" dirty="0"/>
              <a:t> the </a:t>
            </a:r>
            <a:r>
              <a:rPr lang="fr-CH" dirty="0" err="1"/>
              <a:t>average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power.</a:t>
            </a:r>
            <a:endParaRPr lang="en-GB" dirty="0"/>
          </a:p>
        </p:txBody>
      </p:sp>
      <p:cxnSp>
        <p:nvCxnSpPr>
          <p:cNvPr id="53" name="Connecteur droit avec flèche 52"/>
          <p:cNvCxnSpPr>
            <a:endCxn id="63" idx="0"/>
          </p:cNvCxnSpPr>
          <p:nvPr/>
        </p:nvCxnSpPr>
        <p:spPr>
          <a:xfrm flipH="1" flipV="1">
            <a:off x="4881826" y="3429434"/>
            <a:ext cx="1782336" cy="4423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>
          <a:xfrm>
            <a:off x="6723916" y="3724194"/>
            <a:ext cx="1237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«Ti-Target»</a:t>
            </a:r>
            <a:endParaRPr lang="en-GB" dirty="0"/>
          </a:p>
        </p:txBody>
      </p:sp>
      <p:cxnSp>
        <p:nvCxnSpPr>
          <p:cNvPr id="69" name="Connecteur droit avec flèche 68"/>
          <p:cNvCxnSpPr/>
          <p:nvPr/>
        </p:nvCxnSpPr>
        <p:spPr>
          <a:xfrm flipH="1" flipV="1">
            <a:off x="4883007" y="4165852"/>
            <a:ext cx="1748384" cy="4080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6678119" y="4389244"/>
            <a:ext cx="187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Thermo-Couples</a:t>
            </a:r>
            <a:endParaRPr lang="en-GB" dirty="0"/>
          </a:p>
        </p:txBody>
      </p:sp>
      <p:cxnSp>
        <p:nvCxnSpPr>
          <p:cNvPr id="78" name="Connecteur droit avec flèche 77"/>
          <p:cNvCxnSpPr/>
          <p:nvPr/>
        </p:nvCxnSpPr>
        <p:spPr>
          <a:xfrm flipH="1" flipV="1">
            <a:off x="4803533" y="4885312"/>
            <a:ext cx="1827859" cy="1833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6647298" y="4884004"/>
            <a:ext cx="2668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«</a:t>
            </a:r>
            <a:r>
              <a:rPr lang="fr-CH" dirty="0" err="1" smtClean="0"/>
              <a:t>Radiator</a:t>
            </a:r>
            <a:r>
              <a:rPr lang="fr-CH" dirty="0" smtClean="0"/>
              <a:t>» in Ti, C or </a:t>
            </a:r>
            <a:r>
              <a:rPr lang="fr-CH" dirty="0" err="1" smtClean="0"/>
              <a:t>Alloy</a:t>
            </a:r>
            <a:endParaRPr lang="en-GB" dirty="0"/>
          </a:p>
        </p:txBody>
      </p:sp>
      <p:cxnSp>
        <p:nvCxnSpPr>
          <p:cNvPr id="83" name="Connecteur droit avec flèche 82"/>
          <p:cNvCxnSpPr/>
          <p:nvPr/>
        </p:nvCxnSpPr>
        <p:spPr>
          <a:xfrm flipH="1" flipV="1">
            <a:off x="5457603" y="5517233"/>
            <a:ext cx="1173789" cy="1440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5" name="ZoneTexte 84"/>
          <p:cNvSpPr txBox="1"/>
          <p:nvPr/>
        </p:nvSpPr>
        <p:spPr>
          <a:xfrm>
            <a:off x="6659616" y="5338084"/>
            <a:ext cx="1602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Water </a:t>
            </a:r>
            <a:r>
              <a:rPr lang="fr-CH" dirty="0" err="1"/>
              <a:t>Cooled</a:t>
            </a:r>
            <a:r>
              <a:rPr lang="fr-CH" dirty="0"/>
              <a:t> </a:t>
            </a:r>
            <a:r>
              <a:rPr lang="fr-CH" dirty="0" err="1"/>
              <a:t>Cooler</a:t>
            </a:r>
            <a:endParaRPr lang="en-GB" dirty="0"/>
          </a:p>
        </p:txBody>
      </p:sp>
      <p:sp>
        <p:nvSpPr>
          <p:cNvPr id="86" name="ZoneTexte 85"/>
          <p:cNvSpPr txBox="1"/>
          <p:nvPr/>
        </p:nvSpPr>
        <p:spPr>
          <a:xfrm>
            <a:off x="2135560" y="1844334"/>
            <a:ext cx="1398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/>
              <a:t>Side</a:t>
            </a:r>
            <a:r>
              <a:rPr lang="fr-CH" sz="2400" dirty="0"/>
              <a:t> </a:t>
            </a:r>
            <a:r>
              <a:rPr lang="fr-CH" sz="2400" dirty="0" err="1"/>
              <a:t>View</a:t>
            </a:r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FD95E-F668-4E45-8432-F2767C4ECF2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026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44925" y="3387715"/>
            <a:ext cx="4401542" cy="850106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The LEP-</a:t>
            </a:r>
            <a:r>
              <a:rPr lang="fr-CH" dirty="0" err="1" smtClean="0"/>
              <a:t>Pulsed</a:t>
            </a:r>
            <a:r>
              <a:rPr lang="fr-CH" dirty="0" smtClean="0"/>
              <a:t> </a:t>
            </a:r>
            <a:r>
              <a:rPr lang="fr-CH" dirty="0" err="1" smtClean="0"/>
              <a:t>Solenoid</a:t>
            </a:r>
            <a:r>
              <a:rPr lang="fr-CH" dirty="0" smtClean="0"/>
              <a:t>- L. </a:t>
            </a:r>
            <a:r>
              <a:rPr lang="fr-CH" dirty="0" err="1" smtClean="0"/>
              <a:t>Rinolfi</a:t>
            </a:r>
            <a:r>
              <a:rPr lang="fr-CH" dirty="0" smtClean="0"/>
              <a:t>.</a:t>
            </a:r>
            <a:br>
              <a:rPr lang="fr-CH" dirty="0" smtClean="0"/>
            </a:br>
            <a:r>
              <a:rPr lang="fr-CH" dirty="0" smtClean="0"/>
              <a:t>I=2.5 kA, Bo=0.83 T, 100 Hz </a:t>
            </a:r>
            <a:r>
              <a:rPr lang="fr-CH" dirty="0" err="1" smtClean="0"/>
              <a:t>with</a:t>
            </a:r>
            <a:r>
              <a:rPr lang="fr-CH" dirty="0" smtClean="0"/>
              <a:t> 20 µs.</a:t>
            </a:r>
            <a:endParaRPr lang="en-GB" dirty="0"/>
          </a:p>
        </p:txBody>
      </p:sp>
      <p:pic>
        <p:nvPicPr>
          <p:cNvPr id="1026" name="Picture 2" descr="C:\Users\Peter Sievers\Documents\Rinolfi-Solenois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7" y="1861557"/>
            <a:ext cx="712928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E8BE-8663-4A78-82BB-107189193794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938713" y="339839"/>
            <a:ext cx="8656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2. Collection of Positrons by a Solenoid as an Adiabatic Matching Device AMD.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29534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27311"/>
            <a:ext cx="10982498" cy="1235870"/>
          </a:xfrm>
        </p:spPr>
        <p:txBody>
          <a:bodyPr/>
          <a:lstStyle/>
          <a:p>
            <a:r>
              <a:rPr lang="en-US" dirty="0" smtClean="0"/>
              <a:t>A Pulsed Solenoid for the ILC-</a:t>
            </a:r>
            <a:r>
              <a:rPr lang="en-US" dirty="0" err="1" smtClean="0"/>
              <a:t>Undulator</a:t>
            </a:r>
            <a:r>
              <a:rPr lang="en-US" dirty="0" smtClean="0"/>
              <a:t> Target.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Magnetic Field must be stable during the Beam Pulse over 1 </a:t>
                </a:r>
                <a:r>
                  <a:rPr lang="en-US" dirty="0" err="1" smtClean="0"/>
                  <a:t>ms</a:t>
                </a:r>
                <a:r>
                  <a:rPr lang="en-US" dirty="0" smtClean="0"/>
                  <a:t>!</a:t>
                </a:r>
              </a:p>
              <a:p>
                <a:r>
                  <a:rPr lang="en-US" dirty="0" smtClean="0"/>
                  <a:t>This is difficult to achieve in a “classical” Flux Concentrator, due to the Time Varying Skin Effect in the Bulky Cu-Material (Ref. P. </a:t>
                </a:r>
                <a:r>
                  <a:rPr lang="en-US" dirty="0" err="1" smtClean="0"/>
                  <a:t>Martyshkin</a:t>
                </a:r>
                <a:r>
                  <a:rPr lang="en-US" dirty="0" smtClean="0"/>
                  <a:t>-BINP).</a:t>
                </a:r>
              </a:p>
              <a:p>
                <a:r>
                  <a:rPr lang="en-US" dirty="0" smtClean="0"/>
                  <a:t>Therefore the Radius R of the Cu-Cross Section of the Solenoid Conductor must be smaller than the Skin Depth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 smtClean="0"/>
                  <a:t> from the Half Sine Current Pulse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with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Duration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For a Cu Conductor of 10 x 10 mm: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 smtClean="0"/>
                  <a:t>= 4 </a:t>
                </a:r>
                <a:r>
                  <a:rPr lang="en-US" dirty="0" err="1" smtClean="0"/>
                  <a:t>ms</a:t>
                </a:r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 smtClean="0"/>
                  <a:t>=6 mm is acceptable.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00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Aperture 4 cm, 50 kA, 7 </a:t>
            </a:r>
            <a:r>
              <a:rPr lang="fr-CH" dirty="0" err="1" smtClean="0"/>
              <a:t>Turns</a:t>
            </a:r>
            <a:r>
              <a:rPr lang="fr-CH" dirty="0" smtClean="0"/>
              <a:t>.</a:t>
            </a:r>
            <a:endParaRPr lang="en-GB" dirty="0"/>
          </a:p>
        </p:txBody>
      </p:sp>
      <p:pic>
        <p:nvPicPr>
          <p:cNvPr id="5122" name="Picture 2" descr="C:\Users\Peter Sievers\Documents\POS18-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79677" y="8621"/>
            <a:ext cx="5400601" cy="792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E8BE-8663-4A78-82BB-10718919379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44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91544" y="5517233"/>
            <a:ext cx="8229600" cy="4525963"/>
          </a:xfrm>
        </p:spPr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Espace réservé du contenu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47650949"/>
                  </p:ext>
                </p:extLst>
              </p:nvPr>
            </p:nvGraphicFramePr>
            <p:xfrm>
              <a:off x="453689" y="163823"/>
              <a:ext cx="8496944" cy="10706820"/>
            </p:xfrm>
            <a:graphic>
              <a:graphicData uri="http://schemas.openxmlformats.org/drawingml/2006/table">
                <a:tbl>
                  <a:tblPr firstRow="1" bandRow="1">
                    <a:solidFill>
                      <a:srgbClr val="FF0000"/>
                    </a:solidFill>
                    <a:tableStyleId>{5C22544A-7EE6-4342-B048-85BDC9FD1C3A}</a:tableStyleId>
                  </a:tblPr>
                  <a:tblGrid>
                    <a:gridCol w="20928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2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28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832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1072128"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Electrical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Water </a:t>
                          </a:r>
                          <a:r>
                            <a:rPr lang="fr-CH" dirty="0" err="1" smtClean="0"/>
                            <a:t>Cooling</a:t>
                          </a:r>
                          <a:r>
                            <a:rPr lang="fr-CH" dirty="0" smtClean="0"/>
                            <a:t> Circuit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Temperatures</a:t>
                          </a:r>
                          <a:r>
                            <a:rPr lang="fr-CH" dirty="0" smtClean="0"/>
                            <a:t> of </a:t>
                          </a:r>
                          <a:r>
                            <a:rPr lang="fr-CH" dirty="0" err="1" smtClean="0"/>
                            <a:t>Conductor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Thermal and </a:t>
                          </a:r>
                          <a:r>
                            <a:rPr lang="fr-CH" dirty="0" err="1" smtClean="0"/>
                            <a:t>Magnetic</a:t>
                          </a:r>
                          <a:r>
                            <a:rPr lang="fr-CH" dirty="0" smtClean="0"/>
                            <a:t>  </a:t>
                          </a:r>
                          <a:r>
                            <a:rPr lang="fr-CH" dirty="0" err="1" smtClean="0"/>
                            <a:t>Loads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48266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Conductor 10 x 10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CH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mtClean="0">
                                      <a:latin typeface="Cambria Math"/>
                                    </a:rPr>
                                    <m:t>𝑚𝑚</m:t>
                                  </m:r>
                                </m:e>
                                <m:sup>
                                  <m:r>
                                    <a:rPr lang="fr-CH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CH" smtClean="0">
                                  <a:latin typeface="Cambria Math"/>
                                </a:rPr>
                                <m:t>, </m:t>
                              </m:r>
                            </m:oMath>
                          </a14:m>
                          <a:r>
                            <a:rPr lang="en-GB" dirty="0" smtClean="0"/>
                            <a:t> Water Channel </a:t>
                          </a:r>
                          <a14:m>
                            <m:oMath xmlns:m="http://schemas.openxmlformats.org/officeDocument/2006/math">
                              <m:r>
                                <a:rPr lang="en-GB" smtClean="0">
                                  <a:latin typeface="Cambria Math"/>
                                </a:rPr>
                                <m:t>∅</m:t>
                              </m:r>
                              <m:r>
                                <a:rPr lang="fr-CH" smtClean="0">
                                  <a:latin typeface="Cambria Math"/>
                                </a:rPr>
                                <m:t>=6 </m:t>
                              </m:r>
                              <m:r>
                                <a:rPr lang="fr-CH" smtClean="0">
                                  <a:latin typeface="Cambria Math"/>
                                </a:rPr>
                                <m:t>𝑚𝑚</m:t>
                              </m:r>
                              <m:r>
                                <a:rPr lang="fr-CH" smtClean="0">
                                  <a:latin typeface="Cambria Math"/>
                                </a:rPr>
                                <m:t>.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Water Flow          0.17 kg/s; </a:t>
                          </a:r>
                        </a:p>
                        <a:p>
                          <a:r>
                            <a:rPr lang="fr-CH" dirty="0" smtClean="0"/>
                            <a:t>v= 6 m/s.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El. </a:t>
                          </a:r>
                          <a:r>
                            <a:rPr lang="el-GR" dirty="0" smtClean="0"/>
                            <a:t>Δ</a:t>
                          </a:r>
                          <a:r>
                            <a:rPr lang="fr-CH" dirty="0" smtClean="0"/>
                            <a:t>T/pulse= 4.8 K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fr-CH" smtClean="0">
                                  <a:latin typeface="Cambria Math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fr-CH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CH" smtClean="0">
                                      <a:latin typeface="Cambria Math"/>
                                    </a:rPr>
                                    <m:t>𝑒𝑙</m:t>
                                  </m:r>
                                </m:e>
                              </m:d>
                              <m:r>
                                <a:rPr lang="fr-CH" smtClean="0">
                                  <a:latin typeface="Cambria Math"/>
                                </a:rPr>
                                <m:t>≤10</m:t>
                              </m:r>
                            </m:oMath>
                          </a14:m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MPa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972746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Current Pulse: Half sine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CH" smtClean="0">
                                  <a:latin typeface="Cambria Math"/>
                                </a:rPr>
                                <m:t>Pulse</m:t>
                              </m:r>
                              <m:r>
                                <a:rPr lang="fr-CH" smtClean="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CH" smtClean="0">
                                  <a:latin typeface="Cambria Math"/>
                                </a:rPr>
                                <m:t>with</m:t>
                              </m:r>
                              <m:r>
                                <a:rPr lang="fr-CH" smtClean="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l-GR" smtClean="0">
                                  <a:latin typeface="Cambria Math"/>
                                </a:rPr>
                                <m:t>τ</m:t>
                              </m:r>
                              <m:r>
                                <a:rPr lang="fr-CH" smtClean="0">
                                  <a:latin typeface="Cambria Math"/>
                                </a:rPr>
                                <m:t>=4 </m:t>
                              </m:r>
                              <m:r>
                                <a:rPr lang="fr-CH" smtClean="0">
                                  <a:latin typeface="Cambria Math"/>
                                </a:rPr>
                                <m:t>𝑚𝑠</m:t>
                              </m:r>
                              <m:r>
                                <a:rPr lang="fr-CH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fr-CH" smtClean="0">
                                  <a:latin typeface="Cambria Math"/>
                                </a:rPr>
                                <m:t>𝑎𝑛𝑑</m:t>
                              </m:r>
                            </m:oMath>
                          </a14:m>
                          <a:r>
                            <a:rPr lang="fr-CH" dirty="0" smtClean="0"/>
                            <a:t> 5 Hz.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Inlet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Temperature</a:t>
                          </a:r>
                          <a:r>
                            <a:rPr lang="fr-CH" dirty="0" smtClean="0"/>
                            <a:t> 20 </a:t>
                          </a:r>
                          <a:r>
                            <a:rPr lang="fr-CH" dirty="0" err="1" smtClean="0"/>
                            <a:t>oC</a:t>
                          </a:r>
                          <a:r>
                            <a:rPr lang="fr-CH" dirty="0" smtClean="0"/>
                            <a:t>,               </a:t>
                          </a:r>
                          <a:r>
                            <a:rPr lang="fr-CH" dirty="0" err="1" smtClean="0"/>
                            <a:t>Outlet</a:t>
                          </a:r>
                          <a:r>
                            <a:rPr lang="fr-CH" dirty="0" smtClean="0"/>
                            <a:t>  28 </a:t>
                          </a:r>
                          <a:r>
                            <a:rPr lang="fr-CH" dirty="0" err="1" smtClean="0"/>
                            <a:t>oC</a:t>
                          </a:r>
                          <a:r>
                            <a:rPr lang="fr-CH" dirty="0" smtClean="0"/>
                            <a:t>.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Av. El. Power </a:t>
                          </a:r>
                          <a:r>
                            <a:rPr lang="fr-CH" dirty="0" err="1" smtClean="0"/>
                            <a:t>density</a:t>
                          </a:r>
                          <a:r>
                            <a:rPr lang="fr-CH" dirty="0" smtClean="0"/>
                            <a:t> 83 W/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CH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mtClean="0">
                                      <a:latin typeface="Cambria Math"/>
                                    </a:rPr>
                                    <m:t>𝑐𝑚</m:t>
                                  </m:r>
                                </m:e>
                                <m:sup>
                                  <m:r>
                                    <a:rPr lang="fr-CH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fr-CH" smtClean="0">
                                  <a:latin typeface="Cambria Math"/>
                                </a:rPr>
                                <m:t>.</m:t>
                              </m:r>
                            </m:oMath>
                          </a14:m>
                          <a:endParaRPr lang="en-GB" dirty="0"/>
                        </a:p>
                      </a:txBody>
                      <a:tcPr>
                        <a:lnB w="12700" cmpd="sng"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mtClean="0">
                                    <a:latin typeface="Cambria Math"/>
                                  </a:rPr>
                                  <m:t>𝜎</m:t>
                                </m:r>
                                <m:d>
                                  <m:dPr>
                                    <m:ctrlPr>
                                      <a:rPr lang="fr-CH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CH" smtClean="0">
                                        <a:latin typeface="Cambria Math"/>
                                      </a:rPr>
                                      <m:t>𝑚𝑎𝑔𝑛</m:t>
                                    </m:r>
                                  </m:e>
                                </m:d>
                                <m:r>
                                  <a:rPr lang="fr-CH" smtClean="0">
                                    <a:latin typeface="Cambria Math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fr-CH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mtClean="0">
                                    <a:latin typeface="Cambria Math"/>
                                  </a:rPr>
                                  <m:t>≤40 </m:t>
                                </m:r>
                                <m:r>
                                  <a:rPr lang="fr-CH" smtClean="0">
                                    <a:latin typeface="Cambria Math"/>
                                  </a:rPr>
                                  <m:t>𝑀𝑃𝑎</m:t>
                                </m:r>
                                <m:r>
                                  <a:rPr lang="fr-CH" smtClean="0">
                                    <a:latin typeface="Cambria Math"/>
                                  </a:rPr>
                                  <m:t>                          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972746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Skin </a:t>
                          </a:r>
                          <a:r>
                            <a:rPr lang="fr-CH" dirty="0" err="1" smtClean="0"/>
                            <a:t>Depth</a:t>
                          </a:r>
                          <a:r>
                            <a:rPr lang="fr-CH" dirty="0" smtClean="0"/>
                            <a:t>             </a:t>
                          </a:r>
                          <a:r>
                            <a:rPr lang="el-GR" dirty="0" smtClean="0"/>
                            <a:t>δ</a:t>
                          </a:r>
                          <a:r>
                            <a:rPr lang="fr-CH" dirty="0" smtClean="0"/>
                            <a:t>= 6 </a:t>
                          </a:r>
                          <a:r>
                            <a:rPr lang="fr-CH" dirty="0" err="1" smtClean="0"/>
                            <a:t>mm.</a:t>
                          </a:r>
                          <a:endParaRPr lang="fr-CH" dirty="0" smtClean="0"/>
                        </a:p>
                        <a:p>
                          <a:r>
                            <a:rPr lang="fr-CH" dirty="0" smtClean="0"/>
                            <a:t>δ/R=1.2.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Pressure Drop 6 bar.</a:t>
                          </a:r>
                          <a:endParaRPr lang="en-GB" dirty="0"/>
                        </a:p>
                      </a:txBody>
                      <a:tcPr>
                        <a:lnR w="12700" cmpd="sng">
                          <a:noFill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Beam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el-GR" dirty="0" smtClean="0"/>
                            <a:t>Δ</a:t>
                          </a:r>
                          <a:r>
                            <a:rPr lang="fr-CH" dirty="0" smtClean="0"/>
                            <a:t>T/pulse 35 K ( At Entrance of </a:t>
                          </a:r>
                          <a:r>
                            <a:rPr lang="fr-CH" dirty="0" err="1" smtClean="0"/>
                            <a:t>Solenoid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with</a:t>
                          </a:r>
                          <a:r>
                            <a:rPr lang="fr-CH" dirty="0" smtClean="0"/>
                            <a:t> a </a:t>
                          </a:r>
                          <a:r>
                            <a:rPr lang="fr-CH" dirty="0" err="1" smtClean="0"/>
                            <a:t>Diameter</a:t>
                          </a:r>
                          <a:r>
                            <a:rPr lang="fr-CH" dirty="0" smtClean="0"/>
                            <a:t> of 2. cm). Small for 4 cm.</a:t>
                          </a:r>
                          <a:endParaRPr lang="en-GB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mtClean="0">
                                    <a:latin typeface="Cambria Math"/>
                                  </a:rPr>
                                  <m:t>𝜎</m:t>
                                </m:r>
                                <m:d>
                                  <m:dPr>
                                    <m:ctrlPr>
                                      <a:rPr lang="fr-CH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CH" smtClean="0">
                                        <a:latin typeface="Cambria Math"/>
                                      </a:rPr>
                                      <m:t>𝑏𝑒𝑎𝑚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CH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CH" smtClean="0">
                                    <a:latin typeface="Cambria Math"/>
                                  </a:rPr>
                                  <m:t>𝑐𝑙𝑜𝑠𝑒</m:t>
                                </m:r>
                                <m:r>
                                  <a:rPr lang="fr-CH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fr-CH" smtClean="0">
                                    <a:latin typeface="Cambria Math"/>
                                  </a:rPr>
                                  <m:t>𝑡𝑜</m:t>
                                </m:r>
                                <m:r>
                                  <a:rPr lang="fr-CH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fr-CH" smtClean="0">
                                    <a:latin typeface="Cambria Math"/>
                                  </a:rPr>
                                  <m:t>𝑙𝑖𝑚𝑖𝑡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mpd="sng">
                          <a:noFill/>
                        </a:lnL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748266"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Ohmic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Resistance</a:t>
                          </a:r>
                          <a:r>
                            <a:rPr lang="fr-CH" dirty="0" smtClean="0"/>
                            <a:t>  0.23 m</a:t>
                          </a:r>
                          <a:r>
                            <a:rPr lang="el-GR" dirty="0" smtClean="0"/>
                            <a:t>ῼ</a:t>
                          </a:r>
                          <a:r>
                            <a:rPr lang="fr-CH" dirty="0" smtClean="0"/>
                            <a:t>.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Beam</a:t>
                          </a:r>
                          <a:r>
                            <a:rPr lang="fr-CH" dirty="0" smtClean="0"/>
                            <a:t> Power </a:t>
                          </a:r>
                          <a:r>
                            <a:rPr lang="fr-CH" dirty="0" err="1" smtClean="0"/>
                            <a:t>Density</a:t>
                          </a:r>
                          <a:r>
                            <a:rPr lang="fr-CH" dirty="0" smtClean="0"/>
                            <a:t>  609 W/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CH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mtClean="0">
                                      <a:latin typeface="Cambria Math"/>
                                    </a:rPr>
                                    <m:t>𝑐𝑚</m:t>
                                  </m:r>
                                </m:e>
                                <m:sup>
                                  <m:r>
                                    <a:rPr lang="fr-CH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 smtClean="0"/>
                            <a:t> at Entrance.</a:t>
                          </a:r>
                          <a:endParaRPr lang="en-GB" dirty="0"/>
                        </a:p>
                      </a:txBody>
                      <a:tcPr>
                        <a:lnT w="12700" cmpd="sng">
                          <a:noFill/>
                        </a:lnT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Radiation Damage</a:t>
                          </a:r>
                          <a:r>
                            <a:rPr lang="fr-CH" smtClean="0"/>
                            <a:t>:  0.15 </a:t>
                          </a:r>
                          <a:r>
                            <a:rPr lang="fr-CH" dirty="0" smtClean="0"/>
                            <a:t>dpa/5000 h (</a:t>
                          </a:r>
                          <a:r>
                            <a:rPr lang="fr-CH" dirty="0" err="1" smtClean="0"/>
                            <a:t>Solenoid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Diameter</a:t>
                          </a:r>
                          <a:r>
                            <a:rPr lang="fr-CH" dirty="0" smtClean="0"/>
                            <a:t> 2. cm).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23786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Av. Power 6.0 kW. Power </a:t>
                          </a:r>
                          <a:r>
                            <a:rPr lang="fr-CH" dirty="0" err="1" smtClean="0"/>
                            <a:t>Density</a:t>
                          </a:r>
                          <a:r>
                            <a:rPr lang="fr-CH" dirty="0" smtClean="0"/>
                            <a:t>        83 W/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CH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mtClean="0">
                                      <a:latin typeface="Cambria Math"/>
                                    </a:rPr>
                                    <m:t>𝑐𝑚</m:t>
                                  </m:r>
                                </m:e>
                                <m:sup>
                                  <m:r>
                                    <a:rPr lang="fr-CH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 smtClean="0"/>
                            <a:t>.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Peak </a:t>
                          </a:r>
                          <a:r>
                            <a:rPr lang="fr-CH" dirty="0" err="1" smtClean="0"/>
                            <a:t>Temperature</a:t>
                          </a:r>
                          <a:r>
                            <a:rPr lang="fr-CH" dirty="0" smtClean="0"/>
                            <a:t> in Cu : 40 </a:t>
                          </a:r>
                          <a:r>
                            <a:rPr lang="fr-CH" dirty="0" err="1" smtClean="0"/>
                            <a:t>oC</a:t>
                          </a:r>
                          <a:r>
                            <a:rPr lang="fr-CH" smtClean="0"/>
                            <a:t> av+       40 K </a:t>
                          </a:r>
                          <a:r>
                            <a:rPr lang="fr-CH" dirty="0" err="1" smtClean="0"/>
                            <a:t>pulsed</a:t>
                          </a:r>
                          <a:endParaRPr lang="en-GB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23786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65760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Espace réservé du contenu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47650949"/>
                  </p:ext>
                </p:extLst>
              </p:nvPr>
            </p:nvGraphicFramePr>
            <p:xfrm>
              <a:off x="453689" y="163823"/>
              <a:ext cx="8496944" cy="10706820"/>
            </p:xfrm>
            <a:graphic>
              <a:graphicData uri="http://schemas.openxmlformats.org/drawingml/2006/table">
                <a:tbl>
                  <a:tblPr firstRow="1" bandRow="1">
                    <a:solidFill>
                      <a:srgbClr val="FF0000"/>
                    </a:solidFill>
                    <a:tableStyleId>{5C22544A-7EE6-4342-B048-85BDC9FD1C3A}</a:tableStyleId>
                  </a:tblPr>
                  <a:tblGrid>
                    <a:gridCol w="20928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2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28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832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1072128"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Electrical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Parameters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Water </a:t>
                          </a:r>
                          <a:r>
                            <a:rPr lang="fr-CH" dirty="0" err="1" smtClean="0"/>
                            <a:t>Cooling</a:t>
                          </a:r>
                          <a:r>
                            <a:rPr lang="fr-CH" dirty="0" smtClean="0"/>
                            <a:t> Circuit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Temperatures</a:t>
                          </a:r>
                          <a:r>
                            <a:rPr lang="fr-CH" dirty="0" smtClean="0"/>
                            <a:t> of </a:t>
                          </a:r>
                          <a:r>
                            <a:rPr lang="fr-CH" dirty="0" err="1" smtClean="0"/>
                            <a:t>Conductor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Thermal and </a:t>
                          </a:r>
                          <a:r>
                            <a:rPr lang="fr-CH" dirty="0" err="1" smtClean="0"/>
                            <a:t>Magnetic</a:t>
                          </a:r>
                          <a:r>
                            <a:rPr lang="fr-CH" dirty="0" smtClean="0"/>
                            <a:t>  </a:t>
                          </a:r>
                          <a:r>
                            <a:rPr lang="fr-CH" dirty="0" err="1" smtClean="0"/>
                            <a:t>Loads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91" t="-120667" r="-306686" b="-95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Water Flow          0.17 kg/s; </a:t>
                          </a:r>
                        </a:p>
                        <a:p>
                          <a:r>
                            <a:rPr lang="fr-CH" dirty="0" smtClean="0"/>
                            <a:t>v= 6 m/s.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El. </a:t>
                          </a:r>
                          <a:r>
                            <a:rPr lang="el-GR" dirty="0" smtClean="0"/>
                            <a:t>Δ</a:t>
                          </a:r>
                          <a:r>
                            <a:rPr lang="fr-CH" dirty="0" smtClean="0"/>
                            <a:t>T/pulse= 4.8 K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83516" t="-120667" r="-1099" b="-95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9727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91" t="-206875" r="-306686" b="-79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Inlet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Temperature</a:t>
                          </a:r>
                          <a:r>
                            <a:rPr lang="fr-CH" dirty="0" smtClean="0"/>
                            <a:t> 20 </a:t>
                          </a:r>
                          <a:r>
                            <a:rPr lang="fr-CH" dirty="0" err="1" smtClean="0"/>
                            <a:t>oC</a:t>
                          </a:r>
                          <a:r>
                            <a:rPr lang="fr-CH" dirty="0" smtClean="0"/>
                            <a:t>,               </a:t>
                          </a:r>
                          <a:r>
                            <a:rPr lang="fr-CH" dirty="0" err="1" smtClean="0"/>
                            <a:t>Outlet</a:t>
                          </a:r>
                          <a:r>
                            <a:rPr lang="fr-CH" dirty="0" smtClean="0"/>
                            <a:t>  28 </a:t>
                          </a:r>
                          <a:r>
                            <a:rPr lang="fr-CH" dirty="0" err="1" smtClean="0"/>
                            <a:t>oC</a:t>
                          </a:r>
                          <a:r>
                            <a:rPr lang="fr-CH" dirty="0" smtClean="0"/>
                            <a:t>.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mpd="sng">
                          <a:noFill/>
                        </a:lnB>
                        <a:blipFill>
                          <a:blip r:embed="rId2"/>
                          <a:stretch>
                            <a:fillRect l="-200000" t="-206875" r="-106977" b="-79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83516" t="-206875" r="-1099" b="-7962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463040"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Skin </a:t>
                          </a:r>
                          <a:r>
                            <a:rPr lang="fr-CH" dirty="0" err="1" smtClean="0"/>
                            <a:t>Depth</a:t>
                          </a:r>
                          <a:r>
                            <a:rPr lang="fr-CH" dirty="0" smtClean="0"/>
                            <a:t>             </a:t>
                          </a:r>
                          <a:r>
                            <a:rPr lang="el-GR" dirty="0" smtClean="0"/>
                            <a:t>δ</a:t>
                          </a:r>
                          <a:r>
                            <a:rPr lang="fr-CH" dirty="0" smtClean="0"/>
                            <a:t>= 6 </a:t>
                          </a:r>
                          <a:r>
                            <a:rPr lang="fr-CH" dirty="0" err="1" smtClean="0"/>
                            <a:t>mm.</a:t>
                          </a:r>
                          <a:endParaRPr lang="fr-CH" dirty="0" smtClean="0"/>
                        </a:p>
                        <a:p>
                          <a:r>
                            <a:rPr lang="fr-CH" dirty="0" smtClean="0"/>
                            <a:t>δ/R=1.2.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Pressure Drop 6 bar.</a:t>
                          </a:r>
                          <a:endParaRPr lang="en-GB" dirty="0"/>
                        </a:p>
                      </a:txBody>
                      <a:tcPr>
                        <a:lnR w="12700" cmpd="sng">
                          <a:noFill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Beam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el-GR" dirty="0" smtClean="0"/>
                            <a:t>Δ</a:t>
                          </a:r>
                          <a:r>
                            <a:rPr lang="fr-CH" dirty="0" smtClean="0"/>
                            <a:t>T/pulse 35 K ( At Entrance of </a:t>
                          </a:r>
                          <a:r>
                            <a:rPr lang="fr-CH" dirty="0" err="1" smtClean="0"/>
                            <a:t>Solenoid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with</a:t>
                          </a:r>
                          <a:r>
                            <a:rPr lang="fr-CH" dirty="0" smtClean="0"/>
                            <a:t> a </a:t>
                          </a:r>
                          <a:r>
                            <a:rPr lang="fr-CH" dirty="0" err="1" smtClean="0"/>
                            <a:t>Diameter</a:t>
                          </a:r>
                          <a:r>
                            <a:rPr lang="fr-CH" dirty="0" smtClean="0"/>
                            <a:t> of 2. cm). Small for 4 cm.</a:t>
                          </a:r>
                          <a:endParaRPr lang="en-GB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blipFill>
                          <a:blip r:embed="rId2"/>
                          <a:stretch>
                            <a:fillRect l="-283516" t="-204583" r="-1099" b="-43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188720">
                    <a:tc>
                      <a:txBody>
                        <a:bodyPr/>
                        <a:lstStyle/>
                        <a:p>
                          <a:r>
                            <a:rPr lang="fr-CH" dirty="0" err="1" smtClean="0"/>
                            <a:t>Ohmic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Resistance</a:t>
                          </a:r>
                          <a:r>
                            <a:rPr lang="fr-CH" dirty="0" smtClean="0"/>
                            <a:t>  0.23 m</a:t>
                          </a:r>
                          <a:r>
                            <a:rPr lang="el-GR" dirty="0" smtClean="0"/>
                            <a:t>ῼ</a:t>
                          </a:r>
                          <a:r>
                            <a:rPr lang="fr-CH" dirty="0" smtClean="0"/>
                            <a:t>.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mpd="sng">
                          <a:noFill/>
                        </a:lnT>
                        <a:blipFill>
                          <a:blip r:embed="rId2"/>
                          <a:stretch>
                            <a:fillRect l="-200000" t="-374872" r="-106977" b="-4302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Radiation Damage</a:t>
                          </a:r>
                          <a:r>
                            <a:rPr lang="fr-CH" smtClean="0"/>
                            <a:t>:  0.15 </a:t>
                          </a:r>
                          <a:r>
                            <a:rPr lang="fr-CH" dirty="0" smtClean="0"/>
                            <a:t>dpa/5000 h (</a:t>
                          </a:r>
                          <a:r>
                            <a:rPr lang="fr-CH" dirty="0" err="1" smtClean="0"/>
                            <a:t>Solenoid</a:t>
                          </a:r>
                          <a:r>
                            <a:rPr lang="fr-CH" dirty="0" smtClean="0"/>
                            <a:t> </a:t>
                          </a:r>
                          <a:r>
                            <a:rPr lang="fr-CH" dirty="0" err="1" smtClean="0"/>
                            <a:t>Diameter</a:t>
                          </a:r>
                          <a:r>
                            <a:rPr lang="fr-CH" dirty="0" smtClean="0"/>
                            <a:t> 2. cm).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91" t="-617333" r="-306686" b="-45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 smtClean="0"/>
                            <a:t>Peak </a:t>
                          </a:r>
                          <a:r>
                            <a:rPr lang="fr-CH" dirty="0" err="1" smtClean="0"/>
                            <a:t>Temperature</a:t>
                          </a:r>
                          <a:r>
                            <a:rPr lang="fr-CH" dirty="0" smtClean="0"/>
                            <a:t> in Cu : 40 </a:t>
                          </a:r>
                          <a:r>
                            <a:rPr lang="fr-CH" dirty="0" err="1" smtClean="0"/>
                            <a:t>oC</a:t>
                          </a:r>
                          <a:r>
                            <a:rPr lang="fr-CH" smtClean="0"/>
                            <a:t> av+       40 K </a:t>
                          </a:r>
                          <a:r>
                            <a:rPr lang="fr-CH" dirty="0" err="1" smtClean="0"/>
                            <a:t>pulsed</a:t>
                          </a:r>
                          <a:endParaRPr lang="en-GB" dirty="0"/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23786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65760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FD95E-F668-4E45-8432-F2767C4ECF2A}" type="slidenum">
              <a:rPr lang="en-GB" smtClean="0"/>
              <a:t>15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500062" y="3291839"/>
            <a:ext cx="18537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Supply has still to be considered!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8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63652" y="298826"/>
            <a:ext cx="10515600" cy="1325563"/>
          </a:xfrm>
        </p:spPr>
        <p:txBody>
          <a:bodyPr/>
          <a:lstStyle/>
          <a:p>
            <a:r>
              <a:rPr lang="fr-CH" dirty="0" err="1" smtClean="0"/>
              <a:t>Conical</a:t>
            </a:r>
            <a:r>
              <a:rPr lang="fr-CH" dirty="0" smtClean="0"/>
              <a:t> </a:t>
            </a:r>
            <a:r>
              <a:rPr lang="fr-CH" dirty="0" err="1" smtClean="0"/>
              <a:t>Pulsed</a:t>
            </a:r>
            <a:r>
              <a:rPr lang="fr-CH" dirty="0" smtClean="0"/>
              <a:t> </a:t>
            </a:r>
            <a:r>
              <a:rPr lang="fr-CH" dirty="0" err="1" smtClean="0"/>
              <a:t>Solenoid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91544" y="1628801"/>
            <a:ext cx="8229600" cy="4525963"/>
          </a:xfrm>
        </p:spPr>
        <p:txBody>
          <a:bodyPr/>
          <a:lstStyle/>
          <a:p>
            <a:endParaRPr lang="en-GB" dirty="0"/>
          </a:p>
        </p:txBody>
      </p:sp>
      <p:cxnSp>
        <p:nvCxnSpPr>
          <p:cNvPr id="15" name="Connecteur droit 14"/>
          <p:cNvCxnSpPr/>
          <p:nvPr/>
        </p:nvCxnSpPr>
        <p:spPr>
          <a:xfrm flipV="1">
            <a:off x="3935760" y="2492896"/>
            <a:ext cx="3024336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3935760" y="2780928"/>
            <a:ext cx="3024336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3935760" y="3429000"/>
            <a:ext cx="0" cy="2880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6960096" y="2492896"/>
            <a:ext cx="0" cy="2880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3935760" y="4365104"/>
            <a:ext cx="295232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3935760" y="4365104"/>
            <a:ext cx="0" cy="3240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3935760" y="4665465"/>
            <a:ext cx="2952328" cy="612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V="1">
            <a:off x="6888088" y="5013177"/>
            <a:ext cx="0" cy="26435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 flipV="1">
            <a:off x="4236140" y="3310136"/>
            <a:ext cx="0" cy="2628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5303912" y="4615584"/>
            <a:ext cx="0" cy="2880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>
            <a:off x="4583832" y="4471568"/>
            <a:ext cx="0" cy="2880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4236140" y="4400132"/>
            <a:ext cx="0" cy="2880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>
            <a:off x="4583832" y="3175319"/>
            <a:ext cx="0" cy="3240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>
            <a:off x="5303561" y="2960948"/>
            <a:ext cx="0" cy="2880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3" name="Connecteur droit 82"/>
          <p:cNvCxnSpPr/>
          <p:nvPr/>
        </p:nvCxnSpPr>
        <p:spPr>
          <a:xfrm>
            <a:off x="4943872" y="4575631"/>
            <a:ext cx="0" cy="2880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7" name="Connecteur droit 86"/>
          <p:cNvCxnSpPr/>
          <p:nvPr/>
        </p:nvCxnSpPr>
        <p:spPr>
          <a:xfrm>
            <a:off x="4943872" y="3076110"/>
            <a:ext cx="0" cy="28803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Organigramme : Connecteur 3"/>
          <p:cNvSpPr/>
          <p:nvPr/>
        </p:nvSpPr>
        <p:spPr>
          <a:xfrm flipH="1">
            <a:off x="4039492" y="3462519"/>
            <a:ext cx="117727" cy="12849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rganigramme : Connecteur 4"/>
          <p:cNvSpPr/>
          <p:nvPr/>
        </p:nvSpPr>
        <p:spPr>
          <a:xfrm flipV="1">
            <a:off x="4368056" y="3377316"/>
            <a:ext cx="101123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rganigramme : Connecteur 5"/>
          <p:cNvSpPr/>
          <p:nvPr/>
        </p:nvSpPr>
        <p:spPr>
          <a:xfrm>
            <a:off x="4727848" y="3256130"/>
            <a:ext cx="84584" cy="1080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rganigramme : Connecteur 6"/>
          <p:cNvSpPr/>
          <p:nvPr/>
        </p:nvSpPr>
        <p:spPr>
          <a:xfrm>
            <a:off x="5087888" y="3140969"/>
            <a:ext cx="120588" cy="1265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rganigramme : Connecteur 7"/>
          <p:cNvSpPr/>
          <p:nvPr/>
        </p:nvSpPr>
        <p:spPr>
          <a:xfrm flipH="1">
            <a:off x="5076174" y="4732420"/>
            <a:ext cx="72008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rganigramme : Connecteur 8"/>
          <p:cNvSpPr/>
          <p:nvPr/>
        </p:nvSpPr>
        <p:spPr>
          <a:xfrm>
            <a:off x="4715272" y="4626089"/>
            <a:ext cx="97160" cy="12131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rganigramme : Connecteur 9"/>
          <p:cNvSpPr/>
          <p:nvPr/>
        </p:nvSpPr>
        <p:spPr>
          <a:xfrm>
            <a:off x="4367808" y="4563542"/>
            <a:ext cx="97160" cy="10589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rganigramme : Connecteur 10"/>
          <p:cNvSpPr/>
          <p:nvPr/>
        </p:nvSpPr>
        <p:spPr>
          <a:xfrm>
            <a:off x="4039491" y="4499143"/>
            <a:ext cx="130872" cy="9001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Connecteur droit 12"/>
          <p:cNvCxnSpPr/>
          <p:nvPr/>
        </p:nvCxnSpPr>
        <p:spPr>
          <a:xfrm>
            <a:off x="3863752" y="3377316"/>
            <a:ext cx="0" cy="3397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V="1">
            <a:off x="3863752" y="2348880"/>
            <a:ext cx="3168352" cy="101526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7032104" y="2348880"/>
            <a:ext cx="0" cy="4320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3863752" y="4400132"/>
            <a:ext cx="0" cy="4042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3863752" y="4768424"/>
            <a:ext cx="3168352" cy="6768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>
            <a:off x="7032104" y="5017188"/>
            <a:ext cx="0" cy="4280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6672064" y="2564905"/>
            <a:ext cx="0" cy="29160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>
            <a:off x="6600056" y="4955684"/>
            <a:ext cx="0" cy="2609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" name="Ellipse 71"/>
          <p:cNvSpPr/>
          <p:nvPr/>
        </p:nvSpPr>
        <p:spPr>
          <a:xfrm>
            <a:off x="6765776" y="2590770"/>
            <a:ext cx="122312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Ellipse 72"/>
          <p:cNvSpPr/>
          <p:nvPr/>
        </p:nvSpPr>
        <p:spPr>
          <a:xfrm>
            <a:off x="6702473" y="5034816"/>
            <a:ext cx="122312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Connecteur droit avec flèche 75"/>
          <p:cNvCxnSpPr/>
          <p:nvPr/>
        </p:nvCxnSpPr>
        <p:spPr>
          <a:xfrm>
            <a:off x="4057109" y="2730234"/>
            <a:ext cx="0" cy="7113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avec flèche 80"/>
          <p:cNvCxnSpPr/>
          <p:nvPr/>
        </p:nvCxnSpPr>
        <p:spPr>
          <a:xfrm>
            <a:off x="6763630" y="5216668"/>
            <a:ext cx="2147" cy="5885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5" name="ZoneTexte 84"/>
          <p:cNvSpPr txBox="1"/>
          <p:nvPr/>
        </p:nvSpPr>
        <p:spPr>
          <a:xfrm>
            <a:off x="2681349" y="2545568"/>
            <a:ext cx="137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Inlet</a:t>
            </a:r>
            <a:endParaRPr lang="en-GB" dirty="0"/>
          </a:p>
        </p:txBody>
      </p:sp>
      <p:sp>
        <p:nvSpPr>
          <p:cNvPr id="86" name="ZoneTexte 85"/>
          <p:cNvSpPr txBox="1"/>
          <p:nvPr/>
        </p:nvSpPr>
        <p:spPr>
          <a:xfrm>
            <a:off x="5218494" y="5620598"/>
            <a:ext cx="1547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Outlet</a:t>
            </a:r>
            <a:endParaRPr lang="en-GB" dirty="0"/>
          </a:p>
        </p:txBody>
      </p:sp>
      <p:sp>
        <p:nvSpPr>
          <p:cNvPr id="88" name="ZoneTexte 87"/>
          <p:cNvSpPr txBox="1"/>
          <p:nvPr/>
        </p:nvSpPr>
        <p:spPr>
          <a:xfrm>
            <a:off x="4248082" y="205390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Ceramic</a:t>
            </a:r>
            <a:r>
              <a:rPr lang="fr-CH" dirty="0"/>
              <a:t>  </a:t>
            </a:r>
            <a:r>
              <a:rPr lang="fr-CH" dirty="0" err="1"/>
              <a:t>Spacers</a:t>
            </a:r>
            <a:r>
              <a:rPr lang="fr-CH" dirty="0"/>
              <a:t> and </a:t>
            </a:r>
            <a:r>
              <a:rPr lang="fr-CH" dirty="0" err="1"/>
              <a:t>Brackets</a:t>
            </a:r>
            <a:endParaRPr lang="en-GB" dirty="0"/>
          </a:p>
        </p:txBody>
      </p:sp>
      <p:cxnSp>
        <p:nvCxnSpPr>
          <p:cNvPr id="90" name="Connecteur droit avec flèche 89"/>
          <p:cNvCxnSpPr>
            <a:stCxn id="88" idx="2"/>
          </p:cNvCxnSpPr>
          <p:nvPr/>
        </p:nvCxnSpPr>
        <p:spPr>
          <a:xfrm flipH="1">
            <a:off x="4715272" y="2700236"/>
            <a:ext cx="432910" cy="3758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3" name="ZoneTexte 92"/>
          <p:cNvSpPr txBox="1"/>
          <p:nvPr/>
        </p:nvSpPr>
        <p:spPr>
          <a:xfrm>
            <a:off x="2063553" y="4739030"/>
            <a:ext cx="1800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Cu-</a:t>
            </a:r>
            <a:r>
              <a:rPr lang="fr-CH" dirty="0" err="1"/>
              <a:t>Conductor</a:t>
            </a:r>
            <a:r>
              <a:rPr lang="fr-CH" dirty="0"/>
              <a:t> Spiral</a:t>
            </a:r>
            <a:endParaRPr lang="en-GB" dirty="0"/>
          </a:p>
        </p:txBody>
      </p:sp>
      <p:cxnSp>
        <p:nvCxnSpPr>
          <p:cNvPr id="95" name="Connecteur droit avec flèche 94"/>
          <p:cNvCxnSpPr/>
          <p:nvPr/>
        </p:nvCxnSpPr>
        <p:spPr>
          <a:xfrm flipV="1">
            <a:off x="3503712" y="4499144"/>
            <a:ext cx="864096" cy="4565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8" name="ZoneTexte 97"/>
          <p:cNvSpPr txBox="1"/>
          <p:nvPr/>
        </p:nvSpPr>
        <p:spPr>
          <a:xfrm>
            <a:off x="2766636" y="5277534"/>
            <a:ext cx="1626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Water </a:t>
            </a:r>
            <a:r>
              <a:rPr lang="fr-CH" dirty="0" err="1"/>
              <a:t>Cooling</a:t>
            </a:r>
            <a:r>
              <a:rPr lang="fr-CH" dirty="0"/>
              <a:t> Channel</a:t>
            </a:r>
            <a:endParaRPr lang="en-GB" dirty="0"/>
          </a:p>
        </p:txBody>
      </p:sp>
      <p:cxnSp>
        <p:nvCxnSpPr>
          <p:cNvPr id="100" name="Connecteur droit avec flèche 99"/>
          <p:cNvCxnSpPr/>
          <p:nvPr/>
        </p:nvCxnSpPr>
        <p:spPr>
          <a:xfrm flipV="1">
            <a:off x="4248082" y="4768426"/>
            <a:ext cx="467190" cy="6767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680177" y="292029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Solenoid</a:t>
            </a:r>
            <a:r>
              <a:rPr lang="fr-CH" dirty="0"/>
              <a:t> </a:t>
            </a:r>
            <a:r>
              <a:rPr lang="fr-CH" dirty="0" err="1"/>
              <a:t>Coils</a:t>
            </a:r>
            <a:r>
              <a:rPr lang="fr-CH" dirty="0"/>
              <a:t> must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well</a:t>
            </a:r>
            <a:r>
              <a:rPr lang="fr-CH" dirty="0"/>
              <a:t> </a:t>
            </a:r>
            <a:r>
              <a:rPr lang="fr-CH" dirty="0" err="1"/>
              <a:t>constrained</a:t>
            </a:r>
            <a:r>
              <a:rPr lang="fr-CH" dirty="0"/>
              <a:t> by </a:t>
            </a:r>
            <a:r>
              <a:rPr lang="fr-CH" dirty="0" smtClean="0"/>
              <a:t>a </a:t>
            </a:r>
            <a:r>
              <a:rPr lang="fr-CH" dirty="0" err="1" smtClean="0"/>
              <a:t>ceramic</a:t>
            </a:r>
            <a:r>
              <a:rPr lang="fr-CH" dirty="0" smtClean="0"/>
              <a:t> </a:t>
            </a:r>
            <a:r>
              <a:rPr lang="fr-CH" dirty="0" err="1"/>
              <a:t>insulating</a:t>
            </a:r>
            <a:r>
              <a:rPr lang="fr-CH" dirty="0"/>
              <a:t> </a:t>
            </a:r>
            <a:r>
              <a:rPr lang="fr-CH" dirty="0" err="1"/>
              <a:t>Strucure</a:t>
            </a:r>
            <a:r>
              <a:rPr lang="fr-CH" dirty="0"/>
              <a:t>, to </a:t>
            </a:r>
            <a:r>
              <a:rPr lang="fr-CH" dirty="0" err="1"/>
              <a:t>resist</a:t>
            </a:r>
            <a:r>
              <a:rPr lang="fr-CH" dirty="0"/>
              <a:t> to </a:t>
            </a:r>
            <a:r>
              <a:rPr lang="fr-CH" dirty="0" err="1"/>
              <a:t>pulsed</a:t>
            </a:r>
            <a:r>
              <a:rPr lang="fr-CH" dirty="0"/>
              <a:t> </a:t>
            </a:r>
            <a:r>
              <a:rPr lang="fr-CH" dirty="0" err="1"/>
              <a:t>Magnetic</a:t>
            </a:r>
            <a:r>
              <a:rPr lang="fr-CH" dirty="0"/>
              <a:t> Forces.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FD95E-F668-4E45-8432-F2767C4ECF2A}" type="slidenum">
              <a:rPr lang="en-GB" smtClean="0"/>
              <a:t>16</a:t>
            </a:fld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553810" y="3448519"/>
            <a:ext cx="172051" cy="125016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170347" y="3220126"/>
            <a:ext cx="319301" cy="3528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93879" y="2898178"/>
            <a:ext cx="76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946612" y="3725053"/>
            <a:ext cx="0" cy="6026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858697" y="3842296"/>
                <a:ext cx="11744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697" y="3842296"/>
                <a:ext cx="117448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>
            <a:off x="2681349" y="4026371"/>
            <a:ext cx="739625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348880" y="3668555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430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506FB8-58F2-47BC-9856-63AAF5F1C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543" y="377648"/>
            <a:ext cx="11373595" cy="1325563"/>
          </a:xfrm>
        </p:spPr>
        <p:txBody>
          <a:bodyPr>
            <a:noAutofit/>
          </a:bodyPr>
          <a:lstStyle/>
          <a:p>
            <a:r>
              <a:rPr kumimoji="1" lang="en-US" altLang="ja-JP" sz="4000" dirty="0"/>
              <a:t>Magnetic field calculated by </a:t>
            </a:r>
            <a:r>
              <a:rPr kumimoji="1" lang="en-US" altLang="ja-JP" sz="4000" dirty="0" smtClean="0"/>
              <a:t>POISSON, Ref. Fukuda-san.</a:t>
            </a:r>
            <a:endParaRPr kumimoji="1" lang="ja-JP" altLang="en-US" sz="40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2521EB9-2581-4E24-A992-D1EF41B36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AECFD38-8618-4FED-BB1A-28B4644E61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" t="8855" r="1560" b="4129"/>
          <a:stretch/>
        </p:blipFill>
        <p:spPr>
          <a:xfrm>
            <a:off x="1710055" y="3965041"/>
            <a:ext cx="3921125" cy="215553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C2B05BD-7963-4206-A8C4-B725B2449F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" t="15940" r="3355" b="4453"/>
          <a:stretch/>
        </p:blipFill>
        <p:spPr>
          <a:xfrm>
            <a:off x="5631179" y="3552825"/>
            <a:ext cx="4951604" cy="2665064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B1E2ED8-5909-4FE4-B8B3-62B90FB79075}"/>
              </a:ext>
            </a:extLst>
          </p:cNvPr>
          <p:cNvSpPr txBox="1"/>
          <p:nvPr/>
        </p:nvSpPr>
        <p:spPr>
          <a:xfrm>
            <a:off x="4666763" y="6492874"/>
            <a:ext cx="2475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Z=0:  Target rear surface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0EB5B9-4348-4FFD-B3BE-6CE0107066AB}"/>
              </a:ext>
            </a:extLst>
          </p:cNvPr>
          <p:cNvCxnSpPr>
            <a:cxnSpLocks/>
          </p:cNvCxnSpPr>
          <p:nvPr/>
        </p:nvCxnSpPr>
        <p:spPr>
          <a:xfrm>
            <a:off x="3228340" y="5755363"/>
            <a:ext cx="981710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E8F1337-5E19-49EE-B495-7D12DB1DDE7F}"/>
              </a:ext>
            </a:extLst>
          </p:cNvPr>
          <p:cNvSpPr txBox="1"/>
          <p:nvPr/>
        </p:nvSpPr>
        <p:spPr>
          <a:xfrm>
            <a:off x="3299850" y="576264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7</a:t>
            </a:r>
            <a:r>
              <a:rPr kumimoji="1" lang="en-US" altLang="ja-JP" dirty="0"/>
              <a:t>0mm</a:t>
            </a:r>
            <a:endParaRPr kumimoji="1" lang="ja-JP" altLang="en-US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7F4AF8FC-B3EE-4005-A07E-E4751458D6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20"/>
          <a:stretch/>
        </p:blipFill>
        <p:spPr bwMode="auto">
          <a:xfrm>
            <a:off x="2727147" y="2372596"/>
            <a:ext cx="2822787" cy="158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491B439-55A4-46E9-BC7B-79A18F84C4CA}"/>
              </a:ext>
            </a:extLst>
          </p:cNvPr>
          <p:cNvSpPr txBox="1"/>
          <p:nvPr/>
        </p:nvSpPr>
        <p:spPr>
          <a:xfrm>
            <a:off x="2340054" y="1446153"/>
            <a:ext cx="6590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The magnetic field of the pulse solenoid was calculated by POISSON.</a:t>
            </a:r>
          </a:p>
          <a:p>
            <a:r>
              <a:rPr kumimoji="1" lang="en-US" altLang="ja-JP" dirty="0"/>
              <a:t>The coil current is 50kA</a:t>
            </a:r>
            <a:r>
              <a:rPr lang="en-US" altLang="ja-JP" dirty="0"/>
              <a:t>. </a:t>
            </a:r>
          </a:p>
          <a:p>
            <a:r>
              <a:rPr lang="en-US" altLang="ja-JP" dirty="0"/>
              <a:t>The cross section of the coil is 10mm x 10mm square.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E453A83-6D0D-4977-8CFF-B2C0452FA4BC}"/>
              </a:ext>
            </a:extLst>
          </p:cNvPr>
          <p:cNvSpPr txBox="1"/>
          <p:nvPr/>
        </p:nvSpPr>
        <p:spPr>
          <a:xfrm>
            <a:off x="7147560" y="3180930"/>
            <a:ext cx="164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Bz</a:t>
            </a:r>
            <a:r>
              <a:rPr kumimoji="1" lang="en-US" altLang="ja-JP" dirty="0"/>
              <a:t> on the Z-axis</a:t>
            </a:r>
            <a:endParaRPr kumimoji="1" lang="ja-JP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4348" y="3199201"/>
            <a:ext cx="1753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Flux Return to be considered!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5499" y="4146693"/>
            <a:ext cx="15439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Field of the FC is Dragged by the rotating Wheel. To be studied!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67424" y="2509087"/>
            <a:ext cx="5452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at the rear of the target 2.-2.5 T.</a:t>
            </a:r>
          </a:p>
          <a:p>
            <a:r>
              <a:rPr lang="en-US" dirty="0" smtClean="0"/>
              <a:t>With an additional upstream solenoid could go up to 4 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116F47-95DF-4B80-82DD-AA24C06B9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Number of positrons after acceleration (125MeV)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41F908-D895-469A-8622-FE7C65674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58CC7-061C-4345-8E26-B4AD869CDADC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70FA89C-148C-454F-8BFB-558AC8BA8A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5388" y="3591346"/>
            <a:ext cx="4465928" cy="3266655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47B55B45-C24E-486A-81C9-2CA0203B205A}"/>
              </a:ext>
            </a:extLst>
          </p:cNvPr>
          <p:cNvCxnSpPr/>
          <p:nvPr/>
        </p:nvCxnSpPr>
        <p:spPr>
          <a:xfrm>
            <a:off x="5136476" y="4224264"/>
            <a:ext cx="0" cy="5662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>
            <a:extLst>
              <a:ext uri="{FF2B5EF4-FFF2-40B4-BE49-F238E27FC236}">
                <a16:creationId xmlns:a16="http://schemas.microsoft.com/office/drawing/2014/main" id="{6DBE90F7-8D89-4D24-8875-7D85C733B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948" y="3571708"/>
            <a:ext cx="4327664" cy="321945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6EC25EC-43B2-452A-AB3D-2031BFDC1152}"/>
              </a:ext>
            </a:extLst>
          </p:cNvPr>
          <p:cNvSpPr txBox="1"/>
          <p:nvPr/>
        </p:nvSpPr>
        <p:spPr>
          <a:xfrm>
            <a:off x="3204707" y="3266655"/>
            <a:ext cx="216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/>
              <a:t>Pulse solenoid (5.3T)</a:t>
            </a:r>
            <a:endParaRPr kumimoji="1" lang="ja-JP" altLang="en-US" b="1" u="sng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7427BDA-1BAD-4783-9B83-4DEBA88439EE}"/>
              </a:ext>
            </a:extLst>
          </p:cNvPr>
          <p:cNvSpPr txBox="1"/>
          <p:nvPr/>
        </p:nvSpPr>
        <p:spPr>
          <a:xfrm>
            <a:off x="7952398" y="3224576"/>
            <a:ext cx="1388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/>
              <a:t>QWT (1.04T)</a:t>
            </a:r>
            <a:endParaRPr kumimoji="1" lang="ja-JP" altLang="en-US" b="1" u="sng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79215F1A-CAF8-4D3B-AE8A-A30736F99057}"/>
              </a:ext>
            </a:extLst>
          </p:cNvPr>
          <p:cNvCxnSpPr>
            <a:cxnSpLocks/>
          </p:cNvCxnSpPr>
          <p:nvPr/>
        </p:nvCxnSpPr>
        <p:spPr>
          <a:xfrm>
            <a:off x="8729398" y="5029201"/>
            <a:ext cx="0" cy="2049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84F6DE6-9EB4-410C-926F-2876FDC338B8}"/>
              </a:ext>
            </a:extLst>
          </p:cNvPr>
          <p:cNvSpPr txBox="1"/>
          <p:nvPr/>
        </p:nvSpPr>
        <p:spPr>
          <a:xfrm>
            <a:off x="2152650" y="2045265"/>
            <a:ext cx="74443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 scanned the phase of accelerating field to find the maximum point of </a:t>
            </a:r>
          </a:p>
          <a:p>
            <a:r>
              <a:rPr kumimoji="1" lang="en-US" altLang="ja-JP" dirty="0"/>
              <a:t>number of positrons. The best phase is 280deg.</a:t>
            </a:r>
          </a:p>
          <a:p>
            <a:r>
              <a:rPr lang="en-US" altLang="ja-JP" dirty="0"/>
              <a:t>Number of positron has </a:t>
            </a:r>
            <a:r>
              <a:rPr lang="en-US" altLang="ja-JP"/>
              <a:t>increased 1.5 times </a:t>
            </a:r>
            <a:r>
              <a:rPr lang="en-US" altLang="ja-JP" dirty="0"/>
              <a:t>when the pulse solenoid is used.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8885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64771" y="939485"/>
            <a:ext cx="10723417" cy="25922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Power and Forces, induced in the Rotating Wheel by the Quasi Static Magnetic Field of the Pulsed Solenoid.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2BE49575-7E67-420E-B7AD-329F8C4B86B2}" type="slidenum">
              <a:rPr lang="en-GB" smtClean="0"/>
              <a:t>19</a:t>
            </a:fld>
            <a:endParaRPr lang="en-GB" dirty="0" smtClean="0"/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50A7-F7DE-40A7-A46C-B96EDDF85A77}" type="slidenum">
              <a:rPr lang="en-GB" smtClean="0"/>
              <a:t>19</a:t>
            </a:fld>
            <a:endParaRPr lang="en-GB" dirty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>
          <a:xfrm>
            <a:off x="1524000" y="4116180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An axial field in rotational symmetry is assumed, similar to the field at the upstream side of a solenoid.</a:t>
            </a:r>
          </a:p>
          <a:p>
            <a:r>
              <a:rPr lang="en-GB" dirty="0" smtClean="0"/>
              <a:t>Due to the very low electrical conductivity of the </a:t>
            </a:r>
            <a:r>
              <a:rPr lang="en-GB" dirty="0" err="1" smtClean="0"/>
              <a:t>Ti</a:t>
            </a:r>
            <a:r>
              <a:rPr lang="en-GB" dirty="0" smtClean="0"/>
              <a:t>-alloy, for a pulse of 4 </a:t>
            </a:r>
            <a:r>
              <a:rPr lang="en-GB" dirty="0" err="1" smtClean="0"/>
              <a:t>ms</a:t>
            </a:r>
            <a:r>
              <a:rPr lang="en-GB" dirty="0" smtClean="0"/>
              <a:t> the skin depth is about 6 cm. The </a:t>
            </a:r>
            <a:r>
              <a:rPr lang="en-GB" dirty="0" err="1" smtClean="0"/>
              <a:t>Ti</a:t>
            </a:r>
            <a:r>
              <a:rPr lang="en-GB" dirty="0" smtClean="0"/>
              <a:t>-target becomes transparent to this pulsed magnetic field. No skin effect, only slowly </a:t>
            </a:r>
            <a:r>
              <a:rPr lang="en-GB" dirty="0" smtClean="0"/>
              <a:t>varying </a:t>
            </a:r>
            <a:r>
              <a:rPr lang="en-GB" dirty="0" smtClean="0"/>
              <a:t>field.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35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014" y="1005205"/>
            <a:ext cx="10515600" cy="1325563"/>
          </a:xfrm>
        </p:spPr>
        <p:txBody>
          <a:bodyPr/>
          <a:lstStyle/>
          <a:p>
            <a:r>
              <a:rPr lang="en-US" dirty="0" smtClean="0"/>
              <a:t>1.Introduction and Design Options.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134" y="2099945"/>
            <a:ext cx="10515600" cy="4351338"/>
          </a:xfrm>
        </p:spPr>
        <p:txBody>
          <a:bodyPr/>
          <a:lstStyle/>
          <a:p>
            <a:r>
              <a:rPr lang="en-US" dirty="0" smtClean="0"/>
              <a:t>In the initial proposal (see POSIPOL 2013), Cu was considered for the radiator: good Th. Conductivity and reasonable Emissivity. But heavy and temperature limited to about 300 </a:t>
            </a:r>
            <a:r>
              <a:rPr lang="en-US" dirty="0" err="1" smtClean="0"/>
              <a:t>oC.</a:t>
            </a:r>
            <a:endParaRPr lang="en-US" dirty="0" smtClean="0"/>
          </a:p>
          <a:p>
            <a:r>
              <a:rPr lang="en-US" dirty="0" smtClean="0"/>
              <a:t>Following the reduction of the number of bunches and the thickness of the </a:t>
            </a:r>
            <a:r>
              <a:rPr lang="en-US" dirty="0" err="1" smtClean="0"/>
              <a:t>Ti</a:t>
            </a:r>
            <a:r>
              <a:rPr lang="en-US" dirty="0" smtClean="0"/>
              <a:t>-target, a monolithic </a:t>
            </a:r>
            <a:r>
              <a:rPr lang="en-US" dirty="0" err="1" smtClean="0"/>
              <a:t>Ti</a:t>
            </a:r>
            <a:r>
              <a:rPr lang="en-US" dirty="0" smtClean="0"/>
              <a:t>-Target-Radiator Wheel was studied        ( S. Riemann et al.).</a:t>
            </a:r>
          </a:p>
          <a:p>
            <a:r>
              <a:rPr lang="en-US" dirty="0" smtClean="0"/>
              <a:t> Starting from this, in the following possible design and engineering options are discussed.</a:t>
            </a:r>
          </a:p>
          <a:p>
            <a:r>
              <a:rPr lang="en-US" dirty="0" smtClean="0"/>
              <a:t>Finally, the use of a Pulsed Solenoid as an AMD is considered.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5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54578" y="-67136"/>
            <a:ext cx="10515600" cy="1325563"/>
          </a:xfrm>
        </p:spPr>
        <p:txBody>
          <a:bodyPr>
            <a:normAutofit/>
          </a:bodyPr>
          <a:lstStyle/>
          <a:p>
            <a:r>
              <a:rPr lang="fr-CH" dirty="0" smtClean="0"/>
              <a:t>Principal </a:t>
            </a:r>
            <a:r>
              <a:rPr lang="fr-CH" dirty="0" err="1" smtClean="0"/>
              <a:t>Geometry</a:t>
            </a:r>
            <a:r>
              <a:rPr lang="fr-CH" dirty="0" smtClean="0"/>
              <a:t> and </a:t>
            </a:r>
            <a:r>
              <a:rPr lang="fr-CH" dirty="0" err="1" smtClean="0"/>
              <a:t>Magnetic</a:t>
            </a:r>
            <a:r>
              <a:rPr lang="fr-CH" dirty="0" smtClean="0"/>
              <a:t> Field</a:t>
            </a: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204" y="1097547"/>
            <a:ext cx="6034617" cy="452596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999656" y="5805264"/>
                <a:ext cx="6624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/>
                  <a:t>Induced </a:t>
                </a:r>
                <a:r>
                  <a:rPr lang="fr-CH" dirty="0" err="1"/>
                  <a:t>currents</a:t>
                </a:r>
                <a:r>
                  <a:rPr lang="fr-CH" dirty="0"/>
                  <a:t>, in </a:t>
                </a:r>
                <a:r>
                  <a:rPr lang="fr-CH" dirty="0" err="1"/>
                  <a:t>red</a:t>
                </a:r>
                <a:r>
                  <a:rPr lang="fr-CH" dirty="0"/>
                  <a:t>, </a:t>
                </a:r>
                <a:r>
                  <a:rPr lang="fr-CH" dirty="0" err="1"/>
                  <a:t>only</a:t>
                </a:r>
                <a:r>
                  <a:rPr lang="fr-CH" dirty="0"/>
                  <a:t> </a:t>
                </a:r>
                <a:r>
                  <a:rPr lang="fr-CH" dirty="0" err="1"/>
                  <a:t>where</a:t>
                </a:r>
                <a:r>
                  <a:rPr lang="fr-CH" dirty="0"/>
                  <a:t> </a:t>
                </a:r>
                <a14:m>
                  <m:oMath xmlns:m="http://schemas.openxmlformats.org/officeDocument/2006/math">
                    <m:r>
                      <a:rPr lang="fr-CH" i="1">
                        <a:latin typeface="Cambria Math"/>
                        <a:ea typeface="Cambria Math"/>
                      </a:rPr>
                      <m:t>𝜕</m:t>
                    </m:r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fr-CH" i="1">
                            <a:latin typeface="Cambria Math"/>
                            <a:ea typeface="Cambria Math"/>
                          </a:rPr>
                          <m:t>𝑟</m:t>
                        </m:r>
                      </m:sub>
                    </m:sSub>
                    <m:r>
                      <a:rPr lang="fr-CH" i="1">
                        <a:latin typeface="Cambria Math"/>
                        <a:ea typeface="Cambria Math"/>
                      </a:rPr>
                      <m:t>/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𝜕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𝑟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656" y="5805264"/>
                <a:ext cx="6624736" cy="369332"/>
              </a:xfrm>
              <a:prstGeom prst="rect">
                <a:avLst/>
              </a:prstGeom>
              <a:blipFill>
                <a:blip r:embed="rId3"/>
                <a:stretch>
                  <a:fillRect l="-73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50A7-F7DE-40A7-A46C-B96EDDF85A7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8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/>
            </a:r>
            <a:br>
              <a:rPr lang="fr-CH" dirty="0" smtClean="0"/>
            </a:b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324" y="856251"/>
            <a:ext cx="6034617" cy="446449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827562" y="5433020"/>
                <a:ext cx="914501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𝐴𝑧𝑖𝑚𝑢𝑡h𝑎𝑙</m:t>
                        </m:r>
                        <m:r>
                          <a:rPr lang="fr-CH" i="1">
                            <a:latin typeface="Cambria Math"/>
                          </a:rPr>
                          <m:t> </m:t>
                        </m:r>
                        <m:r>
                          <a:rPr lang="fr-CH" i="1">
                            <a:latin typeface="Cambria Math"/>
                          </a:rPr>
                          <m:t>𝑗</m:t>
                        </m:r>
                      </m:e>
                      <m:sub>
                        <m:r>
                          <a:rPr lang="fr-CH" i="1">
                            <a:latin typeface="Cambria Math"/>
                            <a:ea typeface="Cambria Math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fr-CH" dirty="0"/>
                  <a:t> </a:t>
                </a:r>
                <a:r>
                  <a:rPr lang="fr-CH" dirty="0" err="1"/>
                  <a:t>inside</a:t>
                </a:r>
                <a:r>
                  <a:rPr lang="fr-CH" dirty="0"/>
                  <a:t> </a:t>
                </a:r>
                <a:r>
                  <a:rPr lang="fr-CH" dirty="0" err="1"/>
                  <a:t>red</a:t>
                </a:r>
                <a:r>
                  <a:rPr lang="fr-CH" dirty="0"/>
                  <a:t> zone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fr-CH" i="1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fr-CH" dirty="0"/>
                  <a:t>, radial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 dirty="0">
                            <a:latin typeface="Cambria Math"/>
                          </a:rPr>
                          <m:t>𝑗</m:t>
                        </m:r>
                      </m:e>
                      <m:sub>
                        <m:r>
                          <a:rPr lang="fr-CH" i="1" dirty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fr-CH" dirty="0"/>
                  <a:t> </a:t>
                </a:r>
                <a:r>
                  <a:rPr lang="fr-CH" dirty="0" err="1"/>
                  <a:t>inside</a:t>
                </a:r>
                <a:r>
                  <a:rPr lang="fr-CH" dirty="0"/>
                  <a:t> black  zone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fr-CH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CH" dirty="0"/>
                  <a:t>.</a:t>
                </a:r>
              </a:p>
              <a:p>
                <a:r>
                  <a:rPr lang="fr-CH" dirty="0" err="1"/>
                  <a:t>Boundary</a:t>
                </a:r>
                <a:r>
                  <a:rPr lang="fr-CH" dirty="0"/>
                  <a:t> </a:t>
                </a:r>
                <a:r>
                  <a:rPr lang="fr-CH" dirty="0" err="1"/>
                  <a:t>between</a:t>
                </a:r>
                <a:r>
                  <a:rPr lang="fr-CH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fr-CH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fr-CH" i="1">
                        <a:latin typeface="Cambria Math"/>
                      </a:rPr>
                      <m:t> </m:t>
                    </m:r>
                    <m:r>
                      <a:rPr lang="fr-CH" i="1">
                        <a:latin typeface="Cambria Math"/>
                      </a:rPr>
                      <m:t>𝑎𝑛𝑑</m:t>
                    </m:r>
                    <m:r>
                      <a:rPr lang="fr-CH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fr-CH" i="1">
                            <a:latin typeface="Cambria Math"/>
                          </a:rPr>
                          <m:t>𝑎</m:t>
                        </m:r>
                        <m:r>
                          <a:rPr lang="fr-CH" i="1"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fr-CH" i="1">
                        <a:latin typeface="Cambria Math"/>
                      </a:rPr>
                      <m:t>𝑑𝑎𝑠h𝑒𝑑</m:t>
                    </m:r>
                    <m:r>
                      <a:rPr lang="fr-CH" i="1">
                        <a:latin typeface="Cambria Math"/>
                      </a:rPr>
                      <m:t> </m:t>
                    </m:r>
                    <m:r>
                      <a:rPr lang="fr-CH" i="1">
                        <a:latin typeface="Cambria Math"/>
                      </a:rPr>
                      <m:t>𝑙𝑖𝑛𝑒</m:t>
                    </m:r>
                    <m:r>
                      <a:rPr lang="fr-CH" i="1">
                        <a:latin typeface="Cambria Math"/>
                      </a:rPr>
                      <m:t> </m:t>
                    </m:r>
                    <m:r>
                      <a:rPr lang="fr-CH" i="1">
                        <a:latin typeface="Cambria Math"/>
                      </a:rPr>
                      <m:t>𝑖𝑛</m:t>
                    </m:r>
                    <m:r>
                      <a:rPr lang="fr-CH" i="1">
                        <a:latin typeface="Cambria Math"/>
                      </a:rPr>
                      <m:t> </m:t>
                    </m:r>
                    <m:r>
                      <a:rPr lang="fr-CH" i="1">
                        <a:latin typeface="Cambria Math"/>
                      </a:rPr>
                      <m:t>𝑏𝑙𝑎𝑐𝑘</m:t>
                    </m:r>
                    <m:r>
                      <a:rPr lang="fr-CH" i="1">
                        <a:latin typeface="Cambria Math"/>
                      </a:rPr>
                      <m:t>.</m:t>
                    </m:r>
                  </m:oMath>
                </a14:m>
                <a:endParaRPr lang="fr-CH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7562" y="5433020"/>
                <a:ext cx="9145016" cy="923330"/>
              </a:xfrm>
              <a:prstGeom prst="rect">
                <a:avLst/>
              </a:prstGeom>
              <a:blipFill>
                <a:blip r:embed="rId3"/>
                <a:stretch>
                  <a:fillRect l="-600" t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50A7-F7DE-40A7-A46C-B96EDDF85A7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364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51116" y="-262663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Consider Cylindrical Symmetry.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952511" y="1263676"/>
                <a:ext cx="8286978" cy="5092674"/>
              </a:xfrm>
            </p:spPr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r>
                  <a:rPr lang="en-GB" dirty="0" smtClean="0"/>
                  <a:t>/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r>
                  <a:rPr lang="en-GB" dirty="0" smtClean="0"/>
                  <a:t>/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en-GB" b="0" i="1" dirty="0" smtClean="0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endParaRPr lang="en-GB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GB" b="0" i="1" smtClean="0">
                        <a:latin typeface="Cambria Math"/>
                        <a:ea typeface="Cambria Math"/>
                      </a:rPr>
                      <m:t>∙</m:t>
                    </m:r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func>
                    <m:r>
                      <a:rPr lang="en-GB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                                  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GB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den>
                    </m:f>
                    <m:r>
                      <a:rPr lang="en-GB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𝑐𝑜𝑛𝑠𝑡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GB" b="0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en-GB" i="1" smtClean="0">
                        <a:latin typeface="Cambria Math"/>
                        <a:ea typeface="Cambria Math"/>
                      </a:rPr>
                      <m:t>∅/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𝑑𝑡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</m:e>
                    </m:nary>
                  </m:oMath>
                </a14:m>
                <a:r>
                  <a:rPr lang="fr-CH" b="0" i="1" dirty="0" smtClean="0">
                    <a:latin typeface="Cambria Math"/>
                    <a:ea typeface="Cambria Math"/>
                  </a:rPr>
                  <a:t> </a:t>
                </a:r>
              </a:p>
              <a:p>
                <a:endParaRPr lang="fr-CH" b="0" i="1" dirty="0" smtClean="0">
                  <a:latin typeface="Cambria Math"/>
                  <a:ea typeface="Cambria Math"/>
                </a:endParaRPr>
              </a:p>
              <a:p>
                <a:r>
                  <a:rPr lang="fr-CH" i="1" dirty="0" err="1" smtClean="0">
                    <a:latin typeface="Cambria Math"/>
                    <a:ea typeface="Cambria Math"/>
                  </a:rPr>
                  <a:t>Define</a:t>
                </a:r>
                <a:r>
                  <a:rPr lang="fr-CH" i="1" dirty="0" smtClean="0">
                    <a:latin typeface="Cambria Math"/>
                    <a:ea typeface="Cambria Math"/>
                  </a:rPr>
                  <a:t> the surface f </a:t>
                </a:r>
                <a:r>
                  <a:rPr lang="fr-CH" i="1" dirty="0" err="1" smtClean="0">
                    <a:latin typeface="Cambria Math"/>
                    <a:ea typeface="Cambria Math"/>
                  </a:rPr>
                  <a:t>enclosed</a:t>
                </a:r>
                <a:r>
                  <a:rPr lang="fr-CH" i="1" dirty="0" smtClean="0">
                    <a:latin typeface="Cambria Math"/>
                    <a:ea typeface="Cambria Math"/>
                  </a:rPr>
                  <a:t> by  the </a:t>
                </a:r>
                <a:r>
                  <a:rPr lang="fr-CH" i="1" dirty="0" err="1" smtClean="0">
                    <a:latin typeface="Cambria Math"/>
                    <a:ea typeface="Cambria Math"/>
                  </a:rPr>
                  <a:t>path</a:t>
                </a:r>
                <a:r>
                  <a:rPr lang="fr-CH" i="1" dirty="0" smtClean="0">
                    <a:latin typeface="Cambria Math"/>
                    <a:ea typeface="Cambria Math"/>
                  </a:rPr>
                  <a:t> s of </a:t>
                </a:r>
                <a:r>
                  <a:rPr lang="fr-CH" i="1" dirty="0" err="1" smtClean="0">
                    <a:latin typeface="Cambria Math"/>
                    <a:ea typeface="Cambria Math"/>
                  </a:rPr>
                  <a:t>each</a:t>
                </a:r>
                <a:r>
                  <a:rPr lang="fr-CH" i="1" dirty="0" smtClean="0">
                    <a:latin typeface="Cambria Math"/>
                    <a:ea typeface="Cambria Math"/>
                  </a:rPr>
                  <a:t> </a:t>
                </a:r>
                <a:r>
                  <a:rPr lang="fr-CH" i="1" dirty="0" err="1" smtClean="0">
                    <a:latin typeface="Cambria Math"/>
                    <a:ea typeface="Cambria Math"/>
                  </a:rPr>
                  <a:t>current</a:t>
                </a:r>
                <a:r>
                  <a:rPr lang="fr-CH" i="1" dirty="0" smtClean="0">
                    <a:latin typeface="Cambria Math"/>
                    <a:ea typeface="Cambria Math"/>
                  </a:rPr>
                  <a:t> </a:t>
                </a:r>
                <a:r>
                  <a:rPr lang="fr-CH" i="1" dirty="0" err="1" smtClean="0">
                    <a:latin typeface="Cambria Math"/>
                    <a:ea typeface="Cambria Math"/>
                  </a:rPr>
                  <a:t>loop</a:t>
                </a:r>
                <a:r>
                  <a:rPr lang="fr-CH" i="1" dirty="0" smtClean="0">
                    <a:latin typeface="Cambria Math"/>
                    <a:ea typeface="Cambria Math"/>
                  </a:rPr>
                  <a:t>  j(r,</a:t>
                </a:r>
                <a14:m>
                  <m:oMath xmlns:m="http://schemas.openxmlformats.org/officeDocument/2006/math">
                    <m:r>
                      <a:rPr lang="fr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CH" b="0" i="1" dirty="0" smtClean="0">
                    <a:latin typeface="Cambria Math"/>
                    <a:ea typeface="Cambria Math"/>
                  </a:rPr>
                  <a:t>.</a:t>
                </a:r>
              </a:p>
              <a:p>
                <a:r>
                  <a:rPr lang="fr-CH" i="1" dirty="0" smtClean="0">
                    <a:latin typeface="Cambria Math"/>
                    <a:ea typeface="Cambria Math"/>
                  </a:rPr>
                  <a:t>Use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𝑗</m:t>
                    </m:r>
                  </m:oMath>
                </a14:m>
                <a:r>
                  <a:rPr lang="fr-CH" i="1" dirty="0" smtClean="0">
                    <a:latin typeface="Cambria Math"/>
                    <a:ea typeface="Cambria Math"/>
                  </a:rPr>
                  <a:t>-patterns as </a:t>
                </a:r>
                <a:r>
                  <a:rPr lang="fr-CH" i="1" dirty="0" err="1" smtClean="0">
                    <a:latin typeface="Cambria Math"/>
                    <a:ea typeface="Cambria Math"/>
                  </a:rPr>
                  <a:t>suggested</a:t>
                </a:r>
                <a:r>
                  <a:rPr lang="fr-CH" i="1" dirty="0" smtClean="0">
                    <a:latin typeface="Cambria Math"/>
                    <a:ea typeface="Cambria Math"/>
                  </a:rPr>
                  <a:t> in  the Fig. </a:t>
                </a:r>
                <a:r>
                  <a:rPr lang="fr-CH" i="1" dirty="0" err="1" smtClean="0">
                    <a:latin typeface="Cambria Math"/>
                    <a:ea typeface="Cambria Math"/>
                  </a:rPr>
                  <a:t>below</a:t>
                </a:r>
                <a:r>
                  <a:rPr lang="fr-CH" i="1" dirty="0" smtClean="0">
                    <a:latin typeface="Cambria Math"/>
                    <a:ea typeface="Cambria Math"/>
                  </a:rPr>
                  <a:t>.</a:t>
                </a:r>
              </a:p>
              <a:p>
                <a:r>
                  <a:rPr lang="fr-CH" b="0" i="1" dirty="0" smtClean="0">
                    <a:latin typeface="Cambria Math"/>
                    <a:ea typeface="Cambria Math"/>
                  </a:rPr>
                  <a:t>Is </a:t>
                </a:r>
                <a:r>
                  <a:rPr lang="fr-CH" b="0" i="1" dirty="0" err="1" smtClean="0">
                    <a:latin typeface="Cambria Math"/>
                    <a:ea typeface="Cambria Math"/>
                  </a:rPr>
                  <a:t>this</a:t>
                </a:r>
                <a:r>
                  <a:rPr lang="fr-CH" b="0" i="1" dirty="0" smtClean="0">
                    <a:latin typeface="Cambria Math"/>
                    <a:ea typeface="Cambria Math"/>
                  </a:rPr>
                  <a:t> close </a:t>
                </a:r>
                <a:r>
                  <a:rPr lang="fr-CH" b="0" i="1" dirty="0" err="1" smtClean="0">
                    <a:latin typeface="Cambria Math"/>
                    <a:ea typeface="Cambria Math"/>
                  </a:rPr>
                  <a:t>enough</a:t>
                </a:r>
                <a:r>
                  <a:rPr lang="fr-CH" b="0" i="1" dirty="0" smtClean="0">
                    <a:latin typeface="Cambria Math"/>
                    <a:ea typeface="Cambria Math"/>
                  </a:rPr>
                  <a:t> to </a:t>
                </a:r>
                <a:r>
                  <a:rPr lang="fr-CH" b="0" i="1" dirty="0" err="1" smtClean="0">
                    <a:latin typeface="Cambria Math"/>
                    <a:ea typeface="Cambria Math"/>
                  </a:rPr>
                  <a:t>comply</a:t>
                </a:r>
                <a:r>
                  <a:rPr lang="fr-CH" b="0" i="1" dirty="0" smtClean="0">
                    <a:latin typeface="Cambria Math"/>
                    <a:ea typeface="Cambria Math"/>
                  </a:rPr>
                  <a:t> </a:t>
                </a:r>
                <a:r>
                  <a:rPr lang="fr-CH" b="0" i="1" dirty="0" err="1" smtClean="0">
                    <a:latin typeface="Cambria Math"/>
                    <a:ea typeface="Cambria Math"/>
                  </a:rPr>
                  <a:t>with</a:t>
                </a:r>
                <a:r>
                  <a:rPr lang="fr-CH" b="0" i="1" dirty="0" smtClean="0">
                    <a:latin typeface="Cambria Math"/>
                    <a:ea typeface="Cambria Math"/>
                  </a:rPr>
                  <a:t> rot(j)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?</m:t>
                    </m:r>
                  </m:oMath>
                </a14:m>
                <a:r>
                  <a:rPr lang="fr-CH" b="0" i="1" dirty="0" smtClean="0">
                    <a:latin typeface="Cambria Math"/>
                    <a:ea typeface="Cambria Math"/>
                  </a:rPr>
                  <a:t> Tbc.</a:t>
                </a:r>
              </a:p>
              <a:p>
                <a:endParaRPr lang="fr-CH" b="0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fr-CH" b="0" i="1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∅/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𝜕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fr-CH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  <a:ea typeface="Cambria Math"/>
                      </a:rPr>
                      <m:t>/∆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𝑣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∙</m:t>
                    </m:r>
                    <m:nary>
                      <m:naryPr>
                        <m:limLoc m:val="undOvr"/>
                        <m:ctrlPr>
                          <a:rPr lang="fr-CH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fr-CH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fr-CH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sup>
                      <m:e>
                        <m:nary>
                          <m:naryPr>
                            <m:limLoc m:val="undOvr"/>
                            <m:ctrlPr>
                              <a:rPr lang="fr-CH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fr-CH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𝑛</m:t>
                                </m:r>
                              </m:sub>
                            </m:sSub>
                          </m:sub>
                          <m:sup>
                            <m:sSub>
                              <m:sSubPr>
                                <m:ctrlPr>
                                  <a:rPr lang="fr-CH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𝑚</m:t>
                                </m:r>
                              </m:sub>
                            </m:sSub>
                          </m:sup>
                          <m:e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𝑑𝑟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func>
                          </m:e>
                        </m:nary>
                        <m:r>
                          <a:rPr lang="fr-CH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</m:e>
                    </m:nary>
                    <m:r>
                      <a:rPr lang="en-US" b="0" i="1" dirty="0" smtClean="0">
                        <a:latin typeface="Cambria Math" panose="02040503050406030204" pitchFamily="18" charset="0"/>
                        <a:ea typeface="Cambria Math"/>
                      </a:rPr>
                      <m:t>,  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𝑚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i="1" dirty="0" smtClean="0">
                    <a:latin typeface="Cambria Math"/>
                    <a:ea typeface="Cambria Math"/>
                  </a:rPr>
                  <a:t>/(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/2)</m:t>
                    </m:r>
                  </m:oMath>
                </a14:m>
                <a:endParaRPr lang="en-GB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nary>
                          <m:naryPr>
                            <m:chr m:val="∮"/>
                            <m:limLoc m:val="undOvr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𝑑𝑠</m:t>
                            </m:r>
                          </m:e>
                        </m:nary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i="1" dirty="0" smtClean="0">
                    <a:latin typeface="Cambria Math"/>
                    <a:ea typeface="Cambria Math"/>
                  </a:rPr>
                  <a:t>K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i="1" dirty="0" smtClean="0">
                    <a:latin typeface="Cambria Math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i="1" dirty="0" smtClean="0">
                    <a:latin typeface="Cambria Math"/>
                    <a:ea typeface="Cambria Math"/>
                  </a:rPr>
                  <a:t>(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)/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i="1" dirty="0" smtClean="0">
                    <a:latin typeface="Cambria Math"/>
                    <a:ea typeface="Cambria Math"/>
                  </a:rPr>
                  <a:t>  (Ohm’s Law)</a:t>
                </a:r>
              </a:p>
              <a:p>
                <a:r>
                  <a:rPr lang="en-GB" i="1" dirty="0" smtClean="0">
                    <a:latin typeface="Cambria Math"/>
                    <a:ea typeface="Cambria Math"/>
                  </a:rPr>
                  <a:t>K=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0 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(1+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/(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GB" i="1" dirty="0" smtClean="0">
                    <a:latin typeface="Cambria Math"/>
                    <a:ea typeface="Cambria Math"/>
                  </a:rPr>
                  <a:t>),  f(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i="1" dirty="0" smtClean="0">
                    <a:latin typeface="Cambria Math"/>
                    <a:ea typeface="Cambria Math"/>
                  </a:rPr>
                  <a:t> sin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i="1" dirty="0" smtClean="0">
                    <a:latin typeface="Cambria Math"/>
                    <a:ea typeface="Cambria Math"/>
                  </a:rPr>
                  <a:t>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GB" i="1" dirty="0" smtClean="0">
                  <a:latin typeface="Cambria Math"/>
                  <a:ea typeface="Cambria Math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52511" y="1263676"/>
                <a:ext cx="8286978" cy="5092674"/>
              </a:xfrm>
              <a:blipFill>
                <a:blip r:embed="rId2"/>
                <a:stretch>
                  <a:fillRect l="-662" t="-2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50A7-F7DE-40A7-A46C-B96EDDF85A7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873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/>
            </a:r>
            <a:br>
              <a:rPr lang="fr-CH" dirty="0" smtClean="0"/>
            </a:br>
            <a:endParaRPr lang="en-GB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324" y="856251"/>
            <a:ext cx="6034617" cy="446449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827562" y="5433020"/>
                <a:ext cx="914501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𝐴𝑧𝑖𝑚𝑢𝑡h𝑎𝑙</m:t>
                        </m:r>
                        <m:r>
                          <a:rPr lang="fr-CH" i="1">
                            <a:latin typeface="Cambria Math"/>
                          </a:rPr>
                          <m:t> </m:t>
                        </m:r>
                        <m:r>
                          <a:rPr lang="fr-CH" i="1">
                            <a:latin typeface="Cambria Math"/>
                          </a:rPr>
                          <m:t>𝑗</m:t>
                        </m:r>
                      </m:e>
                      <m:sub>
                        <m:r>
                          <a:rPr lang="fr-CH" i="1">
                            <a:latin typeface="Cambria Math"/>
                            <a:ea typeface="Cambria Math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fr-CH" dirty="0"/>
                  <a:t> </a:t>
                </a:r>
                <a:r>
                  <a:rPr lang="fr-CH" dirty="0" err="1"/>
                  <a:t>inside</a:t>
                </a:r>
                <a:r>
                  <a:rPr lang="fr-CH" dirty="0"/>
                  <a:t> </a:t>
                </a:r>
                <a:r>
                  <a:rPr lang="fr-CH" dirty="0" err="1"/>
                  <a:t>red</a:t>
                </a:r>
                <a:r>
                  <a:rPr lang="fr-CH" dirty="0"/>
                  <a:t> zone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fr-CH" i="1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fr-CH" dirty="0"/>
                  <a:t>, radial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 dirty="0">
                            <a:latin typeface="Cambria Math"/>
                          </a:rPr>
                          <m:t>𝑗</m:t>
                        </m:r>
                      </m:e>
                      <m:sub>
                        <m:r>
                          <a:rPr lang="fr-CH" i="1" dirty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fr-CH" dirty="0"/>
                  <a:t> </a:t>
                </a:r>
                <a:r>
                  <a:rPr lang="fr-CH" dirty="0" err="1"/>
                  <a:t>inside</a:t>
                </a:r>
                <a:r>
                  <a:rPr lang="fr-CH" dirty="0"/>
                  <a:t> black  zone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fr-CH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CH" dirty="0"/>
                  <a:t>.</a:t>
                </a:r>
              </a:p>
              <a:p>
                <a:r>
                  <a:rPr lang="fr-CH" dirty="0" err="1"/>
                  <a:t>Boundary</a:t>
                </a:r>
                <a:r>
                  <a:rPr lang="fr-CH" dirty="0"/>
                  <a:t> </a:t>
                </a:r>
                <a:r>
                  <a:rPr lang="fr-CH" dirty="0" err="1"/>
                  <a:t>between</a:t>
                </a:r>
                <a:r>
                  <a:rPr lang="fr-CH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fr-CH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fr-CH" i="1">
                        <a:latin typeface="Cambria Math"/>
                      </a:rPr>
                      <m:t> </m:t>
                    </m:r>
                    <m:r>
                      <a:rPr lang="fr-CH" i="1">
                        <a:latin typeface="Cambria Math"/>
                      </a:rPr>
                      <m:t>𝑎𝑛𝑑</m:t>
                    </m:r>
                    <m:r>
                      <a:rPr lang="fr-CH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fr-CH" i="1">
                            <a:latin typeface="Cambria Math"/>
                          </a:rPr>
                          <m:t>𝑎</m:t>
                        </m:r>
                        <m:r>
                          <a:rPr lang="fr-CH" i="1"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fr-CH" i="1">
                        <a:latin typeface="Cambria Math"/>
                      </a:rPr>
                      <m:t>𝑑𝑎𝑠h𝑒𝑑</m:t>
                    </m:r>
                    <m:r>
                      <a:rPr lang="fr-CH" i="1">
                        <a:latin typeface="Cambria Math"/>
                      </a:rPr>
                      <m:t> </m:t>
                    </m:r>
                    <m:r>
                      <a:rPr lang="fr-CH" i="1">
                        <a:latin typeface="Cambria Math"/>
                      </a:rPr>
                      <m:t>𝑙𝑖𝑛𝑒</m:t>
                    </m:r>
                    <m:r>
                      <a:rPr lang="fr-CH" i="1">
                        <a:latin typeface="Cambria Math"/>
                      </a:rPr>
                      <m:t> </m:t>
                    </m:r>
                    <m:r>
                      <a:rPr lang="fr-CH" i="1">
                        <a:latin typeface="Cambria Math"/>
                      </a:rPr>
                      <m:t>𝑖𝑛</m:t>
                    </m:r>
                    <m:r>
                      <a:rPr lang="fr-CH" i="1">
                        <a:latin typeface="Cambria Math"/>
                      </a:rPr>
                      <m:t> </m:t>
                    </m:r>
                    <m:r>
                      <a:rPr lang="fr-CH" i="1">
                        <a:latin typeface="Cambria Math"/>
                      </a:rPr>
                      <m:t>𝑏𝑙𝑎𝑐𝑘</m:t>
                    </m:r>
                    <m:r>
                      <a:rPr lang="fr-CH" i="1">
                        <a:latin typeface="Cambria Math"/>
                      </a:rPr>
                      <m:t>.</m:t>
                    </m:r>
                  </m:oMath>
                </a14:m>
                <a:endParaRPr lang="fr-CH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7562" y="5433020"/>
                <a:ext cx="9145016" cy="923330"/>
              </a:xfrm>
              <a:prstGeom prst="rect">
                <a:avLst/>
              </a:prstGeom>
              <a:blipFill>
                <a:blip r:embed="rId3"/>
                <a:stretch>
                  <a:fillRect l="-600" t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D50A7-F7DE-40A7-A46C-B96EDDF85A7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038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0574" y="1429788"/>
                <a:ext cx="10532227" cy="628921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Power induced in ¼ sector: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This is the power deposited  by a </a:t>
                </a:r>
                <a:r>
                  <a:rPr lang="en-US" b="0" i="1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d.c.</a:t>
                </a:r>
                <a:r>
                  <a:rPr lang="en-US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magnetic field.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𝑃𝑒𝑎𝑘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𝐹𝑖𝑒𝑙𝑑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𝑉𝑒𝑙𝑜𝑐𝑖𝑡𝑦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𝐶𝑜𝑛𝑑𝑢𝑐𝑡𝑖𝑣𝑖𝑡𝑦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𝑑𝑒𝑠𝑐𝑟𝑖𝑏𝑒𝑠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𝑡h𝑒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𝑧𝑜𝑛𝑒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𝑤h𝑒𝑟𝑒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≠0,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𝑇𝑎𝑟𝑔𝑒𝑡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𝑇h𝑖𝑐𝑘𝑛𝑒𝑠𝑠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With Pulse Durations of 4 </a:t>
                </a:r>
                <a:r>
                  <a:rPr lang="en-US" i="1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ms</a:t>
                </a:r>
                <a:r>
                  <a:rPr lang="en-US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at 5 Hz, the Duty Cycle is only 1%.</a:t>
                </a:r>
              </a:p>
              <a:p>
                <a:r>
                  <a:rPr lang="en-US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Thus the average power, deposited by the pulsed Magnetic Field  in all four quarters is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=4∙0.01∙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en-US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Plug in parameters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=0.7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=5.3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𝑉𝑚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/>
              </a:p>
              <a:p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0574" y="1429788"/>
                <a:ext cx="10532227" cy="6289213"/>
              </a:xfrm>
              <a:blipFill>
                <a:blip r:embed="rId2"/>
                <a:stretch>
                  <a:fillRect l="-1042" t="-1261" r="-1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40185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009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Average power during the electrical pulse of 4 </a:t>
                </a:r>
                <a:r>
                  <a:rPr lang="en-US" dirty="0" err="1" smtClean="0"/>
                  <a:t>ms</a:t>
                </a:r>
                <a:r>
                  <a:rPr lang="en-US" dirty="0" smtClean="0"/>
                  <a:t> is W=2.8 kW.</a:t>
                </a:r>
              </a:p>
              <a:p>
                <a:r>
                  <a:rPr lang="en-US" dirty="0" smtClean="0"/>
                  <a:t>Time average power is only: 2.8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𝑘𝑊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∙4 </m:t>
                    </m:r>
                  </m:oMath>
                </a14:m>
                <a:r>
                  <a:rPr lang="en-US" dirty="0" err="1" smtClean="0"/>
                  <a:t>ms</a:t>
                </a:r>
                <a:r>
                  <a:rPr lang="en-US" dirty="0" smtClean="0"/>
                  <a:t>/200 </a:t>
                </a:r>
                <a:r>
                  <a:rPr lang="en-US" dirty="0" err="1" smtClean="0"/>
                  <a:t>ms</a:t>
                </a:r>
                <a:r>
                  <a:rPr lang="en-US" dirty="0" smtClean="0"/>
                  <a:t> = 56 W. This is small compared to the average beam power of about 2 kW.</a:t>
                </a:r>
              </a:p>
              <a:p>
                <a:r>
                  <a:rPr lang="en-US" dirty="0" smtClean="0"/>
                  <a:t> El. Powers of up to 200 W should be acceptable.</a:t>
                </a:r>
              </a:p>
              <a:p>
                <a:r>
                  <a:rPr lang="en-US" dirty="0" smtClean="0"/>
                  <a:t>This allows for some margin for the shape and size of the magnetic field. For larger radial  extensions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en-US" dirty="0" smtClean="0"/>
                  <a:t>of the magnetic field , the power increase with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474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588" y="365126"/>
            <a:ext cx="10381211" cy="11810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Mechanical Response of the Wheel to the Pulsed Magnetic Braking.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2192" y="1775590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The energy per pulse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/>
                  <a:t> deposited as heat in the wheel, will lead to its braking: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=2.8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𝑘𝑊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∙4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=11.2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b="0" dirty="0" smtClean="0">
                    <a:ea typeface="Cambria Math" panose="02040503050406030204" pitchFamily="18" charset="0"/>
                  </a:rPr>
                  <a:t>/pulse.</a:t>
                </a:r>
              </a:p>
              <a:p>
                <a:r>
                  <a:rPr lang="en-US" dirty="0" smtClean="0"/>
                  <a:t>The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dirty="0" smtClean="0"/>
                  <a:t>, stored in the fast rotating wheel, is about 0.6 MJ.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=18.7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𝑝𝑒𝑟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𝑝𝑢𝑙𝑠𝑒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b="0" dirty="0" smtClean="0">
                    <a:ea typeface="Cambria Math" panose="02040503050406030204" pitchFamily="18" charset="0"/>
                  </a:rPr>
                  <a:t>So, the “knocking” by each single pulse on the wheel or transmitted to its axis and the change in rotation velocity will be small.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However, over longer durations of say 100 s, 500 kicks,  such effects will accumulate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1 %</m:t>
                    </m:r>
                  </m:oMath>
                </a14:m>
                <a:r>
                  <a:rPr lang="en-US" dirty="0" smtClean="0"/>
                  <a:t>, and an on-line control of the velocity will be necessary.   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192" y="1775590"/>
                <a:ext cx="10515600" cy="4351338"/>
              </a:xfrm>
              <a:blipFill>
                <a:blip r:embed="rId2"/>
                <a:stretch>
                  <a:fillRect l="-1043" t="-1961" r="-1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640185" y="2930236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996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Conclusion.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Based on the initial studies of the temperatures and cooling by radiation of the </a:t>
            </a:r>
            <a:r>
              <a:rPr lang="en-US" dirty="0" err="1" smtClean="0"/>
              <a:t>Ti</a:t>
            </a:r>
            <a:r>
              <a:rPr lang="en-US" dirty="0" smtClean="0"/>
              <a:t>-target wheel (Ref. </a:t>
            </a:r>
            <a:r>
              <a:rPr lang="en-US" dirty="0" err="1" smtClean="0"/>
              <a:t>S.Riemann</a:t>
            </a:r>
            <a:r>
              <a:rPr lang="en-US" dirty="0" smtClean="0"/>
              <a:t> et al.), some design aspects have been revisited:</a:t>
            </a:r>
          </a:p>
          <a:p>
            <a:r>
              <a:rPr lang="en-US" dirty="0" smtClean="0"/>
              <a:t>Reduction of the weight of the target.</a:t>
            </a:r>
          </a:p>
          <a:p>
            <a:r>
              <a:rPr lang="en-US" dirty="0" smtClean="0"/>
              <a:t>Proposals to improve the cooling by more efficient radiators:</a:t>
            </a:r>
          </a:p>
          <a:p>
            <a:r>
              <a:rPr lang="en-US" dirty="0" smtClean="0"/>
              <a:t>Increase the diameter and thickness of the </a:t>
            </a:r>
            <a:r>
              <a:rPr lang="en-US" dirty="0" err="1" smtClean="0"/>
              <a:t>Ti</a:t>
            </a:r>
            <a:r>
              <a:rPr lang="en-US" dirty="0" smtClean="0"/>
              <a:t>-wheel outside the position of the beam impact. </a:t>
            </a:r>
          </a:p>
          <a:p>
            <a:r>
              <a:rPr lang="en-US" dirty="0" smtClean="0"/>
              <a:t>Use Graphite or high temperature alloys.</a:t>
            </a:r>
          </a:p>
          <a:p>
            <a:r>
              <a:rPr lang="en-US" dirty="0" smtClean="0"/>
              <a:t>These considerations must still be verified by simulations and validated by experimental laboratory tests.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411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 the Adiabatic Matching Device, AMD, a solenoid, pulsed at 5 Hz is proposed.</a:t>
            </a:r>
          </a:p>
          <a:p>
            <a:r>
              <a:rPr lang="en-US" dirty="0" smtClean="0"/>
              <a:t>With a 4 </a:t>
            </a:r>
            <a:r>
              <a:rPr lang="en-US" dirty="0" err="1" smtClean="0"/>
              <a:t>ms</a:t>
            </a:r>
            <a:r>
              <a:rPr lang="en-US" dirty="0" smtClean="0"/>
              <a:t> current pulse, a sufficiently stable magnetic field can be achieved at its peak over the duration of the beam pulse of 1 </a:t>
            </a:r>
            <a:r>
              <a:rPr lang="en-US" dirty="0" err="1" smtClean="0"/>
              <a:t>ms.</a:t>
            </a:r>
            <a:endParaRPr lang="en-US" dirty="0"/>
          </a:p>
          <a:p>
            <a:r>
              <a:rPr lang="en-US" dirty="0" smtClean="0"/>
              <a:t>With 50 kA pulses, magnetic fields close to the target of about 4 T can be reached.</a:t>
            </a:r>
          </a:p>
          <a:p>
            <a:r>
              <a:rPr lang="en-US" dirty="0" smtClean="0"/>
              <a:t>The engineering and cooling of this solenoid looks possible.</a:t>
            </a:r>
          </a:p>
          <a:p>
            <a:r>
              <a:rPr lang="en-US" dirty="0" smtClean="0"/>
              <a:t>The power and forces, induced by the pulsed solenoid in the fast rotating </a:t>
            </a:r>
            <a:r>
              <a:rPr lang="en-US" dirty="0" err="1" smtClean="0"/>
              <a:t>Ti</a:t>
            </a:r>
            <a:r>
              <a:rPr lang="en-US" dirty="0" smtClean="0"/>
              <a:t>-wheel, are tolerable. </a:t>
            </a:r>
          </a:p>
          <a:p>
            <a:r>
              <a:rPr lang="en-US" dirty="0" smtClean="0"/>
              <a:t>The pulsed network has still to be designed.</a:t>
            </a:r>
          </a:p>
          <a:p>
            <a:r>
              <a:rPr lang="en-US" dirty="0" smtClean="0"/>
              <a:t>The field quality and its imperfections have </a:t>
            </a:r>
            <a:r>
              <a:rPr lang="en-US" smtClean="0"/>
              <a:t>to be studied </a:t>
            </a:r>
            <a:r>
              <a:rPr lang="en-US" dirty="0" smtClean="0"/>
              <a:t>in detail.</a:t>
            </a:r>
          </a:p>
          <a:p>
            <a:r>
              <a:rPr lang="en-US" dirty="0" smtClean="0"/>
              <a:t>These are very important issues for the positron yield.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749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1320" y="410368"/>
            <a:ext cx="10515600" cy="1325563"/>
          </a:xfrm>
        </p:spPr>
        <p:txBody>
          <a:bodyPr/>
          <a:lstStyle/>
          <a:p>
            <a:r>
              <a:rPr lang="en-US" dirty="0" smtClean="0"/>
              <a:t>Thank You for Your Attention.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10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ouée 3"/>
          <p:cNvSpPr/>
          <p:nvPr/>
        </p:nvSpPr>
        <p:spPr>
          <a:xfrm>
            <a:off x="1847528" y="2492896"/>
            <a:ext cx="3650704" cy="3600400"/>
          </a:xfrm>
          <a:prstGeom prst="donut">
            <a:avLst>
              <a:gd name="adj" fmla="val 200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35899" y="4219930"/>
            <a:ext cx="2273962" cy="14401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16160" y="3212975"/>
            <a:ext cx="113438" cy="21602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3301243">
            <a:off x="3622184" y="3206687"/>
            <a:ext cx="101390" cy="217281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9144876" flipH="1">
            <a:off x="3621847" y="3228969"/>
            <a:ext cx="102067" cy="21282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rganigramme : Connecteur 9"/>
          <p:cNvSpPr/>
          <p:nvPr/>
        </p:nvSpPr>
        <p:spPr>
          <a:xfrm>
            <a:off x="3444280" y="4064496"/>
            <a:ext cx="457200" cy="4572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flipH="1">
            <a:off x="6523895" y="2662965"/>
            <a:ext cx="292185" cy="7174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523895" y="3216979"/>
            <a:ext cx="277180" cy="3600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533474" y="3212975"/>
            <a:ext cx="282606" cy="21602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533474" y="5373216"/>
            <a:ext cx="277180" cy="43204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662485" y="5805264"/>
            <a:ext cx="144016" cy="2211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057712" y="4160517"/>
            <a:ext cx="2794748" cy="3017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5196538" y="242642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701319" y="2426429"/>
            <a:ext cx="97160" cy="2365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Bouée 24"/>
          <p:cNvSpPr/>
          <p:nvPr/>
        </p:nvSpPr>
        <p:spPr>
          <a:xfrm>
            <a:off x="5810011" y="3656721"/>
            <a:ext cx="455093" cy="1270435"/>
          </a:xfrm>
          <a:prstGeom prst="donut">
            <a:avLst>
              <a:gd name="adj" fmla="val 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5720000" y="3676543"/>
            <a:ext cx="90010" cy="5301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6139255" y="5373215"/>
            <a:ext cx="2880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6402014" y="6131601"/>
            <a:ext cx="718122" cy="1560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891536" y="5373216"/>
            <a:ext cx="228600" cy="758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6139255" y="2544697"/>
            <a:ext cx="215091" cy="5500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6120939" y="2132856"/>
            <a:ext cx="677541" cy="188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972642" y="2171084"/>
            <a:ext cx="1067574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/>
              <a:t>AMD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8110047" y="4068947"/>
            <a:ext cx="430491" cy="4849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Connecteur droit 21"/>
          <p:cNvCxnSpPr/>
          <p:nvPr/>
        </p:nvCxnSpPr>
        <p:spPr>
          <a:xfrm>
            <a:off x="6120939" y="5373216"/>
            <a:ext cx="15093" cy="9279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6133328" y="6301180"/>
            <a:ext cx="986808" cy="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7120136" y="4674254"/>
            <a:ext cx="0" cy="162692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7120136" y="4674254"/>
            <a:ext cx="2000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9120336" y="3941598"/>
            <a:ext cx="0" cy="73265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>
            <a:off x="7120136" y="3941598"/>
            <a:ext cx="2000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 flipH="1">
            <a:off x="7138404" y="3098009"/>
            <a:ext cx="1536" cy="8700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>
            <a:off x="7120136" y="3071538"/>
            <a:ext cx="9200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 flipV="1">
            <a:off x="8040216" y="2662966"/>
            <a:ext cx="0" cy="40857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>
            <a:off x="8040216" y="2662965"/>
            <a:ext cx="172664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/>
          <p:cNvCxnSpPr/>
          <p:nvPr/>
        </p:nvCxnSpPr>
        <p:spPr>
          <a:xfrm>
            <a:off x="6128484" y="2544696"/>
            <a:ext cx="10772" cy="910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>
          <a:xfrm>
            <a:off x="4820632" y="2544696"/>
            <a:ext cx="131862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/>
          <p:cNvCxnSpPr/>
          <p:nvPr/>
        </p:nvCxnSpPr>
        <p:spPr>
          <a:xfrm>
            <a:off x="4809862" y="2321502"/>
            <a:ext cx="131107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/>
        </p:nvCxnSpPr>
        <p:spPr>
          <a:xfrm>
            <a:off x="6131120" y="2132856"/>
            <a:ext cx="1981104" cy="2428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0" name="Connecteur droit 109"/>
          <p:cNvCxnSpPr>
            <a:endCxn id="38" idx="1"/>
          </p:cNvCxnSpPr>
          <p:nvPr/>
        </p:nvCxnSpPr>
        <p:spPr>
          <a:xfrm>
            <a:off x="6120938" y="2132857"/>
            <a:ext cx="0" cy="9432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Connecteur droit 120"/>
          <p:cNvCxnSpPr/>
          <p:nvPr/>
        </p:nvCxnSpPr>
        <p:spPr>
          <a:xfrm>
            <a:off x="8112224" y="2180018"/>
            <a:ext cx="0" cy="14148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5" name="Connecteur droit 124"/>
          <p:cNvCxnSpPr/>
          <p:nvPr/>
        </p:nvCxnSpPr>
        <p:spPr>
          <a:xfrm>
            <a:off x="8112224" y="2321502"/>
            <a:ext cx="151216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9" name="ZoneTexte 128"/>
          <p:cNvSpPr txBox="1"/>
          <p:nvPr/>
        </p:nvSpPr>
        <p:spPr>
          <a:xfrm>
            <a:off x="4469737" y="1530392"/>
            <a:ext cx="1453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Photon </a:t>
            </a:r>
            <a:r>
              <a:rPr lang="fr-CH" dirty="0" err="1"/>
              <a:t>Beam</a:t>
            </a:r>
            <a:endParaRPr lang="en-GB" dirty="0"/>
          </a:p>
        </p:txBody>
      </p:sp>
      <p:sp>
        <p:nvSpPr>
          <p:cNvPr id="131" name="ZoneTexte 130"/>
          <p:cNvSpPr txBox="1"/>
          <p:nvPr/>
        </p:nvSpPr>
        <p:spPr>
          <a:xfrm>
            <a:off x="8328248" y="1391893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Photon + e+ </a:t>
            </a:r>
            <a:r>
              <a:rPr lang="fr-CH" dirty="0" err="1"/>
              <a:t>Beam</a:t>
            </a:r>
            <a:endParaRPr lang="en-GB" dirty="0"/>
          </a:p>
        </p:txBody>
      </p:sp>
      <p:cxnSp>
        <p:nvCxnSpPr>
          <p:cNvPr id="133" name="Connecteur droit avec flèche 132"/>
          <p:cNvCxnSpPr/>
          <p:nvPr/>
        </p:nvCxnSpPr>
        <p:spPr>
          <a:xfrm>
            <a:off x="8328248" y="2492896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5598666" y="3455572"/>
            <a:ext cx="54059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V="1">
            <a:off x="5577621" y="3455573"/>
            <a:ext cx="21044" cy="191764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5556579" y="5373215"/>
            <a:ext cx="87070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8081155" y="3820989"/>
            <a:ext cx="457200" cy="1189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8112224" y="4674255"/>
            <a:ext cx="432048" cy="136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ZoneTexte 49"/>
          <p:cNvSpPr txBox="1"/>
          <p:nvPr/>
        </p:nvSpPr>
        <p:spPr>
          <a:xfrm>
            <a:off x="8827725" y="2751309"/>
            <a:ext cx="1593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Motor</a:t>
            </a:r>
            <a:r>
              <a:rPr lang="fr-CH" dirty="0"/>
              <a:t> +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Bearing</a:t>
            </a:r>
            <a:endParaRPr lang="en-GB" dirty="0"/>
          </a:p>
        </p:txBody>
      </p:sp>
      <p:sp>
        <p:nvSpPr>
          <p:cNvPr id="51" name="ZoneTexte 50"/>
          <p:cNvSpPr txBox="1"/>
          <p:nvPr/>
        </p:nvSpPr>
        <p:spPr>
          <a:xfrm>
            <a:off x="7820667" y="5837197"/>
            <a:ext cx="2050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Stationary</a:t>
            </a:r>
            <a:r>
              <a:rPr lang="fr-CH" dirty="0"/>
              <a:t> Water </a:t>
            </a:r>
            <a:r>
              <a:rPr lang="fr-CH" dirty="0" err="1"/>
              <a:t>Cooler</a:t>
            </a:r>
            <a:endParaRPr lang="en-GB" dirty="0"/>
          </a:p>
        </p:txBody>
      </p:sp>
      <p:sp>
        <p:nvSpPr>
          <p:cNvPr id="54" name="ZoneTexte 53"/>
          <p:cNvSpPr txBox="1"/>
          <p:nvPr/>
        </p:nvSpPr>
        <p:spPr>
          <a:xfrm>
            <a:off x="2207569" y="1492753"/>
            <a:ext cx="1954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Rotating</a:t>
            </a:r>
            <a:r>
              <a:rPr lang="fr-CH" dirty="0"/>
              <a:t> Ti-Target+</a:t>
            </a:r>
          </a:p>
          <a:p>
            <a:r>
              <a:rPr lang="fr-CH" dirty="0" err="1"/>
              <a:t>Radiator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7821731" y="5219907"/>
            <a:ext cx="142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Vacuum Tank</a:t>
            </a:r>
            <a:endParaRPr lang="en-GB" dirty="0"/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3287688" y="1957482"/>
            <a:ext cx="385192" cy="8622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5087888" y="1907744"/>
            <a:ext cx="216024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>
            <a:off x="8845933" y="2038224"/>
            <a:ext cx="157646" cy="3882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H="1" flipV="1">
            <a:off x="7176120" y="4957450"/>
            <a:ext cx="1139552" cy="2624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 flipH="1" flipV="1">
            <a:off x="7005837" y="5589241"/>
            <a:ext cx="1329645" cy="3266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 flipH="1">
            <a:off x="8557728" y="3341026"/>
            <a:ext cx="330437" cy="3840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7249272" y="3057239"/>
            <a:ext cx="1437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Rotating</a:t>
            </a:r>
            <a:r>
              <a:rPr lang="fr-CH" dirty="0"/>
              <a:t> Target Wheel</a:t>
            </a:r>
            <a:endParaRPr lang="en-GB" dirty="0"/>
          </a:p>
        </p:txBody>
      </p:sp>
      <p:cxnSp>
        <p:nvCxnSpPr>
          <p:cNvPr id="72" name="Connecteur droit avec flèche 71"/>
          <p:cNvCxnSpPr/>
          <p:nvPr/>
        </p:nvCxnSpPr>
        <p:spPr>
          <a:xfrm flipH="1">
            <a:off x="6734493" y="3509521"/>
            <a:ext cx="514779" cy="345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FD95E-F668-4E45-8432-F2767C4ECF2A}" type="slidenum">
              <a:rPr lang="en-GB" smtClean="0"/>
              <a:t>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88223" y="229979"/>
            <a:ext cx="7615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Principal Layout: </a:t>
            </a:r>
            <a:r>
              <a:rPr lang="en-US" sz="3200" dirty="0" err="1" smtClean="0"/>
              <a:t>Ti</a:t>
            </a:r>
            <a:r>
              <a:rPr lang="en-US" sz="3200" dirty="0" smtClean="0"/>
              <a:t>-Wheel with a Diameter of 1.0 m, rotating at 100 m/s, 2000 rpm.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6276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Backups 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5E8BE-8663-4A78-82BB-107189193794}" type="slidenum">
              <a:rPr lang="en-GB" smtClean="0"/>
              <a:t>30</a:t>
            </a:fld>
            <a:endParaRPr lang="en-GB"/>
          </a:p>
        </p:txBody>
      </p:sp>
      <p:pic>
        <p:nvPicPr>
          <p:cNvPr id="1026" name="Picture 2" descr="C:\Users\Peter Sievers\Documents\POS18-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8982" y="1778089"/>
            <a:ext cx="525658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1841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Old </a:t>
            </a:r>
            <a:r>
              <a:rPr lang="en-US" smtClean="0"/>
              <a:t>Style Wheels.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06690"/>
            <a:ext cx="5181600" cy="3889950"/>
          </a:xfr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86538" y="2369741"/>
            <a:ext cx="4352925" cy="326469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06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There is room for improvement.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89" y="1268760"/>
            <a:ext cx="4855121" cy="4267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5"/>
          <p:cNvCxnSpPr/>
          <p:nvPr/>
        </p:nvCxnSpPr>
        <p:spPr>
          <a:xfrm>
            <a:off x="4702583" y="1459862"/>
            <a:ext cx="0" cy="345638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4223792" y="2613717"/>
            <a:ext cx="58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4%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702583" y="2541723"/>
            <a:ext cx="1033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96% of Power</a:t>
            </a:r>
          </a:p>
        </p:txBody>
      </p:sp>
      <p:sp>
        <p:nvSpPr>
          <p:cNvPr id="18" name="Bouée 17"/>
          <p:cNvSpPr/>
          <p:nvPr/>
        </p:nvSpPr>
        <p:spPr>
          <a:xfrm>
            <a:off x="5807968" y="2132856"/>
            <a:ext cx="914400" cy="914400"/>
          </a:xfrm>
          <a:prstGeom prst="donut">
            <a:avLst>
              <a:gd name="adj" fmla="val 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197332" y="5576771"/>
            <a:ext cx="3898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Most of the power radiated  between   r=300-500 mm. Can reduce weight.</a:t>
            </a:r>
          </a:p>
          <a:p>
            <a:endParaRPr lang="fr-CH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7521491" y="1695386"/>
                <a:ext cx="3182690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Increase radiating surface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fr-CH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fr-CH" i="1">
                        <a:latin typeface="Cambria Math"/>
                        <a:ea typeface="Cambria Math"/>
                      </a:rPr>
                      <m:t>&gt;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𝑅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 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𝑏𝑦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+2.5 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𝑐𝑚</m:t>
                    </m:r>
                    <m:r>
                      <a:rPr lang="fr-CH" i="1">
                        <a:latin typeface="Cambria Math"/>
                        <a:ea typeface="Cambria Math"/>
                      </a:rPr>
                      <m:t>÷40</m:t>
                    </m:r>
                    <m:sSup>
                      <m:s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 dirty="0">
                            <a:latin typeface="Cambria Math"/>
                          </a:rPr>
                          <m:t>𝐶</m:t>
                        </m:r>
                      </m:e>
                      <m:sup>
                        <m:r>
                          <a:rPr lang="fr-CH" i="1" dirty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fr-CH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r>
                  <a:rPr lang="en-GB" dirty="0" smtClean="0"/>
                  <a:t>Extend the target towards larger radius and increase the wheel thickness in the area outside the beam impact. This increases the effective radiating surface.</a:t>
                </a:r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1491" y="1695386"/>
                <a:ext cx="3182690" cy="2585323"/>
              </a:xfrm>
              <a:prstGeom prst="rect">
                <a:avLst/>
              </a:prstGeom>
              <a:blipFill>
                <a:blip r:embed="rId4"/>
                <a:stretch>
                  <a:fillRect l="-1724" t="-1179" r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necteur droit avec flèche 22"/>
          <p:cNvCxnSpPr/>
          <p:nvPr/>
        </p:nvCxnSpPr>
        <p:spPr>
          <a:xfrm flipH="1">
            <a:off x="6384032" y="2276872"/>
            <a:ext cx="1080120" cy="313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5158816" y="5210471"/>
            <a:ext cx="1225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S. </a:t>
            </a:r>
            <a:r>
              <a:rPr lang="en-GB" dirty="0" smtClean="0"/>
              <a:t>Riemann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FD95E-F668-4E45-8432-F2767C4ECF2A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705078" y="4395840"/>
            <a:ext cx="33591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Increasing the effective radiating surface by a factor 2-3 could reduce the average temperature from 400  to 280-240 </a:t>
            </a:r>
            <a:r>
              <a:rPr lang="en-US" dirty="0" err="1" smtClean="0"/>
              <a:t>oC.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719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  Ti-Target </a:t>
            </a:r>
            <a:r>
              <a:rPr lang="fr-CH" dirty="0" err="1" smtClean="0"/>
              <a:t>Sector</a:t>
            </a:r>
            <a:r>
              <a:rPr lang="fr-CH" dirty="0" smtClean="0"/>
              <a:t> Modules, </a:t>
            </a:r>
            <a:r>
              <a:rPr lang="fr-CH" dirty="0" err="1" smtClean="0"/>
              <a:t>mounted</a:t>
            </a:r>
            <a:r>
              <a:rPr lang="fr-CH" dirty="0" smtClean="0"/>
              <a:t> onto a «Carrier Wheel»</a:t>
            </a:r>
            <a:endParaRPr lang="en-GB" dirty="0"/>
          </a:p>
        </p:txBody>
      </p:sp>
      <p:sp>
        <p:nvSpPr>
          <p:cNvPr id="4" name="Bouée 3"/>
          <p:cNvSpPr/>
          <p:nvPr/>
        </p:nvSpPr>
        <p:spPr>
          <a:xfrm flipH="1">
            <a:off x="1897324" y="2204864"/>
            <a:ext cx="3154560" cy="3096344"/>
          </a:xfrm>
          <a:prstGeom prst="donut">
            <a:avLst>
              <a:gd name="adj" fmla="val 1444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Bouée 4"/>
          <p:cNvSpPr/>
          <p:nvPr/>
        </p:nvSpPr>
        <p:spPr>
          <a:xfrm>
            <a:off x="2189312" y="2456892"/>
            <a:ext cx="2570584" cy="2592288"/>
          </a:xfrm>
          <a:prstGeom prst="donut">
            <a:avLst>
              <a:gd name="adj" fmla="val 603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1584" y="3681028"/>
            <a:ext cx="2232248" cy="14401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 rot="3308497">
            <a:off x="2334681" y="3662241"/>
            <a:ext cx="2212073" cy="15157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7945989">
            <a:off x="2339899" y="3693047"/>
            <a:ext cx="2233916" cy="1199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cteur droit 9"/>
          <p:cNvCxnSpPr>
            <a:stCxn id="4" idx="0"/>
            <a:endCxn id="5" idx="0"/>
          </p:cNvCxnSpPr>
          <p:nvPr/>
        </p:nvCxnSpPr>
        <p:spPr>
          <a:xfrm>
            <a:off x="3474604" y="2204864"/>
            <a:ext cx="0" cy="2520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2999656" y="2330878"/>
            <a:ext cx="72008" cy="1923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H="1">
            <a:off x="3898152" y="2330878"/>
            <a:ext cx="54006" cy="1848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2578242" y="2523527"/>
            <a:ext cx="161390" cy="1931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flipV="1">
            <a:off x="4254778" y="2515726"/>
            <a:ext cx="185039" cy="1931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ZoneTexte 59"/>
              <p:cNvSpPr txBox="1"/>
              <p:nvPr/>
            </p:nvSpPr>
            <p:spPr>
              <a:xfrm>
                <a:off x="2813594" y="2506256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0" name="ZoneText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594" y="2506256"/>
                <a:ext cx="32412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62"/>
              <p:cNvSpPr txBox="1"/>
              <p:nvPr/>
            </p:nvSpPr>
            <p:spPr>
              <a:xfrm>
                <a:off x="3062934" y="242765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ZoneText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2934" y="2427658"/>
                <a:ext cx="32412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ZoneTexte 64"/>
              <p:cNvSpPr txBox="1"/>
              <p:nvPr/>
            </p:nvSpPr>
            <p:spPr>
              <a:xfrm>
                <a:off x="3224998" y="2409729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5" name="ZoneText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998" y="2409729"/>
                <a:ext cx="32412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ZoneTexte 65"/>
              <p:cNvSpPr txBox="1"/>
              <p:nvPr/>
            </p:nvSpPr>
            <p:spPr>
              <a:xfrm>
                <a:off x="3433963" y="240890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6" name="ZoneTexte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3963" y="2408905"/>
                <a:ext cx="32412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ZoneTexte 67"/>
              <p:cNvSpPr txBox="1"/>
              <p:nvPr/>
            </p:nvSpPr>
            <p:spPr>
              <a:xfrm>
                <a:off x="3628032" y="2456892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8" name="ZoneTexte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032" y="2456892"/>
                <a:ext cx="32412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oneTexte 69"/>
              <p:cNvSpPr txBox="1"/>
              <p:nvPr/>
            </p:nvSpPr>
            <p:spPr>
              <a:xfrm>
                <a:off x="3810932" y="2512427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0" name="ZoneTexte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932" y="2512427"/>
                <a:ext cx="32412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ZoneTexte 75"/>
              <p:cNvSpPr txBox="1"/>
              <p:nvPr/>
            </p:nvSpPr>
            <p:spPr>
              <a:xfrm>
                <a:off x="3972995" y="2593571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6" name="ZoneTexte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2995" y="2593571"/>
                <a:ext cx="32412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536160" y="1772816"/>
            <a:ext cx="122312" cy="101431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392144" y="2787134"/>
            <a:ext cx="266328" cy="16282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176120" y="4134781"/>
            <a:ext cx="195023" cy="31243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661478" y="4160699"/>
            <a:ext cx="234722" cy="2865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 flipV="1">
            <a:off x="7176120" y="4447219"/>
            <a:ext cx="720081" cy="1706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392144" y="4619428"/>
            <a:ext cx="272490" cy="18475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Connecteur droit 26"/>
          <p:cNvCxnSpPr>
            <a:stCxn id="11" idx="1"/>
            <a:endCxn id="12" idx="3"/>
          </p:cNvCxnSpPr>
          <p:nvPr/>
        </p:nvCxnSpPr>
        <p:spPr>
          <a:xfrm>
            <a:off x="7176120" y="4291001"/>
            <a:ext cx="720081" cy="1295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flipH="1" flipV="1">
            <a:off x="6960095" y="4200246"/>
            <a:ext cx="216024" cy="2469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7896200" y="4224362"/>
            <a:ext cx="228600" cy="1910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Connecteur droit avec flèche 35"/>
          <p:cNvCxnSpPr/>
          <p:nvPr/>
        </p:nvCxnSpPr>
        <p:spPr>
          <a:xfrm>
            <a:off x="6592698" y="2606182"/>
            <a:ext cx="8889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6573036" y="226442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</a:t>
            </a:r>
          </a:p>
        </p:txBody>
      </p:sp>
      <p:cxnSp>
        <p:nvCxnSpPr>
          <p:cNvPr id="47" name="Connecteur droit avec flèche 46"/>
          <p:cNvCxnSpPr/>
          <p:nvPr/>
        </p:nvCxnSpPr>
        <p:spPr>
          <a:xfrm flipV="1">
            <a:off x="5391350" y="4960318"/>
            <a:ext cx="2117676" cy="5735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 flipH="1" flipV="1">
            <a:off x="4135058" y="4759660"/>
            <a:ext cx="916826" cy="774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4632272" y="5619474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Carrier Wheel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4733353" y="1948065"/>
            <a:ext cx="1920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Ti</a:t>
            </a:r>
            <a:r>
              <a:rPr lang="en-GB" dirty="0"/>
              <a:t>-Target/Radiator.</a:t>
            </a:r>
          </a:p>
          <a:p>
            <a:endParaRPr lang="en-GB" dirty="0"/>
          </a:p>
        </p:txBody>
      </p:sp>
      <p:cxnSp>
        <p:nvCxnSpPr>
          <p:cNvPr id="64" name="Connecteur droit avec flèche 63"/>
          <p:cNvCxnSpPr/>
          <p:nvPr/>
        </p:nvCxnSpPr>
        <p:spPr>
          <a:xfrm flipH="1">
            <a:off x="4470802" y="2427659"/>
            <a:ext cx="1194682" cy="2890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450188" y="5683127"/>
            <a:ext cx="2111980" cy="32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ZoneTexte 19"/>
          <p:cNvSpPr txBox="1"/>
          <p:nvPr/>
        </p:nvSpPr>
        <p:spPr>
          <a:xfrm>
            <a:off x="8357129" y="1981058"/>
            <a:ext cx="2140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Ti-</a:t>
            </a:r>
            <a:r>
              <a:rPr lang="fr-CH" dirty="0" err="1"/>
              <a:t>sectors</a:t>
            </a:r>
            <a:r>
              <a:rPr lang="fr-CH" dirty="0"/>
              <a:t> </a:t>
            </a:r>
            <a:r>
              <a:rPr lang="fr-CH" dirty="0" err="1"/>
              <a:t>mounted</a:t>
            </a:r>
            <a:r>
              <a:rPr lang="fr-CH" dirty="0"/>
              <a:t>  «stress free», free to </a:t>
            </a:r>
            <a:r>
              <a:rPr lang="fr-CH" dirty="0" err="1"/>
              <a:t>expand</a:t>
            </a:r>
            <a:r>
              <a:rPr lang="fr-CH" dirty="0"/>
              <a:t> </a:t>
            </a:r>
            <a:r>
              <a:rPr lang="fr-CH" dirty="0" err="1"/>
              <a:t>thermally</a:t>
            </a:r>
            <a:r>
              <a:rPr lang="fr-CH" dirty="0"/>
              <a:t> .</a:t>
            </a:r>
          </a:p>
          <a:p>
            <a:r>
              <a:rPr lang="fr-CH" dirty="0"/>
              <a:t>Synchronise rotation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pulses  by fine </a:t>
            </a:r>
            <a:r>
              <a:rPr lang="fr-CH" dirty="0" err="1"/>
              <a:t>tuning</a:t>
            </a:r>
            <a:r>
              <a:rPr lang="fr-CH" dirty="0"/>
              <a:t> the rotation </a:t>
            </a:r>
            <a:r>
              <a:rPr lang="fr-CH" dirty="0" err="1"/>
              <a:t>velocity</a:t>
            </a:r>
            <a:r>
              <a:rPr lang="fr-CH" dirty="0"/>
              <a:t>.</a:t>
            </a:r>
          </a:p>
          <a:p>
            <a:endParaRPr lang="fr-CH" dirty="0"/>
          </a:p>
          <a:p>
            <a:r>
              <a:rPr lang="fr-CH" dirty="0" err="1"/>
              <a:t>Centrifugal</a:t>
            </a:r>
            <a:r>
              <a:rPr lang="fr-CH" dirty="0"/>
              <a:t> stresses  in the Ti –</a:t>
            </a:r>
            <a:r>
              <a:rPr lang="fr-CH" dirty="0" err="1"/>
              <a:t>target</a:t>
            </a:r>
            <a:r>
              <a:rPr lang="fr-CH" dirty="0"/>
              <a:t> are </a:t>
            </a:r>
            <a:r>
              <a:rPr lang="fr-CH" dirty="0" err="1"/>
              <a:t>well</a:t>
            </a:r>
            <a:r>
              <a:rPr lang="fr-CH" dirty="0"/>
              <a:t> </a:t>
            </a:r>
            <a:r>
              <a:rPr lang="fr-CH" dirty="0" err="1"/>
              <a:t>below</a:t>
            </a:r>
            <a:r>
              <a:rPr lang="fr-CH" dirty="0"/>
              <a:t>  10 </a:t>
            </a:r>
            <a:r>
              <a:rPr lang="fr-CH" dirty="0" err="1"/>
              <a:t>MPa</a:t>
            </a:r>
            <a:r>
              <a:rPr lang="fr-CH" dirty="0"/>
              <a:t>.</a:t>
            </a:r>
          </a:p>
          <a:p>
            <a:endParaRPr lang="en-GB" dirty="0"/>
          </a:p>
        </p:txBody>
      </p:sp>
      <p:sp>
        <p:nvSpPr>
          <p:cNvPr id="22" name="ZoneTexte 21"/>
          <p:cNvSpPr txBox="1"/>
          <p:nvPr/>
        </p:nvSpPr>
        <p:spPr>
          <a:xfrm>
            <a:off x="5512812" y="3409779"/>
            <a:ext cx="1229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Stressfree</a:t>
            </a:r>
            <a:r>
              <a:rPr lang="fr-CH" dirty="0"/>
              <a:t> fixation</a:t>
            </a:r>
            <a:endParaRPr lang="en-GB" dirty="0"/>
          </a:p>
        </p:txBody>
      </p:sp>
      <p:cxnSp>
        <p:nvCxnSpPr>
          <p:cNvPr id="25" name="Connecteur droit avec flèche 24"/>
          <p:cNvCxnSpPr>
            <a:endCxn id="33" idx="3"/>
          </p:cNvCxnSpPr>
          <p:nvPr/>
        </p:nvCxnSpPr>
        <p:spPr>
          <a:xfrm>
            <a:off x="6379013" y="3921849"/>
            <a:ext cx="581082" cy="401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562011" y="6143774"/>
            <a:ext cx="1082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Rotation Axis</a:t>
            </a:r>
            <a:endParaRPr lang="en-GB" dirty="0"/>
          </a:p>
        </p:txBody>
      </p:sp>
      <p:cxnSp>
        <p:nvCxnSpPr>
          <p:cNvPr id="32" name="Connecteur droit avec flèche 31"/>
          <p:cNvCxnSpPr/>
          <p:nvPr/>
        </p:nvCxnSpPr>
        <p:spPr>
          <a:xfrm flipV="1">
            <a:off x="6528048" y="6012039"/>
            <a:ext cx="444478" cy="4572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7176120" y="1828262"/>
            <a:ext cx="33290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flipH="1">
            <a:off x="7664635" y="1828262"/>
            <a:ext cx="33180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7838894" y="146954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7 mm</a:t>
            </a:r>
            <a:endParaRPr lang="en-GB" dirty="0"/>
          </a:p>
        </p:txBody>
      </p:sp>
      <p:cxnSp>
        <p:nvCxnSpPr>
          <p:cNvPr id="43" name="Connecteur droit avec flèche 42"/>
          <p:cNvCxnSpPr/>
          <p:nvPr/>
        </p:nvCxnSpPr>
        <p:spPr>
          <a:xfrm>
            <a:off x="6960096" y="3162435"/>
            <a:ext cx="3994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 flipH="1">
            <a:off x="7664634" y="3162435"/>
            <a:ext cx="3458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7574791" y="2787195"/>
            <a:ext cx="843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15 mm</a:t>
            </a:r>
            <a:endParaRPr lang="en-GB" dirty="0"/>
          </a:p>
        </p:txBody>
      </p:sp>
      <p:sp>
        <p:nvSpPr>
          <p:cNvPr id="19" name="ZoneTexte 18"/>
          <p:cNvSpPr txBox="1"/>
          <p:nvPr/>
        </p:nvSpPr>
        <p:spPr>
          <a:xfrm>
            <a:off x="8976321" y="5498461"/>
            <a:ext cx="1374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Not to </a:t>
            </a:r>
            <a:r>
              <a:rPr lang="fr-CH" dirty="0" err="1" smtClean="0"/>
              <a:t>scale</a:t>
            </a:r>
            <a:r>
              <a:rPr lang="fr-CH" dirty="0" smtClean="0"/>
              <a:t>!</a:t>
            </a:r>
            <a:endParaRPr lang="en-GB" dirty="0"/>
          </a:p>
        </p:txBody>
      </p:sp>
      <p:sp>
        <p:nvSpPr>
          <p:cNvPr id="24" name="Ellipse 23"/>
          <p:cNvSpPr/>
          <p:nvPr/>
        </p:nvSpPr>
        <p:spPr>
          <a:xfrm>
            <a:off x="3218328" y="3550718"/>
            <a:ext cx="444775" cy="457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Connecteur droit 27"/>
          <p:cNvCxnSpPr/>
          <p:nvPr/>
        </p:nvCxnSpPr>
        <p:spPr>
          <a:xfrm flipV="1">
            <a:off x="7176119" y="5146744"/>
            <a:ext cx="602720" cy="25063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flipV="1">
            <a:off x="7159837" y="5301209"/>
            <a:ext cx="619002" cy="2419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7159837" y="2854684"/>
            <a:ext cx="16282" cy="107442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6260751" y="3196007"/>
            <a:ext cx="1028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200 mm</a:t>
            </a:r>
            <a:endParaRPr lang="en-GB" dirty="0"/>
          </a:p>
        </p:txBody>
      </p:sp>
      <p:sp>
        <p:nvSpPr>
          <p:cNvPr id="15" name="Flèche en arc 14"/>
          <p:cNvSpPr/>
          <p:nvPr/>
        </p:nvSpPr>
        <p:spPr>
          <a:xfrm rot="6783264">
            <a:off x="7533114" y="5355935"/>
            <a:ext cx="1015815" cy="1023719"/>
          </a:xfrm>
          <a:prstGeom prst="circularArrow">
            <a:avLst>
              <a:gd name="adj1" fmla="val 12500"/>
              <a:gd name="adj2" fmla="val 1409111"/>
              <a:gd name="adj3" fmla="val 20457681"/>
              <a:gd name="adj4" fmla="val 710426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FD95E-F668-4E45-8432-F2767C4ECF2A}" type="slidenum">
              <a:rPr lang="en-GB" smtClean="0"/>
              <a:t>5</a:t>
            </a:fld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997999" y="2472999"/>
            <a:ext cx="1594442" cy="1119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4178112" y="2741569"/>
            <a:ext cx="1358959" cy="8513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flipH="1">
            <a:off x="480088" y="5516363"/>
            <a:ext cx="3428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Increasing the effective radiating surface by a factor 2-3 could reduce the average temperatures from 400 </a:t>
            </a:r>
            <a:r>
              <a:rPr lang="en-US" dirty="0" err="1" smtClean="0"/>
              <a:t>oC</a:t>
            </a:r>
            <a:r>
              <a:rPr lang="en-US" dirty="0" smtClean="0"/>
              <a:t> to 280-240 </a:t>
            </a:r>
            <a:r>
              <a:rPr lang="en-US" dirty="0" err="1" smtClean="0"/>
              <a:t>oC.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29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Improvements.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59123"/>
                <a:ext cx="10515600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Replace </a:t>
                </a:r>
                <a:r>
                  <a:rPr lang="en-US" dirty="0" err="1" smtClean="0"/>
                  <a:t>Ti</a:t>
                </a:r>
                <a:r>
                  <a:rPr lang="en-US" dirty="0" smtClean="0"/>
                  <a:t>-Radiating Part (low thermal conductivity,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dirty="0" smtClean="0"/>
                  <a:t>=0.07 W/cm K, and low emissivity,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 smtClean="0"/>
                  <a:t> 0.5), by Radiator with high thermal conductivity and emissivity: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GRAPHITE.</a:t>
                </a:r>
              </a:p>
              <a:p>
                <a:r>
                  <a:rPr lang="el-GR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λ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=1.6 W/cm K,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=0.8,</m:t>
                    </m:r>
                  </m:oMath>
                </a14:m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Light material </a:t>
                </a:r>
                <a14:m>
                  <m:oMath xmlns:m="http://schemas.openxmlformats.org/officeDocument/2006/math">
                    <m:r>
                      <a:rPr lang="el-GR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=1.8 </m:t>
                    </m:r>
                    <m:r>
                      <a:rPr lang="en-US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Comment on Radiation Resistance of Graphite:</a:t>
                </a:r>
              </a:p>
              <a:p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In a thin </a:t>
                </a:r>
                <a:r>
                  <a:rPr lang="en-US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Ti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-window, 0.23 </a:t>
                </a:r>
                <a:r>
                  <a:rPr lang="en-US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dpa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were accumulated over 5000 h, when the beam is spread over a circle of 5 cm in diameter (tumbling window).</a:t>
                </a:r>
              </a:p>
              <a:p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On the target wheel, the beam is spread over a diameter of 100 cm! </a:t>
                </a:r>
              </a:p>
              <a:p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The Graphite is placed away from the beam impact!</a:t>
                </a:r>
              </a:p>
              <a:p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The lifetime of the Graphite will be much longer than the actual </a:t>
                </a:r>
                <a:r>
                  <a:rPr lang="en-US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Ti</a:t>
                </a:r>
                <a:r>
                  <a:rPr 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-Target! 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59123"/>
                <a:ext cx="10515600" cy="4351338"/>
              </a:xfrm>
              <a:blipFill>
                <a:blip r:embed="rId2"/>
                <a:stretch>
                  <a:fillRect l="-928" t="-2945" r="-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560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63453" y="260648"/>
            <a:ext cx="9865096" cy="1052736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Replace Ti-</a:t>
            </a:r>
            <a:r>
              <a:rPr lang="fr-CH" dirty="0" err="1" smtClean="0"/>
              <a:t>Radiator</a:t>
            </a:r>
            <a:r>
              <a:rPr lang="fr-CH" dirty="0" smtClean="0"/>
              <a:t> by a Graphite </a:t>
            </a:r>
            <a:r>
              <a:rPr lang="fr-CH" dirty="0" err="1" smtClean="0"/>
              <a:t>Radiator</a:t>
            </a:r>
            <a:r>
              <a:rPr lang="fr-CH" dirty="0" smtClean="0"/>
              <a:t>:  High </a:t>
            </a:r>
            <a:r>
              <a:rPr lang="fr-CH" dirty="0" err="1" smtClean="0"/>
              <a:t>Emissivity</a:t>
            </a:r>
            <a:r>
              <a:rPr lang="fr-CH" dirty="0" smtClean="0"/>
              <a:t> and Th. </a:t>
            </a:r>
            <a:r>
              <a:rPr lang="fr-CH" dirty="0" err="1" smtClean="0"/>
              <a:t>Conductivity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43872" y="1700808"/>
            <a:ext cx="194320" cy="6480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680992" y="2357657"/>
            <a:ext cx="4572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151784" y="2357657"/>
            <a:ext cx="529208" cy="2943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664185" y="3257114"/>
            <a:ext cx="488547" cy="350196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138192" y="3272057"/>
            <a:ext cx="457200" cy="19758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3607682" y="2168751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668314" y="1745849"/>
            <a:ext cx="979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Beam</a:t>
            </a:r>
            <a:endParaRPr lang="en-GB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583832" y="1772816"/>
            <a:ext cx="3257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5138192" y="1772816"/>
            <a:ext cx="3097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5490986" y="1592127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7 mm</a:t>
            </a:r>
            <a:endParaRPr lang="en-GB" dirty="0"/>
          </a:p>
        </p:txBody>
      </p:sp>
      <p:cxnSp>
        <p:nvCxnSpPr>
          <p:cNvPr id="29" name="Connecteur droit avec flèche 28"/>
          <p:cNvCxnSpPr/>
          <p:nvPr/>
        </p:nvCxnSpPr>
        <p:spPr>
          <a:xfrm flipH="1">
            <a:off x="5138192" y="2797386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2300737" y="2926686"/>
            <a:ext cx="1069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Graphite </a:t>
            </a:r>
            <a:r>
              <a:rPr lang="fr-CH" dirty="0" err="1"/>
              <a:t>Radiator</a:t>
            </a:r>
            <a:endParaRPr lang="en-GB" dirty="0"/>
          </a:p>
        </p:txBody>
      </p:sp>
      <p:cxnSp>
        <p:nvCxnSpPr>
          <p:cNvPr id="24" name="Connecteur droit avec flèche 23"/>
          <p:cNvCxnSpPr/>
          <p:nvPr/>
        </p:nvCxnSpPr>
        <p:spPr>
          <a:xfrm flipV="1">
            <a:off x="3750476" y="4790688"/>
            <a:ext cx="1211098" cy="7985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2027548" y="546529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Local </a:t>
            </a:r>
            <a:r>
              <a:rPr lang="fr-CH" dirty="0" err="1"/>
              <a:t>Spokes</a:t>
            </a:r>
            <a:r>
              <a:rPr lang="fr-CH" dirty="0"/>
              <a:t> of the Carrier Wheel</a:t>
            </a:r>
            <a:endParaRPr lang="en-GB" dirty="0"/>
          </a:p>
        </p:txBody>
      </p:sp>
      <p:sp>
        <p:nvSpPr>
          <p:cNvPr id="36" name="ZoneTexte 35"/>
          <p:cNvSpPr txBox="1"/>
          <p:nvPr/>
        </p:nvSpPr>
        <p:spPr>
          <a:xfrm>
            <a:off x="7426536" y="2258197"/>
            <a:ext cx="2082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Thermal</a:t>
            </a:r>
            <a:r>
              <a:rPr lang="fr-CH" dirty="0" smtClean="0"/>
              <a:t> </a:t>
            </a:r>
            <a:r>
              <a:rPr lang="fr-CH" dirty="0">
                <a:solidFill>
                  <a:srgbClr val="FF0000"/>
                </a:solidFill>
              </a:rPr>
              <a:t>Ti/Graphite</a:t>
            </a:r>
            <a:r>
              <a:rPr lang="fr-CH" dirty="0"/>
              <a:t>  </a:t>
            </a:r>
            <a:r>
              <a:rPr lang="fr-CH" dirty="0">
                <a:solidFill>
                  <a:srgbClr val="FF0000"/>
                </a:solidFill>
              </a:rPr>
              <a:t>Contact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61574" y="2410846"/>
            <a:ext cx="176618" cy="2491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flipH="1">
            <a:off x="4942270" y="2890623"/>
            <a:ext cx="194319" cy="2160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necteur droit 13"/>
          <p:cNvCxnSpPr>
            <a:stCxn id="3" idx="1"/>
          </p:cNvCxnSpPr>
          <p:nvPr/>
        </p:nvCxnSpPr>
        <p:spPr>
          <a:xfrm flipH="1">
            <a:off x="4151784" y="2535420"/>
            <a:ext cx="80979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endCxn id="11" idx="3"/>
          </p:cNvCxnSpPr>
          <p:nvPr/>
        </p:nvCxnSpPr>
        <p:spPr>
          <a:xfrm>
            <a:off x="4151785" y="2983159"/>
            <a:ext cx="790485" cy="1547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863752" y="2348880"/>
            <a:ext cx="277902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637200" y="2441213"/>
            <a:ext cx="226552" cy="1846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671997" y="2904528"/>
            <a:ext cx="182420" cy="2160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Connecteur droit avec flèche 49"/>
          <p:cNvCxnSpPr>
            <a:stCxn id="36" idx="1"/>
          </p:cNvCxnSpPr>
          <p:nvPr/>
        </p:nvCxnSpPr>
        <p:spPr>
          <a:xfrm flipH="1">
            <a:off x="4711056" y="2581363"/>
            <a:ext cx="2715480" cy="3826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5852199" y="3345573"/>
            <a:ext cx="243802" cy="1902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3637200" y="3415841"/>
            <a:ext cx="283060" cy="19556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Connecteur droit avec flèche 57"/>
          <p:cNvCxnSpPr>
            <a:stCxn id="21" idx="3"/>
          </p:cNvCxnSpPr>
          <p:nvPr/>
        </p:nvCxnSpPr>
        <p:spPr>
          <a:xfrm>
            <a:off x="3370727" y="3249851"/>
            <a:ext cx="1027010" cy="4524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/>
          <p:nvPr/>
        </p:nvCxnSpPr>
        <p:spPr>
          <a:xfrm>
            <a:off x="3349028" y="3346784"/>
            <a:ext cx="2017764" cy="11406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 flipH="1">
            <a:off x="5974100" y="3272057"/>
            <a:ext cx="553948" cy="5573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6536702" y="2890624"/>
            <a:ext cx="167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Stationary</a:t>
            </a:r>
            <a:r>
              <a:rPr lang="fr-CH" dirty="0"/>
              <a:t> Water </a:t>
            </a:r>
            <a:r>
              <a:rPr lang="fr-CH" dirty="0" err="1"/>
              <a:t>Cooler</a:t>
            </a:r>
            <a:endParaRPr lang="en-GB" dirty="0"/>
          </a:p>
        </p:txBody>
      </p:sp>
      <p:sp>
        <p:nvSpPr>
          <p:cNvPr id="71" name="ZoneTexte 70"/>
          <p:cNvSpPr txBox="1"/>
          <p:nvPr/>
        </p:nvSpPr>
        <p:spPr>
          <a:xfrm>
            <a:off x="2530433" y="2538611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15 mm</a:t>
            </a:r>
            <a:endParaRPr lang="en-GB" dirty="0"/>
          </a:p>
        </p:txBody>
      </p:sp>
      <p:cxnSp>
        <p:nvCxnSpPr>
          <p:cNvPr id="73" name="Connecteur droit avec flèche 72"/>
          <p:cNvCxnSpPr/>
          <p:nvPr/>
        </p:nvCxnSpPr>
        <p:spPr>
          <a:xfrm>
            <a:off x="3179676" y="4296730"/>
            <a:ext cx="599054" cy="3564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ZoneTexte 74"/>
          <p:cNvSpPr txBox="1"/>
          <p:nvPr/>
        </p:nvSpPr>
        <p:spPr>
          <a:xfrm>
            <a:off x="1817680" y="3787075"/>
            <a:ext cx="1562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Stationary</a:t>
            </a:r>
            <a:r>
              <a:rPr lang="fr-CH" dirty="0"/>
              <a:t> Water </a:t>
            </a:r>
            <a:r>
              <a:rPr lang="fr-CH" dirty="0" err="1"/>
              <a:t>Cooler</a:t>
            </a:r>
            <a:endParaRPr lang="en-GB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3370728" y="2797386"/>
            <a:ext cx="12873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984032" y="1932102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Tie</a:t>
            </a:r>
            <a:r>
              <a:rPr lang="fr-CH" dirty="0"/>
              <a:t> </a:t>
            </a:r>
            <a:r>
              <a:rPr lang="fr-CH" dirty="0" err="1"/>
              <a:t>Bolts</a:t>
            </a:r>
            <a:endParaRPr lang="en-GB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835732" y="2301434"/>
            <a:ext cx="693854" cy="232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6526297" y="3917099"/>
                <a:ext cx="4438189" cy="92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/>
                  <a:t>Th. Ti/C-Contact by </a:t>
                </a:r>
                <a:r>
                  <a:rPr lang="fr-CH" dirty="0" err="1"/>
                  <a:t>bolts</a:t>
                </a:r>
                <a:r>
                  <a:rPr lang="fr-CH" dirty="0"/>
                  <a:t> </a:t>
                </a:r>
                <a:r>
                  <a:rPr lang="fr-CH" dirty="0" err="1"/>
                  <a:t>with</a:t>
                </a:r>
                <a:r>
                  <a:rPr lang="fr-CH" dirty="0"/>
                  <a:t> </a:t>
                </a:r>
                <a:r>
                  <a:rPr lang="fr-CH" dirty="0" err="1"/>
                  <a:t>spring</a:t>
                </a:r>
                <a:r>
                  <a:rPr lang="fr-CH" dirty="0"/>
                  <a:t> </a:t>
                </a:r>
                <a:r>
                  <a:rPr lang="fr-CH" dirty="0" err="1"/>
                  <a:t>loaded</a:t>
                </a:r>
                <a:r>
                  <a:rPr lang="fr-CH" dirty="0"/>
                  <a:t>  </a:t>
                </a:r>
                <a:r>
                  <a:rPr lang="fr-CH" dirty="0" err="1"/>
                  <a:t>washers</a:t>
                </a:r>
                <a:r>
                  <a:rPr lang="fr-CH" dirty="0"/>
                  <a:t>:  pressure </a:t>
                </a:r>
                <a:r>
                  <a:rPr lang="fr-CH" dirty="0" smtClean="0"/>
                  <a:t> of </a:t>
                </a:r>
                <a14:m>
                  <m:oMath xmlns:m="http://schemas.openxmlformats.org/officeDocument/2006/math">
                    <m:r>
                      <a:rPr lang="fr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fr-CH" dirty="0" smtClean="0"/>
                  <a:t> 5 </a:t>
                </a:r>
                <a:r>
                  <a:rPr lang="fr-CH" dirty="0" err="1" smtClean="0"/>
                  <a:t>MPa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maintained</a:t>
                </a:r>
                <a:r>
                  <a:rPr lang="fr-CH" dirty="0" smtClean="0"/>
                  <a:t> </a:t>
                </a:r>
                <a:r>
                  <a:rPr lang="fr-CH" dirty="0"/>
                  <a:t>at all </a:t>
                </a:r>
                <a:r>
                  <a:rPr lang="fr-CH" dirty="0" err="1"/>
                  <a:t>temperatures</a:t>
                </a:r>
                <a:r>
                  <a:rPr lang="fr-CH" dirty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297" y="3917099"/>
                <a:ext cx="4438189" cy="929591"/>
              </a:xfrm>
              <a:prstGeom prst="rect">
                <a:avLst/>
              </a:prstGeom>
              <a:blipFill>
                <a:blip r:embed="rId3"/>
                <a:stretch>
                  <a:fillRect l="-1236" t="-3947" r="-1511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9120336" y="5008097"/>
            <a:ext cx="38864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8832304" y="5008097"/>
            <a:ext cx="2880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8688288" y="5008097"/>
            <a:ext cx="144016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508976" y="5189965"/>
            <a:ext cx="322132" cy="4169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8135643" y="5319096"/>
            <a:ext cx="1362073" cy="12154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8087474" y="5169857"/>
            <a:ext cx="266328" cy="457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Connecteur droit 80"/>
          <p:cNvCxnSpPr/>
          <p:nvPr/>
        </p:nvCxnSpPr>
        <p:spPr>
          <a:xfrm flipH="1">
            <a:off x="8509068" y="5008097"/>
            <a:ext cx="179221" cy="3417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 flipV="1">
            <a:off x="8421382" y="5008097"/>
            <a:ext cx="161619" cy="3417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>
          <a:xfrm flipV="1">
            <a:off x="8353802" y="4993018"/>
            <a:ext cx="125714" cy="3417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/>
        </p:nvCxnSpPr>
        <p:spPr>
          <a:xfrm>
            <a:off x="8502191" y="5494675"/>
            <a:ext cx="144815" cy="2059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9" name="Connecteur droit 108"/>
          <p:cNvCxnSpPr/>
          <p:nvPr/>
        </p:nvCxnSpPr>
        <p:spPr>
          <a:xfrm flipH="1" flipV="1">
            <a:off x="8320436" y="5465298"/>
            <a:ext cx="155725" cy="30366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>
            <a:off x="8410937" y="5494675"/>
            <a:ext cx="130449" cy="2385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0" name="ZoneTexte 119"/>
          <p:cNvSpPr txBox="1"/>
          <p:nvPr/>
        </p:nvSpPr>
        <p:spPr>
          <a:xfrm>
            <a:off x="6567286" y="6237811"/>
            <a:ext cx="162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Spring</a:t>
            </a:r>
            <a:r>
              <a:rPr lang="fr-CH" dirty="0"/>
              <a:t> </a:t>
            </a:r>
            <a:r>
              <a:rPr lang="fr-CH" dirty="0" err="1"/>
              <a:t>Washers</a:t>
            </a:r>
            <a:endParaRPr lang="en-GB" dirty="0"/>
          </a:p>
        </p:txBody>
      </p:sp>
      <p:cxnSp>
        <p:nvCxnSpPr>
          <p:cNvPr id="122" name="Connecteur droit avec flèche 121"/>
          <p:cNvCxnSpPr/>
          <p:nvPr/>
        </p:nvCxnSpPr>
        <p:spPr>
          <a:xfrm flipV="1">
            <a:off x="7800966" y="5788463"/>
            <a:ext cx="552837" cy="4493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6661936" y="500074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Tie Bolt</a:t>
            </a:r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7508754" y="5239502"/>
            <a:ext cx="584423" cy="952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004513" y="6353398"/>
            <a:ext cx="2024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Th. </a:t>
            </a:r>
            <a:r>
              <a:rPr lang="en-US" dirty="0" err="1"/>
              <a:t>Ti</a:t>
            </a:r>
            <a:r>
              <a:rPr lang="en-US" dirty="0"/>
              <a:t>/C-Contact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9120336" y="5680749"/>
            <a:ext cx="710772" cy="5912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FD95E-F668-4E45-8432-F2767C4ECF2A}" type="slidenum">
              <a:rPr lang="en-GB" smtClean="0"/>
              <a:t>7</a:t>
            </a:fld>
            <a:endParaRPr lang="en-GB"/>
          </a:p>
        </p:txBody>
      </p:sp>
      <p:cxnSp>
        <p:nvCxnSpPr>
          <p:cNvPr id="40" name="Straight Arrow Connector 39"/>
          <p:cNvCxnSpPr>
            <a:endCxn id="8" idx="0"/>
          </p:cNvCxnSpPr>
          <p:nvPr/>
        </p:nvCxnSpPr>
        <p:spPr>
          <a:xfrm>
            <a:off x="5366792" y="2983159"/>
            <a:ext cx="0" cy="2888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8" idx="2"/>
          </p:cNvCxnSpPr>
          <p:nvPr/>
        </p:nvCxnSpPr>
        <p:spPr>
          <a:xfrm flipV="1">
            <a:off x="5366792" y="5247887"/>
            <a:ext cx="0" cy="3791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174199" y="5589240"/>
            <a:ext cx="762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cm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504861" y="2126869"/>
            <a:ext cx="1" cy="11276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5555385" y="1904916"/>
                <a:ext cx="19271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Radial Space for AMD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2−3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5385" y="1904916"/>
                <a:ext cx="1927102" cy="646331"/>
              </a:xfrm>
              <a:prstGeom prst="rect">
                <a:avLst/>
              </a:prstGeom>
              <a:blipFill>
                <a:blip r:embed="rId4"/>
                <a:stretch>
                  <a:fillRect l="-2532" t="-4673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3445974" y="6204003"/>
            <a:ext cx="2924356" cy="3992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569778" y="6422477"/>
            <a:ext cx="1491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Rotating Axis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2950580" y="6452040"/>
            <a:ext cx="447641" cy="1512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744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ouée 3"/>
          <p:cNvSpPr/>
          <p:nvPr/>
        </p:nvSpPr>
        <p:spPr>
          <a:xfrm>
            <a:off x="3143672" y="1484784"/>
            <a:ext cx="4464496" cy="4680520"/>
          </a:xfrm>
          <a:prstGeom prst="donut">
            <a:avLst>
              <a:gd name="adj" fmla="val 491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8962862">
            <a:off x="4646121" y="1994609"/>
            <a:ext cx="257430" cy="22243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ecteurs 9"/>
          <p:cNvSpPr/>
          <p:nvPr/>
        </p:nvSpPr>
        <p:spPr>
          <a:xfrm rot="4075343">
            <a:off x="3189687" y="1902465"/>
            <a:ext cx="4625137" cy="4125617"/>
          </a:xfrm>
          <a:prstGeom prst="pie">
            <a:avLst>
              <a:gd name="adj1" fmla="val 8280433"/>
              <a:gd name="adj2" fmla="val 15589859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70054" y="1687507"/>
            <a:ext cx="232200" cy="232800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rot="2672971">
            <a:off x="6003814" y="2140351"/>
            <a:ext cx="213388" cy="21793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 rot="18924072">
            <a:off x="4557831" y="2090405"/>
            <a:ext cx="250458" cy="22791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llipse 12"/>
          <p:cNvSpPr/>
          <p:nvPr/>
        </p:nvSpPr>
        <p:spPr>
          <a:xfrm>
            <a:off x="5169395" y="3678174"/>
            <a:ext cx="413051" cy="41234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7464152" y="1502841"/>
            <a:ext cx="1734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Ti-Target </a:t>
            </a:r>
            <a:r>
              <a:rPr lang="fr-CH" dirty="0" err="1"/>
              <a:t>Sectors</a:t>
            </a:r>
            <a:endParaRPr lang="en-GB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6816080" y="1687508"/>
            <a:ext cx="648072" cy="3733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747628" y="1225843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Graphite </a:t>
            </a:r>
            <a:r>
              <a:rPr lang="fr-CH" dirty="0" err="1"/>
              <a:t>Radiator</a:t>
            </a:r>
            <a:endParaRPr lang="en-GB" dirty="0"/>
          </a:p>
        </p:txBody>
      </p:sp>
      <p:sp>
        <p:nvSpPr>
          <p:cNvPr id="23" name="ZoneTexte 22"/>
          <p:cNvSpPr txBox="1"/>
          <p:nvPr/>
        </p:nvSpPr>
        <p:spPr>
          <a:xfrm>
            <a:off x="7682251" y="2244093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Spoked</a:t>
            </a:r>
            <a:r>
              <a:rPr lang="fr-CH" dirty="0"/>
              <a:t>  Carrier Wheel</a:t>
            </a:r>
            <a:endParaRPr lang="en-GB" dirty="0"/>
          </a:p>
        </p:txBody>
      </p:sp>
      <p:cxnSp>
        <p:nvCxnSpPr>
          <p:cNvPr id="30" name="Connecteur droit 29"/>
          <p:cNvCxnSpPr/>
          <p:nvPr/>
        </p:nvCxnSpPr>
        <p:spPr>
          <a:xfrm flipH="1">
            <a:off x="6888089" y="2306611"/>
            <a:ext cx="183722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5386154" y="1471483"/>
            <a:ext cx="0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endCxn id="12" idx="0"/>
          </p:cNvCxnSpPr>
          <p:nvPr/>
        </p:nvCxnSpPr>
        <p:spPr>
          <a:xfrm>
            <a:off x="3691834" y="2281332"/>
            <a:ext cx="191070" cy="1372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Bouée 49"/>
          <p:cNvSpPr/>
          <p:nvPr/>
        </p:nvSpPr>
        <p:spPr>
          <a:xfrm>
            <a:off x="3287689" y="1717552"/>
            <a:ext cx="4121411" cy="4214984"/>
          </a:xfrm>
          <a:prstGeom prst="donut">
            <a:avLst>
              <a:gd name="adj" fmla="val 478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52" name="Connecteur droit avec flèche 51"/>
          <p:cNvCxnSpPr/>
          <p:nvPr/>
        </p:nvCxnSpPr>
        <p:spPr>
          <a:xfrm flipH="1">
            <a:off x="7248129" y="2924703"/>
            <a:ext cx="868247" cy="4388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3770236" y="2265961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0236" y="2265961"/>
                <a:ext cx="32412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4094363" y="2009287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4363" y="2009287"/>
                <a:ext cx="32412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4520996" y="1815537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996" y="1815537"/>
                <a:ext cx="32412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5692587" y="174972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587" y="1749725"/>
                <a:ext cx="32412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4899706" y="1687507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706" y="1687507"/>
                <a:ext cx="32412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5270055" y="1654480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055" y="1654480"/>
                <a:ext cx="32412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6110509" y="1939325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0509" y="1939325"/>
                <a:ext cx="32412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6434636" y="214596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4636" y="2145968"/>
                <a:ext cx="32412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6655824" y="235724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824" y="2357248"/>
                <a:ext cx="32412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6888090" y="2602468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090" y="2602468"/>
                <a:ext cx="324127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3558778" y="2555371"/>
                <a:ext cx="3241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778" y="2555371"/>
                <a:ext cx="324127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/>
          <p:cNvSpPr txBox="1"/>
          <p:nvPr/>
        </p:nvSpPr>
        <p:spPr>
          <a:xfrm>
            <a:off x="2614775" y="354442"/>
            <a:ext cx="7639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/>
              <a:t>Undulator</a:t>
            </a:r>
            <a:r>
              <a:rPr lang="fr-CH" sz="2400" dirty="0"/>
              <a:t> Wheel </a:t>
            </a:r>
            <a:r>
              <a:rPr lang="fr-CH" sz="2400" dirty="0" err="1"/>
              <a:t>with</a:t>
            </a:r>
            <a:r>
              <a:rPr lang="fr-CH" sz="2400" dirty="0"/>
              <a:t> Graphite </a:t>
            </a:r>
            <a:r>
              <a:rPr lang="fr-CH" sz="2400" dirty="0" err="1"/>
              <a:t>Radiator</a:t>
            </a:r>
            <a:r>
              <a:rPr lang="fr-CH" sz="2400" dirty="0"/>
              <a:t>, </a:t>
            </a:r>
            <a:r>
              <a:rPr lang="fr-CH" sz="2400" dirty="0" err="1"/>
              <a:t>Downstream</a:t>
            </a:r>
            <a:r>
              <a:rPr lang="fr-CH" sz="2400" dirty="0"/>
              <a:t> </a:t>
            </a:r>
            <a:r>
              <a:rPr lang="fr-CH" sz="2400" dirty="0" err="1"/>
              <a:t>Side</a:t>
            </a:r>
            <a:r>
              <a:rPr lang="fr-CH" sz="2400" dirty="0"/>
              <a:t>.</a:t>
            </a:r>
            <a:endParaRPr lang="en-GB" sz="2400" dirty="0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3770236" y="1717552"/>
            <a:ext cx="1004601" cy="8849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FD95E-F668-4E45-8432-F2767C4ECF2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455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Assume an Average Temperature in </a:t>
                </a:r>
                <a:r>
                  <a:rPr lang="en-US" dirty="0" err="1" smtClean="0"/>
                  <a:t>Ti</a:t>
                </a:r>
                <a:r>
                  <a:rPr lang="en-US" dirty="0" smtClean="0"/>
                  <a:t> and Graphite of 280 </a:t>
                </a:r>
                <a:r>
                  <a:rPr lang="en-US" dirty="0" err="1" smtClean="0"/>
                  <a:t>oC</a:t>
                </a:r>
                <a:r>
                  <a:rPr lang="en-US" dirty="0" smtClean="0"/>
                  <a:t> (580 K):</a:t>
                </a:r>
              </a:p>
              <a:p>
                <a:r>
                  <a:rPr lang="en-US" dirty="0" smtClean="0"/>
                  <a:t>Average Radiated Power: 0.4 kW(</a:t>
                </a:r>
                <a:r>
                  <a:rPr lang="en-US" dirty="0" err="1" smtClean="0"/>
                  <a:t>Ti</a:t>
                </a:r>
                <a:r>
                  <a:rPr lang="en-US" dirty="0" smtClean="0"/>
                  <a:t>) +1.7 kW(C)= 2.1 kW.</a:t>
                </a:r>
              </a:p>
              <a:p>
                <a:r>
                  <a:rPr lang="en-US" dirty="0" smtClean="0"/>
                  <a:t>However: To maintain the heat flow from the </a:t>
                </a:r>
                <a:r>
                  <a:rPr lang="en-US" dirty="0" err="1" smtClean="0"/>
                  <a:t>Ti</a:t>
                </a:r>
                <a:r>
                  <a:rPr lang="en-US" dirty="0" smtClean="0"/>
                  <a:t> into the Graphite Radiator, the Temperature in the </a:t>
                </a:r>
                <a:r>
                  <a:rPr lang="en-US" dirty="0" err="1" smtClean="0"/>
                  <a:t>Ti</a:t>
                </a:r>
                <a:r>
                  <a:rPr lang="en-US" dirty="0" smtClean="0"/>
                  <a:t> will be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above</a:t>
                </a:r>
                <a:r>
                  <a:rPr lang="en-US" dirty="0" smtClean="0"/>
                  <a:t> the Average of the Graphite.</a:t>
                </a:r>
              </a:p>
              <a:p>
                <a:r>
                  <a:rPr lang="en-US" dirty="0" smtClean="0"/>
                  <a:t>This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 smtClean="0"/>
                  <a:t> may well be </a:t>
                </a:r>
                <a:r>
                  <a:rPr lang="en-US" dirty="0" err="1" smtClean="0"/>
                  <a:t>aout</a:t>
                </a:r>
                <a:r>
                  <a:rPr lang="en-US" dirty="0" smtClean="0"/>
                  <a:t> 50-100 K, tbc by further simulation.</a:t>
                </a:r>
              </a:p>
              <a:p>
                <a:r>
                  <a:rPr lang="en-US" dirty="0" smtClean="0"/>
                  <a:t>Thus the power balance would be 0.7 kW(</a:t>
                </a:r>
                <a:r>
                  <a:rPr lang="en-US" dirty="0" err="1" smtClean="0"/>
                  <a:t>Ti</a:t>
                </a:r>
                <a:r>
                  <a:rPr lang="en-US" dirty="0" smtClean="0"/>
                  <a:t>)+1.7 kW(C)=2.4 kW.</a:t>
                </a:r>
              </a:p>
              <a:p>
                <a:r>
                  <a:rPr lang="en-US" dirty="0" smtClean="0"/>
                  <a:t>Weight of the Wheel: 40-50 kg.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909C-23DA-40DB-BDB8-277884D4B8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12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</TotalTime>
  <Words>1614</Words>
  <Application>Microsoft Office PowerPoint</Application>
  <PresentationFormat>Widescreen</PresentationFormat>
  <Paragraphs>284</Paragraphs>
  <Slides>31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游ゴシック</vt:lpstr>
      <vt:lpstr>游ゴシック Light</vt:lpstr>
      <vt:lpstr>Arial</vt:lpstr>
      <vt:lpstr>Calibri</vt:lpstr>
      <vt:lpstr>Calibri Light</vt:lpstr>
      <vt:lpstr>Cambria Math</vt:lpstr>
      <vt:lpstr>Office Theme</vt:lpstr>
      <vt:lpstr>Design Options for the  Undulator Driven, Radiation Cooled Positron Target for the ILC.</vt:lpstr>
      <vt:lpstr>1.Introduction and Design Options. </vt:lpstr>
      <vt:lpstr>PowerPoint Presentation</vt:lpstr>
      <vt:lpstr>There is room for improvement.</vt:lpstr>
      <vt:lpstr>  Ti-Target Sector Modules, mounted onto a «Carrier Wheel»</vt:lpstr>
      <vt:lpstr>Further Improvements.</vt:lpstr>
      <vt:lpstr>Replace Ti-Radiator by a Graphite Radiator:  High Emissivity and Th. Conductivity.</vt:lpstr>
      <vt:lpstr>PowerPoint Presentation</vt:lpstr>
      <vt:lpstr>PowerPoint Presentation</vt:lpstr>
      <vt:lpstr>PowerPoint Presentation</vt:lpstr>
      <vt:lpstr>Laboratory Set Up for Test of Radiation Cooling of a Target Sector with different Radiators: Ti, C or Alloys. </vt:lpstr>
      <vt:lpstr>The LEP-Pulsed Solenoid- L. Rinolfi. I=2.5 kA, Bo=0.83 T, 100 Hz with 20 µs.</vt:lpstr>
      <vt:lpstr>A Pulsed Solenoid for the ILC-Undulator Target.</vt:lpstr>
      <vt:lpstr>Aperture 4 cm, 50 kA, 7 Turns.</vt:lpstr>
      <vt:lpstr>PowerPoint Presentation</vt:lpstr>
      <vt:lpstr>Conical Pulsed Solenoid</vt:lpstr>
      <vt:lpstr>Magnetic field calculated by POISSON, Ref. Fukuda-san.</vt:lpstr>
      <vt:lpstr>Number of positrons after acceleration (125MeV)</vt:lpstr>
      <vt:lpstr> Power and Forces, induced in the Rotating Wheel by the Quasi Static Magnetic Field of the Pulsed Solenoid.</vt:lpstr>
      <vt:lpstr>Principal Geometry and Magnetic Field</vt:lpstr>
      <vt:lpstr> </vt:lpstr>
      <vt:lpstr>Consider Cylindrical Symmetry.</vt:lpstr>
      <vt:lpstr> </vt:lpstr>
      <vt:lpstr>PowerPoint Presentation</vt:lpstr>
      <vt:lpstr>PowerPoint Presentation</vt:lpstr>
      <vt:lpstr>Mechanical Response of the Wheel to the Pulsed Magnetic Braking. </vt:lpstr>
      <vt:lpstr>3. Conclusion.</vt:lpstr>
      <vt:lpstr>PowerPoint Presentation</vt:lpstr>
      <vt:lpstr>Thank You for Your Attention.</vt:lpstr>
      <vt:lpstr>Backups </vt:lpstr>
      <vt:lpstr>Some Old Style Wheels.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Options for the  Undulator Driven, Radiation Cooled Positron Target for the ILC.</dc:title>
  <dc:creator>guest01</dc:creator>
  <cp:lastModifiedBy>guest01</cp:lastModifiedBy>
  <cp:revision>170</cp:revision>
  <dcterms:created xsi:type="dcterms:W3CDTF">2019-10-13T05:12:07Z</dcterms:created>
  <dcterms:modified xsi:type="dcterms:W3CDTF">2019-10-26T09:18:49Z</dcterms:modified>
</cp:coreProperties>
</file>