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61" r:id="rId3"/>
    <p:sldId id="273" r:id="rId4"/>
    <p:sldId id="285" r:id="rId5"/>
    <p:sldId id="268" r:id="rId6"/>
    <p:sldId id="274" r:id="rId7"/>
    <p:sldId id="2430" r:id="rId8"/>
    <p:sldId id="2431" r:id="rId9"/>
    <p:sldId id="275" r:id="rId10"/>
    <p:sldId id="276" r:id="rId11"/>
    <p:sldId id="2432" r:id="rId12"/>
    <p:sldId id="2439" r:id="rId13"/>
    <p:sldId id="269" r:id="rId14"/>
    <p:sldId id="270" r:id="rId15"/>
    <p:sldId id="2440" r:id="rId16"/>
    <p:sldId id="278" r:id="rId17"/>
    <p:sldId id="2434" r:id="rId18"/>
    <p:sldId id="2441" r:id="rId19"/>
    <p:sldId id="2443" r:id="rId20"/>
    <p:sldId id="2442" r:id="rId21"/>
    <p:sldId id="2437" r:id="rId22"/>
    <p:sldId id="264" r:id="rId23"/>
    <p:sldId id="2421" r:id="rId24"/>
    <p:sldId id="2405" r:id="rId25"/>
    <p:sldId id="2406" r:id="rId26"/>
    <p:sldId id="2408" r:id="rId27"/>
    <p:sldId id="2438" r:id="rId28"/>
    <p:sldId id="2411" r:id="rId29"/>
    <p:sldId id="2415" r:id="rId30"/>
    <p:sldId id="2417" r:id="rId31"/>
    <p:sldId id="2418" r:id="rId32"/>
    <p:sldId id="2422" r:id="rId33"/>
    <p:sldId id="2424" r:id="rId34"/>
    <p:sldId id="2426" r:id="rId35"/>
    <p:sldId id="2427" r:id="rId36"/>
    <p:sldId id="2445" r:id="rId37"/>
    <p:sldId id="2425" r:id="rId38"/>
    <p:sldId id="2429" r:id="rId39"/>
    <p:sldId id="2428" r:id="rId40"/>
    <p:sldId id="598" r:id="rId41"/>
    <p:sldId id="2446" r:id="rId42"/>
    <p:sldId id="2444" r:id="rId43"/>
    <p:sldId id="2423" r:id="rId44"/>
    <p:sldId id="2447" r:id="rId4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5" autoAdjust="0"/>
    <p:restoredTop sz="94660"/>
  </p:normalViewPr>
  <p:slideViewPr>
    <p:cSldViewPr snapToGrid="0">
      <p:cViewPr varScale="1">
        <p:scale>
          <a:sx n="81" d="100"/>
          <a:sy n="81" d="100"/>
        </p:scale>
        <p:origin x="216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826AA0-7917-40F5-97DA-8962CFA3A685}" type="datetimeFigureOut">
              <a:rPr kumimoji="1" lang="ja-JP" altLang="en-US" smtClean="0"/>
              <a:t>2019/10/28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90E495-CF37-4C1E-90BC-CE7DDBBCAC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0996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003AD59-CEE6-403D-A861-3DC6E62CBD15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388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A1D24C-F29D-4FB5-972C-68A51BF192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A04DC9F1-FB34-416A-8129-72D6C8C33B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3FB9F71-F3BE-414B-B056-BABDF6CFB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24D415-1ADA-44DB-B0FD-39E80B0AC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1FB4BC-AA50-4A6E-B98D-51B3F27C5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15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A82B1B-6D02-4505-BC02-66CB0EAE2A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0BEA503-3A2A-4EA3-9812-8A484C2377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9B59C69-A560-41E6-BFDC-A547ADD776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95A2EDC-DC9D-4F9C-87CD-1898983CC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8189B0B-12A5-4B5F-A08D-FCEC6FC5D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0317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0C251C1-52C3-4993-84CC-0D0A8FC7EB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D034881-661D-4B22-A713-07E3D57FEB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55D0AD4-F216-472F-B121-1081C9D91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956A7B-9163-43DF-B9A1-8D55CC6D1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FCAF10A-03FC-4C31-B024-ED04353619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880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8372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60B328-1243-4F3C-8822-E34D08D3B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8A69156-3AD1-4C18-A882-F2194918A3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B2B7627-F371-43C8-9087-EA0B9182F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421914-3AB3-4C8B-985E-1490258EB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6497BC9-1C2F-4C64-BB63-12FC53B10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8897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CE1FA5-2DE6-4CB7-8B43-B154DB349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CB59D7-CB55-404C-8243-9110749B85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28598D1-C744-454B-83EA-8823C1D1CC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1CCEA63-8392-4909-B6F8-7AA597EF0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9CDBE2-BBE2-4A99-BA6E-C84929C4A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1638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1022F7-8455-4B74-833C-DCE42E656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963545-95EB-43D1-9A09-A15B051EB7C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87663B6-865A-49C3-90F4-B4665F2BB5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DAB56A0-42E8-4034-A9F7-37DCA18EA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AA207A5-41E8-4F5E-BAE6-82DD9E9DC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4431B63-1571-49F3-830C-1307C324F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985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70CD0B0-7CB1-4A87-8163-69D851DC6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D7EEC26-3B79-4868-93D1-9C300E596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8CD46AF-08DC-4A41-A3A0-A26F78B2C6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682A2C61-C63F-4E09-906D-F839F5952F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21FF60A5-874E-4E5B-BF04-A8A70D8E65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8BAEB9E-7120-408D-8684-492AB6FCF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0BAB4E6C-A8AE-40C0-A853-C2E312608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1B4C2302-3D86-45E1-A247-6937BB011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316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3AC930B-6CC2-48B7-9E18-0BB79466FB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F214C3EE-30C6-4AF7-9354-49F429A4B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B4BF710-FD73-4BB3-A730-97FB3136D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FB48EC7-1981-4E95-B199-73497A1DA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1088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7DDAE02-B2DA-495E-B140-F76B42933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AAE98E9-A5DD-4F3D-8A00-A42DA1CAD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0D0C007-0ABC-4DEA-B403-DCA9FDDEB4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8662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DB391D-F6B1-4B38-A653-15718B6DB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A96ED1D-EAF3-449F-A843-45F4612E06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D76C70B-23E9-4205-B016-6EEEBBC4D3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3B516F6-15F9-449C-9AE1-C21945609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950415C-5CD4-442C-BBB1-14BA3DB83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32AA160-0F93-48FF-BC86-8F409827E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026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97D035-11C9-4704-8990-10B8E701B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24BEBC11-B3AD-4A48-BEAB-A174891D44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DD89369-D085-4681-AD33-F2A581F229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C0016A-FD09-4013-9208-C39A4F62F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B6B3D69-D5C8-459A-8C59-244B1AF1A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060FBC4-EA16-47A5-AA97-CFC14F86C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7176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C13FAF5-2E13-46AD-8C39-E51DCA8F2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40E3561-8B13-48FC-895D-D266C348A8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47BD6FB-B253-4F32-AD78-1AE307A1C8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60FA9C-53B8-4C34-9D9E-FBC0DC9D7C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6141751-FD16-4332-A425-39EB1DEF7B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E0B23-5595-40BB-B5FB-A9DD66611C9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113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7371/contributions/38173/" TargetMode="External"/><Relationship Id="rId2" Type="http://schemas.openxmlformats.org/officeDocument/2006/relationships/hyperlink" Target="http://ilcdoc.linearcollider.org/record/63004?ln=ja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5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edmsdirect.desy.de/item/D00000001165115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0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0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1.em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1908.08212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Excel_Worksheet.xlsx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8B8B14-C8FC-478B-883B-1A62F0AFE0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8472" y="602818"/>
            <a:ext cx="6858000" cy="2031052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/>
          <a:lstStyle/>
          <a:p>
            <a:r>
              <a:rPr lang="en-US" altLang="ja-JP" dirty="0"/>
              <a:t>Progress in the Accelerator Design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E517768B-283E-4F6C-A611-9D9B4177B2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02773" y="5274829"/>
            <a:ext cx="6858000" cy="980353"/>
          </a:xfrm>
        </p:spPr>
        <p:txBody>
          <a:bodyPr/>
          <a:lstStyle/>
          <a:p>
            <a:r>
              <a:rPr kumimoji="1" lang="en-US" altLang="ja-JP" dirty="0"/>
              <a:t>Kaoru Yokoya</a:t>
            </a:r>
          </a:p>
          <a:p>
            <a:r>
              <a:rPr lang="en-US" altLang="ja-JP" dirty="0"/>
              <a:t>2019.10.29 LCWS2019, Sendai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F3960E8-55E4-4BD5-9EE5-496B8CF1032E}"/>
              </a:ext>
            </a:extLst>
          </p:cNvPr>
          <p:cNvSpPr txBox="1"/>
          <p:nvPr/>
        </p:nvSpPr>
        <p:spPr>
          <a:xfrm>
            <a:off x="1402773" y="3134010"/>
            <a:ext cx="60913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Operation at Z-pole </a:t>
            </a:r>
            <a:br>
              <a:rPr kumimoji="1" lang="en-US" altLang="ja-JP" sz="2400" dirty="0"/>
            </a:br>
            <a:endParaRPr kumimoji="1" lang="en-US" altLang="ja-JP" sz="2400" dirty="0"/>
          </a:p>
          <a:p>
            <a:r>
              <a:rPr lang="en-US" altLang="ja-JP" sz="2400" dirty="0"/>
              <a:t>Status of Positron Source Development</a:t>
            </a:r>
            <a:endParaRPr kumimoji="1" lang="ja-JP" altLang="en-US" sz="2400" dirty="0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A7D471E-613A-4C53-A5A8-CAA120D1B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2AFB717-C2F4-47C8-B4E5-0164EC411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060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>
            <a:extLst>
              <a:ext uri="{FF2B5EF4-FFF2-40B4-BE49-F238E27FC236}">
                <a16:creationId xmlns:a16="http://schemas.microsoft.com/office/drawing/2014/main" id="{DC7CD0CD-1571-4250-8135-1E78634AAF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8836" y="2380617"/>
            <a:ext cx="5834743" cy="416767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09709"/>
            <a:ext cx="7886700" cy="64625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sz="3200" dirty="0"/>
              <a:t>ML: Beam Dynamics : Positron production beam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42925" y="1145762"/>
            <a:ext cx="7886700" cy="1395413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/>
              <a:t>2 different energy beams in electron main </a:t>
            </a:r>
            <a:r>
              <a:rPr lang="en-US" altLang="ja-JP" dirty="0" err="1"/>
              <a:t>linac</a:t>
            </a:r>
            <a:endParaRPr lang="en-US" altLang="ja-JP" dirty="0"/>
          </a:p>
          <a:p>
            <a:r>
              <a:rPr lang="en-US" altLang="ja-JP" dirty="0"/>
              <a:t>Orbit is tuned for the colliding beam (E</a:t>
            </a:r>
            <a:r>
              <a:rPr lang="en-US" altLang="ja-JP" baseline="-25000" dirty="0"/>
              <a:t>CM</a:t>
            </a:r>
            <a:r>
              <a:rPr lang="en-US" altLang="ja-JP" dirty="0"/>
              <a:t>/2)</a:t>
            </a:r>
          </a:p>
          <a:p>
            <a:r>
              <a:rPr lang="en-US" altLang="ja-JP" dirty="0"/>
              <a:t>The positron production beam (125GeV) will shift vertically due to earth-following curvature)  </a:t>
            </a:r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542925" y="3063530"/>
            <a:ext cx="2615911" cy="264870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The orbit difference is ~10mm) for E</a:t>
            </a:r>
            <a:r>
              <a:rPr lang="en-US" altLang="ja-JP" baseline="-25000" dirty="0"/>
              <a:t>CM</a:t>
            </a:r>
            <a:r>
              <a:rPr lang="en-US" altLang="ja-JP" dirty="0"/>
              <a:t>/2=45.6 GeV, </a:t>
            </a:r>
          </a:p>
          <a:p>
            <a:r>
              <a:rPr lang="en-US" altLang="ja-JP" dirty="0"/>
              <a:t>Orbit difference itself can be corrected by  pulsed magnets (3.7Hz) at ML exit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915275" y="1211931"/>
            <a:ext cx="1028700" cy="64633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250GeV </a:t>
            </a:r>
            <a:r>
              <a:rPr kumimoji="1" lang="en-US" altLang="ja-JP" dirty="0" err="1"/>
              <a:t>Linac</a:t>
            </a:r>
            <a:r>
              <a:rPr kumimoji="1" lang="en-US" altLang="ja-JP" dirty="0"/>
              <a:t> !!</a:t>
            </a:r>
            <a:endParaRPr kumimoji="1"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B664754-2CB6-4046-8AC5-BE95E90F3ABE}"/>
              </a:ext>
            </a:extLst>
          </p:cNvPr>
          <p:cNvSpPr txBox="1"/>
          <p:nvPr/>
        </p:nvSpPr>
        <p:spPr>
          <a:xfrm>
            <a:off x="7807569" y="2451408"/>
            <a:ext cx="984739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K.Kubo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0559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70707B-89EC-4030-8B01-6CD22B7D23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93075"/>
            <a:ext cx="7773670" cy="57532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sz="4400" dirty="0"/>
              <a:t>ML : Vertical Emittance Increase</a:t>
            </a:r>
            <a:endParaRPr kumimoji="1" lang="ja-JP" altLang="en-US" sz="4400" dirty="0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E0BD7F7-1657-49AF-A2D4-D23781E75B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52535"/>
            <a:ext cx="7885430" cy="2267670"/>
          </a:xfrm>
        </p:spPr>
        <p:txBody>
          <a:bodyPr>
            <a:normAutofit fontScale="92500" lnSpcReduction="10000"/>
          </a:bodyPr>
          <a:lstStyle/>
          <a:p>
            <a:r>
              <a:rPr lang="en-US" sz="1900" dirty="0"/>
              <a:t>Simulation of the orbit correction for 45.6GeV beam</a:t>
            </a:r>
          </a:p>
          <a:p>
            <a:pPr lvl="1"/>
            <a:r>
              <a:rPr lang="en-US" sz="1500" dirty="0"/>
              <a:t>Q magnet offset 0.36mm, cavity 0.67mm, tilt 0.3mrad, BPM offset 1</a:t>
            </a:r>
            <a:r>
              <a:rPr lang="en-US" sz="1500" dirty="0">
                <a:latin typeface="Symbol" panose="05050102010706020507" pitchFamily="18" charset="2"/>
              </a:rPr>
              <a:t>m</a:t>
            </a:r>
            <a:r>
              <a:rPr lang="en-US" sz="1500" dirty="0"/>
              <a:t>m</a:t>
            </a:r>
          </a:p>
          <a:p>
            <a:pPr lvl="1"/>
            <a:r>
              <a:rPr lang="en-US" sz="1500" dirty="0"/>
              <a:t>Vertical only (initial emittance </a:t>
            </a:r>
            <a:r>
              <a:rPr lang="en-US" sz="1500" dirty="0" err="1">
                <a:latin typeface="Symbol" panose="05050102010706020507" pitchFamily="18" charset="2"/>
              </a:rPr>
              <a:t>ge</a:t>
            </a:r>
            <a:r>
              <a:rPr lang="en-US" sz="1500" baseline="-25000" dirty="0" err="1"/>
              <a:t>y</a:t>
            </a:r>
            <a:r>
              <a:rPr lang="en-US" sz="1500" dirty="0"/>
              <a:t> = 20nm)</a:t>
            </a:r>
          </a:p>
          <a:p>
            <a:pPr lvl="1"/>
            <a:r>
              <a:rPr lang="en-US" altLang="ja-JP" sz="1500" dirty="0">
                <a:latin typeface="Symbol" panose="05050102010706020507" pitchFamily="18" charset="2"/>
              </a:rPr>
              <a:t>D</a:t>
            </a:r>
            <a:r>
              <a:rPr lang="en-US" altLang="ja-JP" sz="1500" dirty="0"/>
              <a:t>E = 20% for Dispersion Free Steering</a:t>
            </a:r>
          </a:p>
          <a:p>
            <a:r>
              <a:rPr lang="en-US" sz="1900" dirty="0"/>
              <a:t>Two cases of the bunch length  </a:t>
            </a:r>
            <a:r>
              <a:rPr lang="en-US" sz="1900" dirty="0" err="1">
                <a:latin typeface="Symbol" panose="05050102010706020507" pitchFamily="18" charset="2"/>
              </a:rPr>
              <a:t>s</a:t>
            </a:r>
            <a:r>
              <a:rPr lang="en-US" sz="1900" baseline="-25000" dirty="0" err="1"/>
              <a:t>z</a:t>
            </a:r>
            <a:r>
              <a:rPr lang="en-US" sz="1900" dirty="0"/>
              <a:t> = 0.3 and 0.41mm </a:t>
            </a:r>
            <a:r>
              <a:rPr lang="en-US" altLang="ja-JP" sz="1900" dirty="0"/>
              <a:t>(see BDS)</a:t>
            </a:r>
            <a:br>
              <a:rPr lang="en-US" sz="1900" dirty="0"/>
            </a:br>
            <a:r>
              <a:rPr lang="en-US" altLang="ja-JP" sz="2000" dirty="0" err="1">
                <a:latin typeface="Symbol" panose="05050102010706020507" pitchFamily="18" charset="2"/>
              </a:rPr>
              <a:t>Dge</a:t>
            </a:r>
            <a:r>
              <a:rPr lang="en-US" altLang="ja-JP" sz="2000" baseline="-25000" dirty="0" err="1"/>
              <a:t>y</a:t>
            </a:r>
            <a:r>
              <a:rPr lang="en-US" altLang="ja-JP" sz="2000" dirty="0"/>
              <a:t> slightly large for </a:t>
            </a:r>
            <a:r>
              <a:rPr lang="en-US" altLang="ja-JP" sz="1900" dirty="0" err="1">
                <a:latin typeface="Symbol" panose="05050102010706020507" pitchFamily="18" charset="2"/>
              </a:rPr>
              <a:t>s</a:t>
            </a:r>
            <a:r>
              <a:rPr lang="en-US" altLang="ja-JP" sz="1900" baseline="-25000" dirty="0" err="1"/>
              <a:t>z</a:t>
            </a:r>
            <a:r>
              <a:rPr lang="en-US" altLang="ja-JP" sz="1900" dirty="0"/>
              <a:t> = 0.41mm</a:t>
            </a:r>
          </a:p>
          <a:p>
            <a:r>
              <a:rPr lang="en-US" sz="1900" dirty="0"/>
              <a:t>Final emittance </a:t>
            </a:r>
            <a:r>
              <a:rPr lang="en-US" altLang="ja-JP" sz="2000" dirty="0" err="1">
                <a:latin typeface="Symbol" panose="05050102010706020507" pitchFamily="18" charset="2"/>
              </a:rPr>
              <a:t>ge</a:t>
            </a:r>
            <a:r>
              <a:rPr lang="en-US" altLang="ja-JP" sz="2000" baseline="-25000" dirty="0" err="1"/>
              <a:t>y</a:t>
            </a:r>
            <a:r>
              <a:rPr lang="en-US" altLang="ja-JP" sz="2000" dirty="0"/>
              <a:t> = 33nm : acceptable </a:t>
            </a:r>
          </a:p>
          <a:p>
            <a:pPr lvl="1"/>
            <a:r>
              <a:rPr lang="en-US" altLang="ja-JP" sz="1600" dirty="0"/>
              <a:t>we adopted 35nm in the parameter table</a:t>
            </a:r>
            <a:endParaRPr lang="en-US" sz="1500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7810A653-0A00-4DC0-AD57-FF55AD1B35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9221" y="3620517"/>
            <a:ext cx="3661814" cy="2966069"/>
          </a:xfrm>
          <a:prstGeom prst="rect">
            <a:avLst/>
          </a:prstGeo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DFB5FF7-7C76-447B-9423-37B0C07DDE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49" y="6356350"/>
            <a:ext cx="889827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kumimoji="1" lang="en-US" altLang="ja-JP" sz="600"/>
              <a:t>2019/10/29 LCWS19 Sendai, Yokoya</a:t>
            </a:r>
            <a:endParaRPr kumimoji="1" lang="ja-JP" altLang="en-US" sz="60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6688E44-C039-486F-960D-75BCD6E70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04576" y="6356350"/>
            <a:ext cx="889827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A8E0B23-5595-40BB-B5FB-A9DD66611C90}" type="slidenum">
              <a:rPr kumimoji="1" lang="ja-JP" altLang="en-US" sz="1200" smtClean="0"/>
              <a:pPr>
                <a:spcAft>
                  <a:spcPts val="600"/>
                </a:spcAft>
              </a:pPr>
              <a:t>11</a:t>
            </a:fld>
            <a:endParaRPr kumimoji="1" lang="ja-JP" altLang="en-US" sz="1200"/>
          </a:p>
        </p:txBody>
      </p:sp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265ABE19-043C-4FD8-BA0B-1999E63CEF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69" y="3620205"/>
            <a:ext cx="3897870" cy="281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4601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87DFB04-9697-4CE5-9500-9A2F17F16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7182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Dynamics in the Undulator Section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A82A23-6A39-465B-BC14-09CE782C8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10326"/>
            <a:ext cx="7886700" cy="3648173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/>
              <a:t>In the present design the colliding beam (45.6GeV) also goes through the undulator (active length 231m)</a:t>
            </a:r>
          </a:p>
          <a:p>
            <a:r>
              <a:rPr lang="en-US" altLang="ja-JP" dirty="0"/>
              <a:t>The resistive wall wake has been studied long ago. Must be revisited for the very low energy electron, but presumably OK.</a:t>
            </a:r>
          </a:p>
          <a:p>
            <a:r>
              <a:rPr lang="en-US" altLang="ja-JP" dirty="0"/>
              <a:t>Photons opening angle (~1/</a:t>
            </a:r>
            <a:r>
              <a:rPr lang="en-US" altLang="ja-JP" dirty="0">
                <a:latin typeface="Symbol" panose="05050102010706020507" pitchFamily="18" charset="2"/>
              </a:rPr>
              <a:t>g</a:t>
            </a:r>
            <a:r>
              <a:rPr lang="en-US" altLang="ja-JP" dirty="0"/>
              <a:t>) is large. Large angle photons are mostly eliminated by the masks,  but a significant fraction may hit and heat the undulator</a:t>
            </a:r>
          </a:p>
          <a:p>
            <a:r>
              <a:rPr lang="en-US" altLang="ja-JP" dirty="0">
                <a:sym typeface="Wingdings" panose="05000000000000000000" pitchFamily="2" charset="2"/>
              </a:rPr>
              <a:t>If these turn out to be serious, we need a beamline to bypass the undulator section (~700m, not expensive at all) and additional pulsed magnets </a:t>
            </a:r>
          </a:p>
          <a:p>
            <a:r>
              <a:rPr lang="en-US" altLang="ja-JP" dirty="0">
                <a:sym typeface="Wingdings" panose="05000000000000000000" pitchFamily="2" charset="2"/>
              </a:rPr>
              <a:t>We need to study these issues in the future</a:t>
            </a:r>
          </a:p>
          <a:p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014D201-E0C4-48A2-BD1D-C89A1D8BB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A0BFC08-1B6F-468C-99F7-3DE7089C70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12</a:t>
            </a:fld>
            <a:endParaRPr kumimoji="1" lang="ja-JP" altLang="en-US"/>
          </a:p>
        </p:txBody>
      </p: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C52B9794-5344-481D-BA36-2FE87F48CE75}"/>
              </a:ext>
            </a:extLst>
          </p:cNvPr>
          <p:cNvGrpSpPr/>
          <p:nvPr/>
        </p:nvGrpSpPr>
        <p:grpSpPr>
          <a:xfrm>
            <a:off x="989814" y="4988348"/>
            <a:ext cx="7899662" cy="1116410"/>
            <a:chOff x="989814" y="5233445"/>
            <a:chExt cx="7899662" cy="1116410"/>
          </a:xfrm>
        </p:grpSpPr>
        <p:cxnSp>
          <p:nvCxnSpPr>
            <p:cNvPr id="7" name="直線矢印コネクタ 6">
              <a:extLst>
                <a:ext uri="{FF2B5EF4-FFF2-40B4-BE49-F238E27FC236}">
                  <a16:creationId xmlns:a16="http://schemas.microsoft.com/office/drawing/2014/main" id="{3D08E299-011B-4E52-999F-055C85721EED}"/>
                </a:ext>
              </a:extLst>
            </p:cNvPr>
            <p:cNvCxnSpPr>
              <a:cxnSpLocks/>
            </p:cNvCxnSpPr>
            <p:nvPr/>
          </p:nvCxnSpPr>
          <p:spPr>
            <a:xfrm>
              <a:off x="989814" y="5674936"/>
              <a:ext cx="789966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E4FD7B58-0B68-406D-A642-DEF15985D596}"/>
                </a:ext>
              </a:extLst>
            </p:cNvPr>
            <p:cNvGrpSpPr/>
            <p:nvPr/>
          </p:nvGrpSpPr>
          <p:grpSpPr>
            <a:xfrm rot="21063269">
              <a:off x="2139447" y="5481356"/>
              <a:ext cx="1773068" cy="112840"/>
              <a:chOff x="1002326" y="4882664"/>
              <a:chExt cx="2030221" cy="155494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C8861136-804C-43A6-8D10-86FC5A177211}"/>
                  </a:ext>
                </a:extLst>
              </p:cNvPr>
              <p:cNvSpPr/>
              <p:nvPr/>
            </p:nvSpPr>
            <p:spPr>
              <a:xfrm>
                <a:off x="1002326" y="4923692"/>
                <a:ext cx="1024968" cy="114466"/>
              </a:xfrm>
              <a:custGeom>
                <a:avLst/>
                <a:gdLst>
                  <a:gd name="connsiteX0" fmla="*/ 0 w 5512777"/>
                  <a:gd name="connsiteY0" fmla="*/ 448434 h 615654"/>
                  <a:gd name="connsiteX1" fmla="*/ 474785 w 5512777"/>
                  <a:gd name="connsiteY1" fmla="*/ 131911 h 615654"/>
                  <a:gd name="connsiteX2" fmla="*/ 1099039 w 5512777"/>
                  <a:gd name="connsiteY2" fmla="*/ 615488 h 615654"/>
                  <a:gd name="connsiteX3" fmla="*/ 1758462 w 5512777"/>
                  <a:gd name="connsiteY3" fmla="*/ 70365 h 615654"/>
                  <a:gd name="connsiteX4" fmla="*/ 2391508 w 5512777"/>
                  <a:gd name="connsiteY4" fmla="*/ 580319 h 615654"/>
                  <a:gd name="connsiteX5" fmla="*/ 3050931 w 5512777"/>
                  <a:gd name="connsiteY5" fmla="*/ 35196 h 615654"/>
                  <a:gd name="connsiteX6" fmla="*/ 3701562 w 5512777"/>
                  <a:gd name="connsiteY6" fmla="*/ 545150 h 615654"/>
                  <a:gd name="connsiteX7" fmla="*/ 4317023 w 5512777"/>
                  <a:gd name="connsiteY7" fmla="*/ 27 h 615654"/>
                  <a:gd name="connsiteX8" fmla="*/ 4950069 w 5512777"/>
                  <a:gd name="connsiteY8" fmla="*/ 518773 h 615654"/>
                  <a:gd name="connsiteX9" fmla="*/ 5512777 w 5512777"/>
                  <a:gd name="connsiteY9" fmla="*/ 35196 h 6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512777" h="615654">
                    <a:moveTo>
                      <a:pt x="0" y="448434"/>
                    </a:moveTo>
                    <a:cubicBezTo>
                      <a:pt x="145806" y="276251"/>
                      <a:pt x="291612" y="104069"/>
                      <a:pt x="474785" y="131911"/>
                    </a:cubicBezTo>
                    <a:cubicBezTo>
                      <a:pt x="657958" y="159753"/>
                      <a:pt x="885093" y="625746"/>
                      <a:pt x="1099039" y="615488"/>
                    </a:cubicBezTo>
                    <a:cubicBezTo>
                      <a:pt x="1312985" y="605230"/>
                      <a:pt x="1543051" y="76226"/>
                      <a:pt x="1758462" y="70365"/>
                    </a:cubicBezTo>
                    <a:cubicBezTo>
                      <a:pt x="1973873" y="64504"/>
                      <a:pt x="2176097" y="586180"/>
                      <a:pt x="2391508" y="580319"/>
                    </a:cubicBezTo>
                    <a:cubicBezTo>
                      <a:pt x="2606919" y="574458"/>
                      <a:pt x="2832589" y="41057"/>
                      <a:pt x="3050931" y="35196"/>
                    </a:cubicBezTo>
                    <a:cubicBezTo>
                      <a:pt x="3269273" y="29334"/>
                      <a:pt x="3490547" y="551012"/>
                      <a:pt x="3701562" y="545150"/>
                    </a:cubicBezTo>
                    <a:cubicBezTo>
                      <a:pt x="3912577" y="539288"/>
                      <a:pt x="4108939" y="4423"/>
                      <a:pt x="4317023" y="27"/>
                    </a:cubicBezTo>
                    <a:cubicBezTo>
                      <a:pt x="4525107" y="-4369"/>
                      <a:pt x="4750777" y="512912"/>
                      <a:pt x="4950069" y="518773"/>
                    </a:cubicBezTo>
                    <a:cubicBezTo>
                      <a:pt x="5149361" y="524634"/>
                      <a:pt x="5331069" y="279915"/>
                      <a:pt x="5512777" y="35196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CE3BD02F-F5DD-4EB4-8D82-3BAA0ABD89BC}"/>
                  </a:ext>
                </a:extLst>
              </p:cNvPr>
              <p:cNvSpPr/>
              <p:nvPr/>
            </p:nvSpPr>
            <p:spPr>
              <a:xfrm>
                <a:off x="2007579" y="4882664"/>
                <a:ext cx="1024968" cy="114466"/>
              </a:xfrm>
              <a:custGeom>
                <a:avLst/>
                <a:gdLst>
                  <a:gd name="connsiteX0" fmla="*/ 0 w 5512777"/>
                  <a:gd name="connsiteY0" fmla="*/ 448434 h 615654"/>
                  <a:gd name="connsiteX1" fmla="*/ 474785 w 5512777"/>
                  <a:gd name="connsiteY1" fmla="*/ 131911 h 615654"/>
                  <a:gd name="connsiteX2" fmla="*/ 1099039 w 5512777"/>
                  <a:gd name="connsiteY2" fmla="*/ 615488 h 615654"/>
                  <a:gd name="connsiteX3" fmla="*/ 1758462 w 5512777"/>
                  <a:gd name="connsiteY3" fmla="*/ 70365 h 615654"/>
                  <a:gd name="connsiteX4" fmla="*/ 2391508 w 5512777"/>
                  <a:gd name="connsiteY4" fmla="*/ 580319 h 615654"/>
                  <a:gd name="connsiteX5" fmla="*/ 3050931 w 5512777"/>
                  <a:gd name="connsiteY5" fmla="*/ 35196 h 615654"/>
                  <a:gd name="connsiteX6" fmla="*/ 3701562 w 5512777"/>
                  <a:gd name="connsiteY6" fmla="*/ 545150 h 615654"/>
                  <a:gd name="connsiteX7" fmla="*/ 4317023 w 5512777"/>
                  <a:gd name="connsiteY7" fmla="*/ 27 h 615654"/>
                  <a:gd name="connsiteX8" fmla="*/ 4950069 w 5512777"/>
                  <a:gd name="connsiteY8" fmla="*/ 518773 h 615654"/>
                  <a:gd name="connsiteX9" fmla="*/ 5512777 w 5512777"/>
                  <a:gd name="connsiteY9" fmla="*/ 35196 h 6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512777" h="615654">
                    <a:moveTo>
                      <a:pt x="0" y="448434"/>
                    </a:moveTo>
                    <a:cubicBezTo>
                      <a:pt x="145806" y="276251"/>
                      <a:pt x="291612" y="104069"/>
                      <a:pt x="474785" y="131911"/>
                    </a:cubicBezTo>
                    <a:cubicBezTo>
                      <a:pt x="657958" y="159753"/>
                      <a:pt x="885093" y="625746"/>
                      <a:pt x="1099039" y="615488"/>
                    </a:cubicBezTo>
                    <a:cubicBezTo>
                      <a:pt x="1312985" y="605230"/>
                      <a:pt x="1543051" y="76226"/>
                      <a:pt x="1758462" y="70365"/>
                    </a:cubicBezTo>
                    <a:cubicBezTo>
                      <a:pt x="1973873" y="64504"/>
                      <a:pt x="2176097" y="586180"/>
                      <a:pt x="2391508" y="580319"/>
                    </a:cubicBezTo>
                    <a:cubicBezTo>
                      <a:pt x="2606919" y="574458"/>
                      <a:pt x="2832589" y="41057"/>
                      <a:pt x="3050931" y="35196"/>
                    </a:cubicBezTo>
                    <a:cubicBezTo>
                      <a:pt x="3269273" y="29334"/>
                      <a:pt x="3490547" y="551012"/>
                      <a:pt x="3701562" y="545150"/>
                    </a:cubicBezTo>
                    <a:cubicBezTo>
                      <a:pt x="3912577" y="539288"/>
                      <a:pt x="4108939" y="4423"/>
                      <a:pt x="4317023" y="27"/>
                    </a:cubicBezTo>
                    <a:cubicBezTo>
                      <a:pt x="4525107" y="-4369"/>
                      <a:pt x="4750777" y="512912"/>
                      <a:pt x="4950069" y="518773"/>
                    </a:cubicBezTo>
                    <a:cubicBezTo>
                      <a:pt x="5149361" y="524634"/>
                      <a:pt x="5331069" y="279915"/>
                      <a:pt x="5512777" y="35196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C664F68D-A742-4621-A7B9-2A862165FAA5}"/>
                </a:ext>
              </a:extLst>
            </p:cNvPr>
            <p:cNvGrpSpPr/>
            <p:nvPr/>
          </p:nvGrpSpPr>
          <p:grpSpPr>
            <a:xfrm rot="715531">
              <a:off x="1480963" y="5790763"/>
              <a:ext cx="1402614" cy="45719"/>
              <a:chOff x="1002326" y="4882664"/>
              <a:chExt cx="2030221" cy="155494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8F9EF5FA-515F-4C18-BF8F-6809E90115A2}"/>
                  </a:ext>
                </a:extLst>
              </p:cNvPr>
              <p:cNvSpPr/>
              <p:nvPr/>
            </p:nvSpPr>
            <p:spPr>
              <a:xfrm>
                <a:off x="1002326" y="4923692"/>
                <a:ext cx="1024968" cy="114466"/>
              </a:xfrm>
              <a:custGeom>
                <a:avLst/>
                <a:gdLst>
                  <a:gd name="connsiteX0" fmla="*/ 0 w 5512777"/>
                  <a:gd name="connsiteY0" fmla="*/ 448434 h 615654"/>
                  <a:gd name="connsiteX1" fmla="*/ 474785 w 5512777"/>
                  <a:gd name="connsiteY1" fmla="*/ 131911 h 615654"/>
                  <a:gd name="connsiteX2" fmla="*/ 1099039 w 5512777"/>
                  <a:gd name="connsiteY2" fmla="*/ 615488 h 615654"/>
                  <a:gd name="connsiteX3" fmla="*/ 1758462 w 5512777"/>
                  <a:gd name="connsiteY3" fmla="*/ 70365 h 615654"/>
                  <a:gd name="connsiteX4" fmla="*/ 2391508 w 5512777"/>
                  <a:gd name="connsiteY4" fmla="*/ 580319 h 615654"/>
                  <a:gd name="connsiteX5" fmla="*/ 3050931 w 5512777"/>
                  <a:gd name="connsiteY5" fmla="*/ 35196 h 615654"/>
                  <a:gd name="connsiteX6" fmla="*/ 3701562 w 5512777"/>
                  <a:gd name="connsiteY6" fmla="*/ 545150 h 615654"/>
                  <a:gd name="connsiteX7" fmla="*/ 4317023 w 5512777"/>
                  <a:gd name="connsiteY7" fmla="*/ 27 h 615654"/>
                  <a:gd name="connsiteX8" fmla="*/ 4950069 w 5512777"/>
                  <a:gd name="connsiteY8" fmla="*/ 518773 h 615654"/>
                  <a:gd name="connsiteX9" fmla="*/ 5512777 w 5512777"/>
                  <a:gd name="connsiteY9" fmla="*/ 35196 h 6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512777" h="615654">
                    <a:moveTo>
                      <a:pt x="0" y="448434"/>
                    </a:moveTo>
                    <a:cubicBezTo>
                      <a:pt x="145806" y="276251"/>
                      <a:pt x="291612" y="104069"/>
                      <a:pt x="474785" y="131911"/>
                    </a:cubicBezTo>
                    <a:cubicBezTo>
                      <a:pt x="657958" y="159753"/>
                      <a:pt x="885093" y="625746"/>
                      <a:pt x="1099039" y="615488"/>
                    </a:cubicBezTo>
                    <a:cubicBezTo>
                      <a:pt x="1312985" y="605230"/>
                      <a:pt x="1543051" y="76226"/>
                      <a:pt x="1758462" y="70365"/>
                    </a:cubicBezTo>
                    <a:cubicBezTo>
                      <a:pt x="1973873" y="64504"/>
                      <a:pt x="2176097" y="586180"/>
                      <a:pt x="2391508" y="580319"/>
                    </a:cubicBezTo>
                    <a:cubicBezTo>
                      <a:pt x="2606919" y="574458"/>
                      <a:pt x="2832589" y="41057"/>
                      <a:pt x="3050931" y="35196"/>
                    </a:cubicBezTo>
                    <a:cubicBezTo>
                      <a:pt x="3269273" y="29334"/>
                      <a:pt x="3490547" y="551012"/>
                      <a:pt x="3701562" y="545150"/>
                    </a:cubicBezTo>
                    <a:cubicBezTo>
                      <a:pt x="3912577" y="539288"/>
                      <a:pt x="4108939" y="4423"/>
                      <a:pt x="4317023" y="27"/>
                    </a:cubicBezTo>
                    <a:cubicBezTo>
                      <a:pt x="4525107" y="-4369"/>
                      <a:pt x="4750777" y="512912"/>
                      <a:pt x="4950069" y="518773"/>
                    </a:cubicBezTo>
                    <a:cubicBezTo>
                      <a:pt x="5149361" y="524634"/>
                      <a:pt x="5331069" y="279915"/>
                      <a:pt x="5512777" y="35196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1F37A46A-57FA-401B-AAD9-C8BFA39F0E2B}"/>
                  </a:ext>
                </a:extLst>
              </p:cNvPr>
              <p:cNvSpPr/>
              <p:nvPr/>
            </p:nvSpPr>
            <p:spPr>
              <a:xfrm>
                <a:off x="2007579" y="4882664"/>
                <a:ext cx="1024968" cy="114466"/>
              </a:xfrm>
              <a:custGeom>
                <a:avLst/>
                <a:gdLst>
                  <a:gd name="connsiteX0" fmla="*/ 0 w 5512777"/>
                  <a:gd name="connsiteY0" fmla="*/ 448434 h 615654"/>
                  <a:gd name="connsiteX1" fmla="*/ 474785 w 5512777"/>
                  <a:gd name="connsiteY1" fmla="*/ 131911 h 615654"/>
                  <a:gd name="connsiteX2" fmla="*/ 1099039 w 5512777"/>
                  <a:gd name="connsiteY2" fmla="*/ 615488 h 615654"/>
                  <a:gd name="connsiteX3" fmla="*/ 1758462 w 5512777"/>
                  <a:gd name="connsiteY3" fmla="*/ 70365 h 615654"/>
                  <a:gd name="connsiteX4" fmla="*/ 2391508 w 5512777"/>
                  <a:gd name="connsiteY4" fmla="*/ 580319 h 615654"/>
                  <a:gd name="connsiteX5" fmla="*/ 3050931 w 5512777"/>
                  <a:gd name="connsiteY5" fmla="*/ 35196 h 615654"/>
                  <a:gd name="connsiteX6" fmla="*/ 3701562 w 5512777"/>
                  <a:gd name="connsiteY6" fmla="*/ 545150 h 615654"/>
                  <a:gd name="connsiteX7" fmla="*/ 4317023 w 5512777"/>
                  <a:gd name="connsiteY7" fmla="*/ 27 h 615654"/>
                  <a:gd name="connsiteX8" fmla="*/ 4950069 w 5512777"/>
                  <a:gd name="connsiteY8" fmla="*/ 518773 h 615654"/>
                  <a:gd name="connsiteX9" fmla="*/ 5512777 w 5512777"/>
                  <a:gd name="connsiteY9" fmla="*/ 35196 h 6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512777" h="615654">
                    <a:moveTo>
                      <a:pt x="0" y="448434"/>
                    </a:moveTo>
                    <a:cubicBezTo>
                      <a:pt x="145806" y="276251"/>
                      <a:pt x="291612" y="104069"/>
                      <a:pt x="474785" y="131911"/>
                    </a:cubicBezTo>
                    <a:cubicBezTo>
                      <a:pt x="657958" y="159753"/>
                      <a:pt x="885093" y="625746"/>
                      <a:pt x="1099039" y="615488"/>
                    </a:cubicBezTo>
                    <a:cubicBezTo>
                      <a:pt x="1312985" y="605230"/>
                      <a:pt x="1543051" y="76226"/>
                      <a:pt x="1758462" y="70365"/>
                    </a:cubicBezTo>
                    <a:cubicBezTo>
                      <a:pt x="1973873" y="64504"/>
                      <a:pt x="2176097" y="586180"/>
                      <a:pt x="2391508" y="580319"/>
                    </a:cubicBezTo>
                    <a:cubicBezTo>
                      <a:pt x="2606919" y="574458"/>
                      <a:pt x="2832589" y="41057"/>
                      <a:pt x="3050931" y="35196"/>
                    </a:cubicBezTo>
                    <a:cubicBezTo>
                      <a:pt x="3269273" y="29334"/>
                      <a:pt x="3490547" y="551012"/>
                      <a:pt x="3701562" y="545150"/>
                    </a:cubicBezTo>
                    <a:cubicBezTo>
                      <a:pt x="3912577" y="539288"/>
                      <a:pt x="4108939" y="4423"/>
                      <a:pt x="4317023" y="27"/>
                    </a:cubicBezTo>
                    <a:cubicBezTo>
                      <a:pt x="4525107" y="-4369"/>
                      <a:pt x="4750777" y="512912"/>
                      <a:pt x="4950069" y="518773"/>
                    </a:cubicBezTo>
                    <a:cubicBezTo>
                      <a:pt x="5149361" y="524634"/>
                      <a:pt x="5331069" y="279915"/>
                      <a:pt x="5512777" y="35196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82999C7F-DA4B-48A7-853D-4B7C1D8B4F25}"/>
                </a:ext>
              </a:extLst>
            </p:cNvPr>
            <p:cNvSpPr txBox="1"/>
            <p:nvPr/>
          </p:nvSpPr>
          <p:spPr>
            <a:xfrm>
              <a:off x="3054748" y="5980523"/>
              <a:ext cx="8885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~ 1/</a:t>
              </a:r>
              <a:r>
                <a:rPr kumimoji="1" lang="en-US" altLang="ja-JP" dirty="0">
                  <a:latin typeface="Symbol" panose="05050102010706020507" pitchFamily="18" charset="2"/>
                </a:rPr>
                <a:t>g</a:t>
              </a:r>
              <a:endParaRPr kumimoji="1" lang="ja-JP" altLang="en-US" dirty="0">
                <a:latin typeface="Symbol" panose="05050102010706020507" pitchFamily="18" charset="2"/>
              </a:endParaRPr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E32C478C-F2E5-421C-B9C2-ECCF05664FFC}"/>
                </a:ext>
              </a:extLst>
            </p:cNvPr>
            <p:cNvGrpSpPr/>
            <p:nvPr/>
          </p:nvGrpSpPr>
          <p:grpSpPr>
            <a:xfrm>
              <a:off x="1357460" y="5316718"/>
              <a:ext cx="6941270" cy="715423"/>
              <a:chOff x="1357460" y="5316718"/>
              <a:chExt cx="6941270" cy="715423"/>
            </a:xfrm>
          </p:grpSpPr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86B65659-C2AF-443F-8F00-52C5BE1CCC73}"/>
                  </a:ext>
                </a:extLst>
              </p:cNvPr>
              <p:cNvSpPr/>
              <p:nvPr/>
            </p:nvSpPr>
            <p:spPr>
              <a:xfrm>
                <a:off x="1357460" y="5316718"/>
                <a:ext cx="1545996" cy="1466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34EF9A93-188B-4AA0-8486-B97DB083844E}"/>
                  </a:ext>
                </a:extLst>
              </p:cNvPr>
              <p:cNvSpPr/>
              <p:nvPr/>
            </p:nvSpPr>
            <p:spPr>
              <a:xfrm>
                <a:off x="3018148" y="5327713"/>
                <a:ext cx="1545996" cy="1466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F726E350-CA86-4A16-9233-22B4160E2AC0}"/>
                  </a:ext>
                </a:extLst>
              </p:cNvPr>
              <p:cNvSpPr/>
              <p:nvPr/>
            </p:nvSpPr>
            <p:spPr>
              <a:xfrm>
                <a:off x="5092046" y="5327713"/>
                <a:ext cx="1545996" cy="1466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正方形/長方形 28">
                <a:extLst>
                  <a:ext uri="{FF2B5EF4-FFF2-40B4-BE49-F238E27FC236}">
                    <a16:creationId xmlns:a16="http://schemas.microsoft.com/office/drawing/2014/main" id="{1EF2D354-25BC-4913-9D3C-5E24FBC3DB49}"/>
                  </a:ext>
                </a:extLst>
              </p:cNvPr>
              <p:cNvSpPr/>
              <p:nvPr/>
            </p:nvSpPr>
            <p:spPr>
              <a:xfrm>
                <a:off x="6752734" y="5338708"/>
                <a:ext cx="1545996" cy="1466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4D54A370-08D3-4BC4-88EB-EC640A7DE69A}"/>
                  </a:ext>
                </a:extLst>
              </p:cNvPr>
              <p:cNvSpPr/>
              <p:nvPr/>
            </p:nvSpPr>
            <p:spPr>
              <a:xfrm>
                <a:off x="1359028" y="5874471"/>
                <a:ext cx="1545996" cy="1466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7124D027-77DA-4E39-9C54-BB15083D1458}"/>
                  </a:ext>
                </a:extLst>
              </p:cNvPr>
              <p:cNvSpPr/>
              <p:nvPr/>
            </p:nvSpPr>
            <p:spPr>
              <a:xfrm>
                <a:off x="3019716" y="5885466"/>
                <a:ext cx="1545996" cy="1466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正方形/長方形 32">
                <a:extLst>
                  <a:ext uri="{FF2B5EF4-FFF2-40B4-BE49-F238E27FC236}">
                    <a16:creationId xmlns:a16="http://schemas.microsoft.com/office/drawing/2014/main" id="{BF14DA5D-FAAA-4B50-B6F2-313C0F0ECC81}"/>
                  </a:ext>
                </a:extLst>
              </p:cNvPr>
              <p:cNvSpPr/>
              <p:nvPr/>
            </p:nvSpPr>
            <p:spPr>
              <a:xfrm>
                <a:off x="5093614" y="5885466"/>
                <a:ext cx="1545996" cy="14667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27A27666-FE41-4340-B478-11082899FA88}"/>
                </a:ext>
              </a:extLst>
            </p:cNvPr>
            <p:cNvSpPr/>
            <p:nvPr/>
          </p:nvSpPr>
          <p:spPr>
            <a:xfrm>
              <a:off x="6754302" y="5896461"/>
              <a:ext cx="1545996" cy="14667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C247EBD6-1DE3-4871-BECD-2F12564620FE}"/>
                </a:ext>
              </a:extLst>
            </p:cNvPr>
            <p:cNvGrpSpPr/>
            <p:nvPr/>
          </p:nvGrpSpPr>
          <p:grpSpPr>
            <a:xfrm>
              <a:off x="4922360" y="5241303"/>
              <a:ext cx="109872" cy="892406"/>
              <a:chOff x="4922360" y="5241303"/>
              <a:chExt cx="109872" cy="892406"/>
            </a:xfrm>
          </p:grpSpPr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BA715054-8656-4B02-9DF5-7B07209B3B59}"/>
                  </a:ext>
                </a:extLst>
              </p:cNvPr>
              <p:cNvSpPr/>
              <p:nvPr/>
            </p:nvSpPr>
            <p:spPr>
              <a:xfrm>
                <a:off x="4930219" y="5241303"/>
                <a:ext cx="102013" cy="306371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213EDB1E-A4B8-42A8-93C4-3C8FBC33EFBF}"/>
                  </a:ext>
                </a:extLst>
              </p:cNvPr>
              <p:cNvSpPr/>
              <p:nvPr/>
            </p:nvSpPr>
            <p:spPr>
              <a:xfrm>
                <a:off x="4922360" y="5827338"/>
                <a:ext cx="102013" cy="306371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D144AED5-EF29-46E2-B289-89497803FAF1}"/>
                </a:ext>
              </a:extLst>
            </p:cNvPr>
            <p:cNvGrpSpPr/>
            <p:nvPr/>
          </p:nvGrpSpPr>
          <p:grpSpPr>
            <a:xfrm>
              <a:off x="1200340" y="5233445"/>
              <a:ext cx="109872" cy="892406"/>
              <a:chOff x="4922360" y="5241303"/>
              <a:chExt cx="109872" cy="892406"/>
            </a:xfrm>
          </p:grpSpPr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28417C10-8BAF-4A20-B69C-FD85CE8FA531}"/>
                  </a:ext>
                </a:extLst>
              </p:cNvPr>
              <p:cNvSpPr/>
              <p:nvPr/>
            </p:nvSpPr>
            <p:spPr>
              <a:xfrm>
                <a:off x="4930219" y="5241303"/>
                <a:ext cx="102013" cy="306371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正方形/長方形 40">
                <a:extLst>
                  <a:ext uri="{FF2B5EF4-FFF2-40B4-BE49-F238E27FC236}">
                    <a16:creationId xmlns:a16="http://schemas.microsoft.com/office/drawing/2014/main" id="{B4EC2A1E-1613-424E-BAE7-688DD70B457B}"/>
                  </a:ext>
                </a:extLst>
              </p:cNvPr>
              <p:cNvSpPr/>
              <p:nvPr/>
            </p:nvSpPr>
            <p:spPr>
              <a:xfrm>
                <a:off x="4922360" y="5827338"/>
                <a:ext cx="102013" cy="306371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117B1FBC-195E-4815-90A9-233DA517FB7A}"/>
                </a:ext>
              </a:extLst>
            </p:cNvPr>
            <p:cNvGrpSpPr/>
            <p:nvPr/>
          </p:nvGrpSpPr>
          <p:grpSpPr>
            <a:xfrm>
              <a:off x="2713437" y="5514123"/>
              <a:ext cx="2184211" cy="179290"/>
              <a:chOff x="2713437" y="5476651"/>
              <a:chExt cx="2640716" cy="216762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73BEFE20-B636-4A20-8920-BF815B341D0C}"/>
                  </a:ext>
                </a:extLst>
              </p:cNvPr>
              <p:cNvGrpSpPr/>
              <p:nvPr/>
            </p:nvGrpSpPr>
            <p:grpSpPr>
              <a:xfrm rot="21438064">
                <a:off x="2713437" y="5580573"/>
                <a:ext cx="1773068" cy="112840"/>
                <a:chOff x="1002326" y="4882664"/>
                <a:chExt cx="2030221" cy="155494"/>
              </a:xfrm>
            </p:grpSpPr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461ACF15-013C-4578-97CF-2A221A86099F}"/>
                    </a:ext>
                  </a:extLst>
                </p:cNvPr>
                <p:cNvSpPr/>
                <p:nvPr/>
              </p:nvSpPr>
              <p:spPr>
                <a:xfrm>
                  <a:off x="1002326" y="4923692"/>
                  <a:ext cx="1024968" cy="114466"/>
                </a:xfrm>
                <a:custGeom>
                  <a:avLst/>
                  <a:gdLst>
                    <a:gd name="connsiteX0" fmla="*/ 0 w 5512777"/>
                    <a:gd name="connsiteY0" fmla="*/ 448434 h 615654"/>
                    <a:gd name="connsiteX1" fmla="*/ 474785 w 5512777"/>
                    <a:gd name="connsiteY1" fmla="*/ 131911 h 615654"/>
                    <a:gd name="connsiteX2" fmla="*/ 1099039 w 5512777"/>
                    <a:gd name="connsiteY2" fmla="*/ 615488 h 615654"/>
                    <a:gd name="connsiteX3" fmla="*/ 1758462 w 5512777"/>
                    <a:gd name="connsiteY3" fmla="*/ 70365 h 615654"/>
                    <a:gd name="connsiteX4" fmla="*/ 2391508 w 5512777"/>
                    <a:gd name="connsiteY4" fmla="*/ 580319 h 615654"/>
                    <a:gd name="connsiteX5" fmla="*/ 3050931 w 5512777"/>
                    <a:gd name="connsiteY5" fmla="*/ 35196 h 615654"/>
                    <a:gd name="connsiteX6" fmla="*/ 3701562 w 5512777"/>
                    <a:gd name="connsiteY6" fmla="*/ 545150 h 615654"/>
                    <a:gd name="connsiteX7" fmla="*/ 4317023 w 5512777"/>
                    <a:gd name="connsiteY7" fmla="*/ 27 h 615654"/>
                    <a:gd name="connsiteX8" fmla="*/ 4950069 w 5512777"/>
                    <a:gd name="connsiteY8" fmla="*/ 518773 h 615654"/>
                    <a:gd name="connsiteX9" fmla="*/ 5512777 w 5512777"/>
                    <a:gd name="connsiteY9" fmla="*/ 35196 h 615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512777" h="615654">
                      <a:moveTo>
                        <a:pt x="0" y="448434"/>
                      </a:moveTo>
                      <a:cubicBezTo>
                        <a:pt x="145806" y="276251"/>
                        <a:pt x="291612" y="104069"/>
                        <a:pt x="474785" y="131911"/>
                      </a:cubicBezTo>
                      <a:cubicBezTo>
                        <a:pt x="657958" y="159753"/>
                        <a:pt x="885093" y="625746"/>
                        <a:pt x="1099039" y="615488"/>
                      </a:cubicBezTo>
                      <a:cubicBezTo>
                        <a:pt x="1312985" y="605230"/>
                        <a:pt x="1543051" y="76226"/>
                        <a:pt x="1758462" y="70365"/>
                      </a:cubicBezTo>
                      <a:cubicBezTo>
                        <a:pt x="1973873" y="64504"/>
                        <a:pt x="2176097" y="586180"/>
                        <a:pt x="2391508" y="580319"/>
                      </a:cubicBezTo>
                      <a:cubicBezTo>
                        <a:pt x="2606919" y="574458"/>
                        <a:pt x="2832589" y="41057"/>
                        <a:pt x="3050931" y="35196"/>
                      </a:cubicBezTo>
                      <a:cubicBezTo>
                        <a:pt x="3269273" y="29334"/>
                        <a:pt x="3490547" y="551012"/>
                        <a:pt x="3701562" y="545150"/>
                      </a:cubicBezTo>
                      <a:cubicBezTo>
                        <a:pt x="3912577" y="539288"/>
                        <a:pt x="4108939" y="4423"/>
                        <a:pt x="4317023" y="27"/>
                      </a:cubicBezTo>
                      <a:cubicBezTo>
                        <a:pt x="4525107" y="-4369"/>
                        <a:pt x="4750777" y="512912"/>
                        <a:pt x="4950069" y="518773"/>
                      </a:cubicBezTo>
                      <a:cubicBezTo>
                        <a:pt x="5149361" y="524634"/>
                        <a:pt x="5331069" y="279915"/>
                        <a:pt x="5512777" y="35196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5F53688E-5566-40B9-8A1E-41C65ABFBD55}"/>
                    </a:ext>
                  </a:extLst>
                </p:cNvPr>
                <p:cNvSpPr/>
                <p:nvPr/>
              </p:nvSpPr>
              <p:spPr>
                <a:xfrm>
                  <a:off x="2007579" y="4882664"/>
                  <a:ext cx="1024968" cy="114466"/>
                </a:xfrm>
                <a:custGeom>
                  <a:avLst/>
                  <a:gdLst>
                    <a:gd name="connsiteX0" fmla="*/ 0 w 5512777"/>
                    <a:gd name="connsiteY0" fmla="*/ 448434 h 615654"/>
                    <a:gd name="connsiteX1" fmla="*/ 474785 w 5512777"/>
                    <a:gd name="connsiteY1" fmla="*/ 131911 h 615654"/>
                    <a:gd name="connsiteX2" fmla="*/ 1099039 w 5512777"/>
                    <a:gd name="connsiteY2" fmla="*/ 615488 h 615654"/>
                    <a:gd name="connsiteX3" fmla="*/ 1758462 w 5512777"/>
                    <a:gd name="connsiteY3" fmla="*/ 70365 h 615654"/>
                    <a:gd name="connsiteX4" fmla="*/ 2391508 w 5512777"/>
                    <a:gd name="connsiteY4" fmla="*/ 580319 h 615654"/>
                    <a:gd name="connsiteX5" fmla="*/ 3050931 w 5512777"/>
                    <a:gd name="connsiteY5" fmla="*/ 35196 h 615654"/>
                    <a:gd name="connsiteX6" fmla="*/ 3701562 w 5512777"/>
                    <a:gd name="connsiteY6" fmla="*/ 545150 h 615654"/>
                    <a:gd name="connsiteX7" fmla="*/ 4317023 w 5512777"/>
                    <a:gd name="connsiteY7" fmla="*/ 27 h 615654"/>
                    <a:gd name="connsiteX8" fmla="*/ 4950069 w 5512777"/>
                    <a:gd name="connsiteY8" fmla="*/ 518773 h 615654"/>
                    <a:gd name="connsiteX9" fmla="*/ 5512777 w 5512777"/>
                    <a:gd name="connsiteY9" fmla="*/ 35196 h 615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512777" h="615654">
                      <a:moveTo>
                        <a:pt x="0" y="448434"/>
                      </a:moveTo>
                      <a:cubicBezTo>
                        <a:pt x="145806" y="276251"/>
                        <a:pt x="291612" y="104069"/>
                        <a:pt x="474785" y="131911"/>
                      </a:cubicBezTo>
                      <a:cubicBezTo>
                        <a:pt x="657958" y="159753"/>
                        <a:pt x="885093" y="625746"/>
                        <a:pt x="1099039" y="615488"/>
                      </a:cubicBezTo>
                      <a:cubicBezTo>
                        <a:pt x="1312985" y="605230"/>
                        <a:pt x="1543051" y="76226"/>
                        <a:pt x="1758462" y="70365"/>
                      </a:cubicBezTo>
                      <a:cubicBezTo>
                        <a:pt x="1973873" y="64504"/>
                        <a:pt x="2176097" y="586180"/>
                        <a:pt x="2391508" y="580319"/>
                      </a:cubicBezTo>
                      <a:cubicBezTo>
                        <a:pt x="2606919" y="574458"/>
                        <a:pt x="2832589" y="41057"/>
                        <a:pt x="3050931" y="35196"/>
                      </a:cubicBezTo>
                      <a:cubicBezTo>
                        <a:pt x="3269273" y="29334"/>
                        <a:pt x="3490547" y="551012"/>
                        <a:pt x="3701562" y="545150"/>
                      </a:cubicBezTo>
                      <a:cubicBezTo>
                        <a:pt x="3912577" y="539288"/>
                        <a:pt x="4108939" y="4423"/>
                        <a:pt x="4317023" y="27"/>
                      </a:cubicBezTo>
                      <a:cubicBezTo>
                        <a:pt x="4525107" y="-4369"/>
                        <a:pt x="4750777" y="512912"/>
                        <a:pt x="4950069" y="518773"/>
                      </a:cubicBezTo>
                      <a:cubicBezTo>
                        <a:pt x="5149361" y="524634"/>
                        <a:pt x="5331069" y="279915"/>
                        <a:pt x="5512777" y="35196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CE5B8851-AE48-4F40-B01D-DF8175B9C441}"/>
                  </a:ext>
                </a:extLst>
              </p:cNvPr>
              <p:cNvSpPr/>
              <p:nvPr/>
            </p:nvSpPr>
            <p:spPr>
              <a:xfrm rot="21438064">
                <a:off x="4459010" y="5476651"/>
                <a:ext cx="895143" cy="83067"/>
              </a:xfrm>
              <a:custGeom>
                <a:avLst/>
                <a:gdLst>
                  <a:gd name="connsiteX0" fmla="*/ 0 w 5512777"/>
                  <a:gd name="connsiteY0" fmla="*/ 448434 h 615654"/>
                  <a:gd name="connsiteX1" fmla="*/ 474785 w 5512777"/>
                  <a:gd name="connsiteY1" fmla="*/ 131911 h 615654"/>
                  <a:gd name="connsiteX2" fmla="*/ 1099039 w 5512777"/>
                  <a:gd name="connsiteY2" fmla="*/ 615488 h 615654"/>
                  <a:gd name="connsiteX3" fmla="*/ 1758462 w 5512777"/>
                  <a:gd name="connsiteY3" fmla="*/ 70365 h 615654"/>
                  <a:gd name="connsiteX4" fmla="*/ 2391508 w 5512777"/>
                  <a:gd name="connsiteY4" fmla="*/ 580319 h 615654"/>
                  <a:gd name="connsiteX5" fmla="*/ 3050931 w 5512777"/>
                  <a:gd name="connsiteY5" fmla="*/ 35196 h 615654"/>
                  <a:gd name="connsiteX6" fmla="*/ 3701562 w 5512777"/>
                  <a:gd name="connsiteY6" fmla="*/ 545150 h 615654"/>
                  <a:gd name="connsiteX7" fmla="*/ 4317023 w 5512777"/>
                  <a:gd name="connsiteY7" fmla="*/ 27 h 615654"/>
                  <a:gd name="connsiteX8" fmla="*/ 4950069 w 5512777"/>
                  <a:gd name="connsiteY8" fmla="*/ 518773 h 615654"/>
                  <a:gd name="connsiteX9" fmla="*/ 5512777 w 5512777"/>
                  <a:gd name="connsiteY9" fmla="*/ 35196 h 6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512777" h="615654">
                    <a:moveTo>
                      <a:pt x="0" y="448434"/>
                    </a:moveTo>
                    <a:cubicBezTo>
                      <a:pt x="145806" y="276251"/>
                      <a:pt x="291612" y="104069"/>
                      <a:pt x="474785" y="131911"/>
                    </a:cubicBezTo>
                    <a:cubicBezTo>
                      <a:pt x="657958" y="159753"/>
                      <a:pt x="885093" y="625746"/>
                      <a:pt x="1099039" y="615488"/>
                    </a:cubicBezTo>
                    <a:cubicBezTo>
                      <a:pt x="1312985" y="605230"/>
                      <a:pt x="1543051" y="76226"/>
                      <a:pt x="1758462" y="70365"/>
                    </a:cubicBezTo>
                    <a:cubicBezTo>
                      <a:pt x="1973873" y="64504"/>
                      <a:pt x="2176097" y="586180"/>
                      <a:pt x="2391508" y="580319"/>
                    </a:cubicBezTo>
                    <a:cubicBezTo>
                      <a:pt x="2606919" y="574458"/>
                      <a:pt x="2832589" y="41057"/>
                      <a:pt x="3050931" y="35196"/>
                    </a:cubicBezTo>
                    <a:cubicBezTo>
                      <a:pt x="3269273" y="29334"/>
                      <a:pt x="3490547" y="551012"/>
                      <a:pt x="3701562" y="545150"/>
                    </a:cubicBezTo>
                    <a:cubicBezTo>
                      <a:pt x="3912577" y="539288"/>
                      <a:pt x="4108939" y="4423"/>
                      <a:pt x="4317023" y="27"/>
                    </a:cubicBezTo>
                    <a:cubicBezTo>
                      <a:pt x="4525107" y="-4369"/>
                      <a:pt x="4750777" y="512912"/>
                      <a:pt x="4950069" y="518773"/>
                    </a:cubicBezTo>
                    <a:cubicBezTo>
                      <a:pt x="5149361" y="524634"/>
                      <a:pt x="5331069" y="279915"/>
                      <a:pt x="5512777" y="35196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08EED62E-FEB8-432B-818D-568A8F543B2C}"/>
                </a:ext>
              </a:extLst>
            </p:cNvPr>
            <p:cNvGrpSpPr/>
            <p:nvPr/>
          </p:nvGrpSpPr>
          <p:grpSpPr>
            <a:xfrm>
              <a:off x="3799534" y="5561256"/>
              <a:ext cx="4499195" cy="137980"/>
              <a:chOff x="3799535" y="5512548"/>
              <a:chExt cx="3575160" cy="186688"/>
            </a:xfrm>
          </p:grpSpPr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CB898F09-5B81-425E-8428-B99D45C5A1EB}"/>
                  </a:ext>
                </a:extLst>
              </p:cNvPr>
              <p:cNvGrpSpPr/>
              <p:nvPr/>
            </p:nvGrpSpPr>
            <p:grpSpPr>
              <a:xfrm>
                <a:off x="3799535" y="5586396"/>
                <a:ext cx="1773068" cy="112840"/>
                <a:chOff x="1002326" y="4882664"/>
                <a:chExt cx="2030221" cy="155494"/>
              </a:xfrm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AB62FA5C-8203-49B7-9402-F222C694422F}"/>
                    </a:ext>
                  </a:extLst>
                </p:cNvPr>
                <p:cNvSpPr/>
                <p:nvPr/>
              </p:nvSpPr>
              <p:spPr>
                <a:xfrm>
                  <a:off x="1002326" y="4923692"/>
                  <a:ext cx="1024968" cy="114466"/>
                </a:xfrm>
                <a:custGeom>
                  <a:avLst/>
                  <a:gdLst>
                    <a:gd name="connsiteX0" fmla="*/ 0 w 5512777"/>
                    <a:gd name="connsiteY0" fmla="*/ 448434 h 615654"/>
                    <a:gd name="connsiteX1" fmla="*/ 474785 w 5512777"/>
                    <a:gd name="connsiteY1" fmla="*/ 131911 h 615654"/>
                    <a:gd name="connsiteX2" fmla="*/ 1099039 w 5512777"/>
                    <a:gd name="connsiteY2" fmla="*/ 615488 h 615654"/>
                    <a:gd name="connsiteX3" fmla="*/ 1758462 w 5512777"/>
                    <a:gd name="connsiteY3" fmla="*/ 70365 h 615654"/>
                    <a:gd name="connsiteX4" fmla="*/ 2391508 w 5512777"/>
                    <a:gd name="connsiteY4" fmla="*/ 580319 h 615654"/>
                    <a:gd name="connsiteX5" fmla="*/ 3050931 w 5512777"/>
                    <a:gd name="connsiteY5" fmla="*/ 35196 h 615654"/>
                    <a:gd name="connsiteX6" fmla="*/ 3701562 w 5512777"/>
                    <a:gd name="connsiteY6" fmla="*/ 545150 h 615654"/>
                    <a:gd name="connsiteX7" fmla="*/ 4317023 w 5512777"/>
                    <a:gd name="connsiteY7" fmla="*/ 27 h 615654"/>
                    <a:gd name="connsiteX8" fmla="*/ 4950069 w 5512777"/>
                    <a:gd name="connsiteY8" fmla="*/ 518773 h 615654"/>
                    <a:gd name="connsiteX9" fmla="*/ 5512777 w 5512777"/>
                    <a:gd name="connsiteY9" fmla="*/ 35196 h 615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512777" h="615654">
                      <a:moveTo>
                        <a:pt x="0" y="448434"/>
                      </a:moveTo>
                      <a:cubicBezTo>
                        <a:pt x="145806" y="276251"/>
                        <a:pt x="291612" y="104069"/>
                        <a:pt x="474785" y="131911"/>
                      </a:cubicBezTo>
                      <a:cubicBezTo>
                        <a:pt x="657958" y="159753"/>
                        <a:pt x="885093" y="625746"/>
                        <a:pt x="1099039" y="615488"/>
                      </a:cubicBezTo>
                      <a:cubicBezTo>
                        <a:pt x="1312985" y="605230"/>
                        <a:pt x="1543051" y="76226"/>
                        <a:pt x="1758462" y="70365"/>
                      </a:cubicBezTo>
                      <a:cubicBezTo>
                        <a:pt x="1973873" y="64504"/>
                        <a:pt x="2176097" y="586180"/>
                        <a:pt x="2391508" y="580319"/>
                      </a:cubicBezTo>
                      <a:cubicBezTo>
                        <a:pt x="2606919" y="574458"/>
                        <a:pt x="2832589" y="41057"/>
                        <a:pt x="3050931" y="35196"/>
                      </a:cubicBezTo>
                      <a:cubicBezTo>
                        <a:pt x="3269273" y="29334"/>
                        <a:pt x="3490547" y="551012"/>
                        <a:pt x="3701562" y="545150"/>
                      </a:cubicBezTo>
                      <a:cubicBezTo>
                        <a:pt x="3912577" y="539288"/>
                        <a:pt x="4108939" y="4423"/>
                        <a:pt x="4317023" y="27"/>
                      </a:cubicBezTo>
                      <a:cubicBezTo>
                        <a:pt x="4525107" y="-4369"/>
                        <a:pt x="4750777" y="512912"/>
                        <a:pt x="4950069" y="518773"/>
                      </a:cubicBezTo>
                      <a:cubicBezTo>
                        <a:pt x="5149361" y="524634"/>
                        <a:pt x="5331069" y="279915"/>
                        <a:pt x="5512777" y="35196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5BBED959-CE67-4F1F-9D4F-AD4F287CF66F}"/>
                    </a:ext>
                  </a:extLst>
                </p:cNvPr>
                <p:cNvSpPr/>
                <p:nvPr/>
              </p:nvSpPr>
              <p:spPr>
                <a:xfrm>
                  <a:off x="2007579" y="4882664"/>
                  <a:ext cx="1024968" cy="114466"/>
                </a:xfrm>
                <a:custGeom>
                  <a:avLst/>
                  <a:gdLst>
                    <a:gd name="connsiteX0" fmla="*/ 0 w 5512777"/>
                    <a:gd name="connsiteY0" fmla="*/ 448434 h 615654"/>
                    <a:gd name="connsiteX1" fmla="*/ 474785 w 5512777"/>
                    <a:gd name="connsiteY1" fmla="*/ 131911 h 615654"/>
                    <a:gd name="connsiteX2" fmla="*/ 1099039 w 5512777"/>
                    <a:gd name="connsiteY2" fmla="*/ 615488 h 615654"/>
                    <a:gd name="connsiteX3" fmla="*/ 1758462 w 5512777"/>
                    <a:gd name="connsiteY3" fmla="*/ 70365 h 615654"/>
                    <a:gd name="connsiteX4" fmla="*/ 2391508 w 5512777"/>
                    <a:gd name="connsiteY4" fmla="*/ 580319 h 615654"/>
                    <a:gd name="connsiteX5" fmla="*/ 3050931 w 5512777"/>
                    <a:gd name="connsiteY5" fmla="*/ 35196 h 615654"/>
                    <a:gd name="connsiteX6" fmla="*/ 3701562 w 5512777"/>
                    <a:gd name="connsiteY6" fmla="*/ 545150 h 615654"/>
                    <a:gd name="connsiteX7" fmla="*/ 4317023 w 5512777"/>
                    <a:gd name="connsiteY7" fmla="*/ 27 h 615654"/>
                    <a:gd name="connsiteX8" fmla="*/ 4950069 w 5512777"/>
                    <a:gd name="connsiteY8" fmla="*/ 518773 h 615654"/>
                    <a:gd name="connsiteX9" fmla="*/ 5512777 w 5512777"/>
                    <a:gd name="connsiteY9" fmla="*/ 35196 h 615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512777" h="615654">
                      <a:moveTo>
                        <a:pt x="0" y="448434"/>
                      </a:moveTo>
                      <a:cubicBezTo>
                        <a:pt x="145806" y="276251"/>
                        <a:pt x="291612" y="104069"/>
                        <a:pt x="474785" y="131911"/>
                      </a:cubicBezTo>
                      <a:cubicBezTo>
                        <a:pt x="657958" y="159753"/>
                        <a:pt x="885093" y="625746"/>
                        <a:pt x="1099039" y="615488"/>
                      </a:cubicBezTo>
                      <a:cubicBezTo>
                        <a:pt x="1312985" y="605230"/>
                        <a:pt x="1543051" y="76226"/>
                        <a:pt x="1758462" y="70365"/>
                      </a:cubicBezTo>
                      <a:cubicBezTo>
                        <a:pt x="1973873" y="64504"/>
                        <a:pt x="2176097" y="586180"/>
                        <a:pt x="2391508" y="580319"/>
                      </a:cubicBezTo>
                      <a:cubicBezTo>
                        <a:pt x="2606919" y="574458"/>
                        <a:pt x="2832589" y="41057"/>
                        <a:pt x="3050931" y="35196"/>
                      </a:cubicBezTo>
                      <a:cubicBezTo>
                        <a:pt x="3269273" y="29334"/>
                        <a:pt x="3490547" y="551012"/>
                        <a:pt x="3701562" y="545150"/>
                      </a:cubicBezTo>
                      <a:cubicBezTo>
                        <a:pt x="3912577" y="539288"/>
                        <a:pt x="4108939" y="4423"/>
                        <a:pt x="4317023" y="27"/>
                      </a:cubicBezTo>
                      <a:cubicBezTo>
                        <a:pt x="4525107" y="-4369"/>
                        <a:pt x="4750777" y="512912"/>
                        <a:pt x="4950069" y="518773"/>
                      </a:cubicBezTo>
                      <a:cubicBezTo>
                        <a:pt x="5149361" y="524634"/>
                        <a:pt x="5331069" y="279915"/>
                        <a:pt x="5512777" y="35196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37D1F50B-D238-4400-A53C-2A0DA20D5C37}"/>
                  </a:ext>
                </a:extLst>
              </p:cNvPr>
              <p:cNvGrpSpPr/>
              <p:nvPr/>
            </p:nvGrpSpPr>
            <p:grpSpPr>
              <a:xfrm>
                <a:off x="5601627" y="5512548"/>
                <a:ext cx="1773068" cy="112840"/>
                <a:chOff x="1002326" y="4882664"/>
                <a:chExt cx="2030221" cy="155494"/>
              </a:xfrm>
            </p:grpSpPr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61497B5F-AA3A-4A7D-9123-F757A86F8C46}"/>
                    </a:ext>
                  </a:extLst>
                </p:cNvPr>
                <p:cNvSpPr/>
                <p:nvPr/>
              </p:nvSpPr>
              <p:spPr>
                <a:xfrm>
                  <a:off x="1002326" y="4923692"/>
                  <a:ext cx="1024968" cy="114466"/>
                </a:xfrm>
                <a:custGeom>
                  <a:avLst/>
                  <a:gdLst>
                    <a:gd name="connsiteX0" fmla="*/ 0 w 5512777"/>
                    <a:gd name="connsiteY0" fmla="*/ 448434 h 615654"/>
                    <a:gd name="connsiteX1" fmla="*/ 474785 w 5512777"/>
                    <a:gd name="connsiteY1" fmla="*/ 131911 h 615654"/>
                    <a:gd name="connsiteX2" fmla="*/ 1099039 w 5512777"/>
                    <a:gd name="connsiteY2" fmla="*/ 615488 h 615654"/>
                    <a:gd name="connsiteX3" fmla="*/ 1758462 w 5512777"/>
                    <a:gd name="connsiteY3" fmla="*/ 70365 h 615654"/>
                    <a:gd name="connsiteX4" fmla="*/ 2391508 w 5512777"/>
                    <a:gd name="connsiteY4" fmla="*/ 580319 h 615654"/>
                    <a:gd name="connsiteX5" fmla="*/ 3050931 w 5512777"/>
                    <a:gd name="connsiteY5" fmla="*/ 35196 h 615654"/>
                    <a:gd name="connsiteX6" fmla="*/ 3701562 w 5512777"/>
                    <a:gd name="connsiteY6" fmla="*/ 545150 h 615654"/>
                    <a:gd name="connsiteX7" fmla="*/ 4317023 w 5512777"/>
                    <a:gd name="connsiteY7" fmla="*/ 27 h 615654"/>
                    <a:gd name="connsiteX8" fmla="*/ 4950069 w 5512777"/>
                    <a:gd name="connsiteY8" fmla="*/ 518773 h 615654"/>
                    <a:gd name="connsiteX9" fmla="*/ 5512777 w 5512777"/>
                    <a:gd name="connsiteY9" fmla="*/ 35196 h 615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512777" h="615654">
                      <a:moveTo>
                        <a:pt x="0" y="448434"/>
                      </a:moveTo>
                      <a:cubicBezTo>
                        <a:pt x="145806" y="276251"/>
                        <a:pt x="291612" y="104069"/>
                        <a:pt x="474785" y="131911"/>
                      </a:cubicBezTo>
                      <a:cubicBezTo>
                        <a:pt x="657958" y="159753"/>
                        <a:pt x="885093" y="625746"/>
                        <a:pt x="1099039" y="615488"/>
                      </a:cubicBezTo>
                      <a:cubicBezTo>
                        <a:pt x="1312985" y="605230"/>
                        <a:pt x="1543051" y="76226"/>
                        <a:pt x="1758462" y="70365"/>
                      </a:cubicBezTo>
                      <a:cubicBezTo>
                        <a:pt x="1973873" y="64504"/>
                        <a:pt x="2176097" y="586180"/>
                        <a:pt x="2391508" y="580319"/>
                      </a:cubicBezTo>
                      <a:cubicBezTo>
                        <a:pt x="2606919" y="574458"/>
                        <a:pt x="2832589" y="41057"/>
                        <a:pt x="3050931" y="35196"/>
                      </a:cubicBezTo>
                      <a:cubicBezTo>
                        <a:pt x="3269273" y="29334"/>
                        <a:pt x="3490547" y="551012"/>
                        <a:pt x="3701562" y="545150"/>
                      </a:cubicBezTo>
                      <a:cubicBezTo>
                        <a:pt x="3912577" y="539288"/>
                        <a:pt x="4108939" y="4423"/>
                        <a:pt x="4317023" y="27"/>
                      </a:cubicBezTo>
                      <a:cubicBezTo>
                        <a:pt x="4525107" y="-4369"/>
                        <a:pt x="4750777" y="512912"/>
                        <a:pt x="4950069" y="518773"/>
                      </a:cubicBezTo>
                      <a:cubicBezTo>
                        <a:pt x="5149361" y="524634"/>
                        <a:pt x="5331069" y="279915"/>
                        <a:pt x="5512777" y="35196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79AFFAB2-C89F-46C6-AF4E-83766E38495C}"/>
                    </a:ext>
                  </a:extLst>
                </p:cNvPr>
                <p:cNvSpPr/>
                <p:nvPr/>
              </p:nvSpPr>
              <p:spPr>
                <a:xfrm>
                  <a:off x="2007579" y="4882664"/>
                  <a:ext cx="1024968" cy="114466"/>
                </a:xfrm>
                <a:custGeom>
                  <a:avLst/>
                  <a:gdLst>
                    <a:gd name="connsiteX0" fmla="*/ 0 w 5512777"/>
                    <a:gd name="connsiteY0" fmla="*/ 448434 h 615654"/>
                    <a:gd name="connsiteX1" fmla="*/ 474785 w 5512777"/>
                    <a:gd name="connsiteY1" fmla="*/ 131911 h 615654"/>
                    <a:gd name="connsiteX2" fmla="*/ 1099039 w 5512777"/>
                    <a:gd name="connsiteY2" fmla="*/ 615488 h 615654"/>
                    <a:gd name="connsiteX3" fmla="*/ 1758462 w 5512777"/>
                    <a:gd name="connsiteY3" fmla="*/ 70365 h 615654"/>
                    <a:gd name="connsiteX4" fmla="*/ 2391508 w 5512777"/>
                    <a:gd name="connsiteY4" fmla="*/ 580319 h 615654"/>
                    <a:gd name="connsiteX5" fmla="*/ 3050931 w 5512777"/>
                    <a:gd name="connsiteY5" fmla="*/ 35196 h 615654"/>
                    <a:gd name="connsiteX6" fmla="*/ 3701562 w 5512777"/>
                    <a:gd name="connsiteY6" fmla="*/ 545150 h 615654"/>
                    <a:gd name="connsiteX7" fmla="*/ 4317023 w 5512777"/>
                    <a:gd name="connsiteY7" fmla="*/ 27 h 615654"/>
                    <a:gd name="connsiteX8" fmla="*/ 4950069 w 5512777"/>
                    <a:gd name="connsiteY8" fmla="*/ 518773 h 615654"/>
                    <a:gd name="connsiteX9" fmla="*/ 5512777 w 5512777"/>
                    <a:gd name="connsiteY9" fmla="*/ 35196 h 6156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512777" h="615654">
                      <a:moveTo>
                        <a:pt x="0" y="448434"/>
                      </a:moveTo>
                      <a:cubicBezTo>
                        <a:pt x="145806" y="276251"/>
                        <a:pt x="291612" y="104069"/>
                        <a:pt x="474785" y="131911"/>
                      </a:cubicBezTo>
                      <a:cubicBezTo>
                        <a:pt x="657958" y="159753"/>
                        <a:pt x="885093" y="625746"/>
                        <a:pt x="1099039" y="615488"/>
                      </a:cubicBezTo>
                      <a:cubicBezTo>
                        <a:pt x="1312985" y="605230"/>
                        <a:pt x="1543051" y="76226"/>
                        <a:pt x="1758462" y="70365"/>
                      </a:cubicBezTo>
                      <a:cubicBezTo>
                        <a:pt x="1973873" y="64504"/>
                        <a:pt x="2176097" y="586180"/>
                        <a:pt x="2391508" y="580319"/>
                      </a:cubicBezTo>
                      <a:cubicBezTo>
                        <a:pt x="2606919" y="574458"/>
                        <a:pt x="2832589" y="41057"/>
                        <a:pt x="3050931" y="35196"/>
                      </a:cubicBezTo>
                      <a:cubicBezTo>
                        <a:pt x="3269273" y="29334"/>
                        <a:pt x="3490547" y="551012"/>
                        <a:pt x="3701562" y="545150"/>
                      </a:cubicBezTo>
                      <a:cubicBezTo>
                        <a:pt x="3912577" y="539288"/>
                        <a:pt x="4108939" y="4423"/>
                        <a:pt x="4317023" y="27"/>
                      </a:cubicBezTo>
                      <a:cubicBezTo>
                        <a:pt x="4525107" y="-4369"/>
                        <a:pt x="4750777" y="512912"/>
                        <a:pt x="4950069" y="518773"/>
                      </a:cubicBezTo>
                      <a:cubicBezTo>
                        <a:pt x="5149361" y="524634"/>
                        <a:pt x="5331069" y="279915"/>
                        <a:pt x="5512777" y="35196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565FC1BB-0809-478E-9A05-2FDCAA0239AB}"/>
                </a:ext>
              </a:extLst>
            </p:cNvPr>
            <p:cNvGrpSpPr/>
            <p:nvPr/>
          </p:nvGrpSpPr>
          <p:grpSpPr>
            <a:xfrm>
              <a:off x="2272681" y="5706383"/>
              <a:ext cx="2642247" cy="199327"/>
              <a:chOff x="2027581" y="5668675"/>
              <a:chExt cx="2642247" cy="199327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B408A3C4-161B-448C-A6D4-585C66402B97}"/>
                  </a:ext>
                </a:extLst>
              </p:cNvPr>
              <p:cNvSpPr/>
              <p:nvPr/>
            </p:nvSpPr>
            <p:spPr>
              <a:xfrm rot="286045">
                <a:off x="2027581" y="5668675"/>
                <a:ext cx="895143" cy="83067"/>
              </a:xfrm>
              <a:custGeom>
                <a:avLst/>
                <a:gdLst>
                  <a:gd name="connsiteX0" fmla="*/ 0 w 5512777"/>
                  <a:gd name="connsiteY0" fmla="*/ 448434 h 615654"/>
                  <a:gd name="connsiteX1" fmla="*/ 474785 w 5512777"/>
                  <a:gd name="connsiteY1" fmla="*/ 131911 h 615654"/>
                  <a:gd name="connsiteX2" fmla="*/ 1099039 w 5512777"/>
                  <a:gd name="connsiteY2" fmla="*/ 615488 h 615654"/>
                  <a:gd name="connsiteX3" fmla="*/ 1758462 w 5512777"/>
                  <a:gd name="connsiteY3" fmla="*/ 70365 h 615654"/>
                  <a:gd name="connsiteX4" fmla="*/ 2391508 w 5512777"/>
                  <a:gd name="connsiteY4" fmla="*/ 580319 h 615654"/>
                  <a:gd name="connsiteX5" fmla="*/ 3050931 w 5512777"/>
                  <a:gd name="connsiteY5" fmla="*/ 35196 h 615654"/>
                  <a:gd name="connsiteX6" fmla="*/ 3701562 w 5512777"/>
                  <a:gd name="connsiteY6" fmla="*/ 545150 h 615654"/>
                  <a:gd name="connsiteX7" fmla="*/ 4317023 w 5512777"/>
                  <a:gd name="connsiteY7" fmla="*/ 27 h 615654"/>
                  <a:gd name="connsiteX8" fmla="*/ 4950069 w 5512777"/>
                  <a:gd name="connsiteY8" fmla="*/ 518773 h 615654"/>
                  <a:gd name="connsiteX9" fmla="*/ 5512777 w 5512777"/>
                  <a:gd name="connsiteY9" fmla="*/ 35196 h 6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512777" h="615654">
                    <a:moveTo>
                      <a:pt x="0" y="448434"/>
                    </a:moveTo>
                    <a:cubicBezTo>
                      <a:pt x="145806" y="276251"/>
                      <a:pt x="291612" y="104069"/>
                      <a:pt x="474785" y="131911"/>
                    </a:cubicBezTo>
                    <a:cubicBezTo>
                      <a:pt x="657958" y="159753"/>
                      <a:pt x="885093" y="625746"/>
                      <a:pt x="1099039" y="615488"/>
                    </a:cubicBezTo>
                    <a:cubicBezTo>
                      <a:pt x="1312985" y="605230"/>
                      <a:pt x="1543051" y="76226"/>
                      <a:pt x="1758462" y="70365"/>
                    </a:cubicBezTo>
                    <a:cubicBezTo>
                      <a:pt x="1973873" y="64504"/>
                      <a:pt x="2176097" y="586180"/>
                      <a:pt x="2391508" y="580319"/>
                    </a:cubicBezTo>
                    <a:cubicBezTo>
                      <a:pt x="2606919" y="574458"/>
                      <a:pt x="2832589" y="41057"/>
                      <a:pt x="3050931" y="35196"/>
                    </a:cubicBezTo>
                    <a:cubicBezTo>
                      <a:pt x="3269273" y="29334"/>
                      <a:pt x="3490547" y="551012"/>
                      <a:pt x="3701562" y="545150"/>
                    </a:cubicBezTo>
                    <a:cubicBezTo>
                      <a:pt x="3912577" y="539288"/>
                      <a:pt x="4108939" y="4423"/>
                      <a:pt x="4317023" y="27"/>
                    </a:cubicBezTo>
                    <a:cubicBezTo>
                      <a:pt x="4525107" y="-4369"/>
                      <a:pt x="4750777" y="512912"/>
                      <a:pt x="4950069" y="518773"/>
                    </a:cubicBezTo>
                    <a:cubicBezTo>
                      <a:pt x="5149361" y="524634"/>
                      <a:pt x="5331069" y="279915"/>
                      <a:pt x="5512777" y="35196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BD82C53E-5C1E-4391-8839-61F97E13FD69}"/>
                  </a:ext>
                </a:extLst>
              </p:cNvPr>
              <p:cNvSpPr/>
              <p:nvPr/>
            </p:nvSpPr>
            <p:spPr>
              <a:xfrm rot="286045">
                <a:off x="2896418" y="5726805"/>
                <a:ext cx="895143" cy="83067"/>
              </a:xfrm>
              <a:custGeom>
                <a:avLst/>
                <a:gdLst>
                  <a:gd name="connsiteX0" fmla="*/ 0 w 5512777"/>
                  <a:gd name="connsiteY0" fmla="*/ 448434 h 615654"/>
                  <a:gd name="connsiteX1" fmla="*/ 474785 w 5512777"/>
                  <a:gd name="connsiteY1" fmla="*/ 131911 h 615654"/>
                  <a:gd name="connsiteX2" fmla="*/ 1099039 w 5512777"/>
                  <a:gd name="connsiteY2" fmla="*/ 615488 h 615654"/>
                  <a:gd name="connsiteX3" fmla="*/ 1758462 w 5512777"/>
                  <a:gd name="connsiteY3" fmla="*/ 70365 h 615654"/>
                  <a:gd name="connsiteX4" fmla="*/ 2391508 w 5512777"/>
                  <a:gd name="connsiteY4" fmla="*/ 580319 h 615654"/>
                  <a:gd name="connsiteX5" fmla="*/ 3050931 w 5512777"/>
                  <a:gd name="connsiteY5" fmla="*/ 35196 h 615654"/>
                  <a:gd name="connsiteX6" fmla="*/ 3701562 w 5512777"/>
                  <a:gd name="connsiteY6" fmla="*/ 545150 h 615654"/>
                  <a:gd name="connsiteX7" fmla="*/ 4317023 w 5512777"/>
                  <a:gd name="connsiteY7" fmla="*/ 27 h 615654"/>
                  <a:gd name="connsiteX8" fmla="*/ 4950069 w 5512777"/>
                  <a:gd name="connsiteY8" fmla="*/ 518773 h 615654"/>
                  <a:gd name="connsiteX9" fmla="*/ 5512777 w 5512777"/>
                  <a:gd name="connsiteY9" fmla="*/ 35196 h 6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512777" h="615654">
                    <a:moveTo>
                      <a:pt x="0" y="448434"/>
                    </a:moveTo>
                    <a:cubicBezTo>
                      <a:pt x="145806" y="276251"/>
                      <a:pt x="291612" y="104069"/>
                      <a:pt x="474785" y="131911"/>
                    </a:cubicBezTo>
                    <a:cubicBezTo>
                      <a:pt x="657958" y="159753"/>
                      <a:pt x="885093" y="625746"/>
                      <a:pt x="1099039" y="615488"/>
                    </a:cubicBezTo>
                    <a:cubicBezTo>
                      <a:pt x="1312985" y="605230"/>
                      <a:pt x="1543051" y="76226"/>
                      <a:pt x="1758462" y="70365"/>
                    </a:cubicBezTo>
                    <a:cubicBezTo>
                      <a:pt x="1973873" y="64504"/>
                      <a:pt x="2176097" y="586180"/>
                      <a:pt x="2391508" y="580319"/>
                    </a:cubicBezTo>
                    <a:cubicBezTo>
                      <a:pt x="2606919" y="574458"/>
                      <a:pt x="2832589" y="41057"/>
                      <a:pt x="3050931" y="35196"/>
                    </a:cubicBezTo>
                    <a:cubicBezTo>
                      <a:pt x="3269273" y="29334"/>
                      <a:pt x="3490547" y="551012"/>
                      <a:pt x="3701562" y="545150"/>
                    </a:cubicBezTo>
                    <a:cubicBezTo>
                      <a:pt x="3912577" y="539288"/>
                      <a:pt x="4108939" y="4423"/>
                      <a:pt x="4317023" y="27"/>
                    </a:cubicBezTo>
                    <a:cubicBezTo>
                      <a:pt x="4525107" y="-4369"/>
                      <a:pt x="4750777" y="512912"/>
                      <a:pt x="4950069" y="518773"/>
                    </a:cubicBezTo>
                    <a:cubicBezTo>
                      <a:pt x="5149361" y="524634"/>
                      <a:pt x="5331069" y="279915"/>
                      <a:pt x="5512777" y="35196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85DF9237-387B-4EB8-9843-586295FD02D5}"/>
                  </a:ext>
                </a:extLst>
              </p:cNvPr>
              <p:cNvSpPr/>
              <p:nvPr/>
            </p:nvSpPr>
            <p:spPr>
              <a:xfrm rot="286045">
                <a:off x="3774685" y="5784935"/>
                <a:ext cx="895143" cy="83067"/>
              </a:xfrm>
              <a:custGeom>
                <a:avLst/>
                <a:gdLst>
                  <a:gd name="connsiteX0" fmla="*/ 0 w 5512777"/>
                  <a:gd name="connsiteY0" fmla="*/ 448434 h 615654"/>
                  <a:gd name="connsiteX1" fmla="*/ 474785 w 5512777"/>
                  <a:gd name="connsiteY1" fmla="*/ 131911 h 615654"/>
                  <a:gd name="connsiteX2" fmla="*/ 1099039 w 5512777"/>
                  <a:gd name="connsiteY2" fmla="*/ 615488 h 615654"/>
                  <a:gd name="connsiteX3" fmla="*/ 1758462 w 5512777"/>
                  <a:gd name="connsiteY3" fmla="*/ 70365 h 615654"/>
                  <a:gd name="connsiteX4" fmla="*/ 2391508 w 5512777"/>
                  <a:gd name="connsiteY4" fmla="*/ 580319 h 615654"/>
                  <a:gd name="connsiteX5" fmla="*/ 3050931 w 5512777"/>
                  <a:gd name="connsiteY5" fmla="*/ 35196 h 615654"/>
                  <a:gd name="connsiteX6" fmla="*/ 3701562 w 5512777"/>
                  <a:gd name="connsiteY6" fmla="*/ 545150 h 615654"/>
                  <a:gd name="connsiteX7" fmla="*/ 4317023 w 5512777"/>
                  <a:gd name="connsiteY7" fmla="*/ 27 h 615654"/>
                  <a:gd name="connsiteX8" fmla="*/ 4950069 w 5512777"/>
                  <a:gd name="connsiteY8" fmla="*/ 518773 h 615654"/>
                  <a:gd name="connsiteX9" fmla="*/ 5512777 w 5512777"/>
                  <a:gd name="connsiteY9" fmla="*/ 35196 h 6156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512777" h="615654">
                    <a:moveTo>
                      <a:pt x="0" y="448434"/>
                    </a:moveTo>
                    <a:cubicBezTo>
                      <a:pt x="145806" y="276251"/>
                      <a:pt x="291612" y="104069"/>
                      <a:pt x="474785" y="131911"/>
                    </a:cubicBezTo>
                    <a:cubicBezTo>
                      <a:pt x="657958" y="159753"/>
                      <a:pt x="885093" y="625746"/>
                      <a:pt x="1099039" y="615488"/>
                    </a:cubicBezTo>
                    <a:cubicBezTo>
                      <a:pt x="1312985" y="605230"/>
                      <a:pt x="1543051" y="76226"/>
                      <a:pt x="1758462" y="70365"/>
                    </a:cubicBezTo>
                    <a:cubicBezTo>
                      <a:pt x="1973873" y="64504"/>
                      <a:pt x="2176097" y="586180"/>
                      <a:pt x="2391508" y="580319"/>
                    </a:cubicBezTo>
                    <a:cubicBezTo>
                      <a:pt x="2606919" y="574458"/>
                      <a:pt x="2832589" y="41057"/>
                      <a:pt x="3050931" y="35196"/>
                    </a:cubicBezTo>
                    <a:cubicBezTo>
                      <a:pt x="3269273" y="29334"/>
                      <a:pt x="3490547" y="551012"/>
                      <a:pt x="3701562" y="545150"/>
                    </a:cubicBezTo>
                    <a:cubicBezTo>
                      <a:pt x="3912577" y="539288"/>
                      <a:pt x="4108939" y="4423"/>
                      <a:pt x="4317023" y="27"/>
                    </a:cubicBezTo>
                    <a:cubicBezTo>
                      <a:pt x="4525107" y="-4369"/>
                      <a:pt x="4750777" y="512912"/>
                      <a:pt x="4950069" y="518773"/>
                    </a:cubicBezTo>
                    <a:cubicBezTo>
                      <a:pt x="5149361" y="524634"/>
                      <a:pt x="5331069" y="279915"/>
                      <a:pt x="5512777" y="35196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405767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72621"/>
            <a:ext cx="7886700" cy="58645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Luminosity with a Simple Scaling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771226"/>
            <a:ext cx="8151395" cy="4478745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/>
              <a:t>Naive scaling:  </a:t>
            </a:r>
            <a:r>
              <a:rPr lang="en-US" altLang="ja-JP" i="1" dirty="0" err="1">
                <a:latin typeface="Symbol" panose="05050102010706020507" pitchFamily="18" charset="2"/>
              </a:rPr>
              <a:t>s</a:t>
            </a:r>
            <a:r>
              <a:rPr lang="en-US" altLang="ja-JP" i="1" baseline="-25000" dirty="0" err="1"/>
              <a:t>x</a:t>
            </a:r>
            <a:r>
              <a:rPr lang="en-US" altLang="ja-JP" i="1" dirty="0" err="1">
                <a:latin typeface="Symbol" panose="05050102010706020507" pitchFamily="18" charset="2"/>
              </a:rPr>
              <a:t>s</a:t>
            </a:r>
            <a:r>
              <a:rPr lang="en-US" altLang="ja-JP" i="1" baseline="-25000" dirty="0" err="1"/>
              <a:t>y</a:t>
            </a:r>
            <a:r>
              <a:rPr lang="en-US" altLang="ja-JP" dirty="0"/>
              <a:t>  is proportional to sqrt(</a:t>
            </a:r>
            <a:r>
              <a:rPr lang="en-US" altLang="ja-JP" i="1" dirty="0" err="1">
                <a:latin typeface="Symbol" panose="05050102010706020507" pitchFamily="18" charset="2"/>
              </a:rPr>
              <a:t>e</a:t>
            </a:r>
            <a:r>
              <a:rPr lang="en-US" altLang="ja-JP" i="1" baseline="-25000" dirty="0" err="1"/>
              <a:t>x</a:t>
            </a:r>
            <a:r>
              <a:rPr lang="en-US" altLang="ja-JP" i="1" dirty="0" err="1">
                <a:latin typeface="Symbol" panose="05050102010706020507" pitchFamily="18" charset="2"/>
              </a:rPr>
              <a:t>e</a:t>
            </a:r>
            <a:r>
              <a:rPr lang="en-US" altLang="ja-JP" i="1" baseline="-25000" dirty="0" err="1"/>
              <a:t>y</a:t>
            </a:r>
            <a:r>
              <a:rPr lang="en-US" altLang="ja-JP" dirty="0"/>
              <a:t>)  ~ </a:t>
            </a:r>
            <a:r>
              <a:rPr lang="en-US" altLang="ja-JP" i="1" dirty="0"/>
              <a:t>1</a:t>
            </a:r>
            <a:r>
              <a:rPr lang="en-US" altLang="ja-JP" dirty="0"/>
              <a:t>/</a:t>
            </a:r>
            <a:r>
              <a:rPr lang="en-US" altLang="ja-JP" i="1" dirty="0"/>
              <a:t>E</a:t>
            </a:r>
            <a:r>
              <a:rPr lang="en-US" altLang="ja-JP" i="1" baseline="-25000" dirty="0"/>
              <a:t>CM</a:t>
            </a:r>
            <a:r>
              <a:rPr lang="en-US" altLang="ja-JP" dirty="0"/>
              <a:t>  </a:t>
            </a:r>
            <a:r>
              <a:rPr lang="en-US" altLang="ja-JP" dirty="0">
                <a:sym typeface="Wingdings" panose="05000000000000000000" pitchFamily="2" charset="2"/>
              </a:rPr>
              <a:t> </a:t>
            </a:r>
            <a:r>
              <a:rPr lang="en-US" altLang="ja-JP" i="1" dirty="0">
                <a:sym typeface="Wingdings" panose="05000000000000000000" pitchFamily="2" charset="2"/>
              </a:rPr>
              <a:t>L </a:t>
            </a:r>
            <a:r>
              <a:rPr lang="en-US" altLang="ja-JP" dirty="0">
                <a:sym typeface="Wingdings" panose="05000000000000000000" pitchFamily="2" charset="2"/>
              </a:rPr>
              <a:t>~ </a:t>
            </a:r>
            <a:r>
              <a:rPr lang="en-US" altLang="ja-JP" i="1" dirty="0"/>
              <a:t>E</a:t>
            </a:r>
            <a:r>
              <a:rPr lang="en-US" altLang="ja-JP" i="1" baseline="-25000" dirty="0"/>
              <a:t>CM</a:t>
            </a:r>
            <a:r>
              <a:rPr lang="en-US" altLang="ja-JP" dirty="0"/>
              <a:t> </a:t>
            </a:r>
          </a:p>
          <a:p>
            <a:r>
              <a:rPr lang="en-US" altLang="ja-JP" dirty="0"/>
              <a:t>However, the larger beam divergence near IP due to the larger emittance at low energies would cause background. </a:t>
            </a:r>
          </a:p>
          <a:p>
            <a:pPr lvl="1"/>
            <a:r>
              <a:rPr lang="en-US" altLang="ja-JP" dirty="0"/>
              <a:t>The synchrotron radiation from halo particles from upstream hit the final quadrupole magnets</a:t>
            </a:r>
          </a:p>
          <a:p>
            <a:pPr lvl="1"/>
            <a:r>
              <a:rPr lang="en-US" altLang="ja-JP" dirty="0"/>
              <a:t>IP beam angle is proportional to</a:t>
            </a:r>
            <a:br>
              <a:rPr lang="en-US" altLang="ja-JP" dirty="0"/>
            </a:br>
            <a:r>
              <a:rPr lang="en-US" altLang="ja-JP" dirty="0"/>
              <a:t> </a:t>
            </a:r>
            <a:br>
              <a:rPr lang="en-US" altLang="ja-JP" dirty="0"/>
            </a:br>
            <a:endParaRPr lang="en-US" altLang="ja-JP" dirty="0"/>
          </a:p>
          <a:p>
            <a:pPr lvl="1"/>
            <a:r>
              <a:rPr lang="en-US" altLang="ja-JP" dirty="0"/>
              <a:t>These halo particles must be collimated out in the collimator section</a:t>
            </a:r>
          </a:p>
          <a:p>
            <a:pPr lvl="1"/>
            <a:r>
              <a:rPr lang="en-US" altLang="ja-JP" i="1" dirty="0" err="1"/>
              <a:t>E</a:t>
            </a:r>
            <a:r>
              <a:rPr lang="en-US" altLang="ja-JP" baseline="-25000" dirty="0" err="1"/>
              <a:t>beam</a:t>
            </a:r>
            <a:r>
              <a:rPr lang="en-US" altLang="ja-JP" dirty="0"/>
              <a:t>=125GeV with TDR parameters (</a:t>
            </a:r>
            <a:r>
              <a:rPr lang="en-US" altLang="ja-JP" i="1" dirty="0">
                <a:latin typeface="Symbol" panose="05050102010706020507" pitchFamily="18" charset="2"/>
              </a:rPr>
              <a:t>e</a:t>
            </a:r>
            <a:r>
              <a:rPr lang="en-US" altLang="ja-JP" i="1" baseline="-25000" dirty="0"/>
              <a:t>x</a:t>
            </a:r>
            <a:r>
              <a:rPr lang="en-US" altLang="ja-JP" i="1" dirty="0"/>
              <a:t>=10</a:t>
            </a:r>
            <a:r>
              <a:rPr lang="en-US" altLang="ja-JP" i="1" dirty="0">
                <a:latin typeface="Symbol" panose="05050102010706020507" pitchFamily="18" charset="2"/>
              </a:rPr>
              <a:t>m</a:t>
            </a:r>
            <a:r>
              <a:rPr lang="en-US" altLang="ja-JP" i="1" dirty="0"/>
              <a:t>m/</a:t>
            </a:r>
            <a:r>
              <a:rPr lang="en-US" altLang="ja-JP" i="1" dirty="0">
                <a:latin typeface="Symbol" panose="05050102010706020507" pitchFamily="18" charset="2"/>
              </a:rPr>
              <a:t>g</a:t>
            </a:r>
            <a:r>
              <a:rPr lang="en-US" altLang="ja-JP" dirty="0"/>
              <a:t>, </a:t>
            </a:r>
            <a:r>
              <a:rPr lang="en-US" altLang="ja-JP" i="1" dirty="0" err="1">
                <a:latin typeface="Symbol" panose="05050102010706020507" pitchFamily="18" charset="2"/>
              </a:rPr>
              <a:t>e</a:t>
            </a:r>
            <a:r>
              <a:rPr lang="en-US" altLang="ja-JP" i="1" baseline="-25000" dirty="0" err="1"/>
              <a:t>y</a:t>
            </a:r>
            <a:r>
              <a:rPr lang="en-US" altLang="ja-JP" i="1" dirty="0"/>
              <a:t>=35nm/</a:t>
            </a:r>
            <a:r>
              <a:rPr lang="en-US" altLang="ja-JP" i="1" dirty="0">
                <a:latin typeface="Symbol" panose="05050102010706020507" pitchFamily="18" charset="2"/>
              </a:rPr>
              <a:t>g</a:t>
            </a:r>
            <a:r>
              <a:rPr lang="en-US" altLang="ja-JP" dirty="0"/>
              <a:t>, </a:t>
            </a:r>
            <a:r>
              <a:rPr lang="en-US" altLang="ja-JP" i="1" dirty="0" err="1">
                <a:latin typeface="Symbol" panose="05050102010706020507" pitchFamily="18" charset="2"/>
              </a:rPr>
              <a:t>b</a:t>
            </a:r>
            <a:r>
              <a:rPr lang="en-US" altLang="ja-JP" i="1" baseline="-25000" dirty="0" err="1"/>
              <a:t>x</a:t>
            </a:r>
            <a:r>
              <a:rPr lang="en-US" altLang="ja-JP" i="1" dirty="0"/>
              <a:t>*=13mm</a:t>
            </a:r>
            <a:r>
              <a:rPr lang="en-US" altLang="ja-JP" dirty="0"/>
              <a:t>, </a:t>
            </a:r>
            <a:r>
              <a:rPr lang="en-US" altLang="ja-JP" i="1" dirty="0">
                <a:latin typeface="Symbol" panose="05050102010706020507" pitchFamily="18" charset="2"/>
              </a:rPr>
              <a:t>b</a:t>
            </a:r>
            <a:r>
              <a:rPr lang="en-US" altLang="ja-JP" i="1" baseline="-25000" dirty="0"/>
              <a:t>y</a:t>
            </a:r>
            <a:r>
              <a:rPr lang="en-US" altLang="ja-JP" i="1" dirty="0"/>
              <a:t>*=0.41mm</a:t>
            </a:r>
            <a:r>
              <a:rPr lang="en-US" altLang="ja-JP" dirty="0"/>
              <a:t>) are already at the limit of horizontal collimation depth </a:t>
            </a:r>
            <a:r>
              <a:rPr lang="en-US" altLang="ja-JP" i="1" dirty="0"/>
              <a:t>~6</a:t>
            </a:r>
            <a:r>
              <a:rPr lang="en-US" altLang="ja-JP" i="1" dirty="0">
                <a:latin typeface="Symbol" panose="05050102010706020507" pitchFamily="18" charset="2"/>
              </a:rPr>
              <a:t>s</a:t>
            </a:r>
            <a:r>
              <a:rPr lang="en-US" altLang="ja-JP" i="1" baseline="-25000" dirty="0"/>
              <a:t>x</a:t>
            </a:r>
            <a:r>
              <a:rPr lang="en-US" altLang="ja-JP" i="1" dirty="0"/>
              <a:t>   </a:t>
            </a:r>
            <a:r>
              <a:rPr lang="en-US" altLang="ja-JP" dirty="0"/>
              <a:t>(vertical still has big room: </a:t>
            </a:r>
            <a:r>
              <a:rPr lang="en-US" altLang="ja-JP" i="1" dirty="0"/>
              <a:t>&gt;40</a:t>
            </a:r>
            <a:r>
              <a:rPr lang="en-US" altLang="ja-JP" i="1" dirty="0">
                <a:latin typeface="Symbol" panose="05050102010706020507" pitchFamily="18" charset="2"/>
              </a:rPr>
              <a:t>s</a:t>
            </a:r>
            <a:r>
              <a:rPr lang="en-US" altLang="ja-JP" i="1" baseline="-25000" dirty="0"/>
              <a:t>y</a:t>
            </a:r>
            <a:r>
              <a:rPr lang="en-US" altLang="ja-JP" dirty="0"/>
              <a:t>).  (see next page)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13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8F95CEFB-3629-4520-9471-72B05D5BC29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738" y="919018"/>
            <a:ext cx="3392609" cy="69226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6DA45CF1-1309-4CD3-BF54-F47B4223E9F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9264" y="3740047"/>
            <a:ext cx="1664929" cy="54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87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7333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altLang="ja-JP" sz="3600" dirty="0"/>
              <a:t>Luminosity with a Simple Scaling (2)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99983"/>
            <a:ext cx="7886700" cy="1533790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Now, owing to the new DR design, the horizontal emittance has been improved </a:t>
            </a:r>
            <a:r>
              <a:rPr lang="en-US" altLang="ja-JP" dirty="0"/>
              <a:t>:</a:t>
            </a:r>
            <a:r>
              <a:rPr kumimoji="1" lang="en-US" altLang="ja-JP" dirty="0"/>
              <a:t> </a:t>
            </a:r>
            <a:r>
              <a:rPr lang="en-US" altLang="ja-JP" dirty="0" err="1">
                <a:latin typeface="Symbol" panose="05050102010706020507" pitchFamily="18" charset="2"/>
              </a:rPr>
              <a:t>ge</a:t>
            </a:r>
            <a:r>
              <a:rPr lang="en-US" altLang="ja-JP" baseline="-25000" dirty="0" err="1"/>
              <a:t>x</a:t>
            </a:r>
            <a:r>
              <a:rPr lang="en-US" altLang="ja-JP" dirty="0"/>
              <a:t>*=10</a:t>
            </a:r>
            <a:r>
              <a:rPr lang="en-US" altLang="ja-JP" dirty="0">
                <a:sym typeface="Wingdings" panose="05000000000000000000" pitchFamily="2" charset="2"/>
              </a:rPr>
              <a:t></a:t>
            </a:r>
            <a:r>
              <a:rPr lang="en-US" altLang="ja-JP" dirty="0"/>
              <a:t>5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m</a:t>
            </a:r>
            <a:endParaRPr lang="en-US" altLang="ja-JP" dirty="0">
              <a:latin typeface="Symbol" panose="05050102010706020507" pitchFamily="18" charset="2"/>
            </a:endParaRPr>
          </a:p>
          <a:p>
            <a:r>
              <a:rPr kumimoji="1" lang="en-US" altLang="ja-JP" dirty="0"/>
              <a:t>Hence, to keep the collimation depth ~</a:t>
            </a:r>
            <a:r>
              <a:rPr lang="en-US" altLang="ja-JP" dirty="0"/>
              <a:t>6</a:t>
            </a:r>
            <a:r>
              <a:rPr lang="en-US" altLang="ja-JP" dirty="0">
                <a:latin typeface="Symbol" panose="05050102010706020507" pitchFamily="18" charset="2"/>
              </a:rPr>
              <a:t>s</a:t>
            </a:r>
            <a:r>
              <a:rPr lang="en-US" altLang="ja-JP" baseline="-25000" dirty="0"/>
              <a:t>x</a:t>
            </a:r>
            <a:r>
              <a:rPr lang="en-US" altLang="ja-JP" dirty="0"/>
              <a:t>, the horizontal beta must be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14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D037AAF-0317-47F0-B883-6BBCC7D0245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668" y="2855331"/>
            <a:ext cx="5831468" cy="27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9525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806A8F-3568-49C7-9827-FCF64467E1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0953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Issues in the BDS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D587176-5E7D-421B-9ACA-8C8573DF3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14021"/>
            <a:ext cx="7886700" cy="4762942"/>
          </a:xfrm>
        </p:spPr>
        <p:txBody>
          <a:bodyPr/>
          <a:lstStyle/>
          <a:p>
            <a:r>
              <a:rPr kumimoji="1" lang="en-US" altLang="ja-JP" dirty="0"/>
              <a:t>Collimation depth</a:t>
            </a:r>
          </a:p>
          <a:p>
            <a:pPr lvl="1"/>
            <a:r>
              <a:rPr lang="en-US" altLang="ja-JP" dirty="0"/>
              <a:t>Mentioned in the previous page</a:t>
            </a:r>
            <a:br>
              <a:rPr lang="en-US" altLang="ja-JP" dirty="0"/>
            </a:br>
            <a:r>
              <a:rPr lang="en-US" altLang="ja-JP" dirty="0"/>
              <a:t>Adopt </a:t>
            </a:r>
            <a:r>
              <a:rPr lang="en-US" altLang="ja-JP" dirty="0">
                <a:latin typeface="Symbol" panose="05050102010706020507" pitchFamily="18" charset="2"/>
              </a:rPr>
              <a:t>b</a:t>
            </a:r>
            <a:r>
              <a:rPr lang="en-US" altLang="ja-JP" baseline="-25000" dirty="0"/>
              <a:t>y</a:t>
            </a:r>
            <a:r>
              <a:rPr lang="en-US" altLang="ja-JP" dirty="0"/>
              <a:t>* = 18mm</a:t>
            </a:r>
            <a:endParaRPr kumimoji="1" lang="en-US" altLang="ja-JP" dirty="0"/>
          </a:p>
          <a:p>
            <a:r>
              <a:rPr lang="en-US" altLang="ja-JP" dirty="0"/>
              <a:t>Momentum band width</a:t>
            </a:r>
          </a:p>
          <a:p>
            <a:r>
              <a:rPr kumimoji="1" lang="en-US" altLang="ja-JP" dirty="0"/>
              <a:t>Wakefield effects due to the low energy 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5594653-FD94-40D5-BC11-3D9658BF4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0920F18-6BE4-4E4D-946B-64C65181B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02748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4552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BDS : Momentum Band Width (1)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628650" y="1142792"/>
            <a:ext cx="7886700" cy="1147921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dirty="0"/>
              <a:t>Momentum band width in FFS is a bottle neck</a:t>
            </a:r>
          </a:p>
          <a:p>
            <a:pPr lvl="1"/>
            <a:r>
              <a:rPr kumimoji="1" lang="en-US" altLang="ja-JP" dirty="0"/>
              <a:t>TDR parameters gives the energy spread </a:t>
            </a:r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E</a:t>
            </a:r>
            <a:r>
              <a:rPr lang="en-US" altLang="ja-JP" dirty="0"/>
              <a:t>/E=0.41% at 45.6GeV</a:t>
            </a:r>
            <a:br>
              <a:rPr kumimoji="1" lang="en-US" altLang="ja-JP" dirty="0"/>
            </a:br>
            <a:r>
              <a:rPr kumimoji="1" lang="en-US" altLang="ja-JP" dirty="0"/>
              <a:t>  (proportional to 1/E, 0.15% for 125GeV)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16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20B240E-A1E4-486D-88EA-0281891F91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643" y="2181841"/>
            <a:ext cx="7123423" cy="2968094"/>
          </a:xfrm>
          <a:prstGeom prst="rect">
            <a:avLst/>
          </a:prstGeom>
        </p:spPr>
      </p:pic>
      <p:sp>
        <p:nvSpPr>
          <p:cNvPr id="9" name="コンテンツ プレースホルダー 5">
            <a:extLst>
              <a:ext uri="{FF2B5EF4-FFF2-40B4-BE49-F238E27FC236}">
                <a16:creationId xmlns:a16="http://schemas.microsoft.com/office/drawing/2014/main" id="{CB750F33-35F3-4D90-A94D-A18A0B4487E2}"/>
              </a:ext>
            </a:extLst>
          </p:cNvPr>
          <p:cNvSpPr txBox="1">
            <a:spLocks/>
          </p:cNvSpPr>
          <p:nvPr/>
        </p:nvSpPr>
        <p:spPr>
          <a:xfrm>
            <a:off x="628650" y="5892295"/>
            <a:ext cx="7886700" cy="46405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ja-JP" dirty="0"/>
              <a:t>The emittance increase the energy spread </a:t>
            </a:r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E</a:t>
            </a:r>
            <a:r>
              <a:rPr lang="en-US" altLang="ja-JP" dirty="0"/>
              <a:t>/E=0.41% is too large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3573763-6ECE-4F30-98CE-06CBE5D387C6}"/>
              </a:ext>
            </a:extLst>
          </p:cNvPr>
          <p:cNvSpPr txBox="1"/>
          <p:nvPr/>
        </p:nvSpPr>
        <p:spPr>
          <a:xfrm>
            <a:off x="5505254" y="5279010"/>
            <a:ext cx="3010096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 err="1"/>
              <a:t>T.Okugi</a:t>
            </a:r>
            <a:r>
              <a:rPr kumimoji="1" lang="en-US" altLang="ja-JP" sz="1600" dirty="0"/>
              <a:t>, No errors included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6745707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594D20-78FE-4BFC-A21A-D96AC033A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03159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BDS : Momentum Band Width (2)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A78D093-43EE-431A-BCA0-D2B03FE100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A916659-A335-4F5A-A0F4-CC86259DC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5" name="コンテンツ プレースホルダー 5">
            <a:extLst>
              <a:ext uri="{FF2B5EF4-FFF2-40B4-BE49-F238E27FC236}">
                <a16:creationId xmlns:a16="http://schemas.microsoft.com/office/drawing/2014/main" id="{D38B47E0-FB7C-4B5D-9040-F0D4E1F10D85}"/>
              </a:ext>
            </a:extLst>
          </p:cNvPr>
          <p:cNvSpPr txBox="1">
            <a:spLocks/>
          </p:cNvSpPr>
          <p:nvPr/>
        </p:nvSpPr>
        <p:spPr>
          <a:xfrm>
            <a:off x="488820" y="1659158"/>
            <a:ext cx="7886700" cy="44347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The energy spread can be reduced by adopting a longer bunch in the bunch compressor</a:t>
            </a:r>
          </a:p>
          <a:p>
            <a:pPr lvl="1"/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E</a:t>
            </a:r>
            <a:r>
              <a:rPr lang="en-US" altLang="ja-JP" dirty="0"/>
              <a:t>/E) proportional to 1/ </a:t>
            </a:r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z</a:t>
            </a:r>
            <a:r>
              <a:rPr lang="en-US" altLang="ja-JP" dirty="0"/>
              <a:t> </a:t>
            </a:r>
          </a:p>
          <a:p>
            <a:pPr lvl="1"/>
            <a:r>
              <a:rPr lang="en-US" altLang="ja-JP" dirty="0"/>
              <a:t>Let’s adopt  </a:t>
            </a:r>
            <a:br>
              <a:rPr lang="en-US" altLang="ja-JP" dirty="0"/>
            </a:br>
            <a:r>
              <a:rPr lang="en-US" altLang="ja-JP" dirty="0"/>
              <a:t>  (</a:t>
            </a:r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z</a:t>
            </a:r>
            <a:r>
              <a:rPr lang="en-US" altLang="ja-JP" dirty="0"/>
              <a:t>,  </a:t>
            </a:r>
            <a:r>
              <a:rPr lang="en-US" altLang="ja-JP" dirty="0" err="1">
                <a:latin typeface="Symbol" panose="05050102010706020507" pitchFamily="18" charset="2"/>
              </a:rPr>
              <a:t>s</a:t>
            </a:r>
            <a:r>
              <a:rPr lang="en-US" altLang="ja-JP" baseline="-25000" dirty="0" err="1"/>
              <a:t>E</a:t>
            </a:r>
            <a:r>
              <a:rPr lang="en-US" altLang="ja-JP" dirty="0"/>
              <a:t>/E) = (0.3mm, 0.41%) </a:t>
            </a:r>
            <a:r>
              <a:rPr lang="en-US" altLang="ja-JP" dirty="0">
                <a:sym typeface="Wingdings" panose="05000000000000000000" pitchFamily="2" charset="2"/>
              </a:rPr>
              <a:t> (0.41mm, 0.30%)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The emittance increase due to the band width is still sizable, but let us be satisfied with this.</a:t>
            </a:r>
          </a:p>
          <a:p>
            <a:pPr lvl="1"/>
            <a:r>
              <a:rPr lang="en-US" altLang="ja-JP" dirty="0"/>
              <a:t>Side effect: increased transverse wake in the main </a:t>
            </a:r>
            <a:r>
              <a:rPr lang="en-US" altLang="ja-JP" dirty="0" err="1"/>
              <a:t>linac</a:t>
            </a:r>
            <a:r>
              <a:rPr lang="en-US" altLang="ja-JP" dirty="0"/>
              <a:t> and BDS</a:t>
            </a:r>
          </a:p>
          <a:p>
            <a:pPr lvl="2"/>
            <a:r>
              <a:rPr lang="en-US" altLang="ja-JP" dirty="0"/>
              <a:t>Main </a:t>
            </a:r>
            <a:r>
              <a:rPr lang="en-US" altLang="ja-JP" dirty="0" err="1"/>
              <a:t>linac</a:t>
            </a:r>
            <a:r>
              <a:rPr lang="en-US" altLang="ja-JP" dirty="0"/>
              <a:t>: already examined. </a:t>
            </a:r>
            <a:r>
              <a:rPr lang="en-US" altLang="ja-JP" dirty="0" err="1"/>
              <a:t>Accelptable</a:t>
            </a:r>
            <a:endParaRPr lang="en-US" altLang="ja-JP" dirty="0"/>
          </a:p>
          <a:p>
            <a:r>
              <a:rPr lang="en-US" altLang="ja-JP" dirty="0"/>
              <a:t>It may be possible to adopt new final quads with larger apertures dedicated to Z-pole operation (to relax the collimation depth)</a:t>
            </a:r>
          </a:p>
          <a:p>
            <a:pPr lvl="1"/>
            <a:r>
              <a:rPr lang="en-US" altLang="ja-JP" dirty="0"/>
              <a:t>Required fields are low for 45.6GeV</a:t>
            </a:r>
          </a:p>
          <a:p>
            <a:pPr lvl="1"/>
            <a:r>
              <a:rPr lang="en-US" altLang="ja-JP" dirty="0"/>
              <a:t>To be studied next time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060098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73F5EA4-A36E-4DA2-8D53-9A32D295FD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75517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ja-JP" dirty="0"/>
              <a:t>BDS : Tuning Simulation (1)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B3094C4-159C-4399-B0B4-DBFF5FC195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5C7DBD9-AB8C-48D8-B7C6-4706883E3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18</a:t>
            </a:fld>
            <a:endParaRPr kumimoji="1" lang="ja-JP" altLang="en-US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5A5306B3-9B19-42E7-9D37-BB6036842C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3179474"/>
              </p:ext>
            </p:extLst>
          </p:nvPr>
        </p:nvGraphicFramePr>
        <p:xfrm>
          <a:off x="4647413" y="2865749"/>
          <a:ext cx="4204356" cy="3091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5348">
                  <a:extLst>
                    <a:ext uri="{9D8B030D-6E8A-4147-A177-3AD203B41FA5}">
                      <a16:colId xmlns:a16="http://schemas.microsoft.com/office/drawing/2014/main" val="930287016"/>
                    </a:ext>
                  </a:extLst>
                </a:gridCol>
                <a:gridCol w="2488364">
                  <a:extLst>
                    <a:ext uri="{9D8B030D-6E8A-4147-A177-3AD203B41FA5}">
                      <a16:colId xmlns:a16="http://schemas.microsoft.com/office/drawing/2014/main" val="2416870500"/>
                    </a:ext>
                  </a:extLst>
                </a:gridCol>
                <a:gridCol w="641023">
                  <a:extLst>
                    <a:ext uri="{9D8B030D-6E8A-4147-A177-3AD203B41FA5}">
                      <a16:colId xmlns:a16="http://schemas.microsoft.com/office/drawing/2014/main" val="3811050468"/>
                    </a:ext>
                  </a:extLst>
                </a:gridCol>
                <a:gridCol w="499621">
                  <a:extLst>
                    <a:ext uri="{9D8B030D-6E8A-4147-A177-3AD203B41FA5}">
                      <a16:colId xmlns:a16="http://schemas.microsoft.com/office/drawing/2014/main" val="830576454"/>
                    </a:ext>
                  </a:extLst>
                </a:gridCol>
              </a:tblGrid>
              <a:tr h="255191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Bend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rotation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100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sz="1200" dirty="0" err="1"/>
                        <a:t>rad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extLst>
                  <a:ext uri="{0D108BD9-81ED-4DB2-BD59-A6C34878D82A}">
                    <a16:rowId xmlns:a16="http://schemas.microsoft.com/office/drawing/2014/main" val="1348071674"/>
                  </a:ext>
                </a:extLst>
              </a:tr>
              <a:tr h="255191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field strength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1x10</a:t>
                      </a:r>
                      <a:r>
                        <a:rPr kumimoji="1" lang="en-US" altLang="ja-JP" sz="1200" baseline="30000" dirty="0"/>
                        <a:t>-4</a:t>
                      </a:r>
                      <a:r>
                        <a:rPr kumimoji="1" lang="en-US" altLang="ja-JP" sz="1200" dirty="0"/>
                        <a:t> 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9043" marR="69043" marT="34522" marB="34522"/>
                </a:tc>
                <a:extLst>
                  <a:ext uri="{0D108BD9-81ED-4DB2-BD59-A6C34878D82A}">
                    <a16:rowId xmlns:a16="http://schemas.microsoft.com/office/drawing/2014/main" val="1863976167"/>
                  </a:ext>
                </a:extLst>
              </a:tr>
              <a:tr h="255191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alignment to BPM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100</a:t>
                      </a:r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sz="1200" dirty="0"/>
                        <a:t>m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extLst>
                  <a:ext uri="{0D108BD9-81ED-4DB2-BD59-A6C34878D82A}">
                    <a16:rowId xmlns:a16="http://schemas.microsoft.com/office/drawing/2014/main" val="2392518895"/>
                  </a:ext>
                </a:extLst>
              </a:tr>
              <a:tr h="284059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Quad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alignment (</a:t>
                      </a:r>
                      <a:r>
                        <a:rPr kumimoji="1" lang="en-US" altLang="ja-JP" sz="1200" dirty="0" err="1"/>
                        <a:t>x,y</a:t>
                      </a:r>
                      <a:r>
                        <a:rPr kumimoji="1" lang="en-US" altLang="ja-JP" sz="1200" dirty="0"/>
                        <a:t>)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100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sz="1200" dirty="0"/>
                        <a:t>m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extLst>
                  <a:ext uri="{0D108BD9-81ED-4DB2-BD59-A6C34878D82A}">
                    <a16:rowId xmlns:a16="http://schemas.microsoft.com/office/drawing/2014/main" val="263762583"/>
                  </a:ext>
                </a:extLst>
              </a:tr>
              <a:tr h="255191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rotation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100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sz="1200" dirty="0" err="1"/>
                        <a:t>rad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extLst>
                  <a:ext uri="{0D108BD9-81ED-4DB2-BD59-A6C34878D82A}">
                    <a16:rowId xmlns:a16="http://schemas.microsoft.com/office/drawing/2014/main" val="807769288"/>
                  </a:ext>
                </a:extLst>
              </a:tr>
              <a:tr h="255191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field strength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1x10</a:t>
                      </a:r>
                      <a:r>
                        <a:rPr kumimoji="1" lang="en-US" altLang="ja-JP" sz="1200" baseline="30000" dirty="0"/>
                        <a:t>-4</a:t>
                      </a:r>
                      <a:r>
                        <a:rPr kumimoji="1" lang="en-US" altLang="ja-JP" sz="1200" dirty="0"/>
                        <a:t> 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9043" marR="69043" marT="34522" marB="34522"/>
                </a:tc>
                <a:extLst>
                  <a:ext uri="{0D108BD9-81ED-4DB2-BD59-A6C34878D82A}">
                    <a16:rowId xmlns:a16="http://schemas.microsoft.com/office/drawing/2014/main" val="1477198950"/>
                  </a:ext>
                </a:extLst>
              </a:tr>
              <a:tr h="255191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sext. component B</a:t>
                      </a:r>
                      <a:r>
                        <a:rPr kumimoji="1" lang="en-US" altLang="ja-JP" sz="1200" baseline="-25000" dirty="0"/>
                        <a:t>2</a:t>
                      </a:r>
                      <a:r>
                        <a:rPr kumimoji="1" lang="en-US" altLang="ja-JP" sz="1200" dirty="0"/>
                        <a:t>/B</a:t>
                      </a:r>
                      <a:r>
                        <a:rPr kumimoji="1" lang="en-US" altLang="ja-JP" sz="1200" baseline="-25000" dirty="0"/>
                        <a:t>1</a:t>
                      </a:r>
                      <a:r>
                        <a:rPr kumimoji="1" lang="en-US" altLang="ja-JP" sz="1200" dirty="0"/>
                        <a:t> at r=1cm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1x10</a:t>
                      </a:r>
                      <a:r>
                        <a:rPr kumimoji="1" lang="en-US" altLang="ja-JP" sz="1200" baseline="30000" dirty="0"/>
                        <a:t>-4</a:t>
                      </a:r>
                      <a:r>
                        <a:rPr kumimoji="1" lang="en-US" altLang="ja-JP" sz="1200" dirty="0"/>
                        <a:t> 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9043" marR="69043" marT="34522" marB="34522"/>
                </a:tc>
                <a:extLst>
                  <a:ext uri="{0D108BD9-81ED-4DB2-BD59-A6C34878D82A}">
                    <a16:rowId xmlns:a16="http://schemas.microsoft.com/office/drawing/2014/main" val="658158162"/>
                  </a:ext>
                </a:extLst>
              </a:tr>
              <a:tr h="255191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alignment to BPM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5</a:t>
                      </a:r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sz="1200" dirty="0"/>
                        <a:t>m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extLst>
                  <a:ext uri="{0D108BD9-81ED-4DB2-BD59-A6C34878D82A}">
                    <a16:rowId xmlns:a16="http://schemas.microsoft.com/office/drawing/2014/main" val="4263420623"/>
                  </a:ext>
                </a:extLst>
              </a:tr>
              <a:tr h="255191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Sext.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alignment (</a:t>
                      </a:r>
                      <a:r>
                        <a:rPr kumimoji="1" lang="en-US" altLang="ja-JP" sz="1200" dirty="0" err="1"/>
                        <a:t>x,y</a:t>
                      </a:r>
                      <a:r>
                        <a:rPr kumimoji="1" lang="en-US" altLang="ja-JP" sz="1200" dirty="0"/>
                        <a:t>)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100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sz="1200" dirty="0"/>
                        <a:t>m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extLst>
                  <a:ext uri="{0D108BD9-81ED-4DB2-BD59-A6C34878D82A}">
                    <a16:rowId xmlns:a16="http://schemas.microsoft.com/office/drawing/2014/main" val="2289592620"/>
                  </a:ext>
                </a:extLst>
              </a:tr>
              <a:tr h="255191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rotation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100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err="1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sz="1200" dirty="0" err="1"/>
                        <a:t>rad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extLst>
                  <a:ext uri="{0D108BD9-81ED-4DB2-BD59-A6C34878D82A}">
                    <a16:rowId xmlns:a16="http://schemas.microsoft.com/office/drawing/2014/main" val="1892533590"/>
                  </a:ext>
                </a:extLst>
              </a:tr>
              <a:tr h="255191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field strength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1x10</a:t>
                      </a:r>
                      <a:r>
                        <a:rPr kumimoji="1" lang="en-US" altLang="ja-JP" sz="1200" baseline="30000" dirty="0"/>
                        <a:t>-4</a:t>
                      </a:r>
                      <a:r>
                        <a:rPr kumimoji="1" lang="en-US" altLang="ja-JP" sz="1200" dirty="0"/>
                        <a:t> 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9043" marR="69043" marT="34522" marB="34522"/>
                </a:tc>
                <a:extLst>
                  <a:ext uri="{0D108BD9-81ED-4DB2-BD59-A6C34878D82A}">
                    <a16:rowId xmlns:a16="http://schemas.microsoft.com/office/drawing/2014/main" val="2582632602"/>
                  </a:ext>
                </a:extLst>
              </a:tr>
              <a:tr h="255191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/>
                        <a:t>alignment to BPM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5</a:t>
                      </a:r>
                    </a:p>
                  </a:txBody>
                  <a:tcPr marL="69043" marR="69043" marT="34522" marB="34522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sz="1200" dirty="0"/>
                        <a:t>m</a:t>
                      </a:r>
                      <a:endParaRPr kumimoji="1" lang="ja-JP" altLang="en-US" sz="1200" dirty="0"/>
                    </a:p>
                  </a:txBody>
                  <a:tcPr marL="69043" marR="69043" marT="34522" marB="34522"/>
                </a:tc>
                <a:extLst>
                  <a:ext uri="{0D108BD9-81ED-4DB2-BD59-A6C34878D82A}">
                    <a16:rowId xmlns:a16="http://schemas.microsoft.com/office/drawing/2014/main" val="4102174570"/>
                  </a:ext>
                </a:extLst>
              </a:tr>
            </a:tbl>
          </a:graphicData>
        </a:graphic>
      </p:graphicFrame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F44C2485-DFDC-4E74-B2B4-40497CB270EE}"/>
              </a:ext>
            </a:extLst>
          </p:cNvPr>
          <p:cNvSpPr txBox="1">
            <a:spLocks/>
          </p:cNvSpPr>
          <p:nvPr/>
        </p:nvSpPr>
        <p:spPr>
          <a:xfrm>
            <a:off x="628649" y="1414021"/>
            <a:ext cx="8015729" cy="1263191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Tuning simulation done with the error parameters in the table</a:t>
            </a:r>
          </a:p>
          <a:p>
            <a:pPr lvl="1"/>
            <a:r>
              <a:rPr lang="en-US" altLang="ja-JP" dirty="0"/>
              <a:t>For Q-BPM and sext-BPM alignment,  here adopted 5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m, tighter than 10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m in BDS simulations, expecting several year operation experience   </a:t>
            </a:r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E3B9B62-E6E1-41E0-8106-736FCEA31AD3}"/>
              </a:ext>
            </a:extLst>
          </p:cNvPr>
          <p:cNvSpPr txBox="1"/>
          <p:nvPr/>
        </p:nvSpPr>
        <p:spPr>
          <a:xfrm>
            <a:off x="1097633" y="3152851"/>
            <a:ext cx="31768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For </a:t>
            </a:r>
            <a:r>
              <a:rPr kumimoji="1" lang="en-US" altLang="ja-JP" dirty="0" err="1"/>
              <a:t>wakefield</a:t>
            </a:r>
            <a:r>
              <a:rPr kumimoji="1" lang="en-US" altLang="ja-JP" dirty="0"/>
              <a:t> simulation the dislocation of 0.3mm is assumed for the wake sources (~100 BPMs)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10738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7262F4-5F7A-4505-AED1-356E2070E0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74231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altLang="ja-JP" sz="4400" dirty="0"/>
              <a:t>BDS : Tuning Simulation (2)</a:t>
            </a:r>
            <a:endParaRPr kumimoji="1" lang="ja-JP" altLang="en-US" sz="4400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F87DEC63-A6F4-4062-BB52-E22FBDE99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370" y="1964811"/>
            <a:ext cx="2266950" cy="1603375"/>
          </a:xfrm>
        </p:spPr>
        <p:txBody>
          <a:bodyPr>
            <a:normAutofit/>
          </a:bodyPr>
          <a:lstStyle/>
          <a:p>
            <a:r>
              <a:rPr lang="en-US" altLang="ja-JP" sz="1700" dirty="0"/>
              <a:t>Example of tuning simulation process</a:t>
            </a:r>
            <a:endParaRPr kumimoji="1" lang="ja-JP" altLang="en-US" sz="1700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177FB53-401B-4960-B08F-0995627F89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kumimoji="1" lang="en-US" altLang="ja-JP" sz="900"/>
              <a:t>2019/10/29 LCWS19 Sendai, Yokoya</a:t>
            </a:r>
            <a:endParaRPr kumimoji="1" lang="ja-JP" altLang="en-US" sz="90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6EDE805-F6B2-48A2-9385-C06BD4F93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A8E0B23-5595-40BB-B5FB-A9DD66611C90}" type="slidenum">
              <a:rPr kumimoji="1" lang="ja-JP" altLang="en-US" sz="1200" smtClean="0"/>
              <a:pPr>
                <a:spcAft>
                  <a:spcPts val="600"/>
                </a:spcAft>
              </a:pPr>
              <a:t>19</a:t>
            </a:fld>
            <a:endParaRPr kumimoji="1" lang="ja-JP" altLang="en-US" sz="1200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B058A7C-3A46-4664-A89F-37412E028E42}"/>
              </a:ext>
            </a:extLst>
          </p:cNvPr>
          <p:cNvGrpSpPr/>
          <p:nvPr/>
        </p:nvGrpSpPr>
        <p:grpSpPr>
          <a:xfrm>
            <a:off x="2991221" y="1000051"/>
            <a:ext cx="5859409" cy="5136271"/>
            <a:chOff x="2991221" y="1000051"/>
            <a:chExt cx="5859409" cy="5136271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C38CD1A6-E501-4C79-BEAD-AA9D1B1405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2" r="1" b="1"/>
            <a:stretch/>
          </p:blipFill>
          <p:spPr>
            <a:xfrm>
              <a:off x="3230880" y="1000051"/>
              <a:ext cx="5619750" cy="5136271"/>
            </a:xfrm>
            <a:prstGeom prst="rect">
              <a:avLst/>
            </a:prstGeom>
          </p:spPr>
        </p:pic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E9CAD532-294F-4A19-9049-CE0F1DD52891}"/>
                </a:ext>
              </a:extLst>
            </p:cNvPr>
            <p:cNvSpPr txBox="1"/>
            <p:nvPr/>
          </p:nvSpPr>
          <p:spPr>
            <a:xfrm rot="16200000">
              <a:off x="2632278" y="4590856"/>
              <a:ext cx="11972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err="1">
                  <a:latin typeface="Symbol" panose="05050102010706020507" pitchFamily="18" charset="2"/>
                </a:rPr>
                <a:t>s</a:t>
              </a:r>
              <a:r>
                <a:rPr lang="en-US" altLang="ja-JP" baseline="-25000" dirty="0" err="1"/>
                <a:t>y</a:t>
              </a:r>
              <a:r>
                <a:rPr lang="en-US" altLang="ja-JP" dirty="0"/>
                <a:t>* (nm)</a:t>
              </a:r>
              <a:endParaRPr kumimoji="1" lang="ja-JP" altLang="en-US" dirty="0"/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BBACAAE5-2FB8-4108-9C7D-80E81508679C}"/>
                </a:ext>
              </a:extLst>
            </p:cNvPr>
            <p:cNvSpPr txBox="1"/>
            <p:nvPr/>
          </p:nvSpPr>
          <p:spPr>
            <a:xfrm rot="16200000">
              <a:off x="2577284" y="1962344"/>
              <a:ext cx="11972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err="1">
                  <a:latin typeface="Symbol" panose="05050102010706020507" pitchFamily="18" charset="2"/>
                </a:rPr>
                <a:t>s</a:t>
              </a:r>
              <a:r>
                <a:rPr lang="en-US" altLang="ja-JP" baseline="-25000" dirty="0" err="1"/>
                <a:t>y</a:t>
              </a:r>
              <a:r>
                <a:rPr lang="en-US" altLang="ja-JP" dirty="0"/>
                <a:t>* (nm)</a:t>
              </a:r>
              <a:endParaRPr kumimoji="1" lang="ja-JP" altLang="en-US" dirty="0"/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4AD4E14-E50F-48ED-8024-B42D60C23933}"/>
              </a:ext>
            </a:extLst>
          </p:cNvPr>
          <p:cNvSpPr txBox="1"/>
          <p:nvPr/>
        </p:nvSpPr>
        <p:spPr>
          <a:xfrm>
            <a:off x="7770748" y="3244334"/>
            <a:ext cx="126454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T. </a:t>
            </a:r>
            <a:r>
              <a:rPr kumimoji="1" lang="en-US" altLang="ja-JP" dirty="0" err="1"/>
              <a:t>Okugi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7202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0469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Z-pole</a:t>
            </a:r>
            <a:r>
              <a:rPr kumimoji="1" lang="en-US" altLang="ja-JP" dirty="0"/>
              <a:t> Operation of ILC@250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74618"/>
            <a:ext cx="7886700" cy="4902345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This report presents study results about </a:t>
            </a:r>
            <a:r>
              <a:rPr lang="en-US" altLang="ja-JP" dirty="0"/>
              <a:t>the Z-pole (E</a:t>
            </a:r>
            <a:r>
              <a:rPr lang="en-US" altLang="ja-JP" baseline="-25000" dirty="0"/>
              <a:t>CM</a:t>
            </a:r>
            <a:r>
              <a:rPr lang="en-US" altLang="ja-JP" dirty="0"/>
              <a:t> =91.2GeV) operation of ILC@250, assuming the undulator scheme for positron production.</a:t>
            </a:r>
          </a:p>
          <a:p>
            <a:r>
              <a:rPr lang="en-US" altLang="ja-JP" dirty="0"/>
              <a:t>The possibility of Z-pole operation was first discussed by N. Walker </a:t>
            </a:r>
          </a:p>
          <a:p>
            <a:pPr lvl="1"/>
            <a:r>
              <a:rPr lang="en-US" altLang="ja-JP" dirty="0"/>
              <a:t>“ILC possibilities at Z and W”,</a:t>
            </a:r>
          </a:p>
          <a:p>
            <a:pPr lvl="1"/>
            <a:r>
              <a:rPr lang="en-US" altLang="ja-JP" dirty="0">
                <a:hlinkClick r:id="rId2"/>
              </a:rPr>
              <a:t>http://ilcdoc.linearcollider.org/record/63004?ln=ja</a:t>
            </a:r>
            <a:endParaRPr lang="en-US" altLang="ja-JP" dirty="0"/>
          </a:p>
          <a:p>
            <a:r>
              <a:rPr lang="en-US" altLang="ja-JP" dirty="0"/>
              <a:t>and by KY at the LCWS2016 at Morioka in Dec.2016 .</a:t>
            </a:r>
          </a:p>
          <a:p>
            <a:pPr lvl="1"/>
            <a:r>
              <a:rPr lang="en-US" altLang="ja-JP" dirty="0"/>
              <a:t>LCWS2016-ZpoleOperation-Yokoya.pptx in </a:t>
            </a:r>
          </a:p>
          <a:p>
            <a:pPr marL="914400" lvl="2" indent="0">
              <a:buNone/>
            </a:pPr>
            <a:r>
              <a:rPr lang="en-US" altLang="ja-JP" dirty="0">
                <a:hlinkClick r:id="rId3"/>
              </a:rPr>
              <a:t>https://agenda.linearcollider.org/event/7371/contributions/38173/</a:t>
            </a:r>
            <a:endParaRPr lang="en-US" altLang="ja-JP" dirty="0"/>
          </a:p>
          <a:p>
            <a:r>
              <a:rPr lang="en-US" altLang="ja-JP" dirty="0"/>
              <a:t>These reports only gave a speculation by a scaling law and some comments on the issues to be studied</a:t>
            </a:r>
          </a:p>
          <a:p>
            <a:r>
              <a:rPr lang="en-US" altLang="ja-JP" dirty="0"/>
              <a:t>The situation has changed since then</a:t>
            </a:r>
          </a:p>
          <a:p>
            <a:pPr lvl="1"/>
            <a:r>
              <a:rPr lang="en-US" altLang="ja-JP" dirty="0"/>
              <a:t>ILC energy is now 250GeV rather than 500GeV</a:t>
            </a:r>
            <a:r>
              <a:rPr lang="ja-JP" altLang="en-US" dirty="0"/>
              <a:t> </a:t>
            </a:r>
            <a:r>
              <a:rPr lang="en-US" altLang="ja-JP" dirty="0"/>
              <a:t>with shorter </a:t>
            </a:r>
            <a:r>
              <a:rPr lang="en-US" altLang="ja-JP" dirty="0" err="1"/>
              <a:t>linacs</a:t>
            </a:r>
            <a:endParaRPr lang="en-US" altLang="ja-JP" dirty="0"/>
          </a:p>
          <a:p>
            <a:pPr lvl="1"/>
            <a:r>
              <a:rPr lang="en-US" altLang="ja-JP" dirty="0"/>
              <a:t>The baseline luminosity at 250GeV has been improved from 0.82E34 to 1.35E34 since AWLC at SLAC in Jun.2017, by adopting a reduced (halved) horizontal emittance with a new lattice of the damping ring.</a:t>
            </a:r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  <a:p>
            <a:pPr lvl="1"/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6011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9923632-C9CB-4E98-8B42-2C6D01FF8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3781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ja-JP" dirty="0"/>
              <a:t>BDS : Tuning Simulation (3)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95F6D63-B34E-4B86-BF19-DF64C9EFAC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0DD6B98-042C-4D05-8110-A7FE3C77C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20</a:t>
            </a:fld>
            <a:endParaRPr kumimoji="1" lang="ja-JP" altLang="en-US"/>
          </a:p>
        </p:txBody>
      </p:sp>
      <p:graphicFrame>
        <p:nvGraphicFramePr>
          <p:cNvPr id="5" name="表 4">
            <a:extLst>
              <a:ext uri="{FF2B5EF4-FFF2-40B4-BE49-F238E27FC236}">
                <a16:creationId xmlns:a16="http://schemas.microsoft.com/office/drawing/2014/main" id="{E784D250-ABB7-45AF-9D03-F194BFDF3B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115741"/>
              </p:ext>
            </p:extLst>
          </p:nvPr>
        </p:nvGraphicFramePr>
        <p:xfrm>
          <a:off x="751198" y="2275789"/>
          <a:ext cx="7886700" cy="19255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49602">
                  <a:extLst>
                    <a:ext uri="{9D8B030D-6E8A-4147-A177-3AD203B41FA5}">
                      <a16:colId xmlns:a16="http://schemas.microsoft.com/office/drawing/2014/main" val="722987212"/>
                    </a:ext>
                  </a:extLst>
                </a:gridCol>
                <a:gridCol w="1093509">
                  <a:extLst>
                    <a:ext uri="{9D8B030D-6E8A-4147-A177-3AD203B41FA5}">
                      <a16:colId xmlns:a16="http://schemas.microsoft.com/office/drawing/2014/main" val="3076012128"/>
                    </a:ext>
                  </a:extLst>
                </a:gridCol>
                <a:gridCol w="1143589">
                  <a:extLst>
                    <a:ext uri="{9D8B030D-6E8A-4147-A177-3AD203B41FA5}">
                      <a16:colId xmlns:a16="http://schemas.microsoft.com/office/drawing/2014/main" val="8875202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baseline="-25000" dirty="0" err="1"/>
                        <a:t>x</a:t>
                      </a:r>
                      <a:r>
                        <a:rPr kumimoji="1" lang="en-US" altLang="ja-JP" dirty="0"/>
                        <a:t>*(</a:t>
                      </a:r>
                      <a:r>
                        <a:rPr kumimoji="1" lang="en-US" altLang="ja-JP" dirty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dirty="0"/>
                        <a:t>m)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err="1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baseline="-25000" dirty="0" err="1">
                          <a:latin typeface="Symbol" panose="05050102010706020507" pitchFamily="18" charset="2"/>
                        </a:rPr>
                        <a:t>y</a:t>
                      </a:r>
                      <a:r>
                        <a:rPr kumimoji="1" lang="en-US" altLang="ja-JP" dirty="0"/>
                        <a:t>*(nm)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6475494"/>
                  </a:ext>
                </a:extLst>
              </a:tr>
              <a:tr h="442169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No errors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1.04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12.7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09437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Magnet errors + correction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1.12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14.0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85745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Magnet errors + static wake + correction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14.3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4515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Magnet errors + </a:t>
                      </a:r>
                      <a:r>
                        <a:rPr kumimoji="1" lang="en-US" altLang="ja-JP" dirty="0" err="1"/>
                        <a:t>static&amp;dynamic</a:t>
                      </a:r>
                      <a:r>
                        <a:rPr kumimoji="1" lang="en-US" altLang="ja-JP" dirty="0"/>
                        <a:t> wake + correction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14.6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3865404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2D54F20-1DCB-4091-A012-99E205C109B9}"/>
              </a:ext>
            </a:extLst>
          </p:cNvPr>
          <p:cNvSpPr txBox="1"/>
          <p:nvPr/>
        </p:nvSpPr>
        <p:spPr>
          <a:xfrm>
            <a:off x="471341" y="1715786"/>
            <a:ext cx="5005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Simulation Results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9CDE125-F2E6-43AA-AC25-09A8D288A429}"/>
              </a:ext>
            </a:extLst>
          </p:cNvPr>
          <p:cNvSpPr txBox="1"/>
          <p:nvPr/>
        </p:nvSpPr>
        <p:spPr>
          <a:xfrm>
            <a:off x="1470580" y="4854804"/>
            <a:ext cx="49873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The effective emittance </a:t>
            </a:r>
            <a:r>
              <a:rPr lang="en-US" altLang="ja-JP" dirty="0"/>
              <a:t>increase as</a:t>
            </a:r>
            <a:r>
              <a:rPr kumimoji="1" lang="en-US" altLang="ja-JP" dirty="0"/>
              <a:t>  </a:t>
            </a:r>
          </a:p>
          <a:p>
            <a:r>
              <a:rPr lang="en-US" altLang="ja-JP" dirty="0"/>
              <a:t>    </a:t>
            </a:r>
            <a:r>
              <a:rPr lang="en-US" altLang="ja-JP" dirty="0" err="1">
                <a:latin typeface="Symbol" panose="05050102010706020507" pitchFamily="18" charset="2"/>
              </a:rPr>
              <a:t>g</a:t>
            </a:r>
            <a:r>
              <a:rPr kumimoji="1" lang="en-US" altLang="ja-JP" dirty="0" err="1">
                <a:latin typeface="Symbol" panose="05050102010706020507" pitchFamily="18" charset="2"/>
              </a:rPr>
              <a:t>e</a:t>
            </a:r>
            <a:r>
              <a:rPr kumimoji="1" lang="en-US" altLang="ja-JP" baseline="-25000" dirty="0" err="1"/>
              <a:t>x</a:t>
            </a:r>
            <a:r>
              <a:rPr lang="en-US" altLang="ja-JP" dirty="0"/>
              <a:t>* = </a:t>
            </a:r>
            <a:r>
              <a:rPr kumimoji="1" lang="en-US" altLang="ja-JP" dirty="0"/>
              <a:t>5</a:t>
            </a:r>
            <a:r>
              <a:rPr kumimoji="1"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/>
              <a:t>m </a:t>
            </a:r>
            <a:r>
              <a:rPr kumimoji="1" lang="en-US" altLang="ja-JP" dirty="0">
                <a:sym typeface="Wingdings" panose="05000000000000000000" pitchFamily="2" charset="2"/>
              </a:rPr>
              <a:t> 6.2</a:t>
            </a:r>
            <a:r>
              <a:rPr kumimoji="1" lang="en-US" altLang="ja-JP" dirty="0"/>
              <a:t> 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m</a:t>
            </a:r>
          </a:p>
          <a:p>
            <a:r>
              <a:rPr kumimoji="1" lang="en-US" altLang="ja-JP" dirty="0"/>
              <a:t>    </a:t>
            </a:r>
            <a:r>
              <a:rPr lang="en-US" altLang="ja-JP" dirty="0" err="1">
                <a:latin typeface="Symbol" panose="05050102010706020507" pitchFamily="18" charset="2"/>
              </a:rPr>
              <a:t>ge</a:t>
            </a:r>
            <a:r>
              <a:rPr lang="en-US" altLang="ja-JP" baseline="-25000" dirty="0" err="1">
                <a:latin typeface="Symbol" panose="05050102010706020507" pitchFamily="18" charset="2"/>
              </a:rPr>
              <a:t>y</a:t>
            </a:r>
            <a:r>
              <a:rPr lang="en-US" altLang="ja-JP" dirty="0"/>
              <a:t>* = 35nm </a:t>
            </a:r>
            <a:r>
              <a:rPr lang="en-US" altLang="ja-JP" dirty="0">
                <a:sym typeface="Wingdings" panose="05000000000000000000" pitchFamily="2" charset="2"/>
              </a:rPr>
              <a:t> 48.5nm</a:t>
            </a:r>
          </a:p>
          <a:p>
            <a:r>
              <a:rPr kumimoji="1" lang="en-US" altLang="ja-JP" dirty="0">
                <a:sym typeface="Wingdings" panose="05000000000000000000" pitchFamily="2" charset="2"/>
              </a:rPr>
              <a:t>These values are used for the beam</a:t>
            </a:r>
            <a:r>
              <a:rPr lang="en-US" altLang="ja-JP" dirty="0">
                <a:sym typeface="Wingdings" panose="05000000000000000000" pitchFamily="2" charset="2"/>
              </a:rPr>
              <a:t>-beam simulation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892A513-60CF-41E6-AA73-F17F17CD5C28}"/>
              </a:ext>
            </a:extLst>
          </p:cNvPr>
          <p:cNvSpPr txBox="1"/>
          <p:nvPr/>
        </p:nvSpPr>
        <p:spPr>
          <a:xfrm>
            <a:off x="7486650" y="4343395"/>
            <a:ext cx="126454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T. </a:t>
            </a:r>
            <a:r>
              <a:rPr kumimoji="1" lang="en-US" altLang="ja-JP" dirty="0" err="1"/>
              <a:t>Okugi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147844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DF49479-D99C-48B0-8F13-0922E1C3C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2009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Beam-Beam Interaction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A3530371-BD4E-489A-B221-6F5351FE37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A6E2CCE-2583-4AEB-BDD4-934BC3716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21</a:t>
            </a:fld>
            <a:endParaRPr kumimoji="1" lang="ja-JP" altLang="en-US"/>
          </a:p>
        </p:txBody>
      </p:sp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2B1AE78A-A2DD-42A2-A7E6-58F073D6A4A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3385315"/>
              </p:ext>
            </p:extLst>
          </p:nvPr>
        </p:nvGraphicFramePr>
        <p:xfrm>
          <a:off x="2413260" y="1457573"/>
          <a:ext cx="6661733" cy="48987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9" name="Acrobat Document" r:id="rId3" imgW="5585044" imgH="4107088" progId="AcroExch.Document.DC">
                  <p:embed/>
                </p:oleObj>
              </mc:Choice>
              <mc:Fallback>
                <p:oleObj name="Acrobat Document" r:id="rId3" imgW="5585044" imgH="4107088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13260" y="1457573"/>
                        <a:ext cx="6661733" cy="48987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76271D1-AD60-4C13-939B-29B3989B3701}"/>
              </a:ext>
            </a:extLst>
          </p:cNvPr>
          <p:cNvSpPr txBox="1"/>
          <p:nvPr/>
        </p:nvSpPr>
        <p:spPr>
          <a:xfrm>
            <a:off x="292230" y="1542337"/>
            <a:ext cx="219644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The </a:t>
            </a:r>
            <a:r>
              <a:rPr kumimoji="1" lang="en-US" altLang="ja-JP" dirty="0" err="1"/>
              <a:t>effets</a:t>
            </a:r>
            <a:r>
              <a:rPr kumimoji="1" lang="en-US" altLang="ja-JP" dirty="0"/>
              <a:t> of </a:t>
            </a:r>
            <a:r>
              <a:rPr kumimoji="1" lang="en-US" altLang="ja-JP" dirty="0" err="1"/>
              <a:t>beamstrahlung</a:t>
            </a:r>
            <a:r>
              <a:rPr kumimoji="1" lang="en-US" altLang="ja-JP" dirty="0"/>
              <a:t> is small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L at top 1% is ~99.0%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The disruption parameter ~32 is not larger than 250GeV value ~35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So, we did not check the luminosity sensitivity to offset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345155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251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Z-</a:t>
            </a:r>
            <a:r>
              <a:rPr lang="en-US" altLang="ja-JP" dirty="0"/>
              <a:t>Pole </a:t>
            </a:r>
            <a:r>
              <a:rPr kumimoji="1" lang="en-US" altLang="ja-JP" dirty="0"/>
              <a:t>Summary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49" y="1399309"/>
            <a:ext cx="8081717" cy="4784923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/>
              <a:t>The previous reports (</a:t>
            </a:r>
            <a:r>
              <a:rPr kumimoji="1" lang="en-US" altLang="ja-JP" dirty="0" err="1"/>
              <a:t>N.Walker</a:t>
            </a:r>
            <a:r>
              <a:rPr kumimoji="1" lang="en-US" altLang="ja-JP" dirty="0"/>
              <a:t>, KY at LCWS2016@Morioka) </a:t>
            </a:r>
            <a:r>
              <a:rPr lang="en-US" altLang="ja-JP" dirty="0"/>
              <a:t>suggested the expectation L=(1-1.5)x10</a:t>
            </a:r>
            <a:r>
              <a:rPr lang="en-US" altLang="ja-JP" baseline="30000" dirty="0"/>
              <a:t>33</a:t>
            </a:r>
            <a:r>
              <a:rPr lang="en-US" altLang="ja-JP" dirty="0"/>
              <a:t>  /cm</a:t>
            </a:r>
            <a:r>
              <a:rPr lang="en-US" altLang="ja-JP" baseline="30000" dirty="0"/>
              <a:t>2</a:t>
            </a:r>
            <a:r>
              <a:rPr lang="en-US" altLang="ja-JP" dirty="0"/>
              <a:t>/s at Z-pole in 5+5Hz operation of ILC500</a:t>
            </a:r>
          </a:p>
          <a:p>
            <a:r>
              <a:rPr lang="en-US" altLang="ja-JP" dirty="0"/>
              <a:t>ILC250 (shorter </a:t>
            </a:r>
            <a:r>
              <a:rPr lang="en-US" altLang="ja-JP" dirty="0" err="1"/>
              <a:t>linac</a:t>
            </a:r>
            <a:r>
              <a:rPr lang="en-US" altLang="ja-JP" dirty="0"/>
              <a:t>) is</a:t>
            </a:r>
          </a:p>
          <a:p>
            <a:pPr lvl="1"/>
            <a:r>
              <a:rPr lang="en-US" altLang="ja-JP" dirty="0"/>
              <a:t>W</a:t>
            </a:r>
            <a:r>
              <a:rPr kumimoji="1" lang="en-US" altLang="ja-JP" dirty="0"/>
              <a:t>orse in total available power </a:t>
            </a:r>
            <a:r>
              <a:rPr kumimoji="1" lang="en-US" altLang="ja-JP" dirty="0">
                <a:sym typeface="Wingdings" panose="05000000000000000000" pitchFamily="2" charset="2"/>
              </a:rPr>
              <a:t></a:t>
            </a:r>
            <a:r>
              <a:rPr kumimoji="1" lang="en-US" altLang="ja-JP" dirty="0"/>
              <a:t> up to 3.7+3.7Hz operation</a:t>
            </a:r>
          </a:p>
          <a:p>
            <a:pPr lvl="1"/>
            <a:r>
              <a:rPr kumimoji="1" lang="en-US" altLang="ja-JP" dirty="0"/>
              <a:t>But better in beam dynamics (emittance growth at low gradient)</a:t>
            </a:r>
          </a:p>
          <a:p>
            <a:r>
              <a:rPr lang="en-US" altLang="ja-JP" dirty="0"/>
              <a:t>The previous luminosity improvement for ILC250 by smaller horizontal emittance (AWLC2017@SLAC) brings about significant effects for Z-pole operation</a:t>
            </a:r>
          </a:p>
          <a:p>
            <a:r>
              <a:rPr lang="en-US" altLang="ja-JP" dirty="0"/>
              <a:t>Expected luminosity is now L ~ 2.1 x 10</a:t>
            </a:r>
            <a:r>
              <a:rPr lang="en-US" altLang="ja-JP" baseline="30000" dirty="0"/>
              <a:t>33</a:t>
            </a:r>
            <a:r>
              <a:rPr lang="en-US" altLang="ja-JP" dirty="0"/>
              <a:t>  /cm</a:t>
            </a:r>
            <a:r>
              <a:rPr lang="en-US" altLang="ja-JP" baseline="30000" dirty="0"/>
              <a:t>2</a:t>
            </a:r>
            <a:r>
              <a:rPr lang="en-US" altLang="ja-JP" dirty="0"/>
              <a:t>/s</a:t>
            </a:r>
          </a:p>
          <a:p>
            <a:r>
              <a:rPr lang="en-US" altLang="ja-JP" dirty="0"/>
              <a:t>No particular problem is expected in doubling the luminosity by doubling the number of bunches  </a:t>
            </a:r>
          </a:p>
          <a:p>
            <a:r>
              <a:rPr kumimoji="1" lang="en-US" altLang="ja-JP" dirty="0"/>
              <a:t>If you </a:t>
            </a:r>
            <a:r>
              <a:rPr lang="en-US" altLang="ja-JP" dirty="0"/>
              <a:t>want even higher luminosity, the </a:t>
            </a:r>
            <a:r>
              <a:rPr kumimoji="1" lang="en-US" altLang="ja-JP" dirty="0"/>
              <a:t>bottle neck is the momentum band </a:t>
            </a:r>
            <a:r>
              <a:rPr lang="en-US" altLang="ja-JP" dirty="0"/>
              <a:t>width of BDS under the large energy spread of the low energy beam</a:t>
            </a:r>
            <a:endParaRPr kumimoji="1" lang="en-US" altLang="ja-JP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64930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950D14-EE52-464D-9607-1FF1130F0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6124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Positron Status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D264FF-EBD9-42AC-8C1A-57FCF6FC4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60500"/>
            <a:ext cx="7886700" cy="4351338"/>
          </a:xfrm>
        </p:spPr>
        <p:txBody>
          <a:bodyPr/>
          <a:lstStyle/>
          <a:p>
            <a:r>
              <a:rPr lang="en-US" altLang="ja-JP" dirty="0"/>
              <a:t>Undulator </a:t>
            </a:r>
            <a:r>
              <a:rPr lang="en-US" altLang="ja-JP" sz="2000" dirty="0"/>
              <a:t>(many slides from Sabine Riemann)</a:t>
            </a:r>
          </a:p>
          <a:p>
            <a:r>
              <a:rPr lang="en-US" altLang="ja-JP" dirty="0"/>
              <a:t>e-Driven</a:t>
            </a:r>
          </a:p>
          <a:p>
            <a:r>
              <a:rPr lang="en-US" altLang="ja-JP" dirty="0"/>
              <a:t>Positron Working Group Report written in May last year, available at  </a:t>
            </a:r>
            <a:br>
              <a:rPr lang="en-US" altLang="ja-JP" dirty="0"/>
            </a:br>
            <a:r>
              <a:rPr lang="en-US" altLang="ja-JP" sz="2000" dirty="0">
                <a:hlinkClick r:id="rId2"/>
              </a:rPr>
              <a:t>http://edmsdirect.desy.de/item/D00000001165115</a:t>
            </a:r>
            <a:endParaRPr lang="en-US" altLang="ja-JP" sz="2000" dirty="0"/>
          </a:p>
          <a:p>
            <a:r>
              <a:rPr lang="en-US" altLang="ja-JP" dirty="0"/>
              <a:t>Since this report there has been no essential progress in the undulator scheme due to lack of resources</a:t>
            </a:r>
          </a:p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5934CB-C97A-4F48-B6A9-A74EC574C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F4F1DF0-4DE2-467A-8218-D528F2393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89466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0784" y="3338480"/>
            <a:ext cx="8561119" cy="2798369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Superconducting helical </a:t>
            </a:r>
            <a:r>
              <a:rPr lang="en-US" dirty="0" err="1"/>
              <a:t>undulator</a:t>
            </a:r>
            <a:r>
              <a:rPr lang="en-US" dirty="0"/>
              <a:t> </a:t>
            </a:r>
          </a:p>
          <a:p>
            <a:pPr lvl="1"/>
            <a:r>
              <a:rPr lang="en-US" sz="2600" b="0" dirty="0"/>
              <a:t>passed by e- beam </a:t>
            </a:r>
            <a:r>
              <a:rPr lang="en-US" sz="2600" b="0" dirty="0">
                <a:sym typeface="Wingdings" panose="05000000000000000000" pitchFamily="2" charset="2"/>
              </a:rPr>
              <a:t> circularly polarized photon beam for e+ production in thin target</a:t>
            </a:r>
          </a:p>
          <a:p>
            <a:r>
              <a:rPr lang="en-US" dirty="0">
                <a:sym typeface="Wingdings" panose="05000000000000000000" pitchFamily="2" charset="2"/>
              </a:rPr>
              <a:t>Target </a:t>
            </a:r>
          </a:p>
          <a:p>
            <a:pPr lvl="1"/>
            <a:r>
              <a:rPr lang="en-US" sz="2600" b="0" dirty="0">
                <a:sym typeface="Wingdings" panose="05000000000000000000" pitchFamily="2" charset="2"/>
              </a:rPr>
              <a:t>Ti6Al4V target wheel  spinning with 2000rpm in vacuum to distribute heat load</a:t>
            </a:r>
          </a:p>
          <a:p>
            <a:r>
              <a:rPr lang="en-US" dirty="0"/>
              <a:t>Positron capture</a:t>
            </a:r>
          </a:p>
          <a:p>
            <a:pPr lvl="1"/>
            <a:r>
              <a:rPr lang="en-US" sz="2600" b="0" dirty="0"/>
              <a:t>Pulsed flux concentrator offers higher capture efficiency but so far no reliable design</a:t>
            </a:r>
          </a:p>
          <a:p>
            <a:pPr lvl="1"/>
            <a:r>
              <a:rPr lang="en-US" sz="2600" b="0" dirty="0"/>
              <a:t>Alternative: QWT</a:t>
            </a:r>
          </a:p>
          <a:p>
            <a:r>
              <a:rPr lang="en-US" b="0" dirty="0"/>
              <a:t> positron beam is polarized</a:t>
            </a:r>
          </a:p>
          <a:p>
            <a:pPr marL="0" indent="0">
              <a:buNone/>
            </a:pPr>
            <a:endParaRPr lang="en-US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Goal:  positron yield at damping ring  Y = 1.5e+/e-   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2019/10/29 LCWS19 Sendai, Yokoya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24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703" y="1329351"/>
            <a:ext cx="5410200" cy="2005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タイトル 1">
            <a:extLst>
              <a:ext uri="{FF2B5EF4-FFF2-40B4-BE49-F238E27FC236}">
                <a16:creationId xmlns:a16="http://schemas.microsoft.com/office/drawing/2014/main" id="{72CC397B-DC64-461C-B0CE-CAA5F4280096}"/>
              </a:ext>
            </a:extLst>
          </p:cNvPr>
          <p:cNvSpPr txBox="1">
            <a:spLocks/>
          </p:cNvSpPr>
          <p:nvPr/>
        </p:nvSpPr>
        <p:spPr>
          <a:xfrm>
            <a:off x="628650" y="365126"/>
            <a:ext cx="7886700" cy="9318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dirty="0"/>
              <a:t>Undulator System</a:t>
            </a:r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2F7A1B-6004-4430-B5C9-BCBD4DB188E5}"/>
              </a:ext>
            </a:extLst>
          </p:cNvPr>
          <p:cNvSpPr txBox="1"/>
          <p:nvPr/>
        </p:nvSpPr>
        <p:spPr>
          <a:xfrm>
            <a:off x="6457950" y="5987019"/>
            <a:ext cx="154744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S.Riemann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07843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4729" y="1530343"/>
            <a:ext cx="3453071" cy="259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3499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600" dirty="0"/>
              <a:t>Superconducting Helical Undulator  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8600" y="1219200"/>
            <a:ext cx="8382000" cy="54864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Prototype developed at RAL</a:t>
            </a:r>
          </a:p>
          <a:p>
            <a:pPr lvl="1"/>
            <a:r>
              <a:rPr lang="en-US" b="0" dirty="0"/>
              <a:t>2 </a:t>
            </a:r>
            <a:r>
              <a:rPr lang="en-US" b="0" dirty="0" err="1"/>
              <a:t>unduator</a:t>
            </a:r>
            <a:r>
              <a:rPr lang="en-US" b="0" dirty="0"/>
              <a:t> modules of 1.75m  in 4m </a:t>
            </a:r>
            <a:r>
              <a:rPr lang="en-US" b="0" dirty="0" err="1"/>
              <a:t>cryomodule</a:t>
            </a:r>
            <a:endParaRPr lang="en-US" b="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Par</a:t>
            </a:r>
            <a:r>
              <a:rPr lang="en-US" dirty="0">
                <a:latin typeface="+mj-lt"/>
              </a:rPr>
              <a:t>am</a:t>
            </a:r>
            <a:r>
              <a:rPr lang="en-US" dirty="0"/>
              <a:t>eters                                                                                      </a:t>
            </a:r>
          </a:p>
          <a:p>
            <a:pPr lvl="1"/>
            <a:r>
              <a:rPr lang="en-US" sz="2800" b="0" dirty="0" err="1"/>
              <a:t>Undulator</a:t>
            </a:r>
            <a:r>
              <a:rPr lang="en-US" sz="2800" b="0" dirty="0"/>
              <a:t> period,    </a:t>
            </a:r>
            <a:r>
              <a:rPr lang="en-US" sz="2800" b="0" dirty="0" err="1">
                <a:latin typeface="Symbol" panose="05050102010706020507" pitchFamily="18" charset="2"/>
              </a:rPr>
              <a:t>l</a:t>
            </a:r>
            <a:r>
              <a:rPr lang="en-US" sz="2800" b="0" baseline="-25000" dirty="0" err="1"/>
              <a:t>U</a:t>
            </a:r>
            <a:r>
              <a:rPr lang="en-US" sz="2800" b="0" dirty="0"/>
              <a:t> =11.5mm</a:t>
            </a:r>
          </a:p>
          <a:p>
            <a:pPr lvl="1"/>
            <a:r>
              <a:rPr lang="en-US" sz="2800" b="0" dirty="0" err="1"/>
              <a:t>Undulator</a:t>
            </a:r>
            <a:r>
              <a:rPr lang="en-US" sz="2800" b="0" dirty="0"/>
              <a:t> strength  K </a:t>
            </a:r>
            <a:r>
              <a:rPr lang="en-US" sz="2800" b="0" dirty="0">
                <a:sym typeface="Wingdings" panose="05000000000000000000" pitchFamily="2" charset="2"/>
              </a:rPr>
              <a:t>≤ 0.92 (</a:t>
            </a:r>
            <a:r>
              <a:rPr lang="en-US" sz="2800" b="0" dirty="0" err="1">
                <a:sym typeface="Wingdings" panose="05000000000000000000" pitchFamily="2" charset="2"/>
              </a:rPr>
              <a:t>B</a:t>
            </a:r>
            <a:r>
              <a:rPr lang="en-US" sz="2800" b="0" baseline="-25000" dirty="0" err="1">
                <a:sym typeface="Wingdings" panose="05000000000000000000" pitchFamily="2" charset="2"/>
              </a:rPr>
              <a:t>max</a:t>
            </a:r>
            <a:r>
              <a:rPr lang="en-US" sz="2800" b="0" dirty="0">
                <a:sym typeface="Wingdings" panose="05000000000000000000" pitchFamily="2" charset="2"/>
              </a:rPr>
              <a:t> </a:t>
            </a:r>
            <a:r>
              <a:rPr lang="en-US" sz="2800" b="0" dirty="0"/>
              <a:t> </a:t>
            </a:r>
            <a:r>
              <a:rPr lang="en-US" sz="2800" b="0" dirty="0">
                <a:sym typeface="Wingdings" panose="05000000000000000000" pitchFamily="2" charset="2"/>
              </a:rPr>
              <a:t>≤ 0.86T) </a:t>
            </a:r>
          </a:p>
          <a:p>
            <a:pPr lvl="1"/>
            <a:r>
              <a:rPr lang="en-US" sz="2800" b="0" dirty="0">
                <a:sym typeface="Wingdings" panose="05000000000000000000" pitchFamily="2" charset="2"/>
              </a:rPr>
              <a:t>Beam aperture (diam.)  5.85mm   </a:t>
            </a:r>
            <a:r>
              <a:rPr lang="en-US" sz="2800" b="0" dirty="0"/>
              <a:t>   </a:t>
            </a:r>
          </a:p>
          <a:p>
            <a:pPr marL="457200" lvl="1" indent="0">
              <a:buNone/>
            </a:pPr>
            <a:r>
              <a:rPr lang="en-US" sz="2800" b="0" dirty="0"/>
              <a:t>    </a:t>
            </a:r>
            <a:endParaRPr lang="en-US" dirty="0"/>
          </a:p>
          <a:p>
            <a:pPr lvl="1"/>
            <a:r>
              <a:rPr lang="en-US" sz="2800" b="0" dirty="0"/>
              <a:t>Max 231m active </a:t>
            </a:r>
            <a:r>
              <a:rPr lang="en-US" sz="2800" b="0" dirty="0" err="1"/>
              <a:t>undulator</a:t>
            </a:r>
            <a:r>
              <a:rPr lang="en-US" sz="2800" b="0" dirty="0"/>
              <a:t> length available (132 </a:t>
            </a:r>
            <a:r>
              <a:rPr lang="en-US" sz="2800" b="0" dirty="0" err="1"/>
              <a:t>undulator</a:t>
            </a:r>
            <a:r>
              <a:rPr lang="en-US" sz="2800" b="0" dirty="0"/>
              <a:t> modules                                                                             </a:t>
            </a:r>
            <a:r>
              <a:rPr lang="en-US" sz="2800" b="0" dirty="0">
                <a:sym typeface="Wingdings" panose="05000000000000000000" pitchFamily="2" charset="2"/>
              </a:rPr>
              <a:t> 66 </a:t>
            </a:r>
            <a:r>
              <a:rPr lang="en-US" sz="2800" b="0" dirty="0" err="1">
                <a:sym typeface="Wingdings" panose="05000000000000000000" pitchFamily="2" charset="2"/>
              </a:rPr>
              <a:t>cryomodules</a:t>
            </a:r>
            <a:r>
              <a:rPr lang="en-US" sz="2800" b="0" dirty="0">
                <a:sym typeface="Wingdings" panose="05000000000000000000" pitchFamily="2" charset="2"/>
              </a:rPr>
              <a:t>]</a:t>
            </a:r>
          </a:p>
          <a:p>
            <a:pPr lvl="1"/>
            <a:r>
              <a:rPr lang="en-US" sz="2800" b="0" dirty="0">
                <a:sym typeface="Wingdings" panose="05000000000000000000" pitchFamily="2" charset="2"/>
              </a:rPr>
              <a:t>Quadrupoles every 3 modules  total length of </a:t>
            </a:r>
            <a:r>
              <a:rPr lang="en-US" sz="2800" b="0" dirty="0" err="1">
                <a:sym typeface="Wingdings" panose="05000000000000000000" pitchFamily="2" charset="2"/>
              </a:rPr>
              <a:t>undulator</a:t>
            </a:r>
            <a:r>
              <a:rPr lang="en-US" sz="2800" b="0" dirty="0">
                <a:sym typeface="Wingdings" panose="05000000000000000000" pitchFamily="2" charset="2"/>
              </a:rPr>
              <a:t> system is 320m 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2019/10/29 LCWS19 Sendai, Yokoya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25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" y="2057400"/>
            <a:ext cx="5457825" cy="125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echteck 35"/>
          <p:cNvSpPr/>
          <p:nvPr/>
        </p:nvSpPr>
        <p:spPr>
          <a:xfrm>
            <a:off x="7086600" y="1066800"/>
            <a:ext cx="2037737" cy="464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None/>
            </a:pPr>
            <a:r>
              <a:rPr lang="de-DE" sz="1100" b="0" dirty="0" err="1">
                <a:solidFill>
                  <a:schemeClr val="tx1"/>
                </a:solidFill>
              </a:rPr>
              <a:t>D.Scott</a:t>
            </a:r>
            <a:r>
              <a:rPr lang="de-DE" sz="1100" b="0" dirty="0">
                <a:solidFill>
                  <a:schemeClr val="tx1"/>
                </a:solidFill>
              </a:rPr>
              <a:t> et al.,</a:t>
            </a:r>
          </a:p>
          <a:p>
            <a:pPr algn="r">
              <a:buNone/>
            </a:pPr>
            <a:r>
              <a:rPr lang="de-DE" sz="1100" b="0" dirty="0">
                <a:solidFill>
                  <a:schemeClr val="tx1"/>
                </a:solidFill>
              </a:rPr>
              <a:t>Phys. </a:t>
            </a:r>
            <a:r>
              <a:rPr lang="de-DE" sz="1100" b="0" dirty="0" err="1">
                <a:solidFill>
                  <a:schemeClr val="tx1"/>
                </a:solidFill>
              </a:rPr>
              <a:t>Rev</a:t>
            </a:r>
            <a:r>
              <a:rPr lang="de-DE" sz="1100" b="0" dirty="0">
                <a:solidFill>
                  <a:schemeClr val="tx1"/>
                </a:solidFill>
              </a:rPr>
              <a:t>. </a:t>
            </a:r>
            <a:r>
              <a:rPr lang="de-DE" sz="1100" b="0" dirty="0" err="1">
                <a:solidFill>
                  <a:schemeClr val="tx1"/>
                </a:solidFill>
              </a:rPr>
              <a:t>Lett</a:t>
            </a:r>
            <a:r>
              <a:rPr lang="de-DE" sz="1100" b="0" dirty="0">
                <a:solidFill>
                  <a:schemeClr val="tx1"/>
                </a:solidFill>
              </a:rPr>
              <a:t>. 107, 174803 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186EFA7-C15F-4D95-BA58-2FCEEAE0DE46}"/>
              </a:ext>
            </a:extLst>
          </p:cNvPr>
          <p:cNvSpPr txBox="1"/>
          <p:nvPr/>
        </p:nvSpPr>
        <p:spPr>
          <a:xfrm>
            <a:off x="6457950" y="5987019"/>
            <a:ext cx="154744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S.Riemann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348180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7326" y="533400"/>
            <a:ext cx="8686800" cy="68580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n-US" sz="2800" dirty="0"/>
              <a:t> Target for the Undulator-based e+ Source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28600" y="1371600"/>
            <a:ext cx="8610600" cy="5181600"/>
          </a:xfrm>
        </p:spPr>
        <p:txBody>
          <a:bodyPr>
            <a:normAutofit fontScale="70000" lnSpcReduction="20000"/>
          </a:bodyPr>
          <a:lstStyle/>
          <a:p>
            <a:r>
              <a:rPr lang="en-US" sz="2400" b="0" dirty="0" err="1"/>
              <a:t>Ti</a:t>
            </a:r>
            <a:r>
              <a:rPr lang="en-US" sz="2400" b="0" dirty="0"/>
              <a:t> alloy wheel, Ø 1m, spinning in vacuum  with 2000rpm </a:t>
            </a:r>
            <a:r>
              <a:rPr lang="en-US" sz="2100" b="0" dirty="0"/>
              <a:t>(100m/s tang speed)</a:t>
            </a:r>
            <a:r>
              <a:rPr lang="en-US" sz="2400" b="0" dirty="0"/>
              <a:t>  </a:t>
            </a:r>
            <a:endParaRPr lang="en-US" sz="2200" b="0" dirty="0"/>
          </a:p>
          <a:p>
            <a:r>
              <a:rPr lang="en-US" sz="2500" dirty="0"/>
              <a:t>ILC250, </a:t>
            </a:r>
            <a:r>
              <a:rPr lang="en-US" sz="2500" dirty="0" err="1"/>
              <a:t>GigaZ</a:t>
            </a:r>
            <a:r>
              <a:rPr lang="en-US" sz="2500" dirty="0"/>
              <a:t>: E(e-) = 125GeV</a:t>
            </a:r>
            <a:r>
              <a:rPr lang="en-US" sz="2400" dirty="0"/>
              <a:t> </a:t>
            </a:r>
          </a:p>
          <a:p>
            <a:pPr lvl="1"/>
            <a:r>
              <a:rPr lang="en-US" sz="2300" b="0" dirty="0"/>
              <a:t>Photon energy is O(7.5 MeV); </a:t>
            </a:r>
          </a:p>
          <a:p>
            <a:pPr lvl="1"/>
            <a:r>
              <a:rPr lang="en-US" sz="2300" b="0" dirty="0"/>
              <a:t>target thickness of 7mm to optimize power deposition                                and e+ yield</a:t>
            </a:r>
          </a:p>
          <a:p>
            <a:r>
              <a:rPr lang="en-US" sz="2500" dirty="0"/>
              <a:t>Target cooling</a:t>
            </a:r>
          </a:p>
          <a:p>
            <a:pPr lvl="1"/>
            <a:r>
              <a:rPr lang="en-US" sz="2300" b="0" dirty="0"/>
              <a:t>T</a:t>
            </a:r>
            <a:r>
              <a:rPr lang="en-US" sz="2300" b="0" baseline="30000" dirty="0"/>
              <a:t>4</a:t>
            </a:r>
            <a:r>
              <a:rPr lang="en-US" sz="2300" b="0" dirty="0"/>
              <a:t> radiation from spinning wheel to                                                                  stationary water cooled cooler</a:t>
            </a:r>
          </a:p>
          <a:p>
            <a:pPr lvl="2"/>
            <a:r>
              <a:rPr lang="en-US" sz="2100" b="0" dirty="0"/>
              <a:t>Peak temp in wheel ~550˚C for ILC250, 1312b/p </a:t>
            </a:r>
          </a:p>
          <a:p>
            <a:pPr lvl="2"/>
            <a:r>
              <a:rPr lang="en-US" sz="2100" b="0" dirty="0"/>
              <a:t>Peak temp in wheel ~500˚C for </a:t>
            </a:r>
            <a:r>
              <a:rPr lang="en-US" sz="2100" b="0" dirty="0" err="1"/>
              <a:t>GigaZ</a:t>
            </a:r>
            <a:r>
              <a:rPr lang="en-US" sz="2100" b="0" dirty="0"/>
              <a:t>, 1312b/p</a:t>
            </a:r>
          </a:p>
          <a:p>
            <a:pPr marL="914400" lvl="2" indent="0">
              <a:buNone/>
            </a:pPr>
            <a:r>
              <a:rPr lang="en-US" sz="2100" dirty="0"/>
              <a:t>for wheel designed as full </a:t>
            </a:r>
            <a:r>
              <a:rPr lang="en-US" sz="2100" dirty="0" err="1"/>
              <a:t>Ti</a:t>
            </a:r>
            <a:r>
              <a:rPr lang="en-US" sz="2100" dirty="0"/>
              <a:t> alloy disk</a:t>
            </a:r>
          </a:p>
          <a:p>
            <a:pPr marL="914400" lvl="2" indent="0">
              <a:buNone/>
            </a:pPr>
            <a:endParaRPr lang="en-US" sz="600" dirty="0"/>
          </a:p>
          <a:p>
            <a:r>
              <a:rPr lang="en-US" sz="2500" dirty="0"/>
              <a:t>Test of target material resistivity against high temperature and cyclic load using an intense pulsed e- beam at the  </a:t>
            </a:r>
            <a:r>
              <a:rPr lang="en-US" sz="2500" dirty="0" err="1"/>
              <a:t>Microtron</a:t>
            </a:r>
            <a:r>
              <a:rPr lang="en-US" sz="2500" dirty="0"/>
              <a:t> in Mainz (MAMI)</a:t>
            </a:r>
            <a:endParaRPr lang="en-US" sz="2100" b="0" dirty="0"/>
          </a:p>
          <a:p>
            <a:pPr lvl="1"/>
            <a:r>
              <a:rPr lang="en-US" sz="2300" b="0" dirty="0"/>
              <a:t>No substantial damage  obtained although material was loaded below and above the phase transition limit  </a:t>
            </a:r>
          </a:p>
          <a:p>
            <a:pPr lvl="1"/>
            <a:endParaRPr lang="en-US" sz="400" b="0" dirty="0"/>
          </a:p>
          <a:p>
            <a:r>
              <a:rPr lang="en-US" sz="2500" dirty="0"/>
              <a:t>Magnetic bearing for spinning wheel</a:t>
            </a:r>
          </a:p>
          <a:p>
            <a:pPr lvl="1"/>
            <a:r>
              <a:rPr lang="en-US" sz="2300" b="0" dirty="0"/>
              <a:t>Vacuum-tight, oil free, maintenance free even for very high speed</a:t>
            </a:r>
          </a:p>
          <a:p>
            <a:pPr lvl="1"/>
            <a:r>
              <a:rPr lang="en-US" sz="2300" b="0" dirty="0"/>
              <a:t>Technology and experience exists (e.g. neutron chopper; companies: </a:t>
            </a:r>
            <a:r>
              <a:rPr lang="en-US" sz="2300" b="0" dirty="0" err="1"/>
              <a:t>Juelich</a:t>
            </a:r>
            <a:r>
              <a:rPr lang="en-US" sz="2300" b="0" dirty="0"/>
              <a:t>, SKF)</a:t>
            </a:r>
            <a:endParaRPr lang="en-US" sz="2000" b="0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2019/10/29 LCWS19 Sendai, Yokoya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26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275" y="1828800"/>
            <a:ext cx="1762125" cy="2158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Pfeil nach links 7"/>
          <p:cNvSpPr/>
          <p:nvPr/>
        </p:nvSpPr>
        <p:spPr bwMode="auto">
          <a:xfrm>
            <a:off x="7380767" y="1883734"/>
            <a:ext cx="1295400" cy="152400"/>
          </a:xfrm>
          <a:prstGeom prst="leftArrow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cxnSp>
        <p:nvCxnSpPr>
          <p:cNvPr id="9" name="Gerade Verbindung mit Pfeil 8"/>
          <p:cNvCxnSpPr/>
          <p:nvPr/>
        </p:nvCxnSpPr>
        <p:spPr bwMode="auto">
          <a:xfrm flipH="1" flipV="1">
            <a:off x="6400800" y="1860699"/>
            <a:ext cx="914400" cy="921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Gerade Verbindung mit Pfeil 9"/>
          <p:cNvCxnSpPr/>
          <p:nvPr/>
        </p:nvCxnSpPr>
        <p:spPr bwMode="auto">
          <a:xfrm flipH="1">
            <a:off x="6400800" y="1959936"/>
            <a:ext cx="9144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Gerade Verbindung mit Pfeil 10"/>
          <p:cNvCxnSpPr/>
          <p:nvPr/>
        </p:nvCxnSpPr>
        <p:spPr bwMode="auto">
          <a:xfrm flipH="1" flipV="1">
            <a:off x="6400800" y="1906773"/>
            <a:ext cx="762000" cy="5316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 Verbindung mit Pfeil 11"/>
          <p:cNvCxnSpPr/>
          <p:nvPr/>
        </p:nvCxnSpPr>
        <p:spPr bwMode="auto">
          <a:xfrm>
            <a:off x="6131376" y="2700754"/>
            <a:ext cx="1219200" cy="1704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Gerade Verbindung mit Pfeil 12"/>
          <p:cNvCxnSpPr/>
          <p:nvPr/>
        </p:nvCxnSpPr>
        <p:spPr bwMode="auto">
          <a:xfrm>
            <a:off x="5334000" y="3073987"/>
            <a:ext cx="23622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feld 13"/>
          <p:cNvSpPr txBox="1"/>
          <p:nvPr/>
        </p:nvSpPr>
        <p:spPr>
          <a:xfrm>
            <a:off x="5226526" y="2798098"/>
            <a:ext cx="17793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0" dirty="0">
                <a:solidFill>
                  <a:srgbClr val="993300"/>
                </a:solidFill>
              </a:rPr>
              <a:t>Water-cooled cooler</a:t>
            </a:r>
            <a:endParaRPr lang="de-DE" sz="1400" b="0" dirty="0">
              <a:solidFill>
                <a:srgbClr val="993300"/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5959813" y="2436362"/>
            <a:ext cx="1198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0" dirty="0">
                <a:solidFill>
                  <a:schemeClr val="accent6">
                    <a:lumMod val="50000"/>
                  </a:schemeClr>
                </a:solidFill>
              </a:rPr>
              <a:t>Target wheel</a:t>
            </a:r>
            <a:endParaRPr lang="de-DE" sz="14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7" name="Gerade Verbindung mit Pfeil 16"/>
          <p:cNvCxnSpPr/>
          <p:nvPr/>
        </p:nvCxnSpPr>
        <p:spPr bwMode="auto">
          <a:xfrm>
            <a:off x="5334000" y="3115508"/>
            <a:ext cx="1981200" cy="11087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A5002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feld 20"/>
          <p:cNvSpPr txBox="1"/>
          <p:nvPr/>
        </p:nvSpPr>
        <p:spPr>
          <a:xfrm>
            <a:off x="7492678" y="1674362"/>
            <a:ext cx="12490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b="0" dirty="0">
                <a:solidFill>
                  <a:schemeClr val="accent6">
                    <a:lumMod val="50000"/>
                  </a:schemeClr>
                </a:solidFill>
              </a:rPr>
              <a:t>Photon beam</a:t>
            </a:r>
            <a:endParaRPr lang="de-DE" sz="1400" b="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88E37CC-5822-44C8-A19E-12D454AAC798}"/>
              </a:ext>
            </a:extLst>
          </p:cNvPr>
          <p:cNvSpPr txBox="1"/>
          <p:nvPr/>
        </p:nvSpPr>
        <p:spPr>
          <a:xfrm>
            <a:off x="6457950" y="5987019"/>
            <a:ext cx="154744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S.Riemann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06882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964856-889C-4B02-91A6-3BFFE7736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9951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altLang="ja-JP" sz="3200" dirty="0"/>
              <a:t>Undulator Positron Source Parameters</a:t>
            </a:r>
            <a:endParaRPr kumimoji="1" lang="ja-JP" altLang="en-US" sz="3200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8B94C9F-7C77-435B-8297-D593094DC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2FFDCE5-AB89-4B13-9692-A31D76089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27</a:t>
            </a:fld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A17F44-54CD-4DA2-B77C-0841D0A0AC79}"/>
              </a:ext>
            </a:extLst>
          </p:cNvPr>
          <p:cNvSpPr txBox="1"/>
          <p:nvPr/>
        </p:nvSpPr>
        <p:spPr>
          <a:xfrm>
            <a:off x="6457950" y="5987019"/>
            <a:ext cx="154744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S.Riemann</a:t>
            </a:r>
            <a:endParaRPr kumimoji="1" lang="ja-JP" altLang="en-US" dirty="0"/>
          </a:p>
        </p:txBody>
      </p:sp>
      <p:graphicFrame>
        <p:nvGraphicFramePr>
          <p:cNvPr id="7" name="オブジェクト 6">
            <a:extLst>
              <a:ext uri="{FF2B5EF4-FFF2-40B4-BE49-F238E27FC236}">
                <a16:creationId xmlns:a16="http://schemas.microsoft.com/office/drawing/2014/main" id="{BA8763AC-065C-4AF3-9C2D-13417FBF1D6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3072323"/>
              </p:ext>
            </p:extLst>
          </p:nvPr>
        </p:nvGraphicFramePr>
        <p:xfrm>
          <a:off x="522287" y="1245794"/>
          <a:ext cx="8375362" cy="4617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9" name="Worksheet" r:id="rId3" imgW="5638800" imgH="3108960" progId="Excel.Sheet.12">
                  <p:embed/>
                </p:oleObj>
              </mc:Choice>
              <mc:Fallback>
                <p:oleObj name="Worksheet" r:id="rId3" imgW="5638800" imgH="310896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2287" y="1245794"/>
                        <a:ext cx="8375362" cy="46176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14378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6376" y="3006601"/>
            <a:ext cx="4869999" cy="3238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3781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/>
              <a:t>Undulator : Positron yield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28650" y="1325065"/>
            <a:ext cx="7886700" cy="98776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Electron energy 125GeV </a:t>
            </a:r>
            <a:r>
              <a:rPr lang="en-US" sz="2400" dirty="0"/>
              <a:t>(126.5GeV to compensate loss in </a:t>
            </a:r>
            <a:r>
              <a:rPr lang="en-US" sz="2400" dirty="0" err="1"/>
              <a:t>undulator</a:t>
            </a:r>
            <a:r>
              <a:rPr lang="en-US" sz="2400" dirty="0"/>
              <a:t>)</a:t>
            </a:r>
          </a:p>
          <a:p>
            <a:r>
              <a:rPr lang="en-US" sz="2400" dirty="0"/>
              <a:t>Photon energy is O(7.5 MeV)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2019/10/29 LCWS19 Sendai, Yokoya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28</a:t>
            </a:fld>
            <a:endParaRPr lang="en-US">
              <a:solidFill>
                <a:srgbClr val="000000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640" y="2311279"/>
            <a:ext cx="2809875" cy="529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4917625" y="274320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>
                <a:solidFill>
                  <a:schemeClr val="tx1"/>
                </a:solidFill>
              </a:rPr>
              <a:t>TDR</a:t>
            </a:r>
            <a:endParaRPr lang="de-DE" sz="1800" b="0" dirty="0">
              <a:solidFill>
                <a:schemeClr val="tx1"/>
              </a:solidFill>
            </a:endParaRPr>
          </a:p>
        </p:txBody>
      </p:sp>
      <p:cxnSp>
        <p:nvCxnSpPr>
          <p:cNvPr id="9" name="Gerade Verbindung 8"/>
          <p:cNvCxnSpPr/>
          <p:nvPr/>
        </p:nvCxnSpPr>
        <p:spPr bwMode="auto">
          <a:xfrm flipV="1">
            <a:off x="6377050" y="4724400"/>
            <a:ext cx="0" cy="78194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 Verbindung 11"/>
          <p:cNvCxnSpPr/>
          <p:nvPr/>
        </p:nvCxnSpPr>
        <p:spPr bwMode="auto">
          <a:xfrm>
            <a:off x="4495800" y="4924300"/>
            <a:ext cx="2066243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A03DE768-980D-4676-8FC3-8B5A36A9FBAF}"/>
              </a:ext>
            </a:extLst>
          </p:cNvPr>
          <p:cNvSpPr txBox="1">
            <a:spLocks/>
          </p:cNvSpPr>
          <p:nvPr/>
        </p:nvSpPr>
        <p:spPr>
          <a:xfrm>
            <a:off x="714375" y="2588741"/>
            <a:ext cx="3943350" cy="31710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Expected yield from this </a:t>
            </a:r>
            <a:r>
              <a:rPr lang="en-US" sz="2400" dirty="0" err="1"/>
              <a:t>figureis</a:t>
            </a:r>
            <a:r>
              <a:rPr lang="en-US" sz="2400" dirty="0"/>
              <a:t> ~1e+/e-                                                                                        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    for E(e-) = 125GeV</a:t>
            </a:r>
          </a:p>
          <a:p>
            <a:r>
              <a:rPr lang="en-US" sz="2400" dirty="0"/>
              <a:t>The simulation described in the positron WG report gave ~1.3</a:t>
            </a:r>
            <a:r>
              <a:rPr lang="en-US" altLang="ja-JP" sz="2400" dirty="0"/>
              <a:t>e+/e-</a:t>
            </a:r>
          </a:p>
          <a:p>
            <a:r>
              <a:rPr lang="en-US" sz="2400" dirty="0"/>
              <a:t>More recent simulation gives a smaller value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dirty="0"/>
              <a:t>Need to optimize/improve  the e+ capture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8941647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457200"/>
            <a:ext cx="4733256" cy="1532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443" y="2199114"/>
            <a:ext cx="4842369" cy="161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4251879"/>
            <a:ext cx="2827485" cy="2301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3377742" cy="804913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/>
              <a:t>QWT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93760" y="1379137"/>
            <a:ext cx="4064844" cy="1807635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/>
              <a:t>Flux concentrator (TDR) does not seem feasible due to the long pulse</a:t>
            </a:r>
          </a:p>
          <a:p>
            <a:r>
              <a:rPr lang="en-US" sz="2400" dirty="0"/>
              <a:t>To be replaced by QWT (Quarter Wave Transformer) </a:t>
            </a:r>
          </a:p>
          <a:p>
            <a:r>
              <a:rPr lang="en-US" sz="2400" dirty="0"/>
              <a:t>M. Fukuda, LCWS18</a:t>
            </a:r>
          </a:p>
          <a:p>
            <a:pPr lvl="1"/>
            <a:r>
              <a:rPr lang="en-US" sz="2000" dirty="0"/>
              <a:t>  Y &lt; 1e+/e</a:t>
            </a:r>
          </a:p>
          <a:p>
            <a:pPr lvl="1" indent="-342900"/>
            <a:endParaRPr lang="en-US" sz="2000" b="0" dirty="0"/>
          </a:p>
          <a:p>
            <a:pPr marL="400050" lvl="1" indent="0">
              <a:buNone/>
            </a:pPr>
            <a:endParaRPr lang="en-US" sz="2000" b="0" dirty="0"/>
          </a:p>
          <a:p>
            <a:pPr lvl="1" indent="-342900"/>
            <a:endParaRPr lang="en-US" sz="2000" b="0" dirty="0"/>
          </a:p>
          <a:p>
            <a:pPr marL="400050" lvl="1" indent="0">
              <a:buNone/>
            </a:pPr>
            <a:endParaRPr lang="en-US" sz="2000" b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2019/10/29 LCWS19 Sendai, Yokoya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en-US">
              <a:solidFill>
                <a:srgbClr val="000000"/>
              </a:solidFill>
            </a:endParaRPr>
          </a:p>
        </p:txBody>
      </p:sp>
      <p:cxnSp>
        <p:nvCxnSpPr>
          <p:cNvPr id="8" name="Gerade Verbindung 7"/>
          <p:cNvCxnSpPr/>
          <p:nvPr/>
        </p:nvCxnSpPr>
        <p:spPr bwMode="auto">
          <a:xfrm>
            <a:off x="4724400" y="1786268"/>
            <a:ext cx="0" cy="21717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feld 10"/>
          <p:cNvSpPr txBox="1"/>
          <p:nvPr/>
        </p:nvSpPr>
        <p:spPr>
          <a:xfrm>
            <a:off x="4102145" y="2751113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0" dirty="0">
                <a:solidFill>
                  <a:schemeClr val="tx1"/>
                </a:solidFill>
              </a:rPr>
              <a:t>B</a:t>
            </a:r>
            <a:endParaRPr lang="de-DE" sz="1800" b="0" dirty="0">
              <a:solidFill>
                <a:schemeClr val="tx1"/>
              </a:solidFill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2685" y="4175679"/>
            <a:ext cx="2832191" cy="2301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feld 13"/>
          <p:cNvSpPr txBox="1"/>
          <p:nvPr/>
        </p:nvSpPr>
        <p:spPr>
          <a:xfrm>
            <a:off x="7538055" y="3938704"/>
            <a:ext cx="1233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0" dirty="0">
                <a:solidFill>
                  <a:schemeClr val="tx1"/>
                </a:solidFill>
              </a:rPr>
              <a:t>A. </a:t>
            </a:r>
            <a:r>
              <a:rPr lang="en-US" sz="1600" b="0" dirty="0" err="1">
                <a:solidFill>
                  <a:schemeClr val="tx1"/>
                </a:solidFill>
              </a:rPr>
              <a:t>Ushakov</a:t>
            </a:r>
            <a:endParaRPr lang="de-DE" sz="1600" b="0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25B3FBD-B783-461A-829F-D2A713183A8A}"/>
              </a:ext>
            </a:extLst>
          </p:cNvPr>
          <p:cNvSpPr txBox="1"/>
          <p:nvPr/>
        </p:nvSpPr>
        <p:spPr>
          <a:xfrm>
            <a:off x="2554698" y="6212721"/>
            <a:ext cx="154744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S.Riemann</a:t>
            </a:r>
            <a:endParaRPr kumimoji="1" lang="ja-JP" altLang="en-US" dirty="0"/>
          </a:p>
        </p:txBody>
      </p:sp>
      <p:sp>
        <p:nvSpPr>
          <p:cNvPr id="16" name="Inhaltsplatzhalter 2">
            <a:extLst>
              <a:ext uri="{FF2B5EF4-FFF2-40B4-BE49-F238E27FC236}">
                <a16:creationId xmlns:a16="http://schemas.microsoft.com/office/drawing/2014/main" id="{BFC816E2-5FB6-4C9F-A06A-1430227E5D5D}"/>
              </a:ext>
            </a:extLst>
          </p:cNvPr>
          <p:cNvSpPr txBox="1">
            <a:spLocks/>
          </p:cNvSpPr>
          <p:nvPr/>
        </p:nvSpPr>
        <p:spPr>
          <a:xfrm>
            <a:off x="372915" y="3311599"/>
            <a:ext cx="3055443" cy="297293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dirty="0"/>
              <a:t>B field is decisive for positron yield </a:t>
            </a:r>
          </a:p>
          <a:p>
            <a:pPr lvl="1" indent="-342900"/>
            <a:r>
              <a:rPr lang="en-US" sz="2000" dirty="0"/>
              <a:t>Steeper field rise                                                                                                                           close to target needed                                                                                            for yield &gt; 1e+/e-</a:t>
            </a:r>
          </a:p>
          <a:p>
            <a:pPr lvl="1" indent="-342900"/>
            <a:r>
              <a:rPr lang="en-US" sz="2000" dirty="0"/>
              <a:t>Immersed target could                                                                                                                               help but eddy current                                                                                                increase heat load for                                                                                                                        non-pulsed operation </a:t>
            </a:r>
          </a:p>
          <a:p>
            <a:pPr lvl="1" indent="-342900"/>
            <a:r>
              <a:rPr lang="en-US" sz="2000" dirty="0"/>
              <a:t>Optimization is under                                                                                                 study </a:t>
            </a:r>
          </a:p>
          <a:p>
            <a:pPr lvl="1" indent="-342900"/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</a:pPr>
            <a:endParaRPr lang="en-US" sz="2000" dirty="0"/>
          </a:p>
          <a:p>
            <a:pPr lvl="1" indent="-342900"/>
            <a:endParaRPr lang="en-US" sz="2000" dirty="0"/>
          </a:p>
          <a:p>
            <a:pPr marL="400050" lvl="1" indent="0">
              <a:buFont typeface="Arial" panose="020B0604020202020204" pitchFamily="34" charset="0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57491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4177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Issues to </a:t>
            </a:r>
            <a:r>
              <a:rPr lang="en-US" altLang="ja-JP" dirty="0"/>
              <a:t>B</a:t>
            </a:r>
            <a:r>
              <a:rPr kumimoji="1" lang="en-US" altLang="ja-JP" dirty="0"/>
              <a:t>e Considered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19726"/>
            <a:ext cx="7886700" cy="4757237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/>
              <a:t>Repetition rate</a:t>
            </a:r>
          </a:p>
          <a:p>
            <a:r>
              <a:rPr lang="en-US" altLang="ja-JP" dirty="0"/>
              <a:t>Damping Ring </a:t>
            </a:r>
          </a:p>
          <a:p>
            <a:pPr lvl="1"/>
            <a:r>
              <a:rPr kumimoji="1" lang="en-US" altLang="ja-JP" dirty="0"/>
              <a:t>Dynamic aperture under increased wiggler strength</a:t>
            </a:r>
          </a:p>
          <a:p>
            <a:r>
              <a:rPr lang="en-US" altLang="ja-JP" dirty="0"/>
              <a:t>Main </a:t>
            </a:r>
            <a:r>
              <a:rPr lang="en-US" altLang="ja-JP" dirty="0" err="1"/>
              <a:t>Linac</a:t>
            </a:r>
            <a:endParaRPr lang="en-US" altLang="ja-JP" dirty="0"/>
          </a:p>
          <a:p>
            <a:pPr lvl="1"/>
            <a:r>
              <a:rPr kumimoji="1" lang="en-US" altLang="ja-JP" dirty="0"/>
              <a:t>Alternating operation 125GeV </a:t>
            </a:r>
            <a:r>
              <a:rPr kumimoji="1" lang="en-US" altLang="ja-JP" dirty="0">
                <a:sym typeface="Wingdings" panose="05000000000000000000" pitchFamily="2" charset="2"/>
              </a:rPr>
              <a:t> 45.6GeV</a:t>
            </a:r>
          </a:p>
          <a:p>
            <a:pPr lvl="1"/>
            <a:r>
              <a:rPr lang="en-US" altLang="ja-JP" dirty="0">
                <a:sym typeface="Wingdings" panose="05000000000000000000" pitchFamily="2" charset="2"/>
              </a:rPr>
              <a:t>Emittance growth due to the low gradient</a:t>
            </a:r>
            <a:endParaRPr kumimoji="1" lang="en-US" altLang="ja-JP" dirty="0"/>
          </a:p>
          <a:p>
            <a:r>
              <a:rPr lang="en-US" altLang="ja-JP" dirty="0"/>
              <a:t>BDS</a:t>
            </a:r>
          </a:p>
          <a:p>
            <a:pPr lvl="1"/>
            <a:r>
              <a:rPr lang="en-US" altLang="ja-JP" dirty="0"/>
              <a:t>Collimation depth</a:t>
            </a:r>
          </a:p>
          <a:p>
            <a:pPr lvl="1"/>
            <a:r>
              <a:rPr kumimoji="1" lang="en-US" altLang="ja-JP" dirty="0"/>
              <a:t>Momentum bandwidth </a:t>
            </a:r>
          </a:p>
          <a:p>
            <a:pPr lvl="1"/>
            <a:r>
              <a:rPr lang="en-US" altLang="ja-JP" dirty="0"/>
              <a:t>Wakefield</a:t>
            </a:r>
            <a:endParaRPr kumimoji="1" lang="en-US" altLang="ja-JP" dirty="0"/>
          </a:p>
          <a:p>
            <a:r>
              <a:rPr lang="en-US" altLang="ja-JP" dirty="0"/>
              <a:t>Beam-Beam</a:t>
            </a:r>
          </a:p>
          <a:p>
            <a:r>
              <a:rPr kumimoji="1" lang="en-US" altLang="ja-JP" dirty="0"/>
              <a:t>More technical details for DR, ML and BDS will be presented by </a:t>
            </a:r>
            <a:r>
              <a:rPr kumimoji="1" lang="en-US" altLang="ja-JP" dirty="0" err="1"/>
              <a:t>K.Kubo</a:t>
            </a:r>
            <a:r>
              <a:rPr kumimoji="1" lang="en-US" altLang="ja-JP" dirty="0"/>
              <a:t> and </a:t>
            </a:r>
            <a:r>
              <a:rPr kumimoji="1" lang="en-US" altLang="ja-JP" dirty="0" err="1"/>
              <a:t>T.Okugi</a:t>
            </a:r>
            <a:r>
              <a:rPr kumimoji="1" lang="en-US" altLang="ja-JP" dirty="0"/>
              <a:t> in the </a:t>
            </a:r>
            <a:r>
              <a:rPr lang="en-US" altLang="ja-JP" dirty="0"/>
              <a:t>Beam Dynamics parallel session (</a:t>
            </a:r>
            <a:r>
              <a:rPr kumimoji="1" lang="en-US" altLang="ja-JP" dirty="0"/>
              <a:t>Wednesday 8:30).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64275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46"/>
          <a:stretch/>
        </p:blipFill>
        <p:spPr bwMode="auto">
          <a:xfrm>
            <a:off x="5755428" y="4146526"/>
            <a:ext cx="3375042" cy="2513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195381"/>
            <a:ext cx="7886700" cy="628451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3200" dirty="0"/>
              <a:t>Undulator : Photon dump</a:t>
            </a:r>
            <a:endParaRPr lang="de-DE" sz="32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2019/10/29 LCWS19 Sendai, Yokoya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12964" y="854088"/>
            <a:ext cx="8305800" cy="5638786"/>
          </a:xfrm>
        </p:spPr>
        <p:txBody>
          <a:bodyPr>
            <a:normAutofit fontScale="77500" lnSpcReduction="20000"/>
          </a:bodyPr>
          <a:lstStyle/>
          <a:p>
            <a:r>
              <a:rPr lang="en-US" sz="2400" dirty="0"/>
              <a:t>Narrow 60-120kW photon beam deposits only few percent in target </a:t>
            </a:r>
            <a:r>
              <a:rPr lang="en-US" sz="2400" dirty="0">
                <a:sym typeface="Wingdings" panose="05000000000000000000" pitchFamily="2" charset="2"/>
              </a:rPr>
              <a:t> </a:t>
            </a:r>
          </a:p>
          <a:p>
            <a:r>
              <a:rPr lang="en-US" sz="2500" b="0" dirty="0">
                <a:sym typeface="Wingdings" panose="05000000000000000000" pitchFamily="2" charset="2"/>
              </a:rPr>
              <a:t>Problem: high energy density of photon beam even at distance of O(km) from target</a:t>
            </a:r>
          </a:p>
          <a:p>
            <a:r>
              <a:rPr lang="en-US" sz="2500" dirty="0">
                <a:sym typeface="Wingdings" panose="05000000000000000000" pitchFamily="2" charset="2"/>
              </a:rPr>
              <a:t>Options under study</a:t>
            </a:r>
          </a:p>
          <a:p>
            <a:pPr lvl="1"/>
            <a:r>
              <a:rPr lang="en-US" sz="2600" b="0" dirty="0">
                <a:sym typeface="Wingdings" panose="05000000000000000000" pitchFamily="2" charset="2"/>
              </a:rPr>
              <a:t>Water dump</a:t>
            </a:r>
          </a:p>
          <a:p>
            <a:pPr lvl="2"/>
            <a:r>
              <a:rPr lang="en-US" sz="2600" b="0" dirty="0">
                <a:sym typeface="Wingdings" panose="05000000000000000000" pitchFamily="2" charset="2"/>
              </a:rPr>
              <a:t>Tumbling </a:t>
            </a:r>
            <a:r>
              <a:rPr lang="en-US" sz="2600" b="0" dirty="0" err="1">
                <a:sym typeface="Wingdings" panose="05000000000000000000" pitchFamily="2" charset="2"/>
              </a:rPr>
              <a:t>Ti</a:t>
            </a:r>
            <a:r>
              <a:rPr lang="en-US" sz="2600" b="0" dirty="0">
                <a:sym typeface="Wingdings" panose="05000000000000000000" pitchFamily="2" charset="2"/>
              </a:rPr>
              <a:t> window, He cooled  </a:t>
            </a:r>
            <a:r>
              <a:rPr lang="en-US" sz="2600" dirty="0">
                <a:sym typeface="Wingdings" panose="05000000000000000000" pitchFamily="2" charset="2"/>
              </a:rPr>
              <a:t> acceptable stress and heat load</a:t>
            </a:r>
          </a:p>
          <a:p>
            <a:pPr lvl="2"/>
            <a:r>
              <a:rPr lang="en-US" sz="2600" b="0" dirty="0">
                <a:sym typeface="Wingdings" panose="05000000000000000000" pitchFamily="2" charset="2"/>
              </a:rPr>
              <a:t>Free falling water curtain to absorb the photon beam and to scatter particles at safe distance to </a:t>
            </a:r>
            <a:r>
              <a:rPr lang="en-US" sz="2600" b="0" dirty="0" err="1">
                <a:sym typeface="Wingdings" panose="05000000000000000000" pitchFamily="2" charset="2"/>
              </a:rPr>
              <a:t>Ti</a:t>
            </a:r>
            <a:r>
              <a:rPr lang="en-US" sz="2600" b="0" dirty="0">
                <a:sym typeface="Wingdings" panose="05000000000000000000" pitchFamily="2" charset="2"/>
              </a:rPr>
              <a:t> window</a:t>
            </a:r>
            <a:endParaRPr lang="en-US" sz="2600" dirty="0">
              <a:sym typeface="Wingdings" panose="05000000000000000000" pitchFamily="2" charset="2"/>
            </a:endParaRPr>
          </a:p>
          <a:p>
            <a:pPr marL="1371600" lvl="3" indent="0">
              <a:buNone/>
            </a:pPr>
            <a:endParaRPr lang="en-US" sz="2600" dirty="0">
              <a:sym typeface="Wingdings" panose="05000000000000000000" pitchFamily="2" charset="2"/>
            </a:endParaRPr>
          </a:p>
          <a:p>
            <a:pPr lvl="3"/>
            <a:endParaRPr lang="en-US" sz="2600" dirty="0">
              <a:sym typeface="Wingdings" panose="05000000000000000000" pitchFamily="2" charset="2"/>
            </a:endParaRPr>
          </a:p>
          <a:p>
            <a:pPr lvl="3"/>
            <a:endParaRPr lang="en-US" dirty="0">
              <a:sym typeface="Wingdings" panose="05000000000000000000" pitchFamily="2" charset="2"/>
            </a:endParaRPr>
          </a:p>
          <a:p>
            <a:pPr lvl="3"/>
            <a:endParaRPr lang="en-US" dirty="0">
              <a:sym typeface="Wingdings" panose="05000000000000000000" pitchFamily="2" charset="2"/>
            </a:endParaRPr>
          </a:p>
          <a:p>
            <a:pPr lvl="3"/>
            <a:endParaRPr lang="en-US" dirty="0">
              <a:sym typeface="Wingdings" panose="05000000000000000000" pitchFamily="2" charset="2"/>
            </a:endParaRPr>
          </a:p>
          <a:p>
            <a:pPr lvl="3"/>
            <a:endParaRPr lang="en-US" dirty="0">
              <a:sym typeface="Wingdings" panose="05000000000000000000" pitchFamily="2" charset="2"/>
            </a:endParaRPr>
          </a:p>
          <a:p>
            <a:pPr lvl="3"/>
            <a:endParaRPr lang="en-US" dirty="0">
              <a:sym typeface="Wingdings" panose="05000000000000000000" pitchFamily="2" charset="2"/>
            </a:endParaRPr>
          </a:p>
          <a:p>
            <a:pPr lvl="3"/>
            <a:endParaRPr lang="en-US" dirty="0">
              <a:sym typeface="Wingdings" panose="05000000000000000000" pitchFamily="2" charset="2"/>
            </a:endParaRPr>
          </a:p>
          <a:p>
            <a:pPr lvl="1"/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sz="2600" b="0" dirty="0">
                <a:sym typeface="Wingdings" panose="05000000000000000000" pitchFamily="2" charset="2"/>
              </a:rPr>
              <a:t>graphite dump </a:t>
            </a:r>
            <a:endParaRPr lang="en-US" b="0" dirty="0">
              <a:sym typeface="Wingdings" panose="05000000000000000000" pitchFamily="2" charset="2"/>
            </a:endParaRPr>
          </a:p>
          <a:p>
            <a:pPr lvl="2"/>
            <a:r>
              <a:rPr lang="en-US" sz="2600" dirty="0"/>
              <a:t>Shallow angle (~10mrad) to beam</a:t>
            </a:r>
          </a:p>
          <a:p>
            <a:pPr lvl="2"/>
            <a:r>
              <a:rPr lang="en-US" sz="2600" dirty="0"/>
              <a:t>No need for exit window </a:t>
            </a:r>
            <a:endParaRPr lang="de-DE" sz="2600" dirty="0"/>
          </a:p>
          <a:p>
            <a:pPr lvl="2"/>
            <a:r>
              <a:rPr lang="de-DE" sz="2600" dirty="0"/>
              <a:t>But: high peak load and graphite </a:t>
            </a:r>
            <a:br>
              <a:rPr lang="de-DE" sz="2600" dirty="0"/>
            </a:br>
            <a:r>
              <a:rPr lang="de-DE" sz="2600" dirty="0"/>
              <a:t>degradation   </a:t>
            </a:r>
            <a:endParaRPr lang="de-DE" sz="2600" b="0" dirty="0"/>
          </a:p>
          <a:p>
            <a:pPr lvl="1"/>
            <a:endParaRPr lang="de-DE" b="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936" b="10091"/>
          <a:stretch/>
        </p:blipFill>
        <p:spPr bwMode="auto">
          <a:xfrm>
            <a:off x="707566" y="3260738"/>
            <a:ext cx="5029200" cy="1587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7682424" y="3978238"/>
            <a:ext cx="1246752" cy="30777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DE" sz="1400" b="0" dirty="0">
                <a:solidFill>
                  <a:schemeClr val="tx1"/>
                </a:solidFill>
              </a:rPr>
              <a:t>Y. </a:t>
            </a:r>
            <a:r>
              <a:rPr lang="de-DE" sz="1400" b="0" dirty="0" err="1">
                <a:solidFill>
                  <a:schemeClr val="tx1"/>
                </a:solidFill>
              </a:rPr>
              <a:t>Morikawa</a:t>
            </a:r>
            <a:r>
              <a:rPr lang="de-DE" sz="1400" b="0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5656764" y="3594268"/>
            <a:ext cx="979051" cy="307777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de-DE" sz="1400" b="0" dirty="0">
                <a:solidFill>
                  <a:schemeClr val="tx1"/>
                </a:solidFill>
              </a:rPr>
              <a:t>P. Sievers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B98A133C-2814-4AE1-8AB4-4DFE680F9912}"/>
              </a:ext>
            </a:extLst>
          </p:cNvPr>
          <p:cNvSpPr txBox="1"/>
          <p:nvPr/>
        </p:nvSpPr>
        <p:spPr>
          <a:xfrm>
            <a:off x="4559242" y="6290788"/>
            <a:ext cx="154744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S.Riemann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4322933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5217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/>
              <a:t>Undulator Summary  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257800"/>
          </a:xfrm>
        </p:spPr>
        <p:txBody>
          <a:bodyPr>
            <a:normAutofit/>
          </a:bodyPr>
          <a:lstStyle/>
          <a:p>
            <a:r>
              <a:rPr lang="en-US" sz="2400" dirty="0"/>
              <a:t>No showstopper seen for </a:t>
            </a:r>
            <a:r>
              <a:rPr lang="en-US" sz="2400" dirty="0" err="1"/>
              <a:t>undulator</a:t>
            </a:r>
            <a:r>
              <a:rPr lang="en-US" sz="2400" dirty="0"/>
              <a:t>-based source</a:t>
            </a:r>
          </a:p>
          <a:p>
            <a:r>
              <a:rPr lang="en-US" sz="2400" dirty="0"/>
              <a:t>Detailed engineering specifications for target wheel and experimental tests still to  be done</a:t>
            </a:r>
          </a:p>
          <a:p>
            <a:pPr lvl="1"/>
            <a:r>
              <a:rPr lang="en-US" sz="2000" b="0" dirty="0"/>
              <a:t>Test cooling efficiencies by thermal radiation for a target piece</a:t>
            </a:r>
          </a:p>
          <a:p>
            <a:pPr lvl="1"/>
            <a:r>
              <a:rPr lang="en-US" sz="2000" b="0" dirty="0"/>
              <a:t>Develop full-size mock-up for the target to test the target rotation in vacuum </a:t>
            </a:r>
          </a:p>
          <a:p>
            <a:pPr lvl="1"/>
            <a:r>
              <a:rPr lang="en-US" sz="2000" b="0" dirty="0"/>
              <a:t>Photon dump design</a:t>
            </a:r>
          </a:p>
          <a:p>
            <a:r>
              <a:rPr lang="en-US" sz="2400" dirty="0"/>
              <a:t> resources….(only for information)</a:t>
            </a:r>
          </a:p>
          <a:p>
            <a:pPr lvl="2"/>
            <a:r>
              <a:rPr lang="en-US" dirty="0"/>
              <a:t>DESY e+ source group decreased:</a:t>
            </a:r>
          </a:p>
          <a:p>
            <a:pPr lvl="3"/>
            <a:r>
              <a:rPr lang="en-US" dirty="0"/>
              <a:t>Andriy and Felix left, Sabine retired; no successors</a:t>
            </a:r>
          </a:p>
          <a:p>
            <a:pPr lvl="3"/>
            <a:r>
              <a:rPr lang="en-US" dirty="0"/>
              <a:t>Khaled (PhD student) studies realistic </a:t>
            </a:r>
            <a:r>
              <a:rPr lang="en-US" dirty="0" err="1"/>
              <a:t>undulator</a:t>
            </a:r>
            <a:r>
              <a:rPr lang="en-US" dirty="0"/>
              <a:t> (see his talk)</a:t>
            </a:r>
          </a:p>
          <a:p>
            <a:endParaRPr lang="de-DE" sz="1800" b="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>
                <a:solidFill>
                  <a:srgbClr val="000000"/>
                </a:solidFill>
              </a:rPr>
              <a:t>2019/10/29 LCWS19 Sendai, Yokoya</a:t>
            </a: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CA52E8-C080-4E59-A24E-1140B62245D4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31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miley 6"/>
          <p:cNvSpPr/>
          <p:nvPr/>
        </p:nvSpPr>
        <p:spPr bwMode="auto">
          <a:xfrm>
            <a:off x="5867400" y="4038600"/>
            <a:ext cx="457200" cy="381000"/>
          </a:xfrm>
          <a:prstGeom prst="smileyFace">
            <a:avLst>
              <a:gd name="adj" fmla="val -4653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36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EECA60B-CCCB-48A8-B9BD-CE3ED5715DA3}"/>
              </a:ext>
            </a:extLst>
          </p:cNvPr>
          <p:cNvSpPr txBox="1"/>
          <p:nvPr/>
        </p:nvSpPr>
        <p:spPr>
          <a:xfrm>
            <a:off x="6457950" y="5878162"/>
            <a:ext cx="154744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S.Riemann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03775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BC7BAD-52F4-44BA-BA74-9AB925B41F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9187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ja-JP" dirty="0"/>
              <a:t>e</a:t>
            </a:r>
            <a:r>
              <a:rPr kumimoji="1" lang="en-US" altLang="ja-JP" dirty="0"/>
              <a:t>-Driven System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BD05518-33AD-4DA5-9F2C-07C1F7905D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4019350"/>
            <a:ext cx="7886700" cy="2164634"/>
          </a:xfrm>
        </p:spPr>
        <p:txBody>
          <a:bodyPr/>
          <a:lstStyle/>
          <a:p>
            <a:r>
              <a:rPr kumimoji="1" lang="en-US" altLang="ja-JP" dirty="0"/>
              <a:t>Intensive design/simulation studies on-going</a:t>
            </a:r>
          </a:p>
          <a:p>
            <a:r>
              <a:rPr lang="en-US" altLang="ja-JP" dirty="0"/>
              <a:t>New powers</a:t>
            </a:r>
          </a:p>
          <a:p>
            <a:pPr lvl="1"/>
            <a:r>
              <a:rPr kumimoji="1" lang="en-US" altLang="ja-JP" dirty="0"/>
              <a:t>H. Ego, Y. </a:t>
            </a:r>
            <a:r>
              <a:rPr lang="en-US" altLang="ja-JP" dirty="0" err="1"/>
              <a:t>Enomoto</a:t>
            </a:r>
            <a:r>
              <a:rPr lang="en-US" altLang="ja-JP" dirty="0"/>
              <a:t> :  KEKB </a:t>
            </a:r>
            <a:r>
              <a:rPr lang="en-US" altLang="ja-JP" dirty="0" err="1"/>
              <a:t>linac</a:t>
            </a:r>
            <a:r>
              <a:rPr lang="en-US" altLang="ja-JP" dirty="0"/>
              <a:t> experts</a:t>
            </a:r>
          </a:p>
          <a:p>
            <a:pPr lvl="1"/>
            <a:r>
              <a:rPr kumimoji="1" lang="en-US" altLang="ja-JP" dirty="0"/>
              <a:t>A. Miyamoto  :   physics, radiation environment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0EE2AA-E0E2-461B-980F-189B2D825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1E5CB38-13BF-4C9B-885D-FFDFF50D9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32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2648357-C98B-47A9-9E79-B21934504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2438" y="1336385"/>
            <a:ext cx="6294090" cy="2503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88188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571D55-6B8F-4ABA-B70F-1A5CFC31E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539" y="365126"/>
            <a:ext cx="3199850" cy="111844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sz="3200" dirty="0"/>
              <a:t>e</a:t>
            </a:r>
            <a:r>
              <a:rPr kumimoji="1" lang="en-US" altLang="ja-JP" sz="3200" dirty="0"/>
              <a:t>-Driven System Latest Parameters</a:t>
            </a:r>
            <a:endParaRPr kumimoji="1" lang="ja-JP" altLang="en-US" sz="3200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A20312A-9296-4F74-9B0D-C1ABBA075C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539" y="1715004"/>
            <a:ext cx="2851668" cy="4641347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/>
              <a:t>Based on a paper  being prepared for a journal </a:t>
            </a:r>
          </a:p>
          <a:p>
            <a:r>
              <a:rPr kumimoji="1" lang="en-US" altLang="ja-JP" dirty="0"/>
              <a:t>There are various simulation results </a:t>
            </a:r>
            <a:r>
              <a:rPr lang="en-US" altLang="ja-JP" dirty="0"/>
              <a:t>giving slightly different yields</a:t>
            </a:r>
          </a:p>
          <a:p>
            <a:r>
              <a:rPr kumimoji="1" lang="en-US" altLang="ja-JP" dirty="0"/>
              <a:t>The data here is the one being used for a  consistent parameter set</a:t>
            </a:r>
          </a:p>
          <a:p>
            <a:r>
              <a:rPr lang="en-US" altLang="ja-JP" dirty="0"/>
              <a:t>The yield n(e</a:t>
            </a:r>
            <a:r>
              <a:rPr lang="en-US" altLang="ja-JP" baseline="30000" dirty="0"/>
              <a:t>+</a:t>
            </a:r>
            <a:r>
              <a:rPr lang="en-US" altLang="ja-JP" dirty="0"/>
              <a:t>)/n(e</a:t>
            </a:r>
            <a:r>
              <a:rPr lang="en-US" altLang="ja-JP" baseline="30000" dirty="0"/>
              <a:t>-</a:t>
            </a:r>
            <a:r>
              <a:rPr lang="en-US" altLang="ja-JP" dirty="0"/>
              <a:t>) ~ 1.2-1.3 confirmed</a:t>
            </a:r>
          </a:p>
          <a:p>
            <a:r>
              <a:rPr kumimoji="1" lang="en-US" altLang="ja-JP" dirty="0"/>
              <a:t>This defines the required </a:t>
            </a:r>
            <a:r>
              <a:rPr lang="en-US" altLang="ja-JP" dirty="0"/>
              <a:t>bunch charge in the electron driver, and all the power deposition (next page) in the entire system</a:t>
            </a:r>
            <a:endParaRPr kumimoji="1" lang="ja-JP" altLang="en-US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4BED3CE-41A9-4277-9089-6E01801D0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5111CFC-4D15-4A47-9269-90F7D7AF2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33</a:t>
            </a:fld>
            <a:endParaRPr kumimoji="1" lang="ja-JP" altLang="en-US"/>
          </a:p>
        </p:txBody>
      </p:sp>
      <p:graphicFrame>
        <p:nvGraphicFramePr>
          <p:cNvPr id="5" name="オブジェクト 4">
            <a:extLst>
              <a:ext uri="{FF2B5EF4-FFF2-40B4-BE49-F238E27FC236}">
                <a16:creationId xmlns:a16="http://schemas.microsoft.com/office/drawing/2014/main" id="{AD2D0555-448C-4270-AF33-D71C862B22C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3388693"/>
              </p:ext>
            </p:extLst>
          </p:nvPr>
        </p:nvGraphicFramePr>
        <p:xfrm>
          <a:off x="3713037" y="225424"/>
          <a:ext cx="5249862" cy="5951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1" name="Worksheet" r:id="rId3" imgW="5250319" imgH="5951312" progId="Excel.Sheet.12">
                  <p:embed/>
                </p:oleObj>
              </mc:Choice>
              <mc:Fallback>
                <p:oleObj name="Worksheet" r:id="rId3" imgW="5250319" imgH="595131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13037" y="225424"/>
                        <a:ext cx="5249862" cy="5951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85297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CFC9C2B-8B48-4A13-8CCD-7D92458CE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3182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altLang="ja-JP" sz="3600" dirty="0"/>
              <a:t>e</a:t>
            </a:r>
            <a:r>
              <a:rPr kumimoji="1" lang="en-US" altLang="ja-JP" sz="3600" dirty="0"/>
              <a:t>-Driven : Heat and Power </a:t>
            </a:r>
            <a:r>
              <a:rPr lang="en-US" altLang="ja-JP" sz="3600" dirty="0"/>
              <a:t>Parameters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90A1E5A-285F-410D-9B93-F25487C7AA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030" y="1296955"/>
            <a:ext cx="7886700" cy="824269"/>
          </a:xfrm>
        </p:spPr>
        <p:txBody>
          <a:bodyPr/>
          <a:lstStyle/>
          <a:p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0609B8-17B6-4743-A2D5-61FFF4B3A1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1A78BE0-C175-4CAE-AB1A-BD16A09A5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34</a:t>
            </a:fld>
            <a:endParaRPr kumimoji="1" lang="ja-JP" altLang="en-US"/>
          </a:p>
        </p:txBody>
      </p:sp>
      <p:graphicFrame>
        <p:nvGraphicFramePr>
          <p:cNvPr id="7" name="オブジェクト 6">
            <a:extLst>
              <a:ext uri="{FF2B5EF4-FFF2-40B4-BE49-F238E27FC236}">
                <a16:creationId xmlns:a16="http://schemas.microsoft.com/office/drawing/2014/main" id="{A2090C84-3071-4D55-B330-7E6EC36FF7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2153892"/>
              </p:ext>
            </p:extLst>
          </p:nvPr>
        </p:nvGraphicFramePr>
        <p:xfrm>
          <a:off x="782080" y="2121225"/>
          <a:ext cx="7482107" cy="38317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24" name="Worksheet" r:id="rId3" imgW="5372239" imgH="2750912" progId="Excel.Sheet.12">
                  <p:embed/>
                </p:oleObj>
              </mc:Choice>
              <mc:Fallback>
                <p:oleObj name="Worksheet" r:id="rId3" imgW="5372239" imgH="275091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2080" y="2121225"/>
                        <a:ext cx="7482107" cy="38317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98525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AAB9E7B-A9FC-4410-8130-04D473C6C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38117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ja-JP" dirty="0"/>
              <a:t>e</a:t>
            </a:r>
            <a:r>
              <a:rPr kumimoji="1" lang="en-US" altLang="ja-JP" dirty="0"/>
              <a:t>-Driven : Yield Simulation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74491D-C50F-4AB9-9DCC-0FE4820B1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362466"/>
            <a:ext cx="7886700" cy="4734662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Simulation works by </a:t>
            </a:r>
            <a:r>
              <a:rPr kumimoji="1" lang="en-US" altLang="ja-JP" dirty="0" err="1"/>
              <a:t>Nagoshi</a:t>
            </a:r>
            <a:r>
              <a:rPr kumimoji="1" lang="en-US" altLang="ja-JP" dirty="0"/>
              <a:t> (Hiroshima) was succeeded by Fukuda (KEK)</a:t>
            </a:r>
          </a:p>
          <a:p>
            <a:r>
              <a:rPr lang="en-US" altLang="ja-JP" dirty="0"/>
              <a:t>Detailed consistency checks done</a:t>
            </a:r>
          </a:p>
          <a:p>
            <a:pPr lvl="1"/>
            <a:r>
              <a:rPr kumimoji="1" lang="en-US" altLang="ja-JP" dirty="0"/>
              <a:t>In good agreement between </a:t>
            </a:r>
            <a:r>
              <a:rPr kumimoji="1" lang="en-US" altLang="ja-JP" dirty="0" err="1"/>
              <a:t>Nagoshi</a:t>
            </a:r>
            <a:r>
              <a:rPr kumimoji="1" lang="en-US" altLang="ja-JP" dirty="0"/>
              <a:t> and Fukuda to a few percent level</a:t>
            </a:r>
          </a:p>
          <a:p>
            <a:r>
              <a:rPr lang="en-US" altLang="ja-JP" dirty="0"/>
              <a:t>Added more reality and details</a:t>
            </a:r>
          </a:p>
          <a:p>
            <a:pPr lvl="1"/>
            <a:r>
              <a:rPr lang="en-US" altLang="ja-JP" dirty="0"/>
              <a:t>Solenoid field : divided into pieces, interval, gap, </a:t>
            </a:r>
          </a:p>
          <a:p>
            <a:pPr lvl="1"/>
            <a:r>
              <a:rPr kumimoji="1" lang="en-US" altLang="ja-JP" dirty="0"/>
              <a:t>FC  field calculated by Pavel</a:t>
            </a:r>
          </a:p>
          <a:p>
            <a:pPr lvl="1"/>
            <a:r>
              <a:rPr kumimoji="1" lang="en-US" altLang="ja-JP" dirty="0"/>
              <a:t>Target-FC distance</a:t>
            </a:r>
          </a:p>
          <a:p>
            <a:pPr lvl="1"/>
            <a:r>
              <a:rPr kumimoji="1" lang="en-US" altLang="ja-JP" dirty="0"/>
              <a:t>QWT field (undulator)</a:t>
            </a:r>
          </a:p>
          <a:p>
            <a:pPr lvl="1"/>
            <a:r>
              <a:rPr lang="en-US" altLang="ja-JP" dirty="0"/>
              <a:t>Tracking by SAD to DR</a:t>
            </a:r>
          </a:p>
          <a:p>
            <a:pPr lvl="1"/>
            <a:r>
              <a:rPr kumimoji="1" lang="en-US" altLang="ja-JP" dirty="0"/>
              <a:t>Chicane after capture section (not finalized yet)</a:t>
            </a:r>
          </a:p>
          <a:p>
            <a:pPr lvl="1"/>
            <a:r>
              <a:rPr lang="en-US" altLang="ja-JP" dirty="0"/>
              <a:t>ECS chicane parameters</a:t>
            </a:r>
          </a:p>
          <a:p>
            <a:pPr lvl="1"/>
            <a:r>
              <a:rPr kumimoji="1" lang="en-US" altLang="ja-JP" dirty="0"/>
              <a:t>Booster acceleration gradient</a:t>
            </a:r>
          </a:p>
          <a:p>
            <a:pPr lvl="1"/>
            <a:r>
              <a:rPr lang="en-US" altLang="ja-JP" dirty="0"/>
              <a:t>…………</a:t>
            </a:r>
            <a:endParaRPr kumimoji="1" lang="en-US" altLang="ja-JP" dirty="0"/>
          </a:p>
          <a:p>
            <a:r>
              <a:rPr lang="en-US" altLang="ja-JP" dirty="0"/>
              <a:t>Cannot go into detail </a:t>
            </a:r>
            <a:r>
              <a:rPr lang="en-US" altLang="ja-JP" dirty="0">
                <a:sym typeface="Wingdings" panose="05000000000000000000" pitchFamily="2" charset="2"/>
              </a:rPr>
              <a:t> Fukuda’s talks in the positron session on Thursday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5683A8D-2E43-4DB2-BCFB-66FF262BD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40C1B88-EF3A-4BC9-85B0-F188B098A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0183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3ED3BD-E1A7-44D0-995D-A4BEEEC27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8602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An example: Target-FC Distance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3475940-8E04-4A59-8A08-D1112FE768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18361"/>
            <a:ext cx="7886700" cy="1243276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Yield increases 1.06</a:t>
            </a:r>
            <a:r>
              <a:rPr kumimoji="1" lang="en-US" altLang="ja-JP" dirty="0">
                <a:sym typeface="Wingdings" panose="05000000000000000000" pitchFamily="2" charset="2"/>
              </a:rPr>
              <a:t>1.26 </a:t>
            </a:r>
            <a:r>
              <a:rPr lang="en-US" altLang="ja-JP" dirty="0">
                <a:sym typeface="Wingdings" panose="05000000000000000000" pitchFamily="2" charset="2"/>
              </a:rPr>
              <a:t>(</a:t>
            </a:r>
            <a:r>
              <a:rPr kumimoji="1" lang="en-US" altLang="ja-JP" dirty="0"/>
              <a:t>15%) as 5mm </a:t>
            </a:r>
            <a:r>
              <a:rPr kumimoji="1" lang="en-US" altLang="ja-JP" dirty="0">
                <a:sym typeface="Wingdings" panose="05000000000000000000" pitchFamily="2" charset="2"/>
              </a:rPr>
              <a:t> 1mm</a:t>
            </a:r>
          </a:p>
          <a:p>
            <a:r>
              <a:rPr lang="en-US" altLang="ja-JP" dirty="0">
                <a:sym typeface="Wingdings" panose="05000000000000000000" pitchFamily="2" charset="2"/>
              </a:rPr>
              <a:t>No essential difference between 1mm and 2mm</a:t>
            </a:r>
          </a:p>
          <a:p>
            <a:r>
              <a:rPr lang="en-US" altLang="ja-JP" dirty="0"/>
              <a:t>But there is a s</a:t>
            </a:r>
            <a:r>
              <a:rPr kumimoji="1" lang="en-US" altLang="ja-JP" dirty="0"/>
              <a:t>ignificant difference in the eddy current heating due to the rapid (10’s of </a:t>
            </a:r>
            <a:r>
              <a:rPr kumimoji="1" lang="en-US" altLang="ja-JP" dirty="0" err="1">
                <a:latin typeface="Symbol" panose="05050102010706020507" pitchFamily="18" charset="2"/>
              </a:rPr>
              <a:t>m</a:t>
            </a:r>
            <a:r>
              <a:rPr kumimoji="1" lang="en-US" altLang="ja-JP" dirty="0" err="1"/>
              <a:t>s</a:t>
            </a:r>
            <a:r>
              <a:rPr kumimoji="1" lang="en-US" altLang="ja-JP" dirty="0"/>
              <a:t>) change of the field of FC 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393C832-207D-46FC-89D1-162758A65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C7E7CE9-DFA3-4EE0-BB56-2A7903BBC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36</a:t>
            </a:fld>
            <a:endParaRPr kumimoji="1" lang="ja-JP" altLang="en-US"/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683980E6-5BFE-4965-8C70-A683A58399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5593131"/>
              </p:ext>
            </p:extLst>
          </p:nvPr>
        </p:nvGraphicFramePr>
        <p:xfrm>
          <a:off x="1091153" y="3701914"/>
          <a:ext cx="20574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0981">
                  <a:extLst>
                    <a:ext uri="{9D8B030D-6E8A-4147-A177-3AD203B41FA5}">
                      <a16:colId xmlns:a16="http://schemas.microsoft.com/office/drawing/2014/main" val="2268268612"/>
                    </a:ext>
                  </a:extLst>
                </a:gridCol>
                <a:gridCol w="1196419">
                  <a:extLst>
                    <a:ext uri="{9D8B030D-6E8A-4147-A177-3AD203B41FA5}">
                      <a16:colId xmlns:a16="http://schemas.microsoft.com/office/drawing/2014/main" val="1448059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D(mm)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yield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107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1.26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5593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1.25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69507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1.20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97094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1.13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369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1.06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9081776"/>
                  </a:ext>
                </a:extLst>
              </a:tr>
            </a:tbl>
          </a:graphicData>
        </a:graphic>
      </p:graphicFrame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E0A266F-6C49-43E2-86E7-46021929BC34}"/>
              </a:ext>
            </a:extLst>
          </p:cNvPr>
          <p:cNvGrpSpPr/>
          <p:nvPr/>
        </p:nvGrpSpPr>
        <p:grpSpPr>
          <a:xfrm>
            <a:off x="3602554" y="2682952"/>
            <a:ext cx="4912796" cy="3641492"/>
            <a:chOff x="3602554" y="2682952"/>
            <a:chExt cx="4912796" cy="3641492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1CA02A5C-2067-41FD-A45E-AFD3F8010C9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602554" y="2728846"/>
              <a:ext cx="4912796" cy="3595598"/>
            </a:xfrm>
            <a:prstGeom prst="rect">
              <a:avLst/>
            </a:prstGeom>
          </p:spPr>
        </p:pic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A069FFF7-3A1C-4DDB-88E5-65FDEA96BF3C}"/>
                </a:ext>
              </a:extLst>
            </p:cNvPr>
            <p:cNvSpPr txBox="1"/>
            <p:nvPr/>
          </p:nvSpPr>
          <p:spPr>
            <a:xfrm rot="16200000">
              <a:off x="2929563" y="3489304"/>
              <a:ext cx="188970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/>
                <a:t>(Initial positron 10000)</a:t>
              </a:r>
              <a:endParaRPr kumimoji="1" lang="ja-JP" altLang="en-US" sz="1200" dirty="0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F459967-7736-45F1-8977-ABE0CEB45F53}"/>
              </a:ext>
            </a:extLst>
          </p:cNvPr>
          <p:cNvSpPr txBox="1"/>
          <p:nvPr/>
        </p:nvSpPr>
        <p:spPr>
          <a:xfrm>
            <a:off x="3309711" y="6121036"/>
            <a:ext cx="1406407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M. Fukuda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5973687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61D681-708B-4BA4-B1D2-A07460C91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0" y="204871"/>
            <a:ext cx="7886700" cy="61526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e</a:t>
            </a:r>
            <a:r>
              <a:rPr kumimoji="1" lang="en-US" altLang="ja-JP" dirty="0"/>
              <a:t>-Driven : Target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B81F56B-0F15-4F79-A8F6-E9DCE94198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919451"/>
            <a:ext cx="7886700" cy="1403649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Design</a:t>
            </a:r>
          </a:p>
          <a:p>
            <a:pPr lvl="1"/>
            <a:r>
              <a:rPr lang="en-US" altLang="ja-JP" dirty="0"/>
              <a:t>Tungsten 16mm thick, diameter 50cm, rotating at 5m/s (225 rpm)</a:t>
            </a:r>
          </a:p>
          <a:p>
            <a:pPr lvl="1"/>
            <a:r>
              <a:rPr lang="en-US" altLang="ja-JP" dirty="0"/>
              <a:t>Copper disk brazed to tungsten (or might be bolted)</a:t>
            </a:r>
          </a:p>
          <a:p>
            <a:pPr lvl="1"/>
            <a:r>
              <a:rPr lang="en-US" altLang="ja-JP" dirty="0"/>
              <a:t>Water-cooled</a:t>
            </a:r>
          </a:p>
          <a:p>
            <a:pPr lvl="1"/>
            <a:r>
              <a:rPr lang="en-US" altLang="ja-JP" dirty="0"/>
              <a:t>Vacuum seal by ferro-fluid 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251CFAC-3BE8-42C9-8A94-1B9E932709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679754F-473D-4FA6-9C31-A0B9F89B2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37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DA47144-AC6F-41AF-BAEE-32A81C8A1A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4168" y="1658784"/>
            <a:ext cx="3801600" cy="2584620"/>
          </a:xfrm>
          <a:prstGeom prst="rect">
            <a:avLst/>
          </a:prstGeom>
        </p:spPr>
      </p:pic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F97A53BD-316A-4EB1-88C3-E31623A581C3}"/>
              </a:ext>
            </a:extLst>
          </p:cNvPr>
          <p:cNvSpPr txBox="1">
            <a:spLocks/>
          </p:cNvSpPr>
          <p:nvPr/>
        </p:nvSpPr>
        <p:spPr>
          <a:xfrm>
            <a:off x="628649" y="2323100"/>
            <a:ext cx="4678641" cy="412483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R&amp;D</a:t>
            </a:r>
          </a:p>
          <a:p>
            <a:pPr lvl="1"/>
            <a:r>
              <a:rPr lang="en-US" altLang="ja-JP" dirty="0"/>
              <a:t>Heat &amp; stress simulation</a:t>
            </a:r>
          </a:p>
          <a:p>
            <a:pPr lvl="1"/>
            <a:r>
              <a:rPr lang="en-US" altLang="ja-JP" dirty="0"/>
              <a:t>Prototype fabricated</a:t>
            </a:r>
          </a:p>
          <a:p>
            <a:pPr lvl="1"/>
            <a:r>
              <a:rPr lang="en-US" altLang="ja-JP" dirty="0"/>
              <a:t>Vacuum test with ferro-fluid seal and rotation (but no load)</a:t>
            </a:r>
          </a:p>
          <a:p>
            <a:pPr lvl="1"/>
            <a:r>
              <a:rPr lang="en-US" altLang="ja-JP" dirty="0"/>
              <a:t>Irradiation (Co60) test of ferro-fluid  at QST Takasaki</a:t>
            </a:r>
          </a:p>
          <a:p>
            <a:pPr lvl="1"/>
            <a:r>
              <a:rPr lang="en-US" altLang="ja-JP" dirty="0"/>
              <a:t>These have been reported in previous LC workshops already </a:t>
            </a:r>
          </a:p>
          <a:p>
            <a:r>
              <a:rPr lang="en-US" altLang="ja-JP" dirty="0"/>
              <a:t>2019</a:t>
            </a:r>
          </a:p>
          <a:p>
            <a:pPr lvl="1"/>
            <a:r>
              <a:rPr lang="en-US" altLang="ja-JP" dirty="0"/>
              <a:t>Irradiation test continued</a:t>
            </a:r>
          </a:p>
          <a:p>
            <a:pPr lvl="1"/>
            <a:r>
              <a:rPr lang="en-US" altLang="ja-JP" dirty="0"/>
              <a:t>Analysis of gas generated at the irradiation to study the surface physics (Feb.2019)</a:t>
            </a:r>
          </a:p>
          <a:p>
            <a:pPr lvl="1"/>
            <a:r>
              <a:rPr lang="en-US" altLang="ja-JP" dirty="0"/>
              <a:t>Need a test against neutron irradiation </a:t>
            </a:r>
          </a:p>
        </p:txBody>
      </p:sp>
      <p:sp>
        <p:nvSpPr>
          <p:cNvPr id="8" name="コンテンツ プレースホルダー 2">
            <a:extLst>
              <a:ext uri="{FF2B5EF4-FFF2-40B4-BE49-F238E27FC236}">
                <a16:creationId xmlns:a16="http://schemas.microsoft.com/office/drawing/2014/main" id="{984FCE12-D53C-4376-8ABE-29D40B91BB2F}"/>
              </a:ext>
            </a:extLst>
          </p:cNvPr>
          <p:cNvSpPr txBox="1">
            <a:spLocks/>
          </p:cNvSpPr>
          <p:nvPr/>
        </p:nvSpPr>
        <p:spPr>
          <a:xfrm>
            <a:off x="5307290" y="4436047"/>
            <a:ext cx="3635386" cy="192030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Design of the next prototype being discussed  </a:t>
            </a:r>
          </a:p>
          <a:p>
            <a:pPr lvl="1"/>
            <a:r>
              <a:rPr lang="en-US" altLang="ja-JP" dirty="0"/>
              <a:t>Should the ferro-fluid seal be replaceable?</a:t>
            </a:r>
          </a:p>
          <a:p>
            <a:pPr lvl="1"/>
            <a:r>
              <a:rPr lang="en-US" altLang="ja-JP" dirty="0"/>
              <a:t>I do not know the final conclusion</a:t>
            </a:r>
          </a:p>
          <a:p>
            <a:pPr lvl="1"/>
            <a:r>
              <a:rPr lang="en-US" altLang="ja-JP" dirty="0"/>
              <a:t>Listen to the talk by Omori in the positron session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474984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86EA9F-DC25-4EDE-B41C-713BDDEE1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7787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Capture Cavities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1737824-45C2-4CDB-AC04-D13D36BE59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817" y="1499991"/>
            <a:ext cx="5310237" cy="1649231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/>
              <a:t>L-band Standing Wave same as in TDR (undulator scheme) has been used in the simulation works</a:t>
            </a:r>
          </a:p>
          <a:p>
            <a:pPr lvl="1"/>
            <a:r>
              <a:rPr lang="en-US" altLang="ja-JP" dirty="0"/>
              <a:t>Designed and studied at SLAC for the undulator system</a:t>
            </a:r>
            <a:endParaRPr kumimoji="1"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C4BBD27-6E76-4979-A252-D9F3A8E05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1FEF288-3C27-4A32-98AF-F17C57918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38</a:t>
            </a:fld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C6575A6-369E-4595-BE09-143F4A29F7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050" y="1344319"/>
            <a:ext cx="3505950" cy="1386000"/>
          </a:xfrm>
          <a:prstGeom prst="rect">
            <a:avLst/>
          </a:prstGeom>
        </p:spPr>
      </p:pic>
      <p:sp>
        <p:nvSpPr>
          <p:cNvPr id="7" name="コンテンツ プレースホルダー 2">
            <a:extLst>
              <a:ext uri="{FF2B5EF4-FFF2-40B4-BE49-F238E27FC236}">
                <a16:creationId xmlns:a16="http://schemas.microsoft.com/office/drawing/2014/main" id="{4936069A-D79C-4C76-AFD4-696DF86D4AD0}"/>
              </a:ext>
            </a:extLst>
          </p:cNvPr>
          <p:cNvSpPr txBox="1">
            <a:spLocks/>
          </p:cNvSpPr>
          <p:nvPr/>
        </p:nvSpPr>
        <p:spPr>
          <a:xfrm>
            <a:off x="487248" y="3429000"/>
            <a:ext cx="7817766" cy="2647574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But, for e-driven system, several problems associated with the standing wave nature(zero group velocity) pointed out</a:t>
            </a:r>
          </a:p>
          <a:p>
            <a:pPr lvl="1"/>
            <a:r>
              <a:rPr lang="en-US" altLang="ja-JP" dirty="0"/>
              <a:t>Multiple cell, high </a:t>
            </a:r>
            <a:r>
              <a:rPr lang="en-US" altLang="ja-JP" dirty="0">
                <a:latin typeface="Symbol" panose="05050102010706020507" pitchFamily="18" charset="2"/>
              </a:rPr>
              <a:t>b</a:t>
            </a:r>
            <a:r>
              <a:rPr lang="en-US" altLang="ja-JP" dirty="0"/>
              <a:t>, </a:t>
            </a:r>
          </a:p>
          <a:p>
            <a:pPr lvl="1"/>
            <a:r>
              <a:rPr lang="en-US" altLang="ja-JP" dirty="0"/>
              <a:t>High beam-loading for e-driven</a:t>
            </a:r>
          </a:p>
          <a:p>
            <a:pPr lvl="2"/>
            <a:r>
              <a:rPr lang="en-US" altLang="ja-JP" dirty="0"/>
              <a:t>Up to 0.5-1A (~6mA in undulator scheme)</a:t>
            </a:r>
          </a:p>
          <a:p>
            <a:r>
              <a:rPr lang="en-US" altLang="ja-JP" dirty="0"/>
              <a:t>New design being considered including APS (Alternating Periodic Structure)  but it will take time  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3178899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7EF4DE-492A-4A4A-A96B-88CCB5816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97927"/>
            <a:ext cx="7886700" cy="70449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dirty="0"/>
              <a:t>Radiation Environment (1)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1C91D7E-B1D2-4966-87A2-65BECE816B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569" y="977765"/>
            <a:ext cx="7886700" cy="749419"/>
          </a:xfrm>
        </p:spPr>
        <p:txBody>
          <a:bodyPr>
            <a:normAutofit fontScale="77500" lnSpcReduction="20000"/>
          </a:bodyPr>
          <a:lstStyle/>
          <a:p>
            <a:r>
              <a:rPr kumimoji="1" lang="en-US" altLang="ja-JP" dirty="0"/>
              <a:t>Target/capture region</a:t>
            </a:r>
          </a:p>
          <a:p>
            <a:r>
              <a:rPr lang="en-US" altLang="ja-JP" dirty="0"/>
              <a:t>Accurate modeling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092284-A838-4394-AD7D-AD1EEE900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87C9006-2303-4424-A853-8B141D0D7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39</a:t>
            </a:fld>
            <a:endParaRPr kumimoji="1" lang="ja-JP" altLang="en-US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D49C8FE1-711D-4F36-8029-D4D4B9E657DF}"/>
              </a:ext>
            </a:extLst>
          </p:cNvPr>
          <p:cNvGrpSpPr/>
          <p:nvPr/>
        </p:nvGrpSpPr>
        <p:grpSpPr>
          <a:xfrm>
            <a:off x="1432874" y="1791093"/>
            <a:ext cx="7711126" cy="4414445"/>
            <a:chOff x="0" y="656692"/>
            <a:chExt cx="9144000" cy="5553075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7AF9802F-5BA1-4F82-8BC1-3BD992CB4A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656692"/>
              <a:ext cx="9144000" cy="5553075"/>
            </a:xfrm>
            <a:prstGeom prst="rect">
              <a:avLst/>
            </a:prstGeom>
          </p:spPr>
        </p:pic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A7D3D913-BA75-421D-889F-A2582F7D8AB3}"/>
                </a:ext>
              </a:extLst>
            </p:cNvPr>
            <p:cNvCxnSpPr/>
            <p:nvPr/>
          </p:nvCxnSpPr>
          <p:spPr bwMode="auto">
            <a:xfrm>
              <a:off x="3923928" y="2636912"/>
              <a:ext cx="0" cy="252028"/>
            </a:xfrm>
            <a:prstGeom prst="straightConnector1">
              <a:avLst/>
            </a:prstGeom>
            <a:noFill/>
            <a:ln w="12700" cap="flat" cmpd="sng" algn="ctr">
              <a:solidFill>
                <a:schemeClr val="bg2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10" name="テキスト ボックス 5">
              <a:extLst>
                <a:ext uri="{FF2B5EF4-FFF2-40B4-BE49-F238E27FC236}">
                  <a16:creationId xmlns:a16="http://schemas.microsoft.com/office/drawing/2014/main" id="{7C8A65C1-CAB3-4A0E-89C8-087A85E482F2}"/>
                </a:ext>
              </a:extLst>
            </p:cNvPr>
            <p:cNvSpPr txBox="1"/>
            <p:nvPr/>
          </p:nvSpPr>
          <p:spPr>
            <a:xfrm>
              <a:off x="3923928" y="2578260"/>
              <a:ext cx="5854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dirty="0">
                  <a:solidFill>
                    <a:schemeClr val="bg1">
                      <a:lumMod val="95000"/>
                    </a:schemeClr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8.6</a:t>
              </a:r>
              <a:r>
                <a:rPr lang="en-US" altLang="ja-JP" baseline="30000" dirty="0">
                  <a:solidFill>
                    <a:schemeClr val="bg1"/>
                  </a:solidFill>
                  <a:latin typeface="Symbol" panose="05050102010706020507" pitchFamily="18" charset="2"/>
                  <a:ea typeface="Arial Unicode MS" pitchFamily="50" charset="-128"/>
                  <a:cs typeface="Arial Unicode MS" pitchFamily="50" charset="-128"/>
                </a:rPr>
                <a:t>f</a:t>
              </a:r>
              <a:endParaRPr kumimoji="1" lang="ja-JP" altLang="en-US" dirty="0">
                <a:solidFill>
                  <a:schemeClr val="bg1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1" name="テキスト ボックス 6">
              <a:extLst>
                <a:ext uri="{FF2B5EF4-FFF2-40B4-BE49-F238E27FC236}">
                  <a16:creationId xmlns:a16="http://schemas.microsoft.com/office/drawing/2014/main" id="{7838D752-9674-42D6-96D8-453921CBD4C8}"/>
                </a:ext>
              </a:extLst>
            </p:cNvPr>
            <p:cNvSpPr txBox="1"/>
            <p:nvPr/>
          </p:nvSpPr>
          <p:spPr>
            <a:xfrm>
              <a:off x="2443944" y="2890132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dirty="0" err="1">
                  <a:solidFill>
                    <a:schemeClr val="bg1">
                      <a:lumMod val="95000"/>
                    </a:schemeClr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r</a:t>
              </a:r>
              <a:r>
                <a:rPr kumimoji="1" lang="en-US" altLang="ja-JP" baseline="-25000" dirty="0" err="1">
                  <a:solidFill>
                    <a:schemeClr val="bg1">
                      <a:lumMod val="95000"/>
                    </a:schemeClr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in</a:t>
              </a:r>
              <a:r>
                <a:rPr kumimoji="1" lang="en-US" altLang="ja-JP" dirty="0">
                  <a:solidFill>
                    <a:schemeClr val="bg1">
                      <a:lumMod val="95000"/>
                    </a:schemeClr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=21</a:t>
              </a:r>
              <a:endParaRPr kumimoji="1" lang="ja-JP" altLang="en-US" dirty="0">
                <a:solidFill>
                  <a:schemeClr val="bg1">
                    <a:lumMod val="9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2" name="テキスト ボックス 7">
              <a:extLst>
                <a:ext uri="{FF2B5EF4-FFF2-40B4-BE49-F238E27FC236}">
                  <a16:creationId xmlns:a16="http://schemas.microsoft.com/office/drawing/2014/main" id="{1567B681-2BD2-4C68-BB42-8E6F89EE6613}"/>
                </a:ext>
              </a:extLst>
            </p:cNvPr>
            <p:cNvSpPr txBox="1"/>
            <p:nvPr/>
          </p:nvSpPr>
          <p:spPr>
            <a:xfrm>
              <a:off x="2260462" y="2289995"/>
              <a:ext cx="136815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1" lang="en-US" altLang="ja-JP" dirty="0">
                  <a:solidFill>
                    <a:schemeClr val="bg1">
                      <a:lumMod val="95000"/>
                    </a:schemeClr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r</a:t>
              </a:r>
              <a:r>
                <a:rPr kumimoji="1" lang="en-US" altLang="ja-JP" baseline="-25000" dirty="0">
                  <a:solidFill>
                    <a:schemeClr val="bg1">
                      <a:lumMod val="95000"/>
                    </a:schemeClr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out</a:t>
              </a:r>
              <a:r>
                <a:rPr kumimoji="1" lang="en-US" altLang="ja-JP" dirty="0">
                  <a:solidFill>
                    <a:schemeClr val="bg1">
                      <a:lumMod val="95000"/>
                    </a:schemeClr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=55</a:t>
              </a:r>
              <a:endParaRPr kumimoji="1" lang="ja-JP" altLang="en-US" dirty="0">
                <a:solidFill>
                  <a:schemeClr val="bg1">
                    <a:lumMod val="95000"/>
                  </a:schemeClr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3" name="直線矢印コネクタ 12">
              <a:extLst>
                <a:ext uri="{FF2B5EF4-FFF2-40B4-BE49-F238E27FC236}">
                  <a16:creationId xmlns:a16="http://schemas.microsoft.com/office/drawing/2014/main" id="{D2948FF3-2809-4A38-B49F-2F66D09E64CC}"/>
                </a:ext>
              </a:extLst>
            </p:cNvPr>
            <p:cNvCxnSpPr>
              <a:stCxn id="11" idx="1"/>
            </p:cNvCxnSpPr>
            <p:nvPr/>
          </p:nvCxnSpPr>
          <p:spPr bwMode="auto">
            <a:xfrm flipH="1">
              <a:off x="2204278" y="3074798"/>
              <a:ext cx="239666" cy="224993"/>
            </a:xfrm>
            <a:prstGeom prst="straightConnector1">
              <a:avLst/>
            </a:prstGeom>
            <a:noFill/>
            <a:ln w="127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40A97245-5E2C-49F0-8386-6CBE7BB1CFF0}"/>
                </a:ext>
              </a:extLst>
            </p:cNvPr>
            <p:cNvCxnSpPr/>
            <p:nvPr/>
          </p:nvCxnSpPr>
          <p:spPr bwMode="auto">
            <a:xfrm flipH="1" flipV="1">
              <a:off x="2054088" y="2244036"/>
              <a:ext cx="273877" cy="256207"/>
            </a:xfrm>
            <a:prstGeom prst="straightConnector1">
              <a:avLst/>
            </a:prstGeom>
            <a:noFill/>
            <a:ln w="127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581B4D88-F8A1-4F5C-AD09-9C1D840AB372}"/>
                </a:ext>
              </a:extLst>
            </p:cNvPr>
            <p:cNvCxnSpPr/>
            <p:nvPr/>
          </p:nvCxnSpPr>
          <p:spPr bwMode="auto">
            <a:xfrm flipH="1" flipV="1">
              <a:off x="4240696" y="3653183"/>
              <a:ext cx="151284" cy="202074"/>
            </a:xfrm>
            <a:prstGeom prst="straightConnector1">
              <a:avLst/>
            </a:prstGeom>
            <a:noFill/>
            <a:ln w="1270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16" name="テキスト ボックス 17">
              <a:extLst>
                <a:ext uri="{FF2B5EF4-FFF2-40B4-BE49-F238E27FC236}">
                  <a16:creationId xmlns:a16="http://schemas.microsoft.com/office/drawing/2014/main" id="{D7025708-0C81-4805-92BE-140E373EEE21}"/>
                </a:ext>
              </a:extLst>
            </p:cNvPr>
            <p:cNvSpPr txBox="1"/>
            <p:nvPr/>
          </p:nvSpPr>
          <p:spPr>
            <a:xfrm>
              <a:off x="4173995" y="3764256"/>
              <a:ext cx="1368152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dirty="0">
                  <a:solidFill>
                    <a:srgbClr val="108028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1.0</a:t>
              </a:r>
              <a:r>
                <a:rPr lang="en-US" altLang="ja-JP" baseline="30000" dirty="0">
                  <a:solidFill>
                    <a:srgbClr val="108028"/>
                  </a:solidFill>
                  <a:latin typeface="Symbol" panose="05050102010706020507" pitchFamily="18" charset="2"/>
                  <a:ea typeface="Arial Unicode MS" pitchFamily="50" charset="-128"/>
                  <a:cs typeface="Arial Unicode MS" pitchFamily="50" charset="-128"/>
                </a:rPr>
                <a:t>f</a:t>
              </a:r>
              <a:endParaRPr kumimoji="1" lang="ja-JP" altLang="en-US" baseline="30000" dirty="0">
                <a:solidFill>
                  <a:srgbClr val="108028"/>
                </a:solidFill>
                <a:latin typeface="Symbol" panose="05050102010706020507" pitchFamily="18" charset="2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17" name="テキスト ボックス 20">
              <a:extLst>
                <a:ext uri="{FF2B5EF4-FFF2-40B4-BE49-F238E27FC236}">
                  <a16:creationId xmlns:a16="http://schemas.microsoft.com/office/drawing/2014/main" id="{FDDB1E42-0A68-4C1D-8CB7-817801773804}"/>
                </a:ext>
              </a:extLst>
            </p:cNvPr>
            <p:cNvSpPr txBox="1"/>
            <p:nvPr/>
          </p:nvSpPr>
          <p:spPr>
            <a:xfrm>
              <a:off x="329331" y="2307951"/>
              <a:ext cx="6842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dirty="0">
                  <a:solidFill>
                    <a:srgbClr val="C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1.5</a:t>
              </a:r>
              <a:r>
                <a:rPr lang="en-US" altLang="ja-JP" baseline="30000" dirty="0">
                  <a:solidFill>
                    <a:srgbClr val="FF0000"/>
                  </a:solidFill>
                  <a:latin typeface="Symbol" panose="05050102010706020507" pitchFamily="18" charset="2"/>
                  <a:ea typeface="Arial Unicode MS" pitchFamily="50" charset="-128"/>
                  <a:cs typeface="Arial Unicode MS" pitchFamily="50" charset="-128"/>
                </a:rPr>
                <a:t>f</a:t>
              </a:r>
              <a:endParaRPr kumimoji="1" lang="ja-JP" altLang="en-US" baseline="30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08EC52F4-9D45-4092-B6C2-03B83906D8D4}"/>
                </a:ext>
              </a:extLst>
            </p:cNvPr>
            <p:cNvCxnSpPr/>
            <p:nvPr/>
          </p:nvCxnSpPr>
          <p:spPr bwMode="auto">
            <a:xfrm flipV="1">
              <a:off x="899592" y="4077072"/>
              <a:ext cx="432048" cy="720080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19" name="直線矢印コネクタ 18">
              <a:extLst>
                <a:ext uri="{FF2B5EF4-FFF2-40B4-BE49-F238E27FC236}">
                  <a16:creationId xmlns:a16="http://schemas.microsoft.com/office/drawing/2014/main" id="{CF7F7A77-2CE4-47FC-B433-16C2BD5C71D5}"/>
                </a:ext>
              </a:extLst>
            </p:cNvPr>
            <p:cNvCxnSpPr>
              <a:stCxn id="20" idx="2"/>
            </p:cNvCxnSpPr>
            <p:nvPr/>
          </p:nvCxnSpPr>
          <p:spPr bwMode="auto">
            <a:xfrm flipH="1">
              <a:off x="1331640" y="1925565"/>
              <a:ext cx="78556" cy="549096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20" name="テキスト ボックス 29">
              <a:extLst>
                <a:ext uri="{FF2B5EF4-FFF2-40B4-BE49-F238E27FC236}">
                  <a16:creationId xmlns:a16="http://schemas.microsoft.com/office/drawing/2014/main" id="{7D3AA05B-2E99-405D-A4F8-46285CF96899}"/>
                </a:ext>
              </a:extLst>
            </p:cNvPr>
            <p:cNvSpPr txBox="1"/>
            <p:nvPr/>
          </p:nvSpPr>
          <p:spPr>
            <a:xfrm>
              <a:off x="641469" y="1556233"/>
              <a:ext cx="153745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dirty="0" err="1">
                  <a:solidFill>
                    <a:srgbClr val="C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r</a:t>
              </a:r>
              <a:r>
                <a:rPr lang="en-US" altLang="ja-JP" baseline="-25000" dirty="0" err="1">
                  <a:solidFill>
                    <a:srgbClr val="C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disk</a:t>
              </a:r>
              <a:r>
                <a:rPr lang="en-US" altLang="ja-JP" dirty="0">
                  <a:solidFill>
                    <a:srgbClr val="C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=25</a:t>
              </a:r>
              <a:endParaRPr kumimoji="1" lang="ja-JP" altLang="en-US" dirty="0">
                <a:solidFill>
                  <a:srgbClr val="C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1" name="テキスト ボックス 32">
              <a:extLst>
                <a:ext uri="{FF2B5EF4-FFF2-40B4-BE49-F238E27FC236}">
                  <a16:creationId xmlns:a16="http://schemas.microsoft.com/office/drawing/2014/main" id="{F8BBCF35-B93E-49CA-AFEC-CE04DBCFEC73}"/>
                </a:ext>
              </a:extLst>
            </p:cNvPr>
            <p:cNvSpPr txBox="1"/>
            <p:nvPr/>
          </p:nvSpPr>
          <p:spPr>
            <a:xfrm>
              <a:off x="547936" y="4877544"/>
              <a:ext cx="1368152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dirty="0">
                  <a:solidFill>
                    <a:srgbClr val="C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0.5cm </a:t>
              </a:r>
              <a:r>
                <a:rPr kumimoji="1" lang="en-US" altLang="ja-JP" dirty="0">
                  <a:solidFill>
                    <a:srgbClr val="C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gap</a:t>
              </a:r>
              <a:br>
                <a:rPr kumimoji="1" lang="en-US" altLang="ja-JP" dirty="0">
                  <a:solidFill>
                    <a:srgbClr val="C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</a:br>
              <a:r>
                <a:rPr kumimoji="1" lang="en-US" altLang="ja-JP" dirty="0">
                  <a:solidFill>
                    <a:srgbClr val="C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(W-FC)</a:t>
              </a:r>
              <a:endParaRPr kumimoji="1" lang="ja-JP" altLang="en-US" dirty="0">
                <a:solidFill>
                  <a:srgbClr val="C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6AC9B47F-4CAD-4842-B86F-9C73AC3BA621}"/>
                </a:ext>
              </a:extLst>
            </p:cNvPr>
            <p:cNvCxnSpPr>
              <a:stCxn id="17" idx="2"/>
            </p:cNvCxnSpPr>
            <p:nvPr/>
          </p:nvCxnSpPr>
          <p:spPr bwMode="auto">
            <a:xfrm>
              <a:off x="671447" y="2677283"/>
              <a:ext cx="552181" cy="243704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sp>
          <p:nvSpPr>
            <p:cNvPr id="23" name="テキスト ボックス 35">
              <a:extLst>
                <a:ext uri="{FF2B5EF4-FFF2-40B4-BE49-F238E27FC236}">
                  <a16:creationId xmlns:a16="http://schemas.microsoft.com/office/drawing/2014/main" id="{6DEDEB8C-BE9C-4DD3-9AB6-AC09A6234210}"/>
                </a:ext>
              </a:extLst>
            </p:cNvPr>
            <p:cNvSpPr txBox="1"/>
            <p:nvPr/>
          </p:nvSpPr>
          <p:spPr>
            <a:xfrm>
              <a:off x="7416316" y="1628800"/>
              <a:ext cx="153745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dirty="0">
                  <a:solidFill>
                    <a:srgbClr val="C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unit: cm</a:t>
              </a:r>
              <a:endParaRPr kumimoji="1" lang="ja-JP" altLang="en-US" dirty="0">
                <a:solidFill>
                  <a:srgbClr val="C0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24" name="テキスト ボックス 38">
              <a:extLst>
                <a:ext uri="{FF2B5EF4-FFF2-40B4-BE49-F238E27FC236}">
                  <a16:creationId xmlns:a16="http://schemas.microsoft.com/office/drawing/2014/main" id="{2CE73880-FAB0-4AC9-A770-19FECC97CFF7}"/>
                </a:ext>
              </a:extLst>
            </p:cNvPr>
            <p:cNvSpPr txBox="1"/>
            <p:nvPr/>
          </p:nvSpPr>
          <p:spPr>
            <a:xfrm>
              <a:off x="230026" y="3461385"/>
              <a:ext cx="684231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dirty="0">
                  <a:solidFill>
                    <a:srgbClr val="C00000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0.7</a:t>
              </a:r>
              <a:r>
                <a:rPr lang="en-US" altLang="ja-JP" baseline="30000" dirty="0">
                  <a:solidFill>
                    <a:srgbClr val="FF0000"/>
                  </a:solidFill>
                  <a:latin typeface="Symbol" panose="05050102010706020507" pitchFamily="18" charset="2"/>
                  <a:ea typeface="Arial Unicode MS" pitchFamily="50" charset="-128"/>
                  <a:cs typeface="Arial Unicode MS" pitchFamily="50" charset="-128"/>
                </a:rPr>
                <a:t>f</a:t>
              </a:r>
              <a:endParaRPr kumimoji="1" lang="ja-JP" altLang="en-US" baseline="30000" dirty="0">
                <a:solidFill>
                  <a:srgbClr val="FF0000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93DB0CA8-450A-4FC2-A0AF-520E740F8D7F}"/>
                </a:ext>
              </a:extLst>
            </p:cNvPr>
            <p:cNvCxnSpPr/>
            <p:nvPr/>
          </p:nvCxnSpPr>
          <p:spPr bwMode="auto">
            <a:xfrm flipV="1">
              <a:off x="499811" y="3299791"/>
              <a:ext cx="171635" cy="109688"/>
            </a:xfrm>
            <a:prstGeom prst="straightConnector1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1ED0F3E2-0CD6-4CCF-90D6-6C14EEAD6CF1}"/>
                </a:ext>
              </a:extLst>
            </p:cNvPr>
            <p:cNvCxnSpPr/>
            <p:nvPr/>
          </p:nvCxnSpPr>
          <p:spPr bwMode="auto">
            <a:xfrm>
              <a:off x="2267585" y="1749669"/>
              <a:ext cx="5100369" cy="1"/>
            </a:xfrm>
            <a:prstGeom prst="straightConnector1">
              <a:avLst/>
            </a:prstGeom>
            <a:noFill/>
            <a:ln w="127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27" name="テキスト ボックス 45">
              <a:extLst>
                <a:ext uri="{FF2B5EF4-FFF2-40B4-BE49-F238E27FC236}">
                  <a16:creationId xmlns:a16="http://schemas.microsoft.com/office/drawing/2014/main" id="{0DB313E9-2ABB-444B-98BA-3FE51E4FA015}"/>
                </a:ext>
              </a:extLst>
            </p:cNvPr>
            <p:cNvSpPr txBox="1"/>
            <p:nvPr/>
          </p:nvSpPr>
          <p:spPr>
            <a:xfrm>
              <a:off x="4122511" y="1420578"/>
              <a:ext cx="1537454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dirty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163.4</a:t>
              </a:r>
              <a:endParaRPr kumimoji="1" lang="ja-JP" altLang="en-US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cxnSp>
          <p:nvCxnSpPr>
            <p:cNvPr id="28" name="直線矢印コネクタ 27">
              <a:extLst>
                <a:ext uri="{FF2B5EF4-FFF2-40B4-BE49-F238E27FC236}">
                  <a16:creationId xmlns:a16="http://schemas.microsoft.com/office/drawing/2014/main" id="{949F4788-9EFF-43BF-BFD8-AE920EC3FDA3}"/>
                </a:ext>
              </a:extLst>
            </p:cNvPr>
            <p:cNvCxnSpPr/>
            <p:nvPr/>
          </p:nvCxnSpPr>
          <p:spPr bwMode="auto">
            <a:xfrm flipV="1">
              <a:off x="2282032" y="2036299"/>
              <a:ext cx="4068611" cy="1"/>
            </a:xfrm>
            <a:prstGeom prst="straightConnector1">
              <a:avLst/>
            </a:prstGeom>
            <a:noFill/>
            <a:ln w="12700" cap="flat" cmpd="sng" algn="ctr">
              <a:solidFill>
                <a:schemeClr val="tx2">
                  <a:lumMod val="75000"/>
                </a:schemeClr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29" name="テキスト ボックス 51">
              <a:extLst>
                <a:ext uri="{FF2B5EF4-FFF2-40B4-BE49-F238E27FC236}">
                  <a16:creationId xmlns:a16="http://schemas.microsoft.com/office/drawing/2014/main" id="{4BA88EBE-311D-4F28-B42B-FE98714CCE86}"/>
                </a:ext>
              </a:extLst>
            </p:cNvPr>
            <p:cNvSpPr txBox="1"/>
            <p:nvPr/>
          </p:nvSpPr>
          <p:spPr>
            <a:xfrm>
              <a:off x="4796987" y="1767208"/>
              <a:ext cx="984375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dirty="0">
                  <a:solidFill>
                    <a:srgbClr val="23346C"/>
                  </a:solidFill>
                  <a:latin typeface="Arial Unicode MS" pitchFamily="50" charset="-128"/>
                  <a:ea typeface="Arial Unicode MS" pitchFamily="50" charset="-128"/>
                  <a:cs typeface="Arial Unicode MS" pitchFamily="50" charset="-128"/>
                </a:rPr>
                <a:t>129.83</a:t>
              </a:r>
              <a:endParaRPr kumimoji="1" lang="ja-JP" altLang="en-US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endParaRPr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3A36B57-D110-47B8-B82F-03F3583909B1}"/>
                </a:ext>
              </a:extLst>
            </p:cNvPr>
            <p:cNvSpPr/>
            <p:nvPr/>
          </p:nvSpPr>
          <p:spPr>
            <a:xfrm>
              <a:off x="671446" y="4067780"/>
              <a:ext cx="4026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i="1" dirty="0">
                  <a:latin typeface="Cambria" panose="02040503050406030204" pitchFamily="18" charset="0"/>
                  <a:ea typeface="Cambria" panose="02040503050406030204" pitchFamily="18" charset="0"/>
                  <a:cs typeface="Arial Unicode MS" pitchFamily="50" charset="-128"/>
                </a:rPr>
                <a:t>W</a:t>
              </a:r>
              <a:endParaRPr lang="ja-JP" altLang="en-US" i="1" dirty="0">
                <a:latin typeface="Cambria" panose="02040503050406030204" pitchFamily="18" charset="0"/>
              </a:endParaRPr>
            </a:p>
          </p:txBody>
        </p:sp>
        <p:sp>
          <p:nvSpPr>
            <p:cNvPr id="31" name="正方形/長方形 30">
              <a:extLst>
                <a:ext uri="{FF2B5EF4-FFF2-40B4-BE49-F238E27FC236}">
                  <a16:creationId xmlns:a16="http://schemas.microsoft.com/office/drawing/2014/main" id="{A0EB62CD-1232-483D-99D6-187A65BFCC8E}"/>
                </a:ext>
              </a:extLst>
            </p:cNvPr>
            <p:cNvSpPr/>
            <p:nvPr/>
          </p:nvSpPr>
          <p:spPr>
            <a:xfrm>
              <a:off x="4122511" y="4617679"/>
              <a:ext cx="867353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i="1" dirty="0">
                  <a:solidFill>
                    <a:schemeClr val="bg2">
                      <a:lumMod val="9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Arial Unicode MS" pitchFamily="50" charset="-128"/>
                </a:rPr>
                <a:t>Copper</a:t>
              </a:r>
              <a:endParaRPr lang="ja-JP" altLang="en-US" i="1" dirty="0">
                <a:solidFill>
                  <a:schemeClr val="bg2">
                    <a:lumMod val="90000"/>
                  </a:schemeClr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68CCA1CB-10CB-468E-AC56-62E77E230055}"/>
                </a:ext>
              </a:extLst>
            </p:cNvPr>
            <p:cNvSpPr/>
            <p:nvPr/>
          </p:nvSpPr>
          <p:spPr>
            <a:xfrm>
              <a:off x="4607539" y="4950252"/>
              <a:ext cx="564578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i="1" dirty="0">
                  <a:solidFill>
                    <a:schemeClr val="bg2">
                      <a:lumMod val="9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Arial Unicode MS" pitchFamily="50" charset="-128"/>
                </a:rPr>
                <a:t>H</a:t>
              </a:r>
              <a:r>
                <a:rPr lang="en-US" altLang="ja-JP" i="1" baseline="-25000" dirty="0">
                  <a:solidFill>
                    <a:schemeClr val="bg2">
                      <a:lumMod val="9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Arial Unicode MS" pitchFamily="50" charset="-128"/>
                </a:rPr>
                <a:t>2</a:t>
              </a:r>
              <a:r>
                <a:rPr lang="en-US" altLang="ja-JP" i="1" dirty="0">
                  <a:solidFill>
                    <a:schemeClr val="bg2">
                      <a:lumMod val="9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Arial Unicode MS" pitchFamily="50" charset="-128"/>
                </a:rPr>
                <a:t>O</a:t>
              </a:r>
              <a:endParaRPr lang="ja-JP" altLang="en-US" i="1" dirty="0">
                <a:solidFill>
                  <a:schemeClr val="bg2">
                    <a:lumMod val="90000"/>
                  </a:schemeClr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C1A616B6-9E20-427C-AC51-D643666B8976}"/>
                </a:ext>
              </a:extLst>
            </p:cNvPr>
            <p:cNvSpPr/>
            <p:nvPr/>
          </p:nvSpPr>
          <p:spPr>
            <a:xfrm>
              <a:off x="7949363" y="5496500"/>
              <a:ext cx="10216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ja-JP" i="1" dirty="0">
                  <a:solidFill>
                    <a:schemeClr val="accent4">
                      <a:lumMod val="20000"/>
                      <a:lumOff val="80000"/>
                    </a:schemeClr>
                  </a:solidFill>
                  <a:latin typeface="Cambria" panose="02040503050406030204" pitchFamily="18" charset="0"/>
                  <a:ea typeface="Cambria" panose="02040503050406030204" pitchFamily="18" charset="0"/>
                  <a:cs typeface="Arial Unicode MS" pitchFamily="50" charset="-128"/>
                </a:rPr>
                <a:t>Stainless</a:t>
              </a:r>
              <a:endParaRPr lang="ja-JP" altLang="en-US" i="1" dirty="0">
                <a:solidFill>
                  <a:schemeClr val="accent4">
                    <a:lumMod val="20000"/>
                    <a:lumOff val="80000"/>
                  </a:schemeClr>
                </a:solidFill>
                <a:latin typeface="Cambria" panose="02040503050406030204" pitchFamily="18" charset="0"/>
              </a:endParaRPr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E13A157-37A8-4D7F-9082-C6A86EAF2EF4}"/>
              </a:ext>
            </a:extLst>
          </p:cNvPr>
          <p:cNvSpPr txBox="1"/>
          <p:nvPr/>
        </p:nvSpPr>
        <p:spPr>
          <a:xfrm>
            <a:off x="4091469" y="6374700"/>
            <a:ext cx="1549352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A. Miyamoto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900273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E91C70-2D7B-461C-B347-749ADD36DE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194" y="733115"/>
            <a:ext cx="3425822" cy="66854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Parameter Set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89B961-D749-4EF2-BF07-FB80D4DC9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443" y="1825625"/>
            <a:ext cx="3498573" cy="2784082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/>
              <a:t>This is the result of the study by </a:t>
            </a:r>
            <a:r>
              <a:rPr kumimoji="1" lang="en-US" altLang="ja-JP" dirty="0" err="1"/>
              <a:t>K.Kubo</a:t>
            </a:r>
            <a:r>
              <a:rPr kumimoji="1" lang="en-US" altLang="ja-JP" dirty="0"/>
              <a:t>, </a:t>
            </a:r>
            <a:r>
              <a:rPr kumimoji="1" lang="en-US" altLang="ja-JP" dirty="0" err="1"/>
              <a:t>T.Okugi</a:t>
            </a:r>
            <a:r>
              <a:rPr kumimoji="1" lang="en-US" altLang="ja-JP" dirty="0"/>
              <a:t>, and KY</a:t>
            </a:r>
          </a:p>
          <a:p>
            <a:r>
              <a:rPr lang="en-US" altLang="ja-JP" dirty="0"/>
              <a:t>Uploaded in </a:t>
            </a:r>
            <a:br>
              <a:rPr lang="en-US" altLang="ja-JP" dirty="0"/>
            </a:br>
            <a:r>
              <a:rPr lang="en-US" altLang="ja-JP" dirty="0">
                <a:hlinkClick r:id="rId3"/>
              </a:rPr>
              <a:t>http://arxiv.org/abs/1908.08212</a:t>
            </a:r>
            <a:endParaRPr lang="en-US" altLang="ja-JP" dirty="0"/>
          </a:p>
          <a:p>
            <a:r>
              <a:rPr lang="en-US" altLang="ja-JP" dirty="0"/>
              <a:t>See parallel sessions for more detail</a:t>
            </a:r>
          </a:p>
          <a:p>
            <a:endParaRPr kumimoji="1" lang="ja-JP" altLang="en-US" dirty="0"/>
          </a:p>
        </p:txBody>
      </p:sp>
      <p:graphicFrame>
        <p:nvGraphicFramePr>
          <p:cNvPr id="4" name="オブジェクト 3">
            <a:extLst>
              <a:ext uri="{FF2B5EF4-FFF2-40B4-BE49-F238E27FC236}">
                <a16:creationId xmlns:a16="http://schemas.microsoft.com/office/drawing/2014/main" id="{AA825779-BB63-4073-A005-D4E6EB3DDFC6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4456979" y="137319"/>
          <a:ext cx="5121275" cy="6583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48" name="Worksheet" r:id="rId4" imgW="5120640" imgH="6583680" progId="Excel.Sheet.12">
                  <p:embed/>
                </p:oleObj>
              </mc:Choice>
              <mc:Fallback>
                <p:oleObj name="Worksheet" r:id="rId4" imgW="5120640" imgH="6583680" progId="Excel.Sheet.12">
                  <p:embed/>
                  <p:pic>
                    <p:nvPicPr>
                      <p:cNvPr id="4" name="オブジェクト 3">
                        <a:extLst>
                          <a:ext uri="{FF2B5EF4-FFF2-40B4-BE49-F238E27FC236}">
                            <a16:creationId xmlns:a16="http://schemas.microsoft.com/office/drawing/2014/main" id="{AA825779-BB63-4073-A005-D4E6EB3DDF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56979" y="137319"/>
                        <a:ext cx="5121275" cy="6583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1E334F1-47F1-4B1B-9786-078FE2458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DCC057-CFD2-47F0-92D1-E6B2C083F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727071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01" y="1252957"/>
            <a:ext cx="4343559" cy="433536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269000"/>
            <a:ext cx="4327486" cy="4319322"/>
          </a:xfrm>
          <a:prstGeom prst="rect">
            <a:avLst/>
          </a:prstGeom>
        </p:spPr>
      </p:pic>
      <p:sp>
        <p:nvSpPr>
          <p:cNvPr id="4" name="テキスト ボックス 3"/>
          <p:cNvSpPr txBox="1"/>
          <p:nvPr/>
        </p:nvSpPr>
        <p:spPr>
          <a:xfrm>
            <a:off x="1332000" y="189000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Primary dose</a:t>
            </a:r>
            <a:b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kumimoji="1" lang="en-US" altLang="ja-JP" dirty="0">
                <a:solidFill>
                  <a:srgbClr val="23346C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(not depend on run year)</a:t>
            </a:r>
            <a:endParaRPr kumimoji="1" lang="ja-JP" altLang="en-US" dirty="0">
              <a:solidFill>
                <a:srgbClr val="23346C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62983A2-BA52-4E73-B2C9-861922389066}"/>
              </a:ext>
            </a:extLst>
          </p:cNvPr>
          <p:cNvSpPr txBox="1"/>
          <p:nvPr/>
        </p:nvSpPr>
        <p:spPr>
          <a:xfrm>
            <a:off x="6919274" y="5774447"/>
            <a:ext cx="150828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A. Miyamoto 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295DFFB-3458-42D9-84D3-B76EE05143EC}"/>
              </a:ext>
            </a:extLst>
          </p:cNvPr>
          <p:cNvSpPr txBox="1"/>
          <p:nvPr/>
        </p:nvSpPr>
        <p:spPr>
          <a:xfrm>
            <a:off x="707010" y="6318332"/>
            <a:ext cx="7560297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Giving the basic data in designing the shield </a:t>
            </a:r>
            <a:r>
              <a:rPr kumimoji="1" lang="en-US" altLang="ja-JP" dirty="0" err="1"/>
              <a:t>sytem</a:t>
            </a:r>
            <a:r>
              <a:rPr kumimoji="1" lang="en-US" altLang="ja-JP" dirty="0"/>
              <a:t> around the target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6517655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37EF4DE-492A-4A4A-A96B-88CCB5816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5131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Radiation Environment (2)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0092284-A838-4394-AD7D-AD1EEE900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87C9006-2303-4424-A853-8B141D0D7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41</a:t>
            </a:fld>
            <a:endParaRPr kumimoji="1" lang="ja-JP" altLang="en-US"/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B2A791AB-E76B-4DC5-AAC5-ED74A495C588}"/>
              </a:ext>
            </a:extLst>
          </p:cNvPr>
          <p:cNvSpPr txBox="1">
            <a:spLocks/>
          </p:cNvSpPr>
          <p:nvPr/>
        </p:nvSpPr>
        <p:spPr>
          <a:xfrm>
            <a:off x="553235" y="1459551"/>
            <a:ext cx="3376158" cy="431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Detailed simulation of the Radiation near the rotating target</a:t>
            </a:r>
          </a:p>
          <a:p>
            <a:r>
              <a:rPr lang="en-US" altLang="ja-JP" dirty="0"/>
              <a:t>Radiation on the ferro-fluid seal</a:t>
            </a:r>
          </a:p>
          <a:p>
            <a:pPr lvl="1"/>
            <a:r>
              <a:rPr lang="en-US" altLang="ja-JP" dirty="0"/>
              <a:t>Check neutron flux </a:t>
            </a:r>
            <a:endParaRPr lang="ja-JP" altLang="en-US" dirty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58C4C214-0D3E-4A1A-B2AF-437D8889CB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997" y="1242391"/>
            <a:ext cx="4433768" cy="4147263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5A31D5C-FBA6-4653-87E0-D2641CB0072F}"/>
              </a:ext>
            </a:extLst>
          </p:cNvPr>
          <p:cNvSpPr txBox="1"/>
          <p:nvPr/>
        </p:nvSpPr>
        <p:spPr>
          <a:xfrm>
            <a:off x="4572000" y="5615609"/>
            <a:ext cx="4194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dirty="0"/>
              <a:t>10MGy/year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Need more shield for &lt; 1MGy/year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21C983D-5BFD-409F-A460-F1D1025B377B}"/>
              </a:ext>
            </a:extLst>
          </p:cNvPr>
          <p:cNvSpPr txBox="1"/>
          <p:nvPr/>
        </p:nvSpPr>
        <p:spPr>
          <a:xfrm>
            <a:off x="2949797" y="5882825"/>
            <a:ext cx="1300899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Miyamoto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66296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903F72-AED4-4C22-81EA-084A7C1B6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813225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ja-JP" dirty="0"/>
              <a:t>Radiation </a:t>
            </a:r>
            <a:r>
              <a:rPr lang="en-US" altLang="ja-JP" dirty="0" err="1"/>
              <a:t>Enviroment</a:t>
            </a:r>
            <a:r>
              <a:rPr lang="en-US" altLang="ja-JP" dirty="0"/>
              <a:t> (3)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161DC9D-237F-40E7-9547-47670FDC2C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325563"/>
          </a:xfrm>
        </p:spPr>
        <p:txBody>
          <a:bodyPr>
            <a:normAutofit fontScale="92500"/>
          </a:bodyPr>
          <a:lstStyle/>
          <a:p>
            <a:r>
              <a:rPr lang="en-US" altLang="ja-JP" dirty="0"/>
              <a:t>All along the beamline from the chicane to DR</a:t>
            </a:r>
          </a:p>
          <a:p>
            <a:r>
              <a:rPr kumimoji="1" lang="en-US" altLang="ja-JP" dirty="0"/>
              <a:t>Turned out the loss at ECS very large (comparable to the target)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1AF6F2E-D27F-4135-ABD9-86E527DCBD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C62C8E5-3E02-48CD-BCA9-1CAD58231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42</a:t>
            </a:fld>
            <a:endParaRPr kumimoji="1" lang="ja-JP" altLang="en-US"/>
          </a:p>
        </p:txBody>
      </p:sp>
      <p:pic>
        <p:nvPicPr>
          <p:cNvPr id="7" name="table">
            <a:extLst>
              <a:ext uri="{FF2B5EF4-FFF2-40B4-BE49-F238E27FC236}">
                <a16:creationId xmlns:a16="http://schemas.microsoft.com/office/drawing/2014/main" id="{8C21CC53-B6EE-4C0F-A7D4-76A912185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7680" y="3429000"/>
            <a:ext cx="7135812" cy="2595880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627C9C2-B5A6-42DB-9F74-8D73C2E86DB0}"/>
              </a:ext>
            </a:extLst>
          </p:cNvPr>
          <p:cNvSpPr txBox="1"/>
          <p:nvPr/>
        </p:nvSpPr>
        <p:spPr>
          <a:xfrm>
            <a:off x="5524107" y="6202837"/>
            <a:ext cx="1206631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Fukuda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715858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C879CFC-CDFC-4BE7-AB52-87651BA0E0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86596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sz="3600" dirty="0"/>
              <a:t>Remaining Issues of e-Driven System</a:t>
            </a:r>
            <a:endParaRPr kumimoji="1" lang="ja-JP" altLang="en-US" sz="36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05C49A8-4910-4C57-9685-B222510865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168924"/>
            <a:ext cx="7886700" cy="5008039"/>
          </a:xfrm>
        </p:spPr>
        <p:txBody>
          <a:bodyPr>
            <a:normAutofit fontScale="70000" lnSpcReduction="20000"/>
          </a:bodyPr>
          <a:lstStyle/>
          <a:p>
            <a:r>
              <a:rPr kumimoji="1" lang="en-US" altLang="ja-JP" dirty="0"/>
              <a:t>Target</a:t>
            </a:r>
          </a:p>
          <a:p>
            <a:pPr lvl="1"/>
            <a:r>
              <a:rPr lang="en-US" altLang="ja-JP" dirty="0"/>
              <a:t>Prototype test for more realistic model</a:t>
            </a:r>
          </a:p>
          <a:p>
            <a:pPr lvl="1"/>
            <a:r>
              <a:rPr kumimoji="1" lang="en-US" altLang="ja-JP" dirty="0"/>
              <a:t>Endurance against neutron</a:t>
            </a:r>
          </a:p>
          <a:p>
            <a:r>
              <a:rPr lang="en-US" altLang="ja-JP" dirty="0"/>
              <a:t>Flux concentrator</a:t>
            </a:r>
          </a:p>
          <a:p>
            <a:pPr lvl="1"/>
            <a:r>
              <a:rPr kumimoji="1" lang="en-US" altLang="ja-JP" dirty="0"/>
              <a:t>Cooling</a:t>
            </a:r>
          </a:p>
          <a:p>
            <a:r>
              <a:rPr lang="en-US" altLang="ja-JP" dirty="0"/>
              <a:t>Capture cavity (standing wave)</a:t>
            </a:r>
          </a:p>
          <a:p>
            <a:pPr lvl="1"/>
            <a:r>
              <a:rPr kumimoji="1" lang="en-US" altLang="ja-JP" dirty="0"/>
              <a:t>New design (multiple cell, high </a:t>
            </a:r>
            <a:r>
              <a:rPr kumimoji="1" lang="en-US" altLang="ja-JP" dirty="0">
                <a:latin typeface="Symbol" panose="05050102010706020507" pitchFamily="18" charset="2"/>
              </a:rPr>
              <a:t>b</a:t>
            </a:r>
            <a:r>
              <a:rPr kumimoji="1" lang="en-US" altLang="ja-JP" dirty="0"/>
              <a:t>) </a:t>
            </a:r>
          </a:p>
          <a:p>
            <a:pPr lvl="1"/>
            <a:r>
              <a:rPr lang="en-US" altLang="ja-JP" dirty="0"/>
              <a:t>Transient beam loading</a:t>
            </a:r>
          </a:p>
          <a:p>
            <a:pPr lvl="1"/>
            <a:r>
              <a:rPr kumimoji="1" lang="en-US" altLang="ja-JP" dirty="0"/>
              <a:t>Cooling system</a:t>
            </a:r>
          </a:p>
          <a:p>
            <a:r>
              <a:rPr lang="en-US" altLang="ja-JP" dirty="0"/>
              <a:t>Beamline</a:t>
            </a:r>
          </a:p>
          <a:p>
            <a:pPr lvl="1"/>
            <a:r>
              <a:rPr kumimoji="1" lang="en-US" altLang="ja-JP" dirty="0"/>
              <a:t>Chicane (after capture)</a:t>
            </a:r>
          </a:p>
          <a:p>
            <a:r>
              <a:rPr lang="en-US" altLang="ja-JP" dirty="0"/>
              <a:t>Replacement system of target-capture area</a:t>
            </a:r>
          </a:p>
          <a:p>
            <a:r>
              <a:rPr kumimoji="1" lang="en-US" altLang="ja-JP" dirty="0"/>
              <a:t>Radiation shield</a:t>
            </a:r>
          </a:p>
          <a:p>
            <a:pPr lvl="1"/>
            <a:r>
              <a:rPr lang="en-US" altLang="ja-JP" dirty="0"/>
              <a:t>Target-capture region</a:t>
            </a:r>
          </a:p>
          <a:p>
            <a:pPr lvl="1"/>
            <a:r>
              <a:rPr kumimoji="1" lang="en-US" altLang="ja-JP" dirty="0"/>
              <a:t>Entire beamline</a:t>
            </a:r>
          </a:p>
          <a:p>
            <a:r>
              <a:rPr lang="en-US" altLang="ja-JP" dirty="0"/>
              <a:t>Layout</a:t>
            </a:r>
          </a:p>
          <a:p>
            <a:pPr lvl="1"/>
            <a:r>
              <a:rPr kumimoji="1" lang="en-US" altLang="ja-JP" dirty="0"/>
              <a:t>Possible transition from e-driven to undulator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298A64-5F99-4618-B3E1-74C9DBE530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9CEE006-3890-4FF6-BFA4-28DBD9F68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43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33461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0BCCB0-06F9-42E6-BDBC-C17B86F34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47237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Positron Summary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7BC602-4B16-493F-9022-6A7F09C72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479" y="1234911"/>
            <a:ext cx="7886700" cy="4659248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Intense studies of e-driven scheme on-going</a:t>
            </a:r>
          </a:p>
          <a:p>
            <a:pPr lvl="1"/>
            <a:r>
              <a:rPr lang="en-US" altLang="ja-JP" dirty="0"/>
              <a:t>Overall design</a:t>
            </a:r>
          </a:p>
          <a:p>
            <a:pPr lvl="1"/>
            <a:r>
              <a:rPr kumimoji="1" lang="en-US" altLang="ja-JP" dirty="0"/>
              <a:t>Yield calculation</a:t>
            </a:r>
          </a:p>
          <a:p>
            <a:pPr lvl="1"/>
            <a:r>
              <a:rPr kumimoji="1" lang="en-US" altLang="ja-JP" dirty="0"/>
              <a:t>Target</a:t>
            </a:r>
          </a:p>
          <a:p>
            <a:pPr lvl="1"/>
            <a:r>
              <a:rPr lang="en-US" altLang="ja-JP" dirty="0"/>
              <a:t>Radiation calculation for the design of the shielding of the entire positron system</a:t>
            </a:r>
          </a:p>
          <a:p>
            <a:r>
              <a:rPr kumimoji="1" lang="en-US" altLang="ja-JP" dirty="0"/>
              <a:t>Still more detail necessary for the above topics,  plus</a:t>
            </a:r>
          </a:p>
          <a:p>
            <a:pPr lvl="1"/>
            <a:r>
              <a:rPr lang="en-US" altLang="ja-JP" dirty="0"/>
              <a:t>Shield and tunnel design</a:t>
            </a:r>
          </a:p>
          <a:p>
            <a:pPr lvl="1"/>
            <a:r>
              <a:rPr kumimoji="1" lang="en-US" altLang="ja-JP" dirty="0"/>
              <a:t>Capture cavity design and </a:t>
            </a:r>
            <a:r>
              <a:rPr lang="en-US" altLang="ja-JP" dirty="0"/>
              <a:t>loading</a:t>
            </a:r>
            <a:r>
              <a:rPr kumimoji="1" lang="en-US" altLang="ja-JP" dirty="0"/>
              <a:t> calculations</a:t>
            </a:r>
          </a:p>
          <a:p>
            <a:pPr lvl="1"/>
            <a:r>
              <a:rPr lang="en-US" altLang="ja-JP" dirty="0"/>
              <a:t>Target exchange system</a:t>
            </a:r>
          </a:p>
          <a:p>
            <a:pPr lvl="1"/>
            <a:r>
              <a:rPr kumimoji="1" lang="en-US" altLang="ja-JP" dirty="0"/>
              <a:t>Entire layout</a:t>
            </a:r>
          </a:p>
          <a:p>
            <a:r>
              <a:rPr kumimoji="1" lang="en-US" altLang="ja-JP" dirty="0"/>
              <a:t>Need resources for the undulator scheme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D3C110A-B953-490C-83BB-664A8B253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D7CF984-5E8B-41C3-89D9-BB6438C3C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44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675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82635"/>
            <a:ext cx="7886700" cy="58536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Repetition Rate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668004"/>
            <a:ext cx="7886700" cy="5865143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/>
              <a:t>Obviously, the electron beam with energy E=91.2/2=45.6 GeV is not sufficient to produce the positron beam</a:t>
            </a:r>
          </a:p>
          <a:p>
            <a:r>
              <a:rPr lang="en-US" altLang="ja-JP" dirty="0"/>
              <a:t>TDR adopted 5+5Hz operation at E</a:t>
            </a:r>
            <a:r>
              <a:rPr lang="en-US" altLang="ja-JP" baseline="-25000" dirty="0"/>
              <a:t>CM</a:t>
            </a:r>
            <a:r>
              <a:rPr lang="en-US" altLang="ja-JP" dirty="0"/>
              <a:t> =250GeV, assuming the power system for 500GeV</a:t>
            </a:r>
          </a:p>
          <a:p>
            <a:pPr lvl="1"/>
            <a:r>
              <a:rPr lang="en-US" altLang="ja-JP" dirty="0"/>
              <a:t>5Hz to produce positron, 5Hz for colliding beam</a:t>
            </a:r>
          </a:p>
          <a:p>
            <a:pPr lvl="1"/>
            <a:r>
              <a:rPr lang="en-US" altLang="ja-JP" dirty="0"/>
              <a:t>Assumed positron production at </a:t>
            </a:r>
            <a:r>
              <a:rPr lang="en-US" altLang="ja-JP" dirty="0" err="1"/>
              <a:t>E</a:t>
            </a:r>
            <a:r>
              <a:rPr lang="en-US" altLang="ja-JP" baseline="-25000" dirty="0" err="1"/>
              <a:t>e</a:t>
            </a:r>
            <a:r>
              <a:rPr lang="en-US" altLang="ja-JP" dirty="0"/>
              <a:t>=150GeV</a:t>
            </a:r>
          </a:p>
          <a:p>
            <a:pPr lvl="1"/>
            <a:r>
              <a:rPr lang="en-US" altLang="ja-JP" dirty="0"/>
              <a:t>No power problem</a:t>
            </a:r>
          </a:p>
          <a:p>
            <a:pPr lvl="2"/>
            <a:r>
              <a:rPr lang="en-US" altLang="ja-JP" dirty="0"/>
              <a:t>The required power for 150GeV (5Hz) + 45.6GeV (5Hz) is lower than that for 250GeV (5Hz)</a:t>
            </a:r>
          </a:p>
          <a:p>
            <a:r>
              <a:rPr lang="en-US" altLang="ja-JP" dirty="0"/>
              <a:t>However, the power system of ILC@250 is not sufficient for 5+5Hz operation</a:t>
            </a:r>
          </a:p>
          <a:p>
            <a:r>
              <a:rPr lang="en-US" altLang="ja-JP" dirty="0"/>
              <a:t>Here, we assume 3.7+3.7 Hz operation is possible </a:t>
            </a:r>
          </a:p>
          <a:p>
            <a:pPr lvl="1"/>
            <a:r>
              <a:rPr lang="en-US" altLang="ja-JP" dirty="0"/>
              <a:t>This value was estimated by T. Matsumoto</a:t>
            </a:r>
          </a:p>
          <a:p>
            <a:pPr lvl="1"/>
            <a:r>
              <a:rPr lang="en-US" altLang="ja-JP" dirty="0"/>
              <a:t>Klystron output power can be changed at 5Hz but the loaded Q (5.46x10</a:t>
            </a:r>
            <a:r>
              <a:rPr lang="en-US" altLang="ja-JP" baseline="30000" dirty="0"/>
              <a:t>6</a:t>
            </a:r>
            <a:r>
              <a:rPr lang="en-US" altLang="ja-JP" dirty="0"/>
              <a:t>) cannot be changed</a:t>
            </a:r>
          </a:p>
          <a:p>
            <a:pPr lvl="1"/>
            <a:r>
              <a:rPr lang="en-US" altLang="ja-JP" dirty="0"/>
              <a:t>Assume same bunch interval (554ns) for 125 and 45.6GeV</a:t>
            </a:r>
          </a:p>
          <a:p>
            <a:pPr lvl="1"/>
            <a:r>
              <a:rPr lang="en-US" altLang="ja-JP" dirty="0"/>
              <a:t>Parameters:  (obtained by </a:t>
            </a:r>
            <a:r>
              <a:rPr lang="en-US" altLang="ja-JP" dirty="0" err="1"/>
              <a:t>T.Matsumoto</a:t>
            </a:r>
            <a:r>
              <a:rPr lang="en-US" altLang="ja-JP" dirty="0"/>
              <a:t>, KEK)</a:t>
            </a:r>
          </a:p>
          <a:p>
            <a:pPr lvl="2"/>
            <a:r>
              <a:rPr lang="en-US" altLang="ja-JP" dirty="0"/>
              <a:t>Gradient        	31.5 </a:t>
            </a:r>
            <a:r>
              <a:rPr lang="en-US" altLang="ja-JP" dirty="0">
                <a:sym typeface="Wingdings" panose="05000000000000000000" pitchFamily="2" charset="2"/>
              </a:rPr>
              <a:t> 8.76 = 31.5</a:t>
            </a:r>
            <a:r>
              <a:rPr lang="en-US" altLang="ja-JP" dirty="0"/>
              <a:t>x (45.6-15)/(125-15)   MV/m</a:t>
            </a:r>
          </a:p>
          <a:p>
            <a:pPr lvl="2"/>
            <a:r>
              <a:rPr lang="en-US" altLang="ja-JP" dirty="0"/>
              <a:t>Peak power per cavity 189 </a:t>
            </a:r>
            <a:r>
              <a:rPr lang="en-US" altLang="ja-JP" dirty="0">
                <a:sym typeface="Wingdings" panose="05000000000000000000" pitchFamily="2" charset="2"/>
              </a:rPr>
              <a:t> 77.2 kW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Klystron peak power 9.82  4.15 MW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Klystron efficiency   	67%  53%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Modulator output    	14.66  7.83 MW</a:t>
            </a: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Fill time      	0.927  0.328 </a:t>
            </a:r>
            <a:r>
              <a:rPr lang="en-US" altLang="ja-JP" dirty="0" err="1">
                <a:sym typeface="Wingdings" panose="05000000000000000000" pitchFamily="2" charset="2"/>
              </a:rPr>
              <a:t>ms</a:t>
            </a:r>
            <a:endParaRPr lang="en-US" altLang="ja-JP" dirty="0">
              <a:sym typeface="Wingdings" panose="05000000000000000000" pitchFamily="2" charset="2"/>
            </a:endParaRP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Beam pulse length	0.727  0.727 </a:t>
            </a:r>
            <a:r>
              <a:rPr lang="en-US" altLang="ja-JP" dirty="0" err="1">
                <a:sym typeface="Wingdings" panose="05000000000000000000" pitchFamily="2" charset="2"/>
              </a:rPr>
              <a:t>ms</a:t>
            </a:r>
            <a:endParaRPr lang="en-US" altLang="ja-JP" dirty="0">
              <a:sym typeface="Wingdings" panose="05000000000000000000" pitchFamily="2" charset="2"/>
            </a:endParaRPr>
          </a:p>
          <a:p>
            <a:pPr lvl="2"/>
            <a:r>
              <a:rPr lang="en-US" altLang="ja-JP" dirty="0"/>
              <a:t>RF pulse length   	1.65 </a:t>
            </a:r>
            <a:r>
              <a:rPr lang="en-US" altLang="ja-JP" dirty="0">
                <a:sym typeface="Wingdings" panose="05000000000000000000" pitchFamily="2" charset="2"/>
              </a:rPr>
              <a:t> 1.06 </a:t>
            </a:r>
            <a:r>
              <a:rPr lang="en-US" altLang="ja-JP" dirty="0" err="1">
                <a:sym typeface="Wingdings" panose="05000000000000000000" pitchFamily="2" charset="2"/>
              </a:rPr>
              <a:t>ms</a:t>
            </a:r>
            <a:endParaRPr lang="en-US" altLang="ja-JP" dirty="0">
              <a:sym typeface="Wingdings" panose="05000000000000000000" pitchFamily="2" charset="2"/>
            </a:endParaRPr>
          </a:p>
          <a:p>
            <a:pPr lvl="2"/>
            <a:r>
              <a:rPr lang="en-US" altLang="ja-JP" dirty="0">
                <a:sym typeface="Wingdings" panose="05000000000000000000" pitchFamily="2" charset="2"/>
              </a:rPr>
              <a:t>Rep rate                   	3.7   3.7 Hz</a:t>
            </a:r>
            <a:endParaRPr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5</a:t>
            </a:fld>
            <a:endParaRPr kumimoji="1" lang="ja-JP" altLang="en-US"/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04788C50-8345-440B-A303-796EDF3DE7B8}"/>
              </a:ext>
            </a:extLst>
          </p:cNvPr>
          <p:cNvGrpSpPr/>
          <p:nvPr/>
        </p:nvGrpSpPr>
        <p:grpSpPr>
          <a:xfrm>
            <a:off x="5316718" y="5072072"/>
            <a:ext cx="3619892" cy="1703281"/>
            <a:chOff x="5316718" y="5072072"/>
            <a:chExt cx="3619892" cy="1703281"/>
          </a:xfrm>
        </p:grpSpPr>
        <p:cxnSp>
          <p:nvCxnSpPr>
            <p:cNvPr id="7" name="直線矢印コネクタ 6">
              <a:extLst>
                <a:ext uri="{FF2B5EF4-FFF2-40B4-BE49-F238E27FC236}">
                  <a16:creationId xmlns:a16="http://schemas.microsoft.com/office/drawing/2014/main" id="{0CEDCDAF-0DB6-4F60-A8F5-A7769DE3E652}"/>
                </a:ext>
              </a:extLst>
            </p:cNvPr>
            <p:cNvCxnSpPr/>
            <p:nvPr/>
          </p:nvCxnSpPr>
          <p:spPr>
            <a:xfrm>
              <a:off x="5316718" y="6202837"/>
              <a:ext cx="3619892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602C2E43-1317-4B9D-85F1-DFBE402C03D0}"/>
                </a:ext>
              </a:extLst>
            </p:cNvPr>
            <p:cNvSpPr/>
            <p:nvPr/>
          </p:nvSpPr>
          <p:spPr>
            <a:xfrm>
              <a:off x="5712643" y="5222449"/>
              <a:ext cx="113122" cy="967543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D7A06428-34DA-43DE-93F8-214A03A664B0}"/>
                </a:ext>
              </a:extLst>
            </p:cNvPr>
            <p:cNvSpPr/>
            <p:nvPr/>
          </p:nvSpPr>
          <p:spPr>
            <a:xfrm>
              <a:off x="7081101" y="5214590"/>
              <a:ext cx="113122" cy="96754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45A4CC63-000A-400A-B7CE-5EA47425A72A}"/>
                </a:ext>
              </a:extLst>
            </p:cNvPr>
            <p:cNvSpPr/>
            <p:nvPr/>
          </p:nvSpPr>
          <p:spPr>
            <a:xfrm>
              <a:off x="8421278" y="5225585"/>
              <a:ext cx="113122" cy="967543"/>
            </a:xfrm>
            <a:prstGeom prst="rect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C0E97893-B963-479F-84B9-16A94179C58B}"/>
                </a:ext>
              </a:extLst>
            </p:cNvPr>
            <p:cNvCxnSpPr/>
            <p:nvPr/>
          </p:nvCxnSpPr>
          <p:spPr>
            <a:xfrm>
              <a:off x="5712643" y="5072072"/>
              <a:ext cx="1368458" cy="0"/>
            </a:xfrm>
            <a:prstGeom prst="straightConnector1">
              <a:avLst/>
            </a:prstGeom>
            <a:ln w="19050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670B4354-8473-4C3E-8482-CBE6D9D130F1}"/>
                </a:ext>
              </a:extLst>
            </p:cNvPr>
            <p:cNvCxnSpPr>
              <a:cxnSpLocks/>
            </p:cNvCxnSpPr>
            <p:nvPr/>
          </p:nvCxnSpPr>
          <p:spPr>
            <a:xfrm>
              <a:off x="7071670" y="5149056"/>
              <a:ext cx="1368458" cy="0"/>
            </a:xfrm>
            <a:prstGeom prst="straightConnector1">
              <a:avLst/>
            </a:prstGeom>
            <a:ln w="19050"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D54E294A-39C7-480D-A7D1-1212CCBC86C2}"/>
                </a:ext>
              </a:extLst>
            </p:cNvPr>
            <p:cNvSpPr txBox="1"/>
            <p:nvPr/>
          </p:nvSpPr>
          <p:spPr>
            <a:xfrm>
              <a:off x="6081075" y="5092777"/>
              <a:ext cx="7729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135ms</a:t>
              </a:r>
              <a:endParaRPr kumimoji="1" lang="ja-JP" altLang="en-US" sz="1400" dirty="0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49AA0D0E-4890-4730-8AC3-46CA90CCF3F3}"/>
                </a:ext>
              </a:extLst>
            </p:cNvPr>
            <p:cNvSpPr txBox="1"/>
            <p:nvPr/>
          </p:nvSpPr>
          <p:spPr>
            <a:xfrm>
              <a:off x="7496674" y="5188615"/>
              <a:ext cx="7729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135ms</a:t>
              </a:r>
              <a:endParaRPr kumimoji="1" lang="ja-JP" altLang="en-US" sz="1400" dirty="0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47E58AED-4523-4D7C-A03D-5686AA6E3E8F}"/>
                </a:ext>
              </a:extLst>
            </p:cNvPr>
            <p:cNvSpPr txBox="1"/>
            <p:nvPr/>
          </p:nvSpPr>
          <p:spPr>
            <a:xfrm rot="16200000">
              <a:off x="5356959" y="5920132"/>
              <a:ext cx="140266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125GeV for e+</a:t>
              </a:r>
              <a:endParaRPr kumimoji="1" lang="ja-JP" altLang="en-US" sz="1400" dirty="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146E7BFB-DC54-4DFF-8926-DAC5FE408C2B}"/>
                </a:ext>
              </a:extLst>
            </p:cNvPr>
            <p:cNvSpPr txBox="1"/>
            <p:nvPr/>
          </p:nvSpPr>
          <p:spPr>
            <a:xfrm rot="16200000">
              <a:off x="6732308" y="5759777"/>
              <a:ext cx="136845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45.6GeV  for Z</a:t>
              </a:r>
              <a:endParaRPr kumimoji="1" lang="ja-JP" alt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48260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29748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/>
              <a:t>Damping Ring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96236"/>
            <a:ext cx="8119424" cy="2062819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/>
              <a:t>Horizontal emittance improved  6</a:t>
            </a:r>
            <a:r>
              <a:rPr kumimoji="1"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/>
              <a:t>m </a:t>
            </a:r>
            <a:r>
              <a:rPr kumimoji="1" lang="en-US" altLang="ja-JP" dirty="0">
                <a:sym typeface="Wingdings" panose="05000000000000000000" pitchFamily="2" charset="2"/>
              </a:rPr>
              <a:t> 4</a:t>
            </a:r>
            <a:r>
              <a:rPr lang="en-US" altLang="ja-JP" dirty="0">
                <a:latin typeface="Symbol" panose="05050102010706020507" pitchFamily="18" charset="2"/>
              </a:rPr>
              <a:t>m</a:t>
            </a:r>
            <a:r>
              <a:rPr lang="en-US" altLang="ja-JP" dirty="0"/>
              <a:t>m</a:t>
            </a:r>
            <a:br>
              <a:rPr lang="en-US" altLang="ja-JP" dirty="0"/>
            </a:br>
            <a:r>
              <a:rPr lang="en-US" altLang="ja-JP" dirty="0"/>
              <a:t>(AWLC2017@SLAC)</a:t>
            </a:r>
          </a:p>
          <a:p>
            <a:r>
              <a:rPr kumimoji="1" lang="en-US" altLang="ja-JP" dirty="0"/>
              <a:t>Reinforce the wigglers for the shorter time for damping</a:t>
            </a:r>
          </a:p>
          <a:p>
            <a:pPr lvl="1"/>
            <a:r>
              <a:rPr lang="en-US" altLang="ja-JP" dirty="0"/>
              <a:t>5Hz: 200ms  </a:t>
            </a:r>
            <a:r>
              <a:rPr lang="en-US" altLang="ja-JP" dirty="0">
                <a:sym typeface="Wingdings" panose="05000000000000000000" pitchFamily="2" charset="2"/>
              </a:rPr>
              <a:t> 3.7+3.7Hz : 270ms/2=135ms</a:t>
            </a:r>
          </a:p>
          <a:p>
            <a:pPr lvl="1"/>
            <a:r>
              <a:rPr kumimoji="1" lang="en-US" altLang="ja-JP" dirty="0">
                <a:sym typeface="Wingdings" panose="05000000000000000000" pitchFamily="2" charset="2"/>
              </a:rPr>
              <a:t>Wigglers are ready (TDR)</a:t>
            </a:r>
            <a:endParaRPr kumimoji="1"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971C4400-4090-4F40-9F4A-3CDF1BCBA87F}"/>
              </a:ext>
            </a:extLst>
          </p:cNvPr>
          <p:cNvSpPr txBox="1">
            <a:spLocks/>
          </p:cNvSpPr>
          <p:nvPr/>
        </p:nvSpPr>
        <p:spPr>
          <a:xfrm>
            <a:off x="652777" y="3359055"/>
            <a:ext cx="4242062" cy="124905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/>
              <a:t>Dynamic aperture of the new lattice with stronger wigglers must be confirmed</a:t>
            </a:r>
          </a:p>
        </p:txBody>
      </p:sp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413DEC49-8FBA-4F5F-B8DD-0173001A48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839" y="3428997"/>
            <a:ext cx="4020760" cy="306387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09F7D8A-CBA1-4863-934D-7F1BB5F1DB6A}"/>
              </a:ext>
            </a:extLst>
          </p:cNvPr>
          <p:cNvSpPr txBox="1"/>
          <p:nvPr/>
        </p:nvSpPr>
        <p:spPr>
          <a:xfrm>
            <a:off x="1732204" y="4755496"/>
            <a:ext cx="3162635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Damping time vs. wiggler strength factor  </a:t>
            </a:r>
            <a:r>
              <a:rPr kumimoji="1" lang="en-US" altLang="ja-JP" dirty="0">
                <a:sym typeface="Wingdings" panose="05000000000000000000" pitchFamily="2" charset="2"/>
              </a:rPr>
              <a:t></a:t>
            </a:r>
          </a:p>
          <a:p>
            <a:r>
              <a:rPr lang="en-US" altLang="ja-JP" dirty="0">
                <a:sym typeface="Wingdings" panose="05000000000000000000" pitchFamily="2" charset="2"/>
              </a:rPr>
              <a:t>Factor 1.0 corresponds to 1.29T (</a:t>
            </a:r>
            <a:r>
              <a:rPr lang="en-US" altLang="ja-JP" dirty="0">
                <a:latin typeface="Symbol" panose="05050102010706020507" pitchFamily="18" charset="2"/>
                <a:sym typeface="Wingdings" panose="05000000000000000000" pitchFamily="2" charset="2"/>
              </a:rPr>
              <a:t>r</a:t>
            </a:r>
            <a:r>
              <a:rPr lang="en-US" altLang="ja-JP" baseline="30000" dirty="0">
                <a:sym typeface="Wingdings" panose="05000000000000000000" pitchFamily="2" charset="2"/>
              </a:rPr>
              <a:t>-1</a:t>
            </a:r>
            <a:r>
              <a:rPr lang="en-US" altLang="ja-JP" dirty="0">
                <a:sym typeface="Wingdings" panose="05000000000000000000" pitchFamily="2" charset="2"/>
              </a:rPr>
              <a:t>=0.07745m</a:t>
            </a:r>
            <a:r>
              <a:rPr lang="en-US" altLang="ja-JP" baseline="30000" dirty="0">
                <a:sym typeface="Wingdings" panose="05000000000000000000" pitchFamily="2" charset="2"/>
              </a:rPr>
              <a:t>-1</a:t>
            </a:r>
            <a:r>
              <a:rPr lang="en-US" altLang="ja-JP" dirty="0">
                <a:sym typeface="Wingdings" panose="05000000000000000000" pitchFamily="2" charset="2"/>
              </a:rPr>
              <a:t>)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28A61C7-15A7-4ABF-867F-575D2EECA8BA}"/>
              </a:ext>
            </a:extLst>
          </p:cNvPr>
          <p:cNvSpPr txBox="1"/>
          <p:nvPr/>
        </p:nvSpPr>
        <p:spPr>
          <a:xfrm>
            <a:off x="7556747" y="3148467"/>
            <a:ext cx="1062901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K. Kubo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34522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45B866-006B-4EAB-82DF-2CF944B63B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58955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US" altLang="ja-JP" dirty="0"/>
              <a:t>Extracted Emittance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FA4B0D7-1BA9-40FC-8876-DFF34B494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B402097-619C-4742-95C0-B379B4FAC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E0B23-5595-40BB-B5FB-A9DD66611C90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1C8235D0-ACA1-4C05-BD50-7638484B0D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428" y="3134787"/>
            <a:ext cx="4228572" cy="315070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D33BB096-C4B4-45D4-B5B5-634A739D2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146206"/>
            <a:ext cx="4228573" cy="312786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406443B-6A8D-40ED-B64E-3B3EC40C2257}"/>
              </a:ext>
            </a:extLst>
          </p:cNvPr>
          <p:cNvSpPr txBox="1"/>
          <p:nvPr/>
        </p:nvSpPr>
        <p:spPr>
          <a:xfrm>
            <a:off x="7815833" y="2901545"/>
            <a:ext cx="984739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K.Kubo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794C5E9-85FE-4644-9B53-E37C70957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006367"/>
            <a:ext cx="7886700" cy="1964801"/>
          </a:xfrm>
        </p:spPr>
        <p:txBody>
          <a:bodyPr>
            <a:normAutofit fontScale="62500" lnSpcReduction="20000"/>
          </a:bodyPr>
          <a:lstStyle/>
          <a:p>
            <a:r>
              <a:rPr kumimoji="1" lang="en-US" altLang="ja-JP" dirty="0"/>
              <a:t>The plots below show the equilibrium and extracted emittances as </a:t>
            </a:r>
            <a:r>
              <a:rPr lang="en-US" altLang="ja-JP" dirty="0"/>
              <a:t>functions of the wiggler strength</a:t>
            </a:r>
          </a:p>
          <a:p>
            <a:r>
              <a:rPr lang="en-US" altLang="ja-JP" dirty="0"/>
              <a:t>Wiggler strength factor</a:t>
            </a:r>
          </a:p>
          <a:p>
            <a:pPr lvl="1"/>
            <a:r>
              <a:rPr lang="en-US" altLang="ja-JP" dirty="0"/>
              <a:t>&lt;1.15 gives large vertical </a:t>
            </a:r>
            <a:r>
              <a:rPr lang="en-US" altLang="ja-JP" dirty="0" err="1"/>
              <a:t>exracted</a:t>
            </a:r>
            <a:r>
              <a:rPr lang="en-US" altLang="ja-JP" dirty="0"/>
              <a:t>-emittance</a:t>
            </a:r>
          </a:p>
          <a:p>
            <a:pPr lvl="1"/>
            <a:r>
              <a:rPr lang="en-US" altLang="ja-JP" dirty="0"/>
              <a:t>&gt;1.2 gives large horizontal emittance</a:t>
            </a:r>
          </a:p>
          <a:p>
            <a:r>
              <a:rPr kumimoji="1" lang="en-US" altLang="ja-JP" dirty="0"/>
              <a:t>Factor ~1.15 (1.48T) gives the extracted emittance </a:t>
            </a:r>
            <a:r>
              <a:rPr kumimoji="1" lang="en-US" altLang="ja-JP" dirty="0" err="1">
                <a:latin typeface="Symbol" panose="05050102010706020507" pitchFamily="18" charset="2"/>
              </a:rPr>
              <a:t>ge</a:t>
            </a:r>
            <a:r>
              <a:rPr kumimoji="1" lang="en-US" altLang="ja-JP" baseline="-25000" dirty="0" err="1"/>
              <a:t>x</a:t>
            </a:r>
            <a:r>
              <a:rPr kumimoji="1" lang="en-US" altLang="ja-JP" dirty="0"/>
              <a:t> ~ 4</a:t>
            </a:r>
            <a:r>
              <a:rPr kumimoji="1" lang="en-US" altLang="ja-JP" dirty="0">
                <a:latin typeface="Symbol" panose="05050102010706020507" pitchFamily="18" charset="2"/>
              </a:rPr>
              <a:t>m</a:t>
            </a:r>
            <a:r>
              <a:rPr kumimoji="1" lang="en-US" altLang="ja-JP" dirty="0"/>
              <a:t>m, </a:t>
            </a:r>
            <a:r>
              <a:rPr lang="en-US" altLang="ja-JP" dirty="0" err="1">
                <a:latin typeface="Symbol" panose="05050102010706020507" pitchFamily="18" charset="2"/>
              </a:rPr>
              <a:t>ge</a:t>
            </a:r>
            <a:r>
              <a:rPr lang="en-US" altLang="ja-JP" baseline="-25000" dirty="0" err="1"/>
              <a:t>y</a:t>
            </a:r>
            <a:r>
              <a:rPr lang="en-US" altLang="ja-JP" dirty="0"/>
              <a:t> ~ 21nm</a:t>
            </a:r>
            <a:br>
              <a:rPr lang="en-US" altLang="ja-JP" dirty="0"/>
            </a:br>
            <a:r>
              <a:rPr lang="en-US" altLang="ja-JP" dirty="0"/>
              <a:t>(extracted at 135ms)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16C9CB0-EBB6-4076-894B-6B0252BC7A5A}"/>
              </a:ext>
            </a:extLst>
          </p:cNvPr>
          <p:cNvSpPr txBox="1"/>
          <p:nvPr/>
        </p:nvSpPr>
        <p:spPr>
          <a:xfrm>
            <a:off x="2052360" y="2971168"/>
            <a:ext cx="5542960" cy="30777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Emittance vs. wiggler strength. Assume V-H coupling 0.005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832331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AD0E829-5297-4FCF-A7AD-C2002F8F6C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700104"/>
          </a:xfrm>
          <a:solidFill>
            <a:schemeClr val="accent5">
              <a:lumMod val="20000"/>
              <a:lumOff val="8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en-US" altLang="ja-JP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Dynamic Aperture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19CF8F2-92EC-42C5-9B38-2DECA6E0658E}"/>
              </a:ext>
            </a:extLst>
          </p:cNvPr>
          <p:cNvSpPr txBox="1"/>
          <p:nvPr/>
        </p:nvSpPr>
        <p:spPr>
          <a:xfrm>
            <a:off x="628650" y="1319752"/>
            <a:ext cx="3301576" cy="22812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ja-JP" sz="1700" dirty="0"/>
              <a:t>The plot shows the dynamic aperture for the wiggler strength factor 1.15</a:t>
            </a:r>
            <a:br>
              <a:rPr lang="en-US" altLang="ja-JP" sz="1700" dirty="0"/>
            </a:br>
            <a:r>
              <a:rPr lang="en-US" altLang="ja-JP" sz="1700" dirty="0"/>
              <a:t>(The </a:t>
            </a:r>
            <a:r>
              <a:rPr lang="en-US" altLang="ja-JP" sz="1700" dirty="0" err="1"/>
              <a:t>sextupole</a:t>
            </a:r>
            <a:r>
              <a:rPr lang="en-US" altLang="ja-JP" sz="1700" dirty="0"/>
              <a:t> component of the wiggler field is included) </a:t>
            </a:r>
          </a:p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ja-JP" sz="1700" dirty="0"/>
              <a:t>The hemi-circle around the origin shows the TDR design value</a:t>
            </a:r>
            <a:endParaRPr kumimoji="1" lang="en-US" altLang="ja-JP" sz="17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E065645A-FB8B-4EA6-8C78-AC1A1602861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9" r="4595" b="2"/>
          <a:stretch/>
        </p:blipFill>
        <p:spPr>
          <a:xfrm>
            <a:off x="4120515" y="1150137"/>
            <a:ext cx="4674870" cy="4272681"/>
          </a:xfrm>
          <a:prstGeom prst="rect">
            <a:avLst/>
          </a:prstGeo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EA28A74-76B0-429A-AD69-5F7A8AEFAC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kumimoji="0" lang="en-US" altLang="ja-JP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2019/10/29 LCWS19 Sendai, Yokoya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CF64AEB-7D21-49A1-BF8E-4F27E9CD0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4A8E0B23-5595-40BB-B5FB-A9DD66611C90}" type="slidenum">
              <a:rPr kumimoji="0" lang="en-US" altLang="ja-JP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>
                <a:spcAft>
                  <a:spcPts val="600"/>
                </a:spcAft>
                <a:defRPr/>
              </a:pPr>
              <a:t>8</a:t>
            </a:fld>
            <a:endParaRPr kumimoji="0" lang="en-US" altLang="ja-JP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BE4B202-9276-46DB-872F-AEFC55CDE833}"/>
              </a:ext>
            </a:extLst>
          </p:cNvPr>
          <p:cNvSpPr txBox="1"/>
          <p:nvPr/>
        </p:nvSpPr>
        <p:spPr>
          <a:xfrm>
            <a:off x="7569724" y="5740924"/>
            <a:ext cx="1225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err="1"/>
              <a:t>K.Kubo</a:t>
            </a:r>
            <a:endParaRPr kumimoji="1" lang="ja-JP" altLang="en-US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AB0D1208-5D29-4E02-919F-33C2D44CCA0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56" y="3748466"/>
            <a:ext cx="2725952" cy="590961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1EA7BA2-12B3-4259-97AF-80D97D30D4D0}"/>
              </a:ext>
            </a:extLst>
          </p:cNvPr>
          <p:cNvSpPr txBox="1"/>
          <p:nvPr/>
        </p:nvSpPr>
        <p:spPr>
          <a:xfrm>
            <a:off x="715561" y="5099652"/>
            <a:ext cx="33098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The dynamic aperture is sufficient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4475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93653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Main </a:t>
            </a:r>
            <a:r>
              <a:rPr kumimoji="1" lang="en-US" altLang="ja-JP" dirty="0" err="1"/>
              <a:t>Linac</a:t>
            </a:r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8334" y="1227222"/>
            <a:ext cx="7886700" cy="5129130"/>
          </a:xfrm>
        </p:spPr>
        <p:txBody>
          <a:bodyPr>
            <a:normAutofit/>
          </a:bodyPr>
          <a:lstStyle/>
          <a:p>
            <a:r>
              <a:rPr kumimoji="1" lang="en-US" altLang="ja-JP" dirty="0"/>
              <a:t>Issues</a:t>
            </a:r>
          </a:p>
          <a:p>
            <a:pPr lvl="1"/>
            <a:r>
              <a:rPr kumimoji="1" lang="en-US" altLang="ja-JP" dirty="0"/>
              <a:t>Orbit difference between 125 and 45.6GeV beams (due to </a:t>
            </a:r>
            <a:r>
              <a:rPr lang="en-US" altLang="ja-JP" dirty="0"/>
              <a:t>the</a:t>
            </a:r>
            <a:r>
              <a:rPr kumimoji="1" lang="en-US" altLang="ja-JP" dirty="0"/>
              <a:t> vertical curvature of the earth) must</a:t>
            </a:r>
            <a:r>
              <a:rPr lang="en-US" altLang="ja-JP" dirty="0">
                <a:sym typeface="Wingdings" panose="05000000000000000000" pitchFamily="2" charset="2"/>
              </a:rPr>
              <a:t> be corrected by pulsed magnets at the end of electron main </a:t>
            </a:r>
            <a:r>
              <a:rPr lang="en-US" altLang="ja-JP" dirty="0" err="1">
                <a:sym typeface="Wingdings" panose="05000000000000000000" pitchFamily="2" charset="2"/>
              </a:rPr>
              <a:t>linac</a:t>
            </a:r>
            <a:endParaRPr lang="en-US" altLang="ja-JP" dirty="0">
              <a:sym typeface="Wingdings" panose="05000000000000000000" pitchFamily="2" charset="2"/>
            </a:endParaRPr>
          </a:p>
          <a:p>
            <a:pPr lvl="1"/>
            <a:r>
              <a:rPr kumimoji="1" lang="en-US" altLang="ja-JP" dirty="0"/>
              <a:t>Emittance degradation due to the low gradient for 45.6GeV</a:t>
            </a:r>
          </a:p>
          <a:p>
            <a:pPr lvl="1"/>
            <a:r>
              <a:rPr lang="en-US" altLang="ja-JP" dirty="0"/>
              <a:t>Emittance degradation of 125GeV beam (Orbit </a:t>
            </a:r>
            <a:r>
              <a:rPr kumimoji="1" lang="en-US" altLang="ja-JP" dirty="0"/>
              <a:t>correction to be done only for the colliding beam) </a:t>
            </a:r>
          </a:p>
          <a:p>
            <a:pPr lvl="2"/>
            <a:r>
              <a:rPr lang="en-US" altLang="ja-JP" dirty="0"/>
              <a:t>From the previous studies we believe this is not serious</a:t>
            </a:r>
            <a:endParaRPr kumimoji="1" lang="en-US" altLang="ja-JP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2019/10/29 LCWS19 Sendai,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0911-4556-4169-946E-79AA65B1D1B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669746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5.9617"/>
  <p:tag name="ORIGINALWIDTH" val="1411.323"/>
  <p:tag name="LATEXADDIN" val="\documentclass{article}&#10;\usepackage{amsmath}&#10;\pagestyle{empty}&#10;\begin{document}&#10;\begin{eqnarray*}&#10;  &amp;&amp; \gamma(A_x+A_y) \leq 0.07 \mbox{m} \\&#10;  &amp;&amp;  \mbox{Energy\ deviation} \leq 0.75 \mbox{\%} &#10;\end{eqnarray*}&#10;\end{document}"/>
  <p:tag name="IGUANATEXSIZE" val="22"/>
  <p:tag name="IGUANATEXCURSOR" val="19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9.7113"/>
  <p:tag name="ORIGINALWIDTH" val="1517.81"/>
  <p:tag name="LATEXADDIN" val="\documentclass{article}&#10;\usepackage{amsmath}&#10;\pagestyle{empty}&#10;\begin{document}&#10;\begin{displaymath}&#10;{\cal L} = f_{\rm rep} \times n_{\rm bunch} &#10;   \times \frac{N^2}{4\pi \sigma_x \sigma_y}&#10;\end{displaymath}&#10;\end{document}"/>
  <p:tag name="IGUANATEXSIZE" val="22"/>
  <p:tag name="IGUANATEXCURSOR" val="18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.222"/>
  <p:tag name="ORIGINALWIDTH" val="689.9138"/>
  <p:tag name="LATEXADDIN" val="\documentclass{article}&#10;\usepackage{amsmath}&#10;\pagestyle{empty}&#10;\begin{document}&#10;\begin{displaymath}&#10;\sqrt{\varepsilon_{x(y)}/\beta_{x(y)}}&#10;\end{displaymath}&#10;\end{document}"/>
  <p:tag name="IGUANATEXSIZE" val="20"/>
  <p:tag name="IGUANATEXCURSOR" val="10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.2343"/>
  <p:tag name="ORIGINALWIDTH" val="2608.924"/>
  <p:tag name="LATEXADDIN" val="\documentclass{article}&#10;\usepackage{amsmath}&#10;\pagestyle{empty}&#10;\begin{document}&#10;\begin{displaymath}&#10;\beta_x^* = 13 {\rm mm} \times (45.6/125) / &#10;  (5\mu{\rm m}/10\mu{\rm m})  \approx 18 {\rm mm}&#10;\end{displaymath}&#10;\end{document}"/>
  <p:tag name="IGUANATEXSIZE" val="22"/>
  <p:tag name="IGUANATEXCURSOR" val="14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739</TotalTime>
  <Words>3195</Words>
  <Application>Microsoft Office PowerPoint</Application>
  <PresentationFormat>画面に合わせる (4:3)</PresentationFormat>
  <Paragraphs>564</Paragraphs>
  <Slides>44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44</vt:i4>
      </vt:variant>
    </vt:vector>
  </HeadingPairs>
  <TitlesOfParts>
    <vt:vector size="54" baseType="lpstr">
      <vt:lpstr>Arial Unicode MS</vt:lpstr>
      <vt:lpstr>游ゴシック</vt:lpstr>
      <vt:lpstr>游ゴシック Light</vt:lpstr>
      <vt:lpstr>Arial</vt:lpstr>
      <vt:lpstr>Calibri</vt:lpstr>
      <vt:lpstr>Cambria</vt:lpstr>
      <vt:lpstr>Symbol</vt:lpstr>
      <vt:lpstr>Office テーマ</vt:lpstr>
      <vt:lpstr>Worksheet</vt:lpstr>
      <vt:lpstr>Acrobat Document</vt:lpstr>
      <vt:lpstr>Progress in the Accelerator Design</vt:lpstr>
      <vt:lpstr>Z-pole Operation of ILC@250</vt:lpstr>
      <vt:lpstr>Issues to Be Considered</vt:lpstr>
      <vt:lpstr>Parameter Set</vt:lpstr>
      <vt:lpstr>Repetition Rate</vt:lpstr>
      <vt:lpstr>Damping Ring</vt:lpstr>
      <vt:lpstr>Extracted Emittance</vt:lpstr>
      <vt:lpstr>Dynamic Aperture</vt:lpstr>
      <vt:lpstr>Main Linac </vt:lpstr>
      <vt:lpstr>ML: Beam Dynamics : Positron production beam</vt:lpstr>
      <vt:lpstr>ML : Vertical Emittance Increase</vt:lpstr>
      <vt:lpstr>Dynamics in the Undulator Section</vt:lpstr>
      <vt:lpstr>Luminosity with a Simple Scaling</vt:lpstr>
      <vt:lpstr>Luminosity with a Simple Scaling (2)</vt:lpstr>
      <vt:lpstr>Issues in the BDS</vt:lpstr>
      <vt:lpstr>BDS : Momentum Band Width (1)</vt:lpstr>
      <vt:lpstr>BDS : Momentum Band Width (2)</vt:lpstr>
      <vt:lpstr>BDS : Tuning Simulation (1)</vt:lpstr>
      <vt:lpstr>BDS : Tuning Simulation (2)</vt:lpstr>
      <vt:lpstr>BDS : Tuning Simulation (3)</vt:lpstr>
      <vt:lpstr>Beam-Beam Interaction</vt:lpstr>
      <vt:lpstr>Z-Pole Summary</vt:lpstr>
      <vt:lpstr>Positron Status</vt:lpstr>
      <vt:lpstr> </vt:lpstr>
      <vt:lpstr>Superconducting Helical Undulator  </vt:lpstr>
      <vt:lpstr> Target for the Undulator-based e+ Source</vt:lpstr>
      <vt:lpstr>Undulator Positron Source Parameters</vt:lpstr>
      <vt:lpstr>Undulator : Positron yield</vt:lpstr>
      <vt:lpstr>QWT </vt:lpstr>
      <vt:lpstr>Undulator : Photon dump</vt:lpstr>
      <vt:lpstr>Undulator Summary  </vt:lpstr>
      <vt:lpstr>e-Driven System</vt:lpstr>
      <vt:lpstr>e-Driven System Latest Parameters</vt:lpstr>
      <vt:lpstr>e-Driven : Heat and Power Parameters</vt:lpstr>
      <vt:lpstr>e-Driven : Yield Simulation</vt:lpstr>
      <vt:lpstr>An example: Target-FC Distance</vt:lpstr>
      <vt:lpstr>e-Driven : Target</vt:lpstr>
      <vt:lpstr>Capture Cavities</vt:lpstr>
      <vt:lpstr>Radiation Environment (1)</vt:lpstr>
      <vt:lpstr>PowerPoint プレゼンテーション</vt:lpstr>
      <vt:lpstr>Radiation Environment (2)</vt:lpstr>
      <vt:lpstr>Radiation Enviroment (3)</vt:lpstr>
      <vt:lpstr>Remaining Issues of e-Driven System</vt:lpstr>
      <vt:lpstr>Positron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 in the Accelerator Design</dc:title>
  <dc:creator>Yokoya Kaoru</dc:creator>
  <cp:lastModifiedBy>Yokoya Kaoru</cp:lastModifiedBy>
  <cp:revision>41</cp:revision>
  <dcterms:created xsi:type="dcterms:W3CDTF">2019-10-25T01:58:28Z</dcterms:created>
  <dcterms:modified xsi:type="dcterms:W3CDTF">2019-10-28T07:06:40Z</dcterms:modified>
</cp:coreProperties>
</file>