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98" r:id="rId1"/>
  </p:sldMasterIdLst>
  <p:notesMasterIdLst>
    <p:notesMasterId r:id="rId28"/>
  </p:notesMasterIdLst>
  <p:sldIdLst>
    <p:sldId id="1033" r:id="rId2"/>
    <p:sldId id="3003" r:id="rId3"/>
    <p:sldId id="3029" r:id="rId4"/>
    <p:sldId id="3030" r:id="rId5"/>
    <p:sldId id="3026" r:id="rId6"/>
    <p:sldId id="3025" r:id="rId7"/>
    <p:sldId id="2958" r:id="rId8"/>
    <p:sldId id="3017" r:id="rId9"/>
    <p:sldId id="1021" r:id="rId10"/>
    <p:sldId id="3027" r:id="rId11"/>
    <p:sldId id="2975" r:id="rId12"/>
    <p:sldId id="2962" r:id="rId13"/>
    <p:sldId id="2991" r:id="rId14"/>
    <p:sldId id="3016" r:id="rId15"/>
    <p:sldId id="3021" r:id="rId16"/>
    <p:sldId id="3031" r:id="rId17"/>
    <p:sldId id="2973" r:id="rId18"/>
    <p:sldId id="2929" r:id="rId19"/>
    <p:sldId id="3019" r:id="rId20"/>
    <p:sldId id="2948" r:id="rId21"/>
    <p:sldId id="3012" r:id="rId22"/>
    <p:sldId id="3010" r:id="rId23"/>
    <p:sldId id="3011" r:id="rId24"/>
    <p:sldId id="3006" r:id="rId25"/>
    <p:sldId id="3007" r:id="rId26"/>
    <p:sldId id="3028" r:id="rId27"/>
  </p:sldIdLst>
  <p:sldSz cx="9144000" cy="5143500" type="screen16x9"/>
  <p:notesSz cx="6858000" cy="9144000"/>
  <p:defaultTextStyle>
    <a:defPPr>
      <a:defRPr lang="ja-JP"/>
    </a:defPPr>
    <a:lvl1pPr marL="0" algn="l" defTabSz="685800" rtl="0" eaLnBrk="1" latinLnBrk="0" hangingPunct="1">
      <a:defRPr kumimoji="1"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kumimoji="1"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kumimoji="1"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kumimoji="1"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kumimoji="1"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kumimoji="1"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kumimoji="1"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kumimoji="1"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kumimoji="1"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FFAEE8"/>
    <a:srgbClr val="FF85FF"/>
    <a:srgbClr val="FB00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96"/>
    <p:restoredTop sz="97638"/>
  </p:normalViewPr>
  <p:slideViewPr>
    <p:cSldViewPr snapToGrid="0" snapToObjects="1">
      <p:cViewPr varScale="1">
        <p:scale>
          <a:sx n="159" d="100"/>
          <a:sy n="159" d="100"/>
        </p:scale>
        <p:origin x="200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0F3AFC-F296-E14A-8290-3DA6C98D3A73}" type="datetimeFigureOut">
              <a:rPr kumimoji="1" lang="ja-JP" altLang="en-US" smtClean="0"/>
              <a:t>2019/10/30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E94D77-B35D-8B4D-BD02-1A83ED1A7A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3163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kumimoji="1"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kumimoji="1"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kumimoji="1"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kumimoji="1"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kumimoji="1"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kumimoji="1"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kumimoji="1"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kumimoji="1"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kumimoji="1"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左下のブロックを消す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E94D77-B35D-8B4D-BD02-1A83ED1A7A8B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09147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左下のブロックを消す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E94D77-B35D-8B4D-BD02-1A83ED1A7A8B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43361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E94D77-B35D-8B4D-BD02-1A83ED1A7A8B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10683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F8E9C93A-2240-4E42-971F-0AF475F367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828195"/>
            <a:ext cx="1300042" cy="273844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400">
                <a:solidFill>
                  <a:srgbClr val="002060"/>
                </a:solidFill>
                <a:latin typeface="+mn-lt"/>
                <a:ea typeface="+mn-ea"/>
              </a:defRPr>
            </a:lvl1pPr>
          </a:lstStyle>
          <a:p>
            <a:r>
              <a:rPr lang="en-US" altLang="ja-JP"/>
              <a:t>2019/7/30</a:t>
            </a:r>
            <a:endParaRPr lang="ja-JP" alt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E79A1293-2EF3-B44E-95D9-28C56B9F0D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97848" y="4828195"/>
            <a:ext cx="4910097" cy="273844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>
              <a:defRPr sz="1400">
                <a:solidFill>
                  <a:srgbClr val="002060"/>
                </a:solidFill>
                <a:latin typeface="+mn-lt"/>
                <a:ea typeface="+mn-ea"/>
              </a:defRPr>
            </a:lvl1pPr>
          </a:lstStyle>
          <a:p>
            <a:r>
              <a:rPr lang="en-US" altLang="ja-JP"/>
              <a:t>2019.10.30 LCWS2019, CFS, Sendai International Center</a:t>
            </a:r>
            <a:endParaRPr lang="ja-JP" altLang="en-US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A807574D-A609-6D44-9100-260E9FB30D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77102" y="4828195"/>
            <a:ext cx="1538246" cy="273844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400" b="1">
                <a:solidFill>
                  <a:srgbClr val="002060"/>
                </a:solidFill>
                <a:latin typeface="+mn-lt"/>
                <a:ea typeface="+mn-ea"/>
              </a:defRPr>
            </a:lvl1pPr>
          </a:lstStyle>
          <a:p>
            <a:fld id="{CBCB09F6-6721-B140-81F8-AF5A9FA68A50}" type="slidenum">
              <a:rPr lang="en-US" altLang="ja-JP" smtClean="0"/>
              <a:pPr/>
              <a:t>‹#›</a:t>
            </a:fld>
            <a:r>
              <a:rPr lang="en-US" altLang="ja-JP" dirty="0"/>
              <a:t> / 25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96486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E53EF9B-7E91-9B4B-8A46-3DB2315AB1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828195"/>
            <a:ext cx="1300042" cy="273844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400">
                <a:solidFill>
                  <a:srgbClr val="002060"/>
                </a:solidFill>
                <a:latin typeface="+mn-lt"/>
                <a:ea typeface="+mn-ea"/>
              </a:defRPr>
            </a:lvl1pPr>
          </a:lstStyle>
          <a:p>
            <a:r>
              <a:rPr lang="en-US" altLang="ja-JP"/>
              <a:t>2019/7/30</a:t>
            </a:r>
            <a:endParaRPr lang="ja-JP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D027853-45E3-A748-ACDA-799F00D02A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97848" y="4828195"/>
            <a:ext cx="4910097" cy="273844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>
              <a:defRPr sz="1400">
                <a:solidFill>
                  <a:srgbClr val="002060"/>
                </a:solidFill>
                <a:latin typeface="+mn-lt"/>
                <a:ea typeface="+mn-ea"/>
              </a:defRPr>
            </a:lvl1pPr>
          </a:lstStyle>
          <a:p>
            <a:r>
              <a:rPr lang="en-US" altLang="ja-JP"/>
              <a:t>2019.10.30 LCWS2019, CFS, Sendai International Center</a:t>
            </a:r>
            <a:endParaRPr lang="ja-JP" alt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80F9F15-D966-D14E-9C6F-749EE1CA1E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77102" y="4828195"/>
            <a:ext cx="1538246" cy="273844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400" b="1">
                <a:solidFill>
                  <a:srgbClr val="002060"/>
                </a:solidFill>
                <a:latin typeface="+mn-lt"/>
                <a:ea typeface="+mn-ea"/>
              </a:defRPr>
            </a:lvl1pPr>
          </a:lstStyle>
          <a:p>
            <a:fld id="{CBCB09F6-6721-B140-81F8-AF5A9FA68A50}" type="slidenum">
              <a:rPr lang="en-US" altLang="ja-JP" smtClean="0"/>
              <a:pPr/>
              <a:t>‹#›</a:t>
            </a:fld>
            <a:r>
              <a:rPr lang="en-US" altLang="ja-JP" dirty="0"/>
              <a:t> / 25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68728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A1177408-2E17-8B4C-986A-4E1792BE9C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828195"/>
            <a:ext cx="1300042" cy="273844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400">
                <a:solidFill>
                  <a:srgbClr val="002060"/>
                </a:solidFill>
                <a:latin typeface="+mn-lt"/>
                <a:ea typeface="+mn-ea"/>
              </a:defRPr>
            </a:lvl1pPr>
          </a:lstStyle>
          <a:p>
            <a:r>
              <a:rPr lang="en-US" altLang="ja-JP"/>
              <a:t>2019/7/30</a:t>
            </a:r>
            <a:endParaRPr lang="ja-JP" alt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D1097ECD-5F92-5C48-A8FE-5C36295801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97848" y="4828195"/>
            <a:ext cx="4910097" cy="273844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>
              <a:defRPr sz="1400">
                <a:solidFill>
                  <a:srgbClr val="002060"/>
                </a:solidFill>
                <a:latin typeface="+mn-lt"/>
                <a:ea typeface="+mn-ea"/>
              </a:defRPr>
            </a:lvl1pPr>
          </a:lstStyle>
          <a:p>
            <a:r>
              <a:rPr lang="en-US" altLang="ja-JP"/>
              <a:t>2019.10.30 LCWS2019, CFS, Sendai International Center</a:t>
            </a:r>
            <a:endParaRPr lang="ja-JP" alt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469A48A-74C7-004A-8ED3-B9BA82958A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77102" y="4828195"/>
            <a:ext cx="1538246" cy="273844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400" b="1">
                <a:solidFill>
                  <a:srgbClr val="002060"/>
                </a:solidFill>
                <a:latin typeface="+mn-lt"/>
                <a:ea typeface="+mn-ea"/>
              </a:defRPr>
            </a:lvl1pPr>
          </a:lstStyle>
          <a:p>
            <a:fld id="{CBCB09F6-6721-B140-81F8-AF5A9FA68A50}" type="slidenum">
              <a:rPr lang="en-US" altLang="ja-JP" smtClean="0"/>
              <a:pPr/>
              <a:t>‹#›</a:t>
            </a:fld>
            <a:r>
              <a:rPr lang="en-US" altLang="ja-JP" dirty="0"/>
              <a:t> / 25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35693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19FEDBE8-52B8-C947-A3ED-956EF4D89A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828195"/>
            <a:ext cx="1300042" cy="273844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400">
                <a:solidFill>
                  <a:srgbClr val="002060"/>
                </a:solidFill>
                <a:latin typeface="+mn-lt"/>
                <a:ea typeface="+mn-ea"/>
              </a:defRPr>
            </a:lvl1pPr>
          </a:lstStyle>
          <a:p>
            <a:r>
              <a:rPr lang="en-US" altLang="ja-JP"/>
              <a:t>2019/7/30</a:t>
            </a:r>
            <a:endParaRPr lang="ja-JP" altLang="en-US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3B9BC044-B4B9-8C4D-9270-D02EBF767D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97848" y="4828195"/>
            <a:ext cx="4910097" cy="273844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>
              <a:defRPr sz="1400">
                <a:solidFill>
                  <a:srgbClr val="002060"/>
                </a:solidFill>
                <a:latin typeface="+mn-lt"/>
                <a:ea typeface="+mn-ea"/>
              </a:defRPr>
            </a:lvl1pPr>
          </a:lstStyle>
          <a:p>
            <a:r>
              <a:rPr lang="en-US" altLang="ja-JP"/>
              <a:t>2019.10.30 LCWS2019, CFS, Sendai International Center</a:t>
            </a:r>
            <a:endParaRPr lang="ja-JP" altLang="en-US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8571C03-8A4E-E04C-95FA-9008B8508E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77102" y="4828195"/>
            <a:ext cx="1538246" cy="273844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400" b="1">
                <a:solidFill>
                  <a:srgbClr val="002060"/>
                </a:solidFill>
                <a:latin typeface="+mn-lt"/>
                <a:ea typeface="+mn-ea"/>
              </a:defRPr>
            </a:lvl1pPr>
          </a:lstStyle>
          <a:p>
            <a:fld id="{CBCB09F6-6721-B140-81F8-AF5A9FA68A50}" type="slidenum">
              <a:rPr lang="en-US" altLang="ja-JP" smtClean="0"/>
              <a:pPr/>
              <a:t>‹#›</a:t>
            </a:fld>
            <a:r>
              <a:rPr lang="en-US" altLang="ja-JP" dirty="0"/>
              <a:t> / 25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62702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356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9936FC5-B076-8F47-8911-5FE130965E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828195"/>
            <a:ext cx="1300042" cy="273844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</a:defRPr>
            </a:lvl1pPr>
          </a:lstStyle>
          <a:p>
            <a:r>
              <a:rPr lang="en-US" altLang="ja-JP"/>
              <a:t>2019/7/30</a:t>
            </a:r>
            <a:endParaRPr lang="ja-JP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375221C-BB38-F64B-A217-EED5BFC62C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97848" y="4828195"/>
            <a:ext cx="4910097" cy="273844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</a:defRPr>
            </a:lvl1pPr>
          </a:lstStyle>
          <a:p>
            <a:r>
              <a:rPr lang="en-US" altLang="ja-JP"/>
              <a:t>2019.10.30 LCWS2019, CFS, Sendai International Center</a:t>
            </a:r>
            <a:endParaRPr lang="ja-JP" alt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16AFDB6-ADE2-B04B-8786-549103ECE9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77102" y="4828195"/>
            <a:ext cx="1538246" cy="273844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 b="1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</a:defRPr>
            </a:lvl1pPr>
          </a:lstStyle>
          <a:p>
            <a:fld id="{CBCB09F6-6721-B140-81F8-AF5A9FA68A50}" type="slidenum">
              <a:rPr lang="en-US" altLang="ja-JP" smtClean="0"/>
              <a:pPr/>
              <a:t>‹#›</a:t>
            </a:fld>
            <a:r>
              <a:rPr lang="en-US" altLang="ja-JP" dirty="0"/>
              <a:t> / 38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57345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4" r:id="rId3"/>
    <p:sldLayoutId id="2147483705" r:id="rId4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724DC0-AB36-344D-BD3C-F8E44B82130C}"/>
              </a:ext>
            </a:extLst>
          </p:cNvPr>
          <p:cNvSpPr txBox="1">
            <a:spLocks/>
          </p:cNvSpPr>
          <p:nvPr/>
        </p:nvSpPr>
        <p:spPr>
          <a:xfrm>
            <a:off x="1502182" y="1623309"/>
            <a:ext cx="6139636" cy="948441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altLang="ja-JP" sz="4000" b="1" dirty="0">
                <a:solidFill>
                  <a:srgbClr val="002060"/>
                </a:solidFill>
                <a:latin typeface="+mn-lt"/>
              </a:rPr>
              <a:t>Recent CFS activity in Japan</a:t>
            </a:r>
            <a:endParaRPr lang="ja-JP" altLang="en-US" sz="4000" b="1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53B705E-C654-FD4C-80FB-A1ED132CF92E}"/>
              </a:ext>
            </a:extLst>
          </p:cNvPr>
          <p:cNvSpPr txBox="1">
            <a:spLocks/>
          </p:cNvSpPr>
          <p:nvPr/>
        </p:nvSpPr>
        <p:spPr>
          <a:xfrm>
            <a:off x="2460172" y="2748318"/>
            <a:ext cx="4015999" cy="1162493"/>
          </a:xfrm>
          <a:prstGeom prst="rect">
            <a:avLst/>
          </a:prstGeom>
        </p:spPr>
        <p:txBody>
          <a:bodyPr wrap="square" anchor="ctr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altLang="ja-JP" sz="3200" b="1" dirty="0">
                <a:solidFill>
                  <a:srgbClr val="002060"/>
                </a:solidFill>
              </a:rPr>
              <a:t>Nobuhiro Terunuma, KEK</a:t>
            </a:r>
          </a:p>
        </p:txBody>
      </p:sp>
      <p:sp>
        <p:nvSpPr>
          <p:cNvPr id="4" name="フッター プレースホルダー 2">
            <a:extLst>
              <a:ext uri="{FF2B5EF4-FFF2-40B4-BE49-F238E27FC236}">
                <a16:creationId xmlns:a16="http://schemas.microsoft.com/office/drawing/2014/main" id="{C2F54BC7-2094-F44C-8414-BE94C7A597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97848" y="4828195"/>
            <a:ext cx="4910097" cy="273844"/>
          </a:xfrm>
        </p:spPr>
        <p:txBody>
          <a:bodyPr/>
          <a:lstStyle/>
          <a:p>
            <a:r>
              <a:rPr lang="en-US" altLang="ja-JP" dirty="0"/>
              <a:t>2019.10.30 LCWS2019, CFS, Sendai International Center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054738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91C57D8-D066-2F43-832B-F97B6D1907D4}"/>
              </a:ext>
            </a:extLst>
          </p:cNvPr>
          <p:cNvSpPr txBox="1"/>
          <p:nvPr/>
        </p:nvSpPr>
        <p:spPr>
          <a:xfrm>
            <a:off x="5719885" y="663535"/>
            <a:ext cx="3261544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kumimoji="1" lang="en-US" altLang="ja-JP" sz="1800" dirty="0"/>
              <a:t>ML tunnel Will be extended beyond the turn-around;</a:t>
            </a:r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l"/>
            </a:pPr>
            <a:r>
              <a:rPr kumimoji="1" lang="en-US" altLang="ja-JP" sz="1800" dirty="0"/>
              <a:t>Make a future extension of ML easily.</a:t>
            </a:r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l"/>
            </a:pPr>
            <a:r>
              <a:rPr lang="en-US" altLang="ja-JP" sz="1800" dirty="0"/>
              <a:t>Enhance the safe evacuation of turn-around.</a:t>
            </a:r>
            <a:endParaRPr kumimoji="1" lang="en-US" altLang="ja-JP" sz="1800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176DEF7A-3E8D-AD43-B211-F1DBB92511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2326412" y="2558277"/>
            <a:ext cx="6817588" cy="2142822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FF6425B-58E9-6841-942C-774629A03707}"/>
              </a:ext>
            </a:extLst>
          </p:cNvPr>
          <p:cNvSpPr txBox="1"/>
          <p:nvPr/>
        </p:nvSpPr>
        <p:spPr>
          <a:xfrm>
            <a:off x="3585695" y="4302838"/>
            <a:ext cx="93547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solidFill>
                  <a:srgbClr val="002060"/>
                </a:solidFill>
              </a:rPr>
              <a:t>91</a:t>
            </a:r>
            <a:r>
              <a:rPr lang="en-US" altLang="ja-JP" sz="1400" b="1" dirty="0">
                <a:solidFill>
                  <a:srgbClr val="002060"/>
                </a:solidFill>
              </a:rPr>
              <a:t> m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E13CB33D-3BA9-0641-B10A-8965FEFCCC34}"/>
              </a:ext>
            </a:extLst>
          </p:cNvPr>
          <p:cNvSpPr txBox="1"/>
          <p:nvPr/>
        </p:nvSpPr>
        <p:spPr>
          <a:xfrm>
            <a:off x="7210465" y="3427897"/>
            <a:ext cx="117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/>
              <a:t>Tune-up beam dump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A14828F-E513-2A44-B94A-E02C469D4CC7}"/>
              </a:ext>
            </a:extLst>
          </p:cNvPr>
          <p:cNvSpPr txBox="1"/>
          <p:nvPr/>
        </p:nvSpPr>
        <p:spPr>
          <a:xfrm>
            <a:off x="4532020" y="3512463"/>
            <a:ext cx="67621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>
                <a:solidFill>
                  <a:srgbClr val="002060"/>
                </a:solidFill>
              </a:rPr>
              <a:t>56</a:t>
            </a:r>
            <a:r>
              <a:rPr lang="en-US" altLang="ja-JP" sz="1400" b="1" dirty="0">
                <a:solidFill>
                  <a:srgbClr val="002060"/>
                </a:solidFill>
              </a:rPr>
              <a:t> m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80D994D-E6E3-444E-B00E-AC512A0D2567}"/>
              </a:ext>
            </a:extLst>
          </p:cNvPr>
          <p:cNvGrpSpPr/>
          <p:nvPr/>
        </p:nvGrpSpPr>
        <p:grpSpPr>
          <a:xfrm>
            <a:off x="745275" y="3111095"/>
            <a:ext cx="1510485" cy="1364645"/>
            <a:chOff x="102540" y="442910"/>
            <a:chExt cx="2355288" cy="2127881"/>
          </a:xfrm>
        </p:grpSpPr>
        <p:pic>
          <p:nvPicPr>
            <p:cNvPr id="20" name="図 19">
              <a:extLst>
                <a:ext uri="{FF2B5EF4-FFF2-40B4-BE49-F238E27FC236}">
                  <a16:creationId xmlns:a16="http://schemas.microsoft.com/office/drawing/2014/main" id="{045E3250-4984-C342-AC91-C36C7B5EB94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8476" t="8000" r="31293" b="27780"/>
            <a:stretch/>
          </p:blipFill>
          <p:spPr>
            <a:xfrm>
              <a:off x="102540" y="442910"/>
              <a:ext cx="2355288" cy="2127881"/>
            </a:xfrm>
            <a:prstGeom prst="rect">
              <a:avLst/>
            </a:prstGeom>
          </p:spPr>
        </p:pic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99EA714D-C07F-DB40-8700-B79CAB7FCA0A}"/>
                </a:ext>
              </a:extLst>
            </p:cNvPr>
            <p:cNvSpPr txBox="1"/>
            <p:nvPr/>
          </p:nvSpPr>
          <p:spPr>
            <a:xfrm>
              <a:off x="950561" y="2056178"/>
              <a:ext cx="965225" cy="43192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200" b="1" dirty="0">
                  <a:solidFill>
                    <a:schemeClr val="accent1">
                      <a:lumMod val="50000"/>
                    </a:schemeClr>
                  </a:solidFill>
                </a:rPr>
                <a:t>4.5 m</a:t>
              </a:r>
              <a:endParaRPr lang="ja-JP" altLang="en-US" sz="1200" b="1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cxnSp>
          <p:nvCxnSpPr>
            <p:cNvPr id="29" name="直線矢印コネクタ 28">
              <a:extLst>
                <a:ext uri="{FF2B5EF4-FFF2-40B4-BE49-F238E27FC236}">
                  <a16:creationId xmlns:a16="http://schemas.microsoft.com/office/drawing/2014/main" id="{77C509BB-CAFE-C347-9F6D-87F37640609E}"/>
                </a:ext>
              </a:extLst>
            </p:cNvPr>
            <p:cNvCxnSpPr>
              <a:cxnSpLocks/>
            </p:cNvCxnSpPr>
            <p:nvPr/>
          </p:nvCxnSpPr>
          <p:spPr>
            <a:xfrm>
              <a:off x="1465054" y="665901"/>
              <a:ext cx="0" cy="1235344"/>
            </a:xfrm>
            <a:prstGeom prst="straightConnector1">
              <a:avLst/>
            </a:prstGeom>
            <a:ln w="15875">
              <a:solidFill>
                <a:schemeClr val="accent1">
                  <a:lumMod val="50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05B756C5-9CB0-D842-99F4-03BB672E3549}"/>
                </a:ext>
              </a:extLst>
            </p:cNvPr>
            <p:cNvSpPr txBox="1"/>
            <p:nvPr/>
          </p:nvSpPr>
          <p:spPr>
            <a:xfrm>
              <a:off x="813225" y="1251547"/>
              <a:ext cx="917352" cy="43192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200" b="1" dirty="0">
                  <a:solidFill>
                    <a:schemeClr val="accent1">
                      <a:lumMod val="50000"/>
                    </a:schemeClr>
                  </a:solidFill>
                </a:rPr>
                <a:t>4.0 m</a:t>
              </a:r>
              <a:endParaRPr lang="ja-JP" altLang="en-US" sz="1200" b="1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cxnSp>
          <p:nvCxnSpPr>
            <p:cNvPr id="21" name="直線矢印コネクタ 20">
              <a:extLst>
                <a:ext uri="{FF2B5EF4-FFF2-40B4-BE49-F238E27FC236}">
                  <a16:creationId xmlns:a16="http://schemas.microsoft.com/office/drawing/2014/main" id="{D560D5E7-44AC-1046-B0C4-6EF961046C14}"/>
                </a:ext>
              </a:extLst>
            </p:cNvPr>
            <p:cNvCxnSpPr>
              <a:cxnSpLocks/>
            </p:cNvCxnSpPr>
            <p:nvPr/>
          </p:nvCxnSpPr>
          <p:spPr>
            <a:xfrm>
              <a:off x="753251" y="2418763"/>
              <a:ext cx="1385289" cy="0"/>
            </a:xfrm>
            <a:prstGeom prst="straightConnector1">
              <a:avLst/>
            </a:prstGeom>
            <a:ln w="15875">
              <a:solidFill>
                <a:schemeClr val="accent1">
                  <a:lumMod val="50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8" name="直線矢印コネクタ 27">
            <a:extLst>
              <a:ext uri="{FF2B5EF4-FFF2-40B4-BE49-F238E27FC236}">
                <a16:creationId xmlns:a16="http://schemas.microsoft.com/office/drawing/2014/main" id="{C3507E29-914A-CD45-B43D-1D30118F2EE7}"/>
              </a:ext>
            </a:extLst>
          </p:cNvPr>
          <p:cNvCxnSpPr>
            <a:cxnSpLocks/>
          </p:cNvCxnSpPr>
          <p:nvPr/>
        </p:nvCxnSpPr>
        <p:spPr>
          <a:xfrm>
            <a:off x="5789403" y="3129472"/>
            <a:ext cx="1358073" cy="1598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0B9D0CFD-715B-1E49-99FE-DDAF958B499C}"/>
              </a:ext>
            </a:extLst>
          </p:cNvPr>
          <p:cNvSpPr txBox="1"/>
          <p:nvPr/>
        </p:nvSpPr>
        <p:spPr>
          <a:xfrm>
            <a:off x="2833089" y="2573405"/>
            <a:ext cx="11765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/>
              <a:t>ML tunnel</a:t>
            </a:r>
          </a:p>
        </p:txBody>
      </p:sp>
      <p:sp>
        <p:nvSpPr>
          <p:cNvPr id="23" name="フッター プレースホルダー 2">
            <a:extLst>
              <a:ext uri="{FF2B5EF4-FFF2-40B4-BE49-F238E27FC236}">
                <a16:creationId xmlns:a16="http://schemas.microsoft.com/office/drawing/2014/main" id="{2F1B683F-52B9-494C-B222-0D97B8188C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97848" y="4828195"/>
            <a:ext cx="4910097" cy="273844"/>
          </a:xfrm>
        </p:spPr>
        <p:txBody>
          <a:bodyPr/>
          <a:lstStyle/>
          <a:p>
            <a:r>
              <a:rPr lang="en-US" altLang="ja-JP"/>
              <a:t>2019.10.30 LCWS2019, CFS, Sendai International Center</a:t>
            </a:r>
            <a:endParaRPr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A97C075-8F49-A64C-95E4-F18AC34C021A}"/>
              </a:ext>
            </a:extLst>
          </p:cNvPr>
          <p:cNvSpPr txBox="1"/>
          <p:nvPr/>
        </p:nvSpPr>
        <p:spPr>
          <a:xfrm>
            <a:off x="2859510" y="182116"/>
            <a:ext cx="23002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dirty="0"/>
              <a:t>Turn-around</a:t>
            </a:r>
            <a:endParaRPr kumimoji="1" lang="ja-JP" altLang="en-US" sz="3200" b="1"/>
          </a:p>
        </p:txBody>
      </p:sp>
      <p:cxnSp>
        <p:nvCxnSpPr>
          <p:cNvPr id="40" name="直線矢印コネクタ 39">
            <a:extLst>
              <a:ext uri="{FF2B5EF4-FFF2-40B4-BE49-F238E27FC236}">
                <a16:creationId xmlns:a16="http://schemas.microsoft.com/office/drawing/2014/main" id="{948F3C85-18C4-9446-BE6A-ECC7EE6AD716}"/>
              </a:ext>
            </a:extLst>
          </p:cNvPr>
          <p:cNvCxnSpPr>
            <a:cxnSpLocks/>
          </p:cNvCxnSpPr>
          <p:nvPr/>
        </p:nvCxnSpPr>
        <p:spPr>
          <a:xfrm flipH="1">
            <a:off x="4532020" y="3008278"/>
            <a:ext cx="17005" cy="1177299"/>
          </a:xfrm>
          <a:prstGeom prst="straightConnector1">
            <a:avLst/>
          </a:prstGeom>
          <a:ln w="15875">
            <a:solidFill>
              <a:schemeClr val="accent1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4F9679B0-5CF8-B141-9767-6410A1BE4011}"/>
              </a:ext>
            </a:extLst>
          </p:cNvPr>
          <p:cNvSpPr/>
          <p:nvPr/>
        </p:nvSpPr>
        <p:spPr>
          <a:xfrm>
            <a:off x="2326203" y="2932370"/>
            <a:ext cx="582275" cy="12532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007873ED-09DE-524B-A51F-3A037A088B1D}"/>
              </a:ext>
            </a:extLst>
          </p:cNvPr>
          <p:cNvGrpSpPr/>
          <p:nvPr/>
        </p:nvGrpSpPr>
        <p:grpSpPr>
          <a:xfrm>
            <a:off x="18162" y="978550"/>
            <a:ext cx="3542733" cy="1642230"/>
            <a:chOff x="62699" y="730331"/>
            <a:chExt cx="3542733" cy="1642230"/>
          </a:xfrm>
        </p:grpSpPr>
        <p:pic>
          <p:nvPicPr>
            <p:cNvPr id="9" name="図 8" descr="地図, テキスト が含まれている画像&#10;&#10;自動的に生成された説明">
              <a:extLst>
                <a:ext uri="{FF2B5EF4-FFF2-40B4-BE49-F238E27FC236}">
                  <a16:creationId xmlns:a16="http://schemas.microsoft.com/office/drawing/2014/main" id="{C3A9E088-96AC-0B4C-A801-C6CCDDFB6B2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699" y="730331"/>
              <a:ext cx="3542733" cy="1642230"/>
            </a:xfrm>
            <a:prstGeom prst="rect">
              <a:avLst/>
            </a:prstGeom>
          </p:spPr>
        </p:pic>
        <p:cxnSp>
          <p:nvCxnSpPr>
            <p:cNvPr id="46" name="直線矢印コネクタ 45">
              <a:extLst>
                <a:ext uri="{FF2B5EF4-FFF2-40B4-BE49-F238E27FC236}">
                  <a16:creationId xmlns:a16="http://schemas.microsoft.com/office/drawing/2014/main" id="{B9C7F18C-8448-EB47-BF83-A6F17A3AE10A}"/>
                </a:ext>
              </a:extLst>
            </p:cNvPr>
            <p:cNvCxnSpPr>
              <a:cxnSpLocks/>
            </p:cNvCxnSpPr>
            <p:nvPr/>
          </p:nvCxnSpPr>
          <p:spPr>
            <a:xfrm>
              <a:off x="2698753" y="1013546"/>
              <a:ext cx="0" cy="469523"/>
            </a:xfrm>
            <a:prstGeom prst="straightConnector1">
              <a:avLst/>
            </a:prstGeom>
            <a:ln w="15875">
              <a:solidFill>
                <a:schemeClr val="accent1">
                  <a:lumMod val="50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テキスト ボックス 47">
              <a:extLst>
                <a:ext uri="{FF2B5EF4-FFF2-40B4-BE49-F238E27FC236}">
                  <a16:creationId xmlns:a16="http://schemas.microsoft.com/office/drawing/2014/main" id="{C0205C7E-BA67-6445-A5FA-842A6975F787}"/>
                </a:ext>
              </a:extLst>
            </p:cNvPr>
            <p:cNvSpPr txBox="1"/>
            <p:nvPr/>
          </p:nvSpPr>
          <p:spPr>
            <a:xfrm>
              <a:off x="2765521" y="1098000"/>
              <a:ext cx="701514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b="1" dirty="0">
                  <a:solidFill>
                    <a:srgbClr val="002060"/>
                  </a:solidFill>
                </a:rPr>
                <a:t>1.65</a:t>
              </a:r>
              <a:r>
                <a:rPr lang="en-US" altLang="ja-JP" sz="1200" b="1" dirty="0"/>
                <a:t> m</a:t>
              </a:r>
            </a:p>
          </p:txBody>
        </p:sp>
        <p:cxnSp>
          <p:nvCxnSpPr>
            <p:cNvPr id="49" name="直線矢印コネクタ 48">
              <a:extLst>
                <a:ext uri="{FF2B5EF4-FFF2-40B4-BE49-F238E27FC236}">
                  <a16:creationId xmlns:a16="http://schemas.microsoft.com/office/drawing/2014/main" id="{1B4A4940-A08B-9A43-80CF-5E301E91823C}"/>
                </a:ext>
              </a:extLst>
            </p:cNvPr>
            <p:cNvCxnSpPr>
              <a:cxnSpLocks/>
            </p:cNvCxnSpPr>
            <p:nvPr/>
          </p:nvCxnSpPr>
          <p:spPr>
            <a:xfrm>
              <a:off x="2556113" y="1018626"/>
              <a:ext cx="1" cy="493639"/>
            </a:xfrm>
            <a:prstGeom prst="straightConnector1">
              <a:avLst/>
            </a:prstGeom>
            <a:ln w="0">
              <a:solidFill>
                <a:schemeClr val="accent1">
                  <a:lumMod val="50000"/>
                </a:schemeClr>
              </a:solidFill>
              <a:prstDash val="sysDash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線矢印コネクタ 49">
              <a:extLst>
                <a:ext uri="{FF2B5EF4-FFF2-40B4-BE49-F238E27FC236}">
                  <a16:creationId xmlns:a16="http://schemas.microsoft.com/office/drawing/2014/main" id="{BD346BF5-628C-664A-83B6-20E9C0112265}"/>
                </a:ext>
              </a:extLst>
            </p:cNvPr>
            <p:cNvCxnSpPr>
              <a:cxnSpLocks/>
            </p:cNvCxnSpPr>
            <p:nvPr/>
          </p:nvCxnSpPr>
          <p:spPr>
            <a:xfrm>
              <a:off x="2397657" y="1018627"/>
              <a:ext cx="1" cy="493639"/>
            </a:xfrm>
            <a:prstGeom prst="straightConnector1">
              <a:avLst/>
            </a:prstGeom>
            <a:ln w="0">
              <a:solidFill>
                <a:schemeClr val="accent1">
                  <a:lumMod val="50000"/>
                </a:schemeClr>
              </a:solidFill>
              <a:prstDash val="sysDash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線矢印コネクタ 50">
              <a:extLst>
                <a:ext uri="{FF2B5EF4-FFF2-40B4-BE49-F238E27FC236}">
                  <a16:creationId xmlns:a16="http://schemas.microsoft.com/office/drawing/2014/main" id="{673F5DB5-E7E9-8041-B664-6BC159D9DCEE}"/>
                </a:ext>
              </a:extLst>
            </p:cNvPr>
            <p:cNvCxnSpPr>
              <a:cxnSpLocks/>
            </p:cNvCxnSpPr>
            <p:nvPr/>
          </p:nvCxnSpPr>
          <p:spPr>
            <a:xfrm>
              <a:off x="2244252" y="1067222"/>
              <a:ext cx="0" cy="460540"/>
            </a:xfrm>
            <a:prstGeom prst="straightConnector1">
              <a:avLst/>
            </a:prstGeom>
            <a:ln w="0">
              <a:solidFill>
                <a:schemeClr val="accent1">
                  <a:lumMod val="50000"/>
                </a:schemeClr>
              </a:solidFill>
              <a:prstDash val="sysDash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線矢印コネクタ 52">
              <a:extLst>
                <a:ext uri="{FF2B5EF4-FFF2-40B4-BE49-F238E27FC236}">
                  <a16:creationId xmlns:a16="http://schemas.microsoft.com/office/drawing/2014/main" id="{DB51CDFA-66C3-1A4D-8E20-F83AE6C2467E}"/>
                </a:ext>
              </a:extLst>
            </p:cNvPr>
            <p:cNvCxnSpPr>
              <a:cxnSpLocks/>
            </p:cNvCxnSpPr>
            <p:nvPr/>
          </p:nvCxnSpPr>
          <p:spPr>
            <a:xfrm>
              <a:off x="2085796" y="1157593"/>
              <a:ext cx="0" cy="371719"/>
            </a:xfrm>
            <a:prstGeom prst="straightConnector1">
              <a:avLst/>
            </a:prstGeom>
            <a:ln w="0">
              <a:solidFill>
                <a:schemeClr val="accent1">
                  <a:lumMod val="50000"/>
                </a:schemeClr>
              </a:solidFill>
              <a:prstDash val="sysDash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線矢印コネクタ 53">
              <a:extLst>
                <a:ext uri="{FF2B5EF4-FFF2-40B4-BE49-F238E27FC236}">
                  <a16:creationId xmlns:a16="http://schemas.microsoft.com/office/drawing/2014/main" id="{88048DC1-026E-0A45-BFB7-B6893146AD85}"/>
                </a:ext>
              </a:extLst>
            </p:cNvPr>
            <p:cNvCxnSpPr>
              <a:cxnSpLocks/>
            </p:cNvCxnSpPr>
            <p:nvPr/>
          </p:nvCxnSpPr>
          <p:spPr>
            <a:xfrm>
              <a:off x="1927340" y="1374999"/>
              <a:ext cx="0" cy="172952"/>
            </a:xfrm>
            <a:prstGeom prst="straightConnector1">
              <a:avLst/>
            </a:prstGeom>
            <a:ln w="0">
              <a:solidFill>
                <a:schemeClr val="accent1">
                  <a:lumMod val="50000"/>
                </a:schemeClr>
              </a:solidFill>
              <a:prstDash val="sysDash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線矢印コネクタ 58">
              <a:extLst>
                <a:ext uri="{FF2B5EF4-FFF2-40B4-BE49-F238E27FC236}">
                  <a16:creationId xmlns:a16="http://schemas.microsoft.com/office/drawing/2014/main" id="{4C58B1B7-D871-9547-BE6C-1200B67EAE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78733" y="1489427"/>
              <a:ext cx="1167471" cy="76671"/>
            </a:xfrm>
            <a:prstGeom prst="straightConnector1">
              <a:avLst/>
            </a:prstGeom>
            <a:ln w="0">
              <a:solidFill>
                <a:schemeClr val="accent1">
                  <a:lumMod val="50000"/>
                </a:schemeClr>
              </a:solidFill>
              <a:prstDash val="sysDash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8" name="直線矢印コネクタ 37">
            <a:extLst>
              <a:ext uri="{FF2B5EF4-FFF2-40B4-BE49-F238E27FC236}">
                <a16:creationId xmlns:a16="http://schemas.microsoft.com/office/drawing/2014/main" id="{AC18D0C2-BE74-EF45-BF1E-59E94D863BCC}"/>
              </a:ext>
            </a:extLst>
          </p:cNvPr>
          <p:cNvCxnSpPr>
            <a:cxnSpLocks/>
          </p:cNvCxnSpPr>
          <p:nvPr/>
        </p:nvCxnSpPr>
        <p:spPr>
          <a:xfrm flipV="1">
            <a:off x="2085796" y="3527798"/>
            <a:ext cx="946964" cy="122428"/>
          </a:xfrm>
          <a:prstGeom prst="straightConnector1">
            <a:avLst/>
          </a:prstGeom>
          <a:ln w="1587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線矢印コネクタ 69">
            <a:extLst>
              <a:ext uri="{FF2B5EF4-FFF2-40B4-BE49-F238E27FC236}">
                <a16:creationId xmlns:a16="http://schemas.microsoft.com/office/drawing/2014/main" id="{54839CBC-B960-3A48-A6DB-F28FE7517793}"/>
              </a:ext>
            </a:extLst>
          </p:cNvPr>
          <p:cNvCxnSpPr>
            <a:cxnSpLocks/>
          </p:cNvCxnSpPr>
          <p:nvPr/>
        </p:nvCxnSpPr>
        <p:spPr>
          <a:xfrm flipH="1">
            <a:off x="3027680" y="4295477"/>
            <a:ext cx="2123440" cy="0"/>
          </a:xfrm>
          <a:prstGeom prst="straightConnector1">
            <a:avLst/>
          </a:prstGeom>
          <a:ln w="15875">
            <a:solidFill>
              <a:schemeClr val="accent1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矢印コネクタ 74">
            <a:extLst>
              <a:ext uri="{FF2B5EF4-FFF2-40B4-BE49-F238E27FC236}">
                <a16:creationId xmlns:a16="http://schemas.microsoft.com/office/drawing/2014/main" id="{440BAB58-903A-DE4D-A67E-6FB09958D726}"/>
              </a:ext>
            </a:extLst>
          </p:cNvPr>
          <p:cNvCxnSpPr>
            <a:cxnSpLocks/>
          </p:cNvCxnSpPr>
          <p:nvPr/>
        </p:nvCxnSpPr>
        <p:spPr>
          <a:xfrm flipV="1">
            <a:off x="2366938" y="1859544"/>
            <a:ext cx="390480" cy="65389"/>
          </a:xfrm>
          <a:prstGeom prst="straightConnector1">
            <a:avLst/>
          </a:prstGeom>
          <a:ln w="158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線矢印コネクタ 76">
            <a:extLst>
              <a:ext uri="{FF2B5EF4-FFF2-40B4-BE49-F238E27FC236}">
                <a16:creationId xmlns:a16="http://schemas.microsoft.com/office/drawing/2014/main" id="{1FF6342A-FB3B-FE4A-BFEC-4492D2DAC50B}"/>
              </a:ext>
            </a:extLst>
          </p:cNvPr>
          <p:cNvCxnSpPr>
            <a:cxnSpLocks/>
          </p:cNvCxnSpPr>
          <p:nvPr/>
        </p:nvCxnSpPr>
        <p:spPr>
          <a:xfrm flipH="1">
            <a:off x="2289882" y="1105488"/>
            <a:ext cx="503053" cy="42977"/>
          </a:xfrm>
          <a:prstGeom prst="straightConnector1">
            <a:avLst/>
          </a:prstGeom>
          <a:ln w="158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線矢印コネクタ 87">
            <a:extLst>
              <a:ext uri="{FF2B5EF4-FFF2-40B4-BE49-F238E27FC236}">
                <a16:creationId xmlns:a16="http://schemas.microsoft.com/office/drawing/2014/main" id="{EB0E23C5-E192-7D47-9770-2B0A7A59F45B}"/>
              </a:ext>
            </a:extLst>
          </p:cNvPr>
          <p:cNvCxnSpPr>
            <a:cxnSpLocks/>
          </p:cNvCxnSpPr>
          <p:nvPr/>
        </p:nvCxnSpPr>
        <p:spPr>
          <a:xfrm>
            <a:off x="1001296" y="2199955"/>
            <a:ext cx="258725" cy="138827"/>
          </a:xfrm>
          <a:prstGeom prst="straightConnector1">
            <a:avLst/>
          </a:prstGeom>
          <a:ln w="158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円/楕円 95">
            <a:extLst>
              <a:ext uri="{FF2B5EF4-FFF2-40B4-BE49-F238E27FC236}">
                <a16:creationId xmlns:a16="http://schemas.microsoft.com/office/drawing/2014/main" id="{C9A948A5-22F5-4341-9BBF-E5FE1C16748A}"/>
              </a:ext>
            </a:extLst>
          </p:cNvPr>
          <p:cNvSpPr/>
          <p:nvPr/>
        </p:nvSpPr>
        <p:spPr>
          <a:xfrm>
            <a:off x="1788345" y="3781523"/>
            <a:ext cx="91440" cy="91440"/>
          </a:xfrm>
          <a:prstGeom prst="ellipse">
            <a:avLst/>
          </a:prstGeom>
          <a:ln>
            <a:solidFill>
              <a:srgbClr val="043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D12ACE25-33D0-3747-AC63-B514B1D5C0BB}"/>
              </a:ext>
            </a:extLst>
          </p:cNvPr>
          <p:cNvGrpSpPr/>
          <p:nvPr/>
        </p:nvGrpSpPr>
        <p:grpSpPr>
          <a:xfrm>
            <a:off x="3130888" y="1289776"/>
            <a:ext cx="2491763" cy="1416166"/>
            <a:chOff x="4314813" y="2426035"/>
            <a:chExt cx="3854327" cy="2190564"/>
          </a:xfrm>
        </p:grpSpPr>
        <p:pic>
          <p:nvPicPr>
            <p:cNvPr id="26" name="図 25" descr="建物, 時計, ウィンドウ が含まれている画像&#10;&#10;自動的に生成された説明">
              <a:extLst>
                <a:ext uri="{FF2B5EF4-FFF2-40B4-BE49-F238E27FC236}">
                  <a16:creationId xmlns:a16="http://schemas.microsoft.com/office/drawing/2014/main" id="{EF83ABB3-3331-0845-8C97-992B7632091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219224" y="2426035"/>
              <a:ext cx="2949916" cy="2110868"/>
            </a:xfrm>
            <a:prstGeom prst="rect">
              <a:avLst/>
            </a:prstGeom>
          </p:spPr>
        </p:pic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FADBDA58-CF7C-AB41-9C20-3D1AE3909211}"/>
                </a:ext>
              </a:extLst>
            </p:cNvPr>
            <p:cNvGrpSpPr/>
            <p:nvPr/>
          </p:nvGrpSpPr>
          <p:grpSpPr>
            <a:xfrm>
              <a:off x="4314813" y="2719304"/>
              <a:ext cx="3528707" cy="1897295"/>
              <a:chOff x="4314813" y="2719304"/>
              <a:chExt cx="3528707" cy="1897295"/>
            </a:xfrm>
          </p:grpSpPr>
          <p:sp>
            <p:nvSpPr>
              <p:cNvPr id="31" name="テキスト ボックス 30">
                <a:extLst>
                  <a:ext uri="{FF2B5EF4-FFF2-40B4-BE49-F238E27FC236}">
                    <a16:creationId xmlns:a16="http://schemas.microsoft.com/office/drawing/2014/main" id="{8E4E953B-7DAE-CE42-9C1E-B3B756D756E7}"/>
                  </a:ext>
                </a:extLst>
              </p:cNvPr>
              <p:cNvSpPr txBox="1"/>
              <p:nvPr/>
            </p:nvSpPr>
            <p:spPr>
              <a:xfrm>
                <a:off x="6655675" y="4221449"/>
                <a:ext cx="1111696" cy="39515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100" b="1" dirty="0">
                    <a:solidFill>
                      <a:schemeClr val="accent1">
                        <a:lumMod val="50000"/>
                      </a:schemeClr>
                    </a:solidFill>
                  </a:rPr>
                  <a:t>9.5 m</a:t>
                </a:r>
                <a:endParaRPr lang="ja-JP" altLang="en-US" sz="1100" b="1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3" name="テキスト ボックス 32">
                <a:extLst>
                  <a:ext uri="{FF2B5EF4-FFF2-40B4-BE49-F238E27FC236}">
                    <a16:creationId xmlns:a16="http://schemas.microsoft.com/office/drawing/2014/main" id="{546A352C-E744-734F-8277-7048B3C445DF}"/>
                  </a:ext>
                </a:extLst>
              </p:cNvPr>
              <p:cNvSpPr txBox="1"/>
              <p:nvPr/>
            </p:nvSpPr>
            <p:spPr>
              <a:xfrm>
                <a:off x="4314813" y="3244240"/>
                <a:ext cx="933618" cy="39515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ja-JP" sz="1100" b="1" dirty="0">
                    <a:solidFill>
                      <a:schemeClr val="accent1">
                        <a:lumMod val="50000"/>
                      </a:schemeClr>
                    </a:solidFill>
                  </a:rPr>
                  <a:t>5.5 m</a:t>
                </a:r>
                <a:endParaRPr lang="ja-JP" altLang="en-US" sz="1100" b="1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9" name="正方形/長方形 38">
                <a:extLst>
                  <a:ext uri="{FF2B5EF4-FFF2-40B4-BE49-F238E27FC236}">
                    <a16:creationId xmlns:a16="http://schemas.microsoft.com/office/drawing/2014/main" id="{7CEBE43B-DC1E-3649-8BF4-91A5B7BF81B3}"/>
                  </a:ext>
                </a:extLst>
              </p:cNvPr>
              <p:cNvSpPr/>
              <p:nvPr/>
            </p:nvSpPr>
            <p:spPr>
              <a:xfrm>
                <a:off x="6907945" y="3344449"/>
                <a:ext cx="257441" cy="31449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42" name="直線矢印コネクタ 41">
                <a:extLst>
                  <a:ext uri="{FF2B5EF4-FFF2-40B4-BE49-F238E27FC236}">
                    <a16:creationId xmlns:a16="http://schemas.microsoft.com/office/drawing/2014/main" id="{E47065B4-2E70-AF4C-983C-F9BC20D8101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182202" y="2719304"/>
                <a:ext cx="9428" cy="1371605"/>
              </a:xfrm>
              <a:prstGeom prst="straightConnector1">
                <a:avLst/>
              </a:prstGeom>
              <a:ln w="15875">
                <a:solidFill>
                  <a:schemeClr val="accent1">
                    <a:lumMod val="50000"/>
                  </a:schemeClr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線矢印コネクタ 29">
                <a:extLst>
                  <a:ext uri="{FF2B5EF4-FFF2-40B4-BE49-F238E27FC236}">
                    <a16:creationId xmlns:a16="http://schemas.microsoft.com/office/drawing/2014/main" id="{500206FF-7D24-0845-A39D-78BBA8DBB56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99599" y="4545904"/>
                <a:ext cx="2443921" cy="0"/>
              </a:xfrm>
              <a:prstGeom prst="straightConnector1">
                <a:avLst/>
              </a:prstGeom>
              <a:ln w="15875">
                <a:solidFill>
                  <a:schemeClr val="accent1">
                    <a:lumMod val="50000"/>
                  </a:schemeClr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2" name="円/楕円 91">
            <a:extLst>
              <a:ext uri="{FF2B5EF4-FFF2-40B4-BE49-F238E27FC236}">
                <a16:creationId xmlns:a16="http://schemas.microsoft.com/office/drawing/2014/main" id="{48947A06-0B9A-0A40-A4E8-DE583E119EF0}"/>
              </a:ext>
            </a:extLst>
          </p:cNvPr>
          <p:cNvSpPr/>
          <p:nvPr/>
        </p:nvSpPr>
        <p:spPr>
          <a:xfrm>
            <a:off x="4839256" y="1877011"/>
            <a:ext cx="91440" cy="91440"/>
          </a:xfrm>
          <a:prstGeom prst="ellipse">
            <a:avLst/>
          </a:prstGeom>
          <a:ln>
            <a:solidFill>
              <a:srgbClr val="043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3" name="円/楕円 92">
            <a:extLst>
              <a:ext uri="{FF2B5EF4-FFF2-40B4-BE49-F238E27FC236}">
                <a16:creationId xmlns:a16="http://schemas.microsoft.com/office/drawing/2014/main" id="{2D0B103A-5977-7046-A62F-03B771812C13}"/>
              </a:ext>
            </a:extLst>
          </p:cNvPr>
          <p:cNvSpPr/>
          <p:nvPr/>
        </p:nvSpPr>
        <p:spPr>
          <a:xfrm>
            <a:off x="5206755" y="2091534"/>
            <a:ext cx="91440" cy="9144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FBF89A82-EEEC-F840-A1A9-CBBD665971ED}"/>
              </a:ext>
            </a:extLst>
          </p:cNvPr>
          <p:cNvSpPr txBox="1"/>
          <p:nvPr/>
        </p:nvSpPr>
        <p:spPr>
          <a:xfrm>
            <a:off x="4716048" y="1587182"/>
            <a:ext cx="5470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solidFill>
                  <a:srgbClr val="0432FF"/>
                </a:solidFill>
              </a:rPr>
              <a:t>RTML</a:t>
            </a:r>
            <a:endParaRPr kumimoji="1" lang="ja-JP" altLang="en-US" sz="1200" b="1">
              <a:solidFill>
                <a:srgbClr val="0432FF"/>
              </a:solidFill>
            </a:endParaRPr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6F6EB5CC-CF56-8E4C-96FB-A07E9FACE05C}"/>
              </a:ext>
            </a:extLst>
          </p:cNvPr>
          <p:cNvSpPr txBox="1"/>
          <p:nvPr/>
        </p:nvSpPr>
        <p:spPr>
          <a:xfrm>
            <a:off x="5071014" y="2125766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ML</a:t>
            </a:r>
            <a:endParaRPr kumimoji="1" lang="ja-JP" altLang="en-US" sz="120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7D586052-EA50-0948-BC9E-1DD3A58A9D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BCB09F6-6721-B140-81F8-AF5A9FA68A50}" type="slidenum">
              <a:rPr lang="en-US" altLang="ja-JP" smtClean="0"/>
              <a:pPr/>
              <a:t>9</a:t>
            </a:fld>
            <a:r>
              <a:rPr lang="en-US" altLang="ja-JP"/>
              <a:t> / 25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448724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図 20" descr="空 が含まれている画像&#10;&#10;自動的に生成された説明">
            <a:extLst>
              <a:ext uri="{FF2B5EF4-FFF2-40B4-BE49-F238E27FC236}">
                <a16:creationId xmlns:a16="http://schemas.microsoft.com/office/drawing/2014/main" id="{C1928DDA-3384-A94B-A6B0-4FDE939AD5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221" y="944422"/>
            <a:ext cx="8272626" cy="3636205"/>
          </a:xfrm>
          <a:prstGeom prst="rect">
            <a:avLst/>
          </a:prstGeom>
        </p:spPr>
      </p:pic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E684656C-F977-2845-9F5B-38C0DBC34EFE}"/>
              </a:ext>
            </a:extLst>
          </p:cNvPr>
          <p:cNvCxnSpPr>
            <a:cxnSpLocks/>
          </p:cNvCxnSpPr>
          <p:nvPr/>
        </p:nvCxnSpPr>
        <p:spPr>
          <a:xfrm flipV="1">
            <a:off x="6035879" y="1760473"/>
            <a:ext cx="1269125" cy="3468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BC99BE71-3606-D14E-B5E2-1B079740ECEF}"/>
              </a:ext>
            </a:extLst>
          </p:cNvPr>
          <p:cNvCxnSpPr>
            <a:cxnSpLocks/>
          </p:cNvCxnSpPr>
          <p:nvPr/>
        </p:nvCxnSpPr>
        <p:spPr>
          <a:xfrm flipV="1">
            <a:off x="7750379" y="2520175"/>
            <a:ext cx="959932" cy="2985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4971329B-16EA-104E-B540-C384E619BC06}"/>
              </a:ext>
            </a:extLst>
          </p:cNvPr>
          <p:cNvCxnSpPr>
            <a:cxnSpLocks/>
          </p:cNvCxnSpPr>
          <p:nvPr/>
        </p:nvCxnSpPr>
        <p:spPr>
          <a:xfrm>
            <a:off x="7636079" y="2532983"/>
            <a:ext cx="1411014" cy="685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0F63ED83-B56D-4744-B1BB-D34045AB2FFD}"/>
              </a:ext>
            </a:extLst>
          </p:cNvPr>
          <p:cNvCxnSpPr>
            <a:cxnSpLocks/>
          </p:cNvCxnSpPr>
          <p:nvPr/>
        </p:nvCxnSpPr>
        <p:spPr>
          <a:xfrm>
            <a:off x="2973428" y="3928232"/>
            <a:ext cx="1643555" cy="9143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093C6852-8EEB-0B46-9819-3CEF658209D2}"/>
              </a:ext>
            </a:extLst>
          </p:cNvPr>
          <p:cNvCxnSpPr>
            <a:cxnSpLocks/>
          </p:cNvCxnSpPr>
          <p:nvPr/>
        </p:nvCxnSpPr>
        <p:spPr>
          <a:xfrm flipV="1">
            <a:off x="4536830" y="3231497"/>
            <a:ext cx="4443143" cy="153681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FCE4AEAB-FC7F-674B-A9A2-AF43647271A6}"/>
              </a:ext>
            </a:extLst>
          </p:cNvPr>
          <p:cNvCxnSpPr/>
          <p:nvPr/>
        </p:nvCxnSpPr>
        <p:spPr>
          <a:xfrm>
            <a:off x="7047874" y="1909339"/>
            <a:ext cx="1450428" cy="64441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242F4FCA-6D2F-B742-8C41-7CBC91B85187}"/>
              </a:ext>
            </a:extLst>
          </p:cNvPr>
          <p:cNvSpPr txBox="1"/>
          <p:nvPr/>
        </p:nvSpPr>
        <p:spPr>
          <a:xfrm>
            <a:off x="7100480" y="3878087"/>
            <a:ext cx="7585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>
                <a:solidFill>
                  <a:srgbClr val="002060"/>
                </a:solidFill>
              </a:rPr>
              <a:t>1.3 km</a:t>
            </a:r>
            <a:endParaRPr lang="ja-JP" altLang="en-US" sz="1600" b="1">
              <a:solidFill>
                <a:srgbClr val="002060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7D85E729-1F1F-2F4C-83B9-2A9B6A4767E6}"/>
              </a:ext>
            </a:extLst>
          </p:cNvPr>
          <p:cNvSpPr txBox="1"/>
          <p:nvPr/>
        </p:nvSpPr>
        <p:spPr>
          <a:xfrm>
            <a:off x="2128376" y="288363"/>
            <a:ext cx="43458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dirty="0"/>
              <a:t>Layout of Central Region</a:t>
            </a:r>
            <a:endParaRPr lang="ja-JP" altLang="en-US" sz="3200" b="1"/>
          </a:p>
        </p:txBody>
      </p: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8AC328D7-F93D-0241-906E-6BFD75C76C6B}"/>
              </a:ext>
            </a:extLst>
          </p:cNvPr>
          <p:cNvCxnSpPr>
            <a:cxnSpLocks/>
          </p:cNvCxnSpPr>
          <p:nvPr/>
        </p:nvCxnSpPr>
        <p:spPr>
          <a:xfrm>
            <a:off x="6845832" y="1636241"/>
            <a:ext cx="348052" cy="14480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AB3E360D-3015-EA42-BE0D-64BB709F1FEC}"/>
              </a:ext>
            </a:extLst>
          </p:cNvPr>
          <p:cNvSpPr txBox="1"/>
          <p:nvPr/>
        </p:nvSpPr>
        <p:spPr>
          <a:xfrm>
            <a:off x="7029054" y="1553668"/>
            <a:ext cx="47641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/>
              <a:t>100 m</a:t>
            </a:r>
            <a:endParaRPr lang="ja-JP" altLang="en-US" sz="90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03ECA1D-C9E4-5E42-8A30-20A086777A49}"/>
              </a:ext>
            </a:extLst>
          </p:cNvPr>
          <p:cNvSpPr txBox="1"/>
          <p:nvPr/>
        </p:nvSpPr>
        <p:spPr>
          <a:xfrm>
            <a:off x="1963601" y="2409164"/>
            <a:ext cx="117654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50" b="1" dirty="0"/>
              <a:t>Main Beam Dump</a:t>
            </a:r>
            <a:endParaRPr kumimoji="1" lang="ja-JP" altLang="en-US" sz="1050" b="1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B681B6BD-8353-4B41-9EA1-2FC096BCBA99}"/>
              </a:ext>
            </a:extLst>
          </p:cNvPr>
          <p:cNvSpPr txBox="1"/>
          <p:nvPr/>
        </p:nvSpPr>
        <p:spPr>
          <a:xfrm>
            <a:off x="2551873" y="1430557"/>
            <a:ext cx="11765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b="1" dirty="0"/>
              <a:t>Surface facility for IP</a:t>
            </a:r>
            <a:endParaRPr kumimoji="1" lang="ja-JP" altLang="en-US" sz="1000" b="1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FD1BCF7C-1A41-C942-A7A8-3189CB768FB5}"/>
              </a:ext>
            </a:extLst>
          </p:cNvPr>
          <p:cNvSpPr txBox="1"/>
          <p:nvPr/>
        </p:nvSpPr>
        <p:spPr>
          <a:xfrm>
            <a:off x="4355904" y="4169987"/>
            <a:ext cx="11765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b="1" dirty="0"/>
              <a:t>Surface facility for DR</a:t>
            </a:r>
            <a:endParaRPr kumimoji="1" lang="ja-JP" altLang="en-US" sz="800" b="1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730F551D-D422-284B-9B22-98D92A5A8BFB}"/>
              </a:ext>
            </a:extLst>
          </p:cNvPr>
          <p:cNvSpPr txBox="1"/>
          <p:nvPr/>
        </p:nvSpPr>
        <p:spPr>
          <a:xfrm>
            <a:off x="5950552" y="1197543"/>
            <a:ext cx="11765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b="1" dirty="0"/>
              <a:t>Tune-up Dump</a:t>
            </a:r>
            <a:endParaRPr kumimoji="1" lang="ja-JP" altLang="en-US" sz="1000" b="1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318B0A94-FEE3-4E4C-B7B8-993FD7C72EA2}"/>
              </a:ext>
            </a:extLst>
          </p:cNvPr>
          <p:cNvSpPr txBox="1"/>
          <p:nvPr/>
        </p:nvSpPr>
        <p:spPr>
          <a:xfrm>
            <a:off x="7664004" y="1938038"/>
            <a:ext cx="7585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>
                <a:solidFill>
                  <a:srgbClr val="002060"/>
                </a:solidFill>
              </a:rPr>
              <a:t>0.5 km</a:t>
            </a:r>
            <a:endParaRPr lang="ja-JP" altLang="en-US" sz="1600" b="1">
              <a:solidFill>
                <a:srgbClr val="002060"/>
              </a:solidFill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26015DE-A982-3F42-8DB9-A1E8633D49BD}"/>
              </a:ext>
            </a:extLst>
          </p:cNvPr>
          <p:cNvSpPr txBox="1"/>
          <p:nvPr/>
        </p:nvSpPr>
        <p:spPr>
          <a:xfrm>
            <a:off x="5869465" y="2288432"/>
            <a:ext cx="2076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b="1" dirty="0">
                <a:solidFill>
                  <a:srgbClr val="0432FF"/>
                </a:solidFill>
              </a:rPr>
              <a:t>Damping Ring</a:t>
            </a:r>
            <a:endParaRPr kumimoji="1" lang="ja-JP" altLang="en-US" sz="1200" b="1">
              <a:solidFill>
                <a:srgbClr val="0432FF"/>
              </a:solidFill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A377C503-57C7-8949-870A-F8472A5ABCB6}"/>
              </a:ext>
            </a:extLst>
          </p:cNvPr>
          <p:cNvSpPr txBox="1"/>
          <p:nvPr/>
        </p:nvSpPr>
        <p:spPr>
          <a:xfrm>
            <a:off x="823288" y="1391933"/>
            <a:ext cx="16745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b="1" dirty="0">
                <a:solidFill>
                  <a:srgbClr val="C00000"/>
                </a:solidFill>
              </a:rPr>
              <a:t>IP</a:t>
            </a:r>
          </a:p>
          <a:p>
            <a:r>
              <a:rPr kumimoji="1" lang="en-US" altLang="ja-JP" sz="1800" b="1" dirty="0">
                <a:solidFill>
                  <a:srgbClr val="C00000"/>
                </a:solidFill>
              </a:rPr>
              <a:t>Detector Hall</a:t>
            </a:r>
            <a:endParaRPr kumimoji="1" lang="ja-JP" altLang="en-US" sz="1800" b="1">
              <a:solidFill>
                <a:srgbClr val="C00000"/>
              </a:solidFill>
            </a:endParaRPr>
          </a:p>
        </p:txBody>
      </p:sp>
      <p:cxnSp>
        <p:nvCxnSpPr>
          <p:cNvPr id="30" name="直線矢印コネクタ 29">
            <a:extLst>
              <a:ext uri="{FF2B5EF4-FFF2-40B4-BE49-F238E27FC236}">
                <a16:creationId xmlns:a16="http://schemas.microsoft.com/office/drawing/2014/main" id="{8CA3DFC2-C904-1B46-BAE7-ECDD40BCEE5A}"/>
              </a:ext>
            </a:extLst>
          </p:cNvPr>
          <p:cNvCxnSpPr>
            <a:cxnSpLocks/>
          </p:cNvCxnSpPr>
          <p:nvPr/>
        </p:nvCxnSpPr>
        <p:spPr>
          <a:xfrm>
            <a:off x="1470206" y="2107315"/>
            <a:ext cx="2226389" cy="392472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フッター プレースホルダー 2">
            <a:extLst>
              <a:ext uri="{FF2B5EF4-FFF2-40B4-BE49-F238E27FC236}">
                <a16:creationId xmlns:a16="http://schemas.microsoft.com/office/drawing/2014/main" id="{8C003854-0C7A-B747-98BB-C032D38D39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97848" y="4828195"/>
            <a:ext cx="4910097" cy="273844"/>
          </a:xfrm>
        </p:spPr>
        <p:txBody>
          <a:bodyPr/>
          <a:lstStyle/>
          <a:p>
            <a:r>
              <a:rPr lang="en-US" altLang="ja-JP"/>
              <a:t>2019.10.30 LCWS2019, CFS, Sendai International Center</a:t>
            </a:r>
            <a:endParaRPr lang="ja-JP" altLang="en-US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9EC18317-03C8-0344-BEAE-8D4193889FCF}"/>
              </a:ext>
            </a:extLst>
          </p:cNvPr>
          <p:cNvSpPr txBox="1"/>
          <p:nvPr/>
        </p:nvSpPr>
        <p:spPr>
          <a:xfrm>
            <a:off x="4376209" y="1684906"/>
            <a:ext cx="117654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50" b="1" dirty="0"/>
              <a:t>Main Beam Dump</a:t>
            </a:r>
            <a:endParaRPr kumimoji="1" lang="ja-JP" altLang="en-US" sz="1050" b="1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D25A89F2-086F-A14B-B9F3-5FB0D857A42D}"/>
              </a:ext>
            </a:extLst>
          </p:cNvPr>
          <p:cNvSpPr txBox="1"/>
          <p:nvPr/>
        </p:nvSpPr>
        <p:spPr>
          <a:xfrm>
            <a:off x="171971" y="2942169"/>
            <a:ext cx="11765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b="1" dirty="0"/>
              <a:t>Tune-up Dump</a:t>
            </a:r>
            <a:endParaRPr kumimoji="1" lang="ja-JP" altLang="en-US" sz="1000" b="1"/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B2327E5F-EEB6-D746-890B-885AC28301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BCB09F6-6721-B140-81F8-AF5A9FA68A50}" type="slidenum">
              <a:rPr lang="en-US" altLang="ja-JP" smtClean="0"/>
              <a:pPr/>
              <a:t>10</a:t>
            </a:fld>
            <a:r>
              <a:rPr lang="en-US" altLang="ja-JP"/>
              <a:t> / 25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930734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A97C075-8F49-A64C-95E4-F18AC34C021A}"/>
              </a:ext>
            </a:extLst>
          </p:cNvPr>
          <p:cNvSpPr txBox="1"/>
          <p:nvPr/>
        </p:nvSpPr>
        <p:spPr>
          <a:xfrm>
            <a:off x="4133047" y="36734"/>
            <a:ext cx="25506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dirty="0"/>
              <a:t>Damping Ring</a:t>
            </a:r>
            <a:endParaRPr kumimoji="1" lang="ja-JP" altLang="en-US" sz="2800" b="1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BACB72E7-C885-D24B-B3F2-1A0AEA486E79}"/>
              </a:ext>
            </a:extLst>
          </p:cNvPr>
          <p:cNvSpPr txBox="1"/>
          <p:nvPr/>
        </p:nvSpPr>
        <p:spPr>
          <a:xfrm>
            <a:off x="992985" y="2588593"/>
            <a:ext cx="1020472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1400" b="1" dirty="0">
                <a:ea typeface="Osaka Regular-Mono" panose="020B0600000000000000" pitchFamily="34" charset="-128"/>
              </a:rPr>
              <a:t>Arc Section</a:t>
            </a:r>
            <a:endParaRPr lang="ja-JP" altLang="en-US" sz="1400" b="1">
              <a:ea typeface="Osaka Regular-Mono" panose="020B0600000000000000" pitchFamily="34" charset="-128"/>
            </a:endParaRPr>
          </a:p>
        </p:txBody>
      </p:sp>
      <p:pic>
        <p:nvPicPr>
          <p:cNvPr id="26" name="図 25">
            <a:extLst>
              <a:ext uri="{FF2B5EF4-FFF2-40B4-BE49-F238E27FC236}">
                <a16:creationId xmlns:a16="http://schemas.microsoft.com/office/drawing/2014/main" id="{796DBCD8-86AD-1141-844E-A1C217BC7A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6187" y="2393195"/>
            <a:ext cx="5166003" cy="2599329"/>
          </a:xfrm>
          <a:prstGeom prst="rect">
            <a:avLst/>
          </a:prstGeom>
        </p:spPr>
      </p:pic>
      <p:pic>
        <p:nvPicPr>
          <p:cNvPr id="27" name="図 26">
            <a:extLst>
              <a:ext uri="{FF2B5EF4-FFF2-40B4-BE49-F238E27FC236}">
                <a16:creationId xmlns:a16="http://schemas.microsoft.com/office/drawing/2014/main" id="{91A1D42C-0304-354A-BFF6-C2BB84889B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337" y="2895091"/>
            <a:ext cx="2417045" cy="2163749"/>
          </a:xfrm>
          <a:prstGeom prst="rect">
            <a:avLst/>
          </a:prstGeom>
        </p:spPr>
      </p:pic>
      <p:pic>
        <p:nvPicPr>
          <p:cNvPr id="31" name="図 30">
            <a:extLst>
              <a:ext uri="{FF2B5EF4-FFF2-40B4-BE49-F238E27FC236}">
                <a16:creationId xmlns:a16="http://schemas.microsoft.com/office/drawing/2014/main" id="{EFB3227F-35CD-0145-BDE2-0C92CE32E45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0302" y="180403"/>
            <a:ext cx="3570549" cy="2364986"/>
          </a:xfrm>
          <a:prstGeom prst="rect">
            <a:avLst/>
          </a:prstGeom>
        </p:spPr>
      </p:pic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7CE82AAD-08A1-6849-8C23-346CF265B6E3}"/>
              </a:ext>
            </a:extLst>
          </p:cNvPr>
          <p:cNvCxnSpPr>
            <a:cxnSpLocks/>
          </p:cNvCxnSpPr>
          <p:nvPr/>
        </p:nvCxnSpPr>
        <p:spPr>
          <a:xfrm>
            <a:off x="743311" y="3451673"/>
            <a:ext cx="0" cy="1067898"/>
          </a:xfrm>
          <a:prstGeom prst="straightConnector1">
            <a:avLst/>
          </a:prstGeom>
          <a:ln w="15875">
            <a:solidFill>
              <a:schemeClr val="accent1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FCFE7715-4ACF-094D-A7A8-61C0610582E7}"/>
              </a:ext>
            </a:extLst>
          </p:cNvPr>
          <p:cNvSpPr txBox="1"/>
          <p:nvPr/>
        </p:nvSpPr>
        <p:spPr>
          <a:xfrm rot="16200000">
            <a:off x="213693" y="3705060"/>
            <a:ext cx="69960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400" b="1" dirty="0">
                <a:solidFill>
                  <a:schemeClr val="accent1">
                    <a:lumMod val="50000"/>
                  </a:schemeClr>
                </a:solidFill>
              </a:rPr>
              <a:t>4.7 m</a:t>
            </a:r>
            <a:endParaRPr lang="ja-JP" altLang="en-US" sz="1400" b="1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D560D5E7-44AC-1046-B0C4-6EF961046C14}"/>
              </a:ext>
            </a:extLst>
          </p:cNvPr>
          <p:cNvCxnSpPr>
            <a:cxnSpLocks/>
          </p:cNvCxnSpPr>
          <p:nvPr/>
        </p:nvCxnSpPr>
        <p:spPr>
          <a:xfrm>
            <a:off x="1197727" y="3035997"/>
            <a:ext cx="1509296" cy="0"/>
          </a:xfrm>
          <a:prstGeom prst="straightConnector1">
            <a:avLst/>
          </a:prstGeom>
          <a:ln w="15875">
            <a:solidFill>
              <a:schemeClr val="accent1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99EA714D-C07F-DB40-8700-B79CAB7FCA0A}"/>
              </a:ext>
            </a:extLst>
          </p:cNvPr>
          <p:cNvSpPr txBox="1"/>
          <p:nvPr/>
        </p:nvSpPr>
        <p:spPr>
          <a:xfrm>
            <a:off x="1622390" y="2895091"/>
            <a:ext cx="74439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400" b="1" dirty="0">
                <a:solidFill>
                  <a:schemeClr val="accent1">
                    <a:lumMod val="50000"/>
                  </a:schemeClr>
                </a:solidFill>
              </a:rPr>
              <a:t>6.5 m</a:t>
            </a:r>
            <a:endParaRPr lang="ja-JP" altLang="en-US" sz="1400" b="1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5BBB7AC2-332D-8044-8F48-3666B50583EB}"/>
              </a:ext>
            </a:extLst>
          </p:cNvPr>
          <p:cNvSpPr txBox="1"/>
          <p:nvPr/>
        </p:nvSpPr>
        <p:spPr>
          <a:xfrm>
            <a:off x="2343094" y="4189016"/>
            <a:ext cx="6767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b="1" dirty="0">
                <a:solidFill>
                  <a:srgbClr val="FF0000"/>
                </a:solidFill>
                <a:ea typeface="Osaka Regular-Mono" panose="020B0600000000000000" pitchFamily="34" charset="-128"/>
              </a:rPr>
              <a:t>Positron</a:t>
            </a:r>
            <a:endParaRPr lang="ja-JP" altLang="en-US" sz="1100" b="1">
              <a:solidFill>
                <a:srgbClr val="FF0000"/>
              </a:solidFill>
              <a:ea typeface="Osaka Regular-Mono" panose="020B0600000000000000" pitchFamily="34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E6F57424-1702-B541-9DDD-65D2CE815613}"/>
              </a:ext>
            </a:extLst>
          </p:cNvPr>
          <p:cNvSpPr txBox="1"/>
          <p:nvPr/>
        </p:nvSpPr>
        <p:spPr>
          <a:xfrm>
            <a:off x="2327366" y="3846160"/>
            <a:ext cx="67037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b="1" dirty="0">
                <a:solidFill>
                  <a:srgbClr val="0432FF"/>
                </a:solidFill>
                <a:ea typeface="Osaka Regular-Mono" panose="020B0600000000000000" pitchFamily="34" charset="-128"/>
              </a:rPr>
              <a:t>electron</a:t>
            </a:r>
            <a:endParaRPr lang="ja-JP" altLang="en-US" sz="1100" b="1">
              <a:solidFill>
                <a:srgbClr val="0432FF"/>
              </a:solidFill>
              <a:ea typeface="Osaka Regular-Mono" panose="020B0600000000000000" pitchFamily="34" charset="-128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333DDD30-79BA-EC41-86AB-C43D5946F9AD}"/>
              </a:ext>
            </a:extLst>
          </p:cNvPr>
          <p:cNvSpPr txBox="1"/>
          <p:nvPr/>
        </p:nvSpPr>
        <p:spPr>
          <a:xfrm>
            <a:off x="2343094" y="3619045"/>
            <a:ext cx="57740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>
                <a:solidFill>
                  <a:srgbClr val="FF0000"/>
                </a:solidFill>
                <a:ea typeface="Osaka Regular-Mono" panose="020B0600000000000000" pitchFamily="34" charset="-128"/>
              </a:rPr>
              <a:t>Positron</a:t>
            </a:r>
            <a:endParaRPr lang="ja-JP" altLang="en-US" sz="900">
              <a:solidFill>
                <a:srgbClr val="FF0000"/>
              </a:solidFill>
              <a:ea typeface="Osaka Regular-Mono" panose="020B0600000000000000" pitchFamily="34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AF55CE77-6780-5E45-B7ED-156A923106E2}"/>
              </a:ext>
            </a:extLst>
          </p:cNvPr>
          <p:cNvSpPr txBox="1"/>
          <p:nvPr/>
        </p:nvSpPr>
        <p:spPr>
          <a:xfrm>
            <a:off x="7169654" y="2643148"/>
            <a:ext cx="1357231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1400" b="1" dirty="0">
                <a:ea typeface="Osaka Regular-Mono" panose="020B0600000000000000" pitchFamily="34" charset="-128"/>
              </a:rPr>
              <a:t>Straight Section</a:t>
            </a:r>
            <a:endParaRPr lang="ja-JP" altLang="en-US" sz="1400" b="1">
              <a:ea typeface="Osaka Regular-Mono" panose="020B0600000000000000" pitchFamily="34" charset="-128"/>
            </a:endParaRPr>
          </a:p>
        </p:txBody>
      </p:sp>
      <p:cxnSp>
        <p:nvCxnSpPr>
          <p:cNvPr id="36" name="直線矢印コネクタ 35">
            <a:extLst>
              <a:ext uri="{FF2B5EF4-FFF2-40B4-BE49-F238E27FC236}">
                <a16:creationId xmlns:a16="http://schemas.microsoft.com/office/drawing/2014/main" id="{EE1D25C1-648E-CA43-8BD6-4693F6FCA2FF}"/>
              </a:ext>
            </a:extLst>
          </p:cNvPr>
          <p:cNvCxnSpPr>
            <a:cxnSpLocks/>
          </p:cNvCxnSpPr>
          <p:nvPr/>
        </p:nvCxnSpPr>
        <p:spPr>
          <a:xfrm>
            <a:off x="4693549" y="2556260"/>
            <a:ext cx="2682067" cy="0"/>
          </a:xfrm>
          <a:prstGeom prst="straightConnector1">
            <a:avLst/>
          </a:prstGeom>
          <a:ln w="15875">
            <a:solidFill>
              <a:schemeClr val="accent1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2BD486B2-4063-AF4D-B7AE-C62E7FEBDA7B}"/>
              </a:ext>
            </a:extLst>
          </p:cNvPr>
          <p:cNvSpPr txBox="1"/>
          <p:nvPr/>
        </p:nvSpPr>
        <p:spPr>
          <a:xfrm>
            <a:off x="5788161" y="2381060"/>
            <a:ext cx="74439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400" b="1" dirty="0">
                <a:solidFill>
                  <a:schemeClr val="accent1">
                    <a:lumMod val="50000"/>
                  </a:schemeClr>
                </a:solidFill>
              </a:rPr>
              <a:t>13 m</a:t>
            </a:r>
            <a:endParaRPr lang="ja-JP" altLang="en-US" sz="1400" b="1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080ACDBD-5170-344E-A876-9BDF8F018FA9}"/>
              </a:ext>
            </a:extLst>
          </p:cNvPr>
          <p:cNvSpPr txBox="1"/>
          <p:nvPr/>
        </p:nvSpPr>
        <p:spPr>
          <a:xfrm rot="16200000">
            <a:off x="3832941" y="3736268"/>
            <a:ext cx="69960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400" b="1" dirty="0">
                <a:solidFill>
                  <a:schemeClr val="accent1">
                    <a:lumMod val="50000"/>
                  </a:schemeClr>
                </a:solidFill>
              </a:rPr>
              <a:t>6.9 m</a:t>
            </a:r>
            <a:endParaRPr lang="ja-JP" altLang="en-US" sz="1400" b="1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EC25689-EACE-4B47-B51D-7E0CC6370BE4}"/>
              </a:ext>
            </a:extLst>
          </p:cNvPr>
          <p:cNvSpPr/>
          <p:nvPr/>
        </p:nvSpPr>
        <p:spPr>
          <a:xfrm>
            <a:off x="3219070" y="4697695"/>
            <a:ext cx="5843545" cy="260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フッター プレースホルダー 2">
            <a:extLst>
              <a:ext uri="{FF2B5EF4-FFF2-40B4-BE49-F238E27FC236}">
                <a16:creationId xmlns:a16="http://schemas.microsoft.com/office/drawing/2014/main" id="{16342B75-F45D-CE4C-AB8C-F666EFB7A8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97848" y="4828195"/>
            <a:ext cx="4910097" cy="273844"/>
          </a:xfrm>
        </p:spPr>
        <p:txBody>
          <a:bodyPr/>
          <a:lstStyle/>
          <a:p>
            <a:r>
              <a:rPr lang="en-US" altLang="ja-JP"/>
              <a:t>2019.10.30 LCWS2019, CFS, Sendai International Center</a:t>
            </a:r>
            <a:endParaRPr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91C57D8-D066-2F43-832B-F97B6D1907D4}"/>
              </a:ext>
            </a:extLst>
          </p:cNvPr>
          <p:cNvSpPr txBox="1"/>
          <p:nvPr/>
        </p:nvSpPr>
        <p:spPr>
          <a:xfrm>
            <a:off x="4182894" y="557988"/>
            <a:ext cx="4680802" cy="173133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buFont typeface="Wingdings" pitchFamily="2" charset="2"/>
              <a:buChar char="n"/>
            </a:pPr>
            <a:r>
              <a:rPr kumimoji="1" lang="en-US" altLang="ja-JP" sz="1800" dirty="0"/>
              <a:t>Circumference: 3.2km</a:t>
            </a:r>
          </a:p>
          <a:p>
            <a:pPr marL="342900" indent="-342900">
              <a:buFont typeface="Wingdings" pitchFamily="2" charset="2"/>
              <a:buChar char="n"/>
            </a:pPr>
            <a:r>
              <a:rPr lang="en-US" altLang="ja-JP" sz="2000" b="1" dirty="0"/>
              <a:t>Start with two rings</a:t>
            </a:r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n"/>
            </a:pPr>
            <a:r>
              <a:rPr lang="en-US" altLang="ja-JP" sz="1800" b="1" dirty="0">
                <a:solidFill>
                  <a:srgbClr val="0432FF"/>
                </a:solidFill>
              </a:rPr>
              <a:t>The arc section of the ring is a single tunnel without a central shield. </a:t>
            </a:r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n"/>
            </a:pPr>
            <a:r>
              <a:rPr lang="en-US" altLang="ja-JP" sz="1800" b="1" dirty="0">
                <a:solidFill>
                  <a:srgbClr val="0432FF"/>
                </a:solidFill>
              </a:rPr>
              <a:t>Straight section is Kamaboko with a 3.5m central shield.</a:t>
            </a:r>
            <a:r>
              <a:rPr lang="en-US" altLang="ja-JP" sz="1800" dirty="0">
                <a:solidFill>
                  <a:srgbClr val="0432FF"/>
                </a:solidFill>
              </a:rPr>
              <a:t> (TDR)</a:t>
            </a:r>
            <a:endParaRPr kumimoji="1" lang="en-US" altLang="ja-JP" sz="1800" dirty="0"/>
          </a:p>
        </p:txBody>
      </p:sp>
      <p:cxnSp>
        <p:nvCxnSpPr>
          <p:cNvPr id="39" name="直線矢印コネクタ 38">
            <a:extLst>
              <a:ext uri="{FF2B5EF4-FFF2-40B4-BE49-F238E27FC236}">
                <a16:creationId xmlns:a16="http://schemas.microsoft.com/office/drawing/2014/main" id="{89E07403-4CB2-7E48-BBFE-FA2988DF868B}"/>
              </a:ext>
            </a:extLst>
          </p:cNvPr>
          <p:cNvCxnSpPr>
            <a:cxnSpLocks/>
          </p:cNvCxnSpPr>
          <p:nvPr/>
        </p:nvCxnSpPr>
        <p:spPr>
          <a:xfrm>
            <a:off x="4338253" y="3179473"/>
            <a:ext cx="0" cy="1421368"/>
          </a:xfrm>
          <a:prstGeom prst="straightConnector1">
            <a:avLst/>
          </a:prstGeom>
          <a:ln w="15875">
            <a:solidFill>
              <a:schemeClr val="accent1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8E57CF35-6669-F642-BADE-09820981858A}"/>
              </a:ext>
            </a:extLst>
          </p:cNvPr>
          <p:cNvSpPr txBox="1"/>
          <p:nvPr/>
        </p:nvSpPr>
        <p:spPr>
          <a:xfrm>
            <a:off x="2911118" y="2303583"/>
            <a:ext cx="97013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 dirty="0">
                <a:solidFill>
                  <a:schemeClr val="bg1">
                    <a:lumMod val="75000"/>
                  </a:schemeClr>
                </a:solidFill>
              </a:rPr>
              <a:t>Rey.Hori / KEK</a:t>
            </a:r>
            <a:endParaRPr kumimoji="1" lang="ja-JP" altLang="en-US" sz="105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DE06C5C8-6E08-2B42-BE31-17889C14A8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BCB09F6-6721-B140-81F8-AF5A9FA68A50}" type="slidenum">
              <a:rPr lang="en-US" altLang="ja-JP" smtClean="0"/>
              <a:pPr/>
              <a:t>11</a:t>
            </a:fld>
            <a:r>
              <a:rPr lang="en-US" altLang="ja-JP"/>
              <a:t> / 25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132717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018C00DA-257F-904A-B36E-AC31E221DE84}"/>
              </a:ext>
            </a:extLst>
          </p:cNvPr>
          <p:cNvGrpSpPr/>
          <p:nvPr/>
        </p:nvGrpSpPr>
        <p:grpSpPr>
          <a:xfrm>
            <a:off x="4147224" y="2523761"/>
            <a:ext cx="4229716" cy="2471238"/>
            <a:chOff x="4092229" y="2302223"/>
            <a:chExt cx="4229716" cy="2471238"/>
          </a:xfrm>
        </p:grpSpPr>
        <p:pic>
          <p:nvPicPr>
            <p:cNvPr id="31" name="図 30">
              <a:extLst>
                <a:ext uri="{FF2B5EF4-FFF2-40B4-BE49-F238E27FC236}">
                  <a16:creationId xmlns:a16="http://schemas.microsoft.com/office/drawing/2014/main" id="{77B9694B-212F-3949-A865-D66607EC6D8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92229" y="2302223"/>
              <a:ext cx="4063364" cy="2471238"/>
            </a:xfrm>
            <a:prstGeom prst="rect">
              <a:avLst/>
            </a:prstGeom>
          </p:spPr>
        </p:pic>
        <p:cxnSp>
          <p:nvCxnSpPr>
            <p:cNvPr id="35" name="直線矢印コネクタ 34">
              <a:extLst>
                <a:ext uri="{FF2B5EF4-FFF2-40B4-BE49-F238E27FC236}">
                  <a16:creationId xmlns:a16="http://schemas.microsoft.com/office/drawing/2014/main" id="{213B9401-4A40-3E43-AA78-3FAB162F7612}"/>
                </a:ext>
              </a:extLst>
            </p:cNvPr>
            <p:cNvCxnSpPr>
              <a:cxnSpLocks/>
            </p:cNvCxnSpPr>
            <p:nvPr/>
          </p:nvCxnSpPr>
          <p:spPr>
            <a:xfrm>
              <a:off x="7691605" y="2818532"/>
              <a:ext cx="0" cy="1152217"/>
            </a:xfrm>
            <a:prstGeom prst="straightConnector1">
              <a:avLst/>
            </a:prstGeom>
            <a:ln w="28575">
              <a:solidFill>
                <a:schemeClr val="accent1">
                  <a:lumMod val="50000"/>
                </a:schemeClr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7AC8B985-0A7D-4446-B591-09D8279A7479}"/>
                </a:ext>
              </a:extLst>
            </p:cNvPr>
            <p:cNvSpPr txBox="1"/>
            <p:nvPr/>
          </p:nvSpPr>
          <p:spPr>
            <a:xfrm>
              <a:off x="7540594" y="3231633"/>
              <a:ext cx="781351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sz="1600" b="1" dirty="0">
                  <a:solidFill>
                    <a:schemeClr val="accent1">
                      <a:lumMod val="50000"/>
                    </a:schemeClr>
                  </a:solidFill>
                </a:rPr>
                <a:t>5.5 m</a:t>
              </a:r>
              <a:endParaRPr lang="ja-JP" altLang="en-US" sz="1600" b="1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cxnSp>
          <p:nvCxnSpPr>
            <p:cNvPr id="39" name="直線矢印コネクタ 38">
              <a:extLst>
                <a:ext uri="{FF2B5EF4-FFF2-40B4-BE49-F238E27FC236}">
                  <a16:creationId xmlns:a16="http://schemas.microsoft.com/office/drawing/2014/main" id="{9FF57B6C-0EDF-7F46-B94E-E06910064A98}"/>
                </a:ext>
              </a:extLst>
            </p:cNvPr>
            <p:cNvCxnSpPr>
              <a:cxnSpLocks/>
            </p:cNvCxnSpPr>
            <p:nvPr/>
          </p:nvCxnSpPr>
          <p:spPr>
            <a:xfrm>
              <a:off x="4707505" y="4528745"/>
              <a:ext cx="2400300" cy="0"/>
            </a:xfrm>
            <a:prstGeom prst="straightConnector1">
              <a:avLst/>
            </a:prstGeom>
            <a:ln w="28575">
              <a:solidFill>
                <a:schemeClr val="accent1">
                  <a:lumMod val="50000"/>
                </a:schemeClr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B94C73DB-9E98-1A4F-9BE0-3CD051923F41}"/>
                </a:ext>
              </a:extLst>
            </p:cNvPr>
            <p:cNvSpPr txBox="1"/>
            <p:nvPr/>
          </p:nvSpPr>
          <p:spPr>
            <a:xfrm>
              <a:off x="5733711" y="4309445"/>
              <a:ext cx="631182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600" b="1" dirty="0">
                  <a:solidFill>
                    <a:schemeClr val="accent1">
                      <a:lumMod val="50000"/>
                    </a:schemeClr>
                  </a:solidFill>
                </a:rPr>
                <a:t>11 m</a:t>
              </a:r>
              <a:endParaRPr lang="ja-JP" altLang="en-US" sz="1600" b="1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491CD2B4-0AB2-784A-AA4A-A0C555EB3A98}"/>
              </a:ext>
            </a:extLst>
          </p:cNvPr>
          <p:cNvGrpSpPr/>
          <p:nvPr/>
        </p:nvGrpSpPr>
        <p:grpSpPr>
          <a:xfrm>
            <a:off x="289533" y="1143005"/>
            <a:ext cx="4189800" cy="2956733"/>
            <a:chOff x="211571" y="704029"/>
            <a:chExt cx="4189800" cy="2956733"/>
          </a:xfrm>
        </p:grpSpPr>
        <p:pic>
          <p:nvPicPr>
            <p:cNvPr id="14" name="図 13">
              <a:extLst>
                <a:ext uri="{FF2B5EF4-FFF2-40B4-BE49-F238E27FC236}">
                  <a16:creationId xmlns:a16="http://schemas.microsoft.com/office/drawing/2014/main" id="{5EA84C02-6F03-F14C-98F9-7BBE610804C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11571" y="704029"/>
              <a:ext cx="4172543" cy="2950119"/>
            </a:xfrm>
            <a:prstGeom prst="rect">
              <a:avLst/>
            </a:prstGeom>
          </p:spPr>
        </p:pic>
        <p:cxnSp>
          <p:nvCxnSpPr>
            <p:cNvPr id="34" name="直線矢印コネクタ 33">
              <a:extLst>
                <a:ext uri="{FF2B5EF4-FFF2-40B4-BE49-F238E27FC236}">
                  <a16:creationId xmlns:a16="http://schemas.microsoft.com/office/drawing/2014/main" id="{1D5D108F-8923-8F4C-941E-B842D744363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24712" y="2705394"/>
              <a:ext cx="1272646" cy="326831"/>
            </a:xfrm>
            <a:prstGeom prst="straightConnector1">
              <a:avLst/>
            </a:prstGeom>
            <a:ln w="38100">
              <a:solidFill>
                <a:srgbClr val="C00000"/>
              </a:solidFill>
              <a:headEnd type="triangle" w="med" len="med"/>
              <a:tailEnd type="triangle" w="med" len="me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B74A5F68-E859-C24F-BA53-E21F24EF7D9B}"/>
                </a:ext>
              </a:extLst>
            </p:cNvPr>
            <p:cNvSpPr txBox="1"/>
            <p:nvPr/>
          </p:nvSpPr>
          <p:spPr>
            <a:xfrm rot="20117271">
              <a:off x="3767411" y="1225595"/>
              <a:ext cx="60370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altLang="ja-JP" sz="1200" b="1" dirty="0">
                  <a:solidFill>
                    <a:prstClr val="black"/>
                  </a:solidFill>
                </a:rPr>
                <a:t>BDS</a:t>
              </a:r>
              <a:endParaRPr lang="ja-JP" altLang="en-US" sz="1200" b="1">
                <a:solidFill>
                  <a:prstClr val="black"/>
                </a:solidFill>
              </a:endParaRP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94F1B106-EE61-B64F-BF73-3108A71F00ED}"/>
                </a:ext>
              </a:extLst>
            </p:cNvPr>
            <p:cNvSpPr txBox="1"/>
            <p:nvPr/>
          </p:nvSpPr>
          <p:spPr>
            <a:xfrm rot="20117271">
              <a:off x="483090" y="2564345"/>
              <a:ext cx="5433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altLang="ja-JP" sz="1200" b="1" dirty="0">
                  <a:solidFill>
                    <a:prstClr val="black"/>
                  </a:solidFill>
                </a:rPr>
                <a:t>BDS</a:t>
              </a:r>
              <a:endParaRPr lang="ja-JP" altLang="en-US" sz="1200" b="1">
                <a:solidFill>
                  <a:prstClr val="black"/>
                </a:solidFill>
              </a:endParaRPr>
            </a:p>
          </p:txBody>
        </p:sp>
        <p:cxnSp>
          <p:nvCxnSpPr>
            <p:cNvPr id="29" name="直線矢印コネクタ 28">
              <a:extLst>
                <a:ext uri="{FF2B5EF4-FFF2-40B4-BE49-F238E27FC236}">
                  <a16:creationId xmlns:a16="http://schemas.microsoft.com/office/drawing/2014/main" id="{AFFB3ED5-A4FF-9048-A3FD-8375632D12F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32911" y="1838752"/>
              <a:ext cx="443621" cy="406507"/>
            </a:xfrm>
            <a:prstGeom prst="straightConnector1">
              <a:avLst/>
            </a:prstGeom>
            <a:ln w="38100">
              <a:solidFill>
                <a:srgbClr val="C00000"/>
              </a:solidFill>
              <a:headEnd type="triangle" w="med" len="med"/>
              <a:tailEnd type="triangle" w="med" len="me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BAF18E8-B1A4-FB42-B11C-5611CE8745DF}"/>
                </a:ext>
              </a:extLst>
            </p:cNvPr>
            <p:cNvSpPr/>
            <p:nvPr/>
          </p:nvSpPr>
          <p:spPr>
            <a:xfrm>
              <a:off x="2298167" y="2870847"/>
              <a:ext cx="2103204" cy="7899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535F0299-B884-344D-B4A0-994C0D3792D4}"/>
                </a:ext>
              </a:extLst>
            </p:cNvPr>
            <p:cNvSpPr txBox="1"/>
            <p:nvPr/>
          </p:nvSpPr>
          <p:spPr>
            <a:xfrm rot="20117271">
              <a:off x="1477984" y="2893725"/>
              <a:ext cx="109994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defRPr/>
              </a:pPr>
              <a:r>
                <a:rPr lang="en-US" altLang="ja-JP" sz="1200" b="1" dirty="0">
                  <a:solidFill>
                    <a:prstClr val="black"/>
                  </a:solidFill>
                </a:rPr>
                <a:t>Damping Ring</a:t>
              </a:r>
              <a:endParaRPr lang="ja-JP" altLang="en-US" sz="1200" b="1">
                <a:solidFill>
                  <a:prstClr val="black"/>
                </a:solidFill>
              </a:endParaRPr>
            </a:p>
          </p:txBody>
        </p:sp>
      </p:grp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CC211985-C76A-AA43-9386-1AF2130F92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97848" y="4828195"/>
            <a:ext cx="4910097" cy="273844"/>
          </a:xfrm>
        </p:spPr>
        <p:txBody>
          <a:bodyPr/>
          <a:lstStyle/>
          <a:p>
            <a:r>
              <a:rPr lang="en-US" altLang="ja-JP"/>
              <a:t>2019.10.30 LCWS2019, CFS, Sendai International Center</a:t>
            </a:r>
            <a:endParaRPr lang="ja-JP" altLang="en-US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88713056-461C-D240-9475-1321C48589B6}"/>
              </a:ext>
            </a:extLst>
          </p:cNvPr>
          <p:cNvSpPr txBox="1"/>
          <p:nvPr/>
        </p:nvSpPr>
        <p:spPr>
          <a:xfrm rot="20734893">
            <a:off x="1342120" y="3011599"/>
            <a:ext cx="6311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b="1" dirty="0">
                <a:solidFill>
                  <a:srgbClr val="C00000"/>
                </a:solidFill>
              </a:rPr>
              <a:t>300 m</a:t>
            </a:r>
            <a:endParaRPr lang="ja-JP" altLang="en-US" sz="1200" b="1">
              <a:solidFill>
                <a:srgbClr val="C00000"/>
              </a:solidFill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04FCFC31-051D-ED4A-A886-1E36D790519B}"/>
              </a:ext>
            </a:extLst>
          </p:cNvPr>
          <p:cNvSpPr txBox="1"/>
          <p:nvPr/>
        </p:nvSpPr>
        <p:spPr>
          <a:xfrm rot="19502379">
            <a:off x="2807783" y="2373582"/>
            <a:ext cx="6311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b="1" dirty="0">
                <a:solidFill>
                  <a:srgbClr val="C00000"/>
                </a:solidFill>
              </a:rPr>
              <a:t>300 m</a:t>
            </a:r>
            <a:endParaRPr lang="ja-JP" altLang="en-US" sz="1200" b="1">
              <a:solidFill>
                <a:srgbClr val="C00000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E5185B66-42B5-4E45-93FE-D1BD102DAA7C}"/>
              </a:ext>
            </a:extLst>
          </p:cNvPr>
          <p:cNvSpPr txBox="1"/>
          <p:nvPr/>
        </p:nvSpPr>
        <p:spPr>
          <a:xfrm>
            <a:off x="289533" y="82960"/>
            <a:ext cx="370531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dirty="0"/>
              <a:t>LTR/RTL</a:t>
            </a:r>
          </a:p>
          <a:p>
            <a:r>
              <a:rPr kumimoji="1" lang="en-US" altLang="ja-JP" sz="2400" dirty="0"/>
              <a:t>Between DR and BDS tunnel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4D76B2C8-597A-B44A-BC0A-071BD0946930}"/>
              </a:ext>
            </a:extLst>
          </p:cNvPr>
          <p:cNvSpPr txBox="1"/>
          <p:nvPr/>
        </p:nvSpPr>
        <p:spPr>
          <a:xfrm>
            <a:off x="4511083" y="144602"/>
            <a:ext cx="4496590" cy="270654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kumimoji="1" lang="en-US" altLang="ja-JP" sz="2000" dirty="0"/>
              <a:t>Beamlines</a:t>
            </a:r>
          </a:p>
          <a:p>
            <a:pPr marL="685800" lvl="1" indent="-342900">
              <a:buFont typeface="Wingdings" pitchFamily="2" charset="2"/>
              <a:buChar char="l"/>
            </a:pPr>
            <a:r>
              <a:rPr kumimoji="1" lang="en-US" altLang="ja-JP" sz="1800" dirty="0"/>
              <a:t>Injection to DR</a:t>
            </a:r>
          </a:p>
          <a:p>
            <a:pPr marL="685800" lvl="1" indent="-342900">
              <a:buFont typeface="Wingdings" pitchFamily="2" charset="2"/>
              <a:buChar char="l"/>
            </a:pPr>
            <a:r>
              <a:rPr lang="en-US" altLang="ja-JP" sz="1800" dirty="0"/>
              <a:t>Extraction from DR with tune-up dump</a:t>
            </a:r>
          </a:p>
          <a:p>
            <a:pPr marL="685800" lvl="1" indent="-342900">
              <a:buFont typeface="Wingdings" pitchFamily="2" charset="2"/>
              <a:buChar char="l"/>
            </a:pPr>
            <a:r>
              <a:rPr kumimoji="1" lang="en-US" altLang="ja-JP" sz="1800" dirty="0"/>
              <a:t>Spin rotator</a:t>
            </a:r>
          </a:p>
          <a:p>
            <a:r>
              <a:rPr kumimoji="1" lang="en-US" altLang="ja-JP" sz="2000" b="1" dirty="0"/>
              <a:t>TDR design: </a:t>
            </a:r>
          </a:p>
          <a:p>
            <a:pPr lvl="1"/>
            <a:r>
              <a:rPr kumimoji="1" lang="en-US" altLang="ja-JP" sz="1800" dirty="0"/>
              <a:t>Kamaboko with 3.5m central shield</a:t>
            </a:r>
          </a:p>
          <a:p>
            <a:pPr lvl="1"/>
            <a:r>
              <a:rPr kumimoji="1" lang="en-US" altLang="ja-JP" sz="1800" dirty="0"/>
              <a:t>Do we need it?</a:t>
            </a:r>
            <a:endParaRPr kumimoji="1" lang="en-US" altLang="ja-JP" sz="2000" dirty="0"/>
          </a:p>
          <a:p>
            <a:r>
              <a:rPr lang="en-US" altLang="ja-JP" sz="2000" b="1" dirty="0"/>
              <a:t>Check the requirements and optimize the design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4A2D29E4-8793-0F45-A706-B98825ACA49B}"/>
              </a:ext>
            </a:extLst>
          </p:cNvPr>
          <p:cNvSpPr txBox="1"/>
          <p:nvPr/>
        </p:nvSpPr>
        <p:spPr>
          <a:xfrm>
            <a:off x="2663430" y="3565042"/>
            <a:ext cx="97013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 dirty="0">
                <a:solidFill>
                  <a:schemeClr val="bg1">
                    <a:lumMod val="50000"/>
                  </a:schemeClr>
                </a:solidFill>
              </a:rPr>
              <a:t>Rey.Hori / KEK</a:t>
            </a:r>
            <a:endParaRPr kumimoji="1" lang="ja-JP" altLang="en-US" sz="105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5295317-C3EE-5842-8150-6FBC467794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BCB09F6-6721-B140-81F8-AF5A9FA68A50}" type="slidenum">
              <a:rPr lang="en-US" altLang="ja-JP" smtClean="0"/>
              <a:pPr/>
              <a:t>12</a:t>
            </a:fld>
            <a:r>
              <a:rPr lang="en-US" altLang="ja-JP"/>
              <a:t> / 25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486230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地図, テキスト, 水, 飛ぶ が含まれている画像&#10;&#10;自動的に生成された説明">
            <a:extLst>
              <a:ext uri="{FF2B5EF4-FFF2-40B4-BE49-F238E27FC236}">
                <a16:creationId xmlns:a16="http://schemas.microsoft.com/office/drawing/2014/main" id="{3B0B987C-CFB8-414D-9EF4-C55C95538D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740" y="0"/>
            <a:ext cx="7570519" cy="5143500"/>
          </a:xfrm>
          <a:prstGeom prst="rect">
            <a:avLst/>
          </a:prstGeom>
        </p:spPr>
      </p:pic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CC211985-C76A-AA43-9386-1AF2130F92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97848" y="4828195"/>
            <a:ext cx="4910097" cy="273844"/>
          </a:xfrm>
        </p:spPr>
        <p:txBody>
          <a:bodyPr/>
          <a:lstStyle/>
          <a:p>
            <a:r>
              <a:rPr lang="en-US" altLang="ja-JP" dirty="0"/>
              <a:t>2019.10.30 LCWS2019, CFS, Sendai International Center</a:t>
            </a:r>
            <a:endParaRPr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245E941-1B55-984A-AB92-70D97EDF9A61}"/>
              </a:ext>
            </a:extLst>
          </p:cNvPr>
          <p:cNvSpPr txBox="1"/>
          <p:nvPr/>
        </p:nvSpPr>
        <p:spPr>
          <a:xfrm>
            <a:off x="4259641" y="1586712"/>
            <a:ext cx="1273105" cy="5078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DR beam dump</a:t>
            </a:r>
          </a:p>
          <a:p>
            <a:r>
              <a:rPr lang="en-US" altLang="ja-JP" dirty="0"/>
              <a:t>(electron)</a:t>
            </a:r>
            <a:endParaRPr kumimoji="1" lang="ja-JP" altLang="en-US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E82ABD98-ED49-9B49-8750-E26A71F1B907}"/>
              </a:ext>
            </a:extLst>
          </p:cNvPr>
          <p:cNvSpPr txBox="1"/>
          <p:nvPr/>
        </p:nvSpPr>
        <p:spPr>
          <a:xfrm>
            <a:off x="2788788" y="2271694"/>
            <a:ext cx="111908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Positron </a:t>
            </a:r>
          </a:p>
          <a:p>
            <a:r>
              <a:rPr kumimoji="1" lang="en-US" altLang="ja-JP" dirty="0"/>
              <a:t>spin rotation </a:t>
            </a:r>
            <a:endParaRPr kumimoji="1" lang="ja-JP" altLang="en-US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079DCA4D-6661-8841-8B7C-662B8523383C}"/>
              </a:ext>
            </a:extLst>
          </p:cNvPr>
          <p:cNvSpPr txBox="1"/>
          <p:nvPr/>
        </p:nvSpPr>
        <p:spPr>
          <a:xfrm>
            <a:off x="3273640" y="1110283"/>
            <a:ext cx="770147" cy="5078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RTML</a:t>
            </a:r>
          </a:p>
          <a:p>
            <a:r>
              <a:rPr kumimoji="1" lang="en-US" altLang="ja-JP" dirty="0"/>
              <a:t>electron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9C4879A-FAA2-F649-A73D-D8C63EAFC477}"/>
              </a:ext>
            </a:extLst>
          </p:cNvPr>
          <p:cNvSpPr txBox="1"/>
          <p:nvPr/>
        </p:nvSpPr>
        <p:spPr>
          <a:xfrm>
            <a:off x="4660035" y="3776544"/>
            <a:ext cx="91762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(positron) 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71E8CF8C-63B5-674A-9263-71B3310B85A7}"/>
              </a:ext>
            </a:extLst>
          </p:cNvPr>
          <p:cNvSpPr txBox="1"/>
          <p:nvPr/>
        </p:nvSpPr>
        <p:spPr>
          <a:xfrm rot="20814351">
            <a:off x="2340172" y="333464"/>
            <a:ext cx="20163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/>
              <a:t>BDS (electron)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2B6A5ABC-CB29-1547-BC1F-80A560AB804B}"/>
              </a:ext>
            </a:extLst>
          </p:cNvPr>
          <p:cNvSpPr txBox="1"/>
          <p:nvPr/>
        </p:nvSpPr>
        <p:spPr>
          <a:xfrm>
            <a:off x="2967476" y="3444998"/>
            <a:ext cx="91441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(electron) </a:t>
            </a:r>
          </a:p>
        </p:txBody>
      </p: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810BE40C-8A88-D74A-AD34-1418E39DBAAA}"/>
              </a:ext>
            </a:extLst>
          </p:cNvPr>
          <p:cNvCxnSpPr>
            <a:cxnSpLocks/>
          </p:cNvCxnSpPr>
          <p:nvPr/>
        </p:nvCxnSpPr>
        <p:spPr>
          <a:xfrm flipH="1" flipV="1">
            <a:off x="2572162" y="1331079"/>
            <a:ext cx="986762" cy="379789"/>
          </a:xfrm>
          <a:prstGeom prst="straightConnector1">
            <a:avLst/>
          </a:prstGeom>
          <a:ln w="76200">
            <a:solidFill>
              <a:srgbClr val="0432FF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>
            <a:extLst>
              <a:ext uri="{FF2B5EF4-FFF2-40B4-BE49-F238E27FC236}">
                <a16:creationId xmlns:a16="http://schemas.microsoft.com/office/drawing/2014/main" id="{A48B7D2F-7E01-AF4B-8815-77906EE4292A}"/>
              </a:ext>
            </a:extLst>
          </p:cNvPr>
          <p:cNvCxnSpPr>
            <a:cxnSpLocks/>
          </p:cNvCxnSpPr>
          <p:nvPr/>
        </p:nvCxnSpPr>
        <p:spPr>
          <a:xfrm flipV="1">
            <a:off x="4789216" y="143290"/>
            <a:ext cx="930263" cy="185612"/>
          </a:xfrm>
          <a:prstGeom prst="straightConnector1">
            <a:avLst/>
          </a:prstGeom>
          <a:ln w="76200">
            <a:solidFill>
              <a:srgbClr val="0432FF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>
            <a:extLst>
              <a:ext uri="{FF2B5EF4-FFF2-40B4-BE49-F238E27FC236}">
                <a16:creationId xmlns:a16="http://schemas.microsoft.com/office/drawing/2014/main" id="{C799099B-0735-094F-8DD6-004C90259004}"/>
              </a:ext>
            </a:extLst>
          </p:cNvPr>
          <p:cNvCxnSpPr>
            <a:cxnSpLocks/>
          </p:cNvCxnSpPr>
          <p:nvPr/>
        </p:nvCxnSpPr>
        <p:spPr>
          <a:xfrm>
            <a:off x="1871445" y="1710868"/>
            <a:ext cx="790856" cy="341741"/>
          </a:xfrm>
          <a:prstGeom prst="straightConnector1">
            <a:avLst/>
          </a:prstGeom>
          <a:ln w="76200">
            <a:solidFill>
              <a:srgbClr val="FF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>
            <a:extLst>
              <a:ext uri="{FF2B5EF4-FFF2-40B4-BE49-F238E27FC236}">
                <a16:creationId xmlns:a16="http://schemas.microsoft.com/office/drawing/2014/main" id="{B9BD50E1-8326-6A47-BF86-A1136D5FF4AF}"/>
              </a:ext>
            </a:extLst>
          </p:cNvPr>
          <p:cNvCxnSpPr>
            <a:cxnSpLocks/>
          </p:cNvCxnSpPr>
          <p:nvPr/>
        </p:nvCxnSpPr>
        <p:spPr>
          <a:xfrm>
            <a:off x="4043787" y="2677416"/>
            <a:ext cx="852407" cy="318737"/>
          </a:xfrm>
          <a:prstGeom prst="straightConnector1">
            <a:avLst/>
          </a:prstGeom>
          <a:ln w="76200">
            <a:solidFill>
              <a:srgbClr val="FF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>
            <a:extLst>
              <a:ext uri="{FF2B5EF4-FFF2-40B4-BE49-F238E27FC236}">
                <a16:creationId xmlns:a16="http://schemas.microsoft.com/office/drawing/2014/main" id="{1B4F8A51-EB57-FB41-9561-17A32DAC43BA}"/>
              </a:ext>
            </a:extLst>
          </p:cNvPr>
          <p:cNvCxnSpPr>
            <a:cxnSpLocks/>
          </p:cNvCxnSpPr>
          <p:nvPr/>
        </p:nvCxnSpPr>
        <p:spPr>
          <a:xfrm flipV="1">
            <a:off x="5532746" y="3537965"/>
            <a:ext cx="999731" cy="223893"/>
          </a:xfrm>
          <a:prstGeom prst="straightConnector1">
            <a:avLst/>
          </a:prstGeom>
          <a:ln w="76200">
            <a:solidFill>
              <a:srgbClr val="FF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矢印コネクタ 32">
            <a:extLst>
              <a:ext uri="{FF2B5EF4-FFF2-40B4-BE49-F238E27FC236}">
                <a16:creationId xmlns:a16="http://schemas.microsoft.com/office/drawing/2014/main" id="{7098108E-6ACA-D446-9C65-B30BA2E7949D}"/>
              </a:ext>
            </a:extLst>
          </p:cNvPr>
          <p:cNvCxnSpPr>
            <a:cxnSpLocks/>
          </p:cNvCxnSpPr>
          <p:nvPr/>
        </p:nvCxnSpPr>
        <p:spPr>
          <a:xfrm flipH="1">
            <a:off x="3888471" y="3361372"/>
            <a:ext cx="977399" cy="208443"/>
          </a:xfrm>
          <a:prstGeom prst="straightConnector1">
            <a:avLst/>
          </a:prstGeom>
          <a:ln w="76200">
            <a:solidFill>
              <a:srgbClr val="0432FF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3C3F3FC3-28C3-934A-9A4E-04775C500C73}"/>
              </a:ext>
            </a:extLst>
          </p:cNvPr>
          <p:cNvSpPr txBox="1"/>
          <p:nvPr/>
        </p:nvSpPr>
        <p:spPr>
          <a:xfrm rot="20892965">
            <a:off x="2774304" y="3968174"/>
            <a:ext cx="19607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/>
              <a:t>Damping Ring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C8662D09-F3F5-CA49-98BA-A3651A9CBB2A}"/>
              </a:ext>
            </a:extLst>
          </p:cNvPr>
          <p:cNvSpPr txBox="1"/>
          <p:nvPr/>
        </p:nvSpPr>
        <p:spPr>
          <a:xfrm>
            <a:off x="7090389" y="717867"/>
            <a:ext cx="17406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dirty="0"/>
              <a:t>Example:</a:t>
            </a:r>
          </a:p>
          <a:p>
            <a:r>
              <a:rPr lang="en-US" altLang="ja-JP" sz="1800" dirty="0"/>
              <a:t>Electron ML side</a:t>
            </a:r>
            <a:endParaRPr kumimoji="1" lang="ja-JP" altLang="en-US" sz="1800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35A93388-17CD-EB41-A1F9-A89E4E8352B0}"/>
              </a:ext>
            </a:extLst>
          </p:cNvPr>
          <p:cNvSpPr txBox="1"/>
          <p:nvPr/>
        </p:nvSpPr>
        <p:spPr>
          <a:xfrm>
            <a:off x="6184433" y="-10870"/>
            <a:ext cx="3898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/>
              <a:t>IP</a:t>
            </a:r>
            <a:endParaRPr kumimoji="1" lang="ja-JP" altLang="en-US" sz="2000" b="1"/>
          </a:p>
        </p:txBody>
      </p:sp>
      <p:cxnSp>
        <p:nvCxnSpPr>
          <p:cNvPr id="37" name="直線矢印コネクタ 36">
            <a:extLst>
              <a:ext uri="{FF2B5EF4-FFF2-40B4-BE49-F238E27FC236}">
                <a16:creationId xmlns:a16="http://schemas.microsoft.com/office/drawing/2014/main" id="{9003D951-89C3-3140-A371-80B131C6D687}"/>
              </a:ext>
            </a:extLst>
          </p:cNvPr>
          <p:cNvCxnSpPr>
            <a:cxnSpLocks/>
          </p:cNvCxnSpPr>
          <p:nvPr/>
        </p:nvCxnSpPr>
        <p:spPr>
          <a:xfrm flipH="1" flipV="1">
            <a:off x="5197671" y="2271511"/>
            <a:ext cx="1117610" cy="254098"/>
          </a:xfrm>
          <a:prstGeom prst="straightConnector1">
            <a:avLst/>
          </a:prstGeom>
          <a:ln w="76200">
            <a:solidFill>
              <a:srgbClr val="0432FF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E3F5548-A2DC-7844-A0A1-C71FA0EE18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BCB09F6-6721-B140-81F8-AF5A9FA68A50}" type="slidenum">
              <a:rPr lang="en-US" altLang="ja-JP" smtClean="0"/>
              <a:pPr/>
              <a:t>13</a:t>
            </a:fld>
            <a:r>
              <a:rPr lang="en-US" altLang="ja-JP"/>
              <a:t> / 25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764040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F5EB0B9-DE89-6C44-B3B2-AE7D0E611114}"/>
              </a:ext>
            </a:extLst>
          </p:cNvPr>
          <p:cNvSpPr txBox="1"/>
          <p:nvPr/>
        </p:nvSpPr>
        <p:spPr>
          <a:xfrm>
            <a:off x="4577012" y="161411"/>
            <a:ext cx="4434309" cy="4601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Wingdings" pitchFamily="2" charset="2"/>
              <a:buChar char="n"/>
            </a:pPr>
            <a:r>
              <a:rPr lang="en-US" altLang="ja-JP" sz="2000" b="1" dirty="0">
                <a:solidFill>
                  <a:srgbClr val="002060"/>
                </a:solidFill>
              </a:rPr>
              <a:t>ChangeRequest-015: Single tunnel for e+ BDS    </a:t>
            </a:r>
            <a:r>
              <a:rPr lang="en-US" altLang="ja-JP" sz="1400" dirty="0">
                <a:solidFill>
                  <a:srgbClr val="002060"/>
                </a:solidFill>
              </a:rPr>
              <a:t>(TDR was two tunnel scheme.)</a:t>
            </a:r>
            <a:endParaRPr lang="en-US" altLang="ja-JP" sz="2000" dirty="0">
              <a:solidFill>
                <a:srgbClr val="002060"/>
              </a:solidFill>
            </a:endParaRPr>
          </a:p>
          <a:p>
            <a:pPr>
              <a:spcAft>
                <a:spcPts val="600"/>
              </a:spcAft>
            </a:pPr>
            <a:r>
              <a:rPr lang="en-US" altLang="ja-JP" sz="1800" dirty="0"/>
              <a:t>From the construction point of view, it is desirable to </a:t>
            </a:r>
            <a:r>
              <a:rPr lang="en-US" altLang="ja-JP" sz="1800" b="1" dirty="0"/>
              <a:t>simplify the design</a:t>
            </a:r>
            <a:r>
              <a:rPr lang="en-US" altLang="ja-JP" sz="1800" dirty="0"/>
              <a:t>.</a:t>
            </a:r>
          </a:p>
          <a:p>
            <a:pPr marL="628650" lvl="1" indent="-285750">
              <a:spcAft>
                <a:spcPts val="600"/>
              </a:spcAft>
              <a:buFont typeface="Wingdings" pitchFamily="2" charset="2"/>
              <a:buChar char="l"/>
            </a:pPr>
            <a:r>
              <a:rPr lang="en-US" altLang="ja-JP" sz="1600" dirty="0"/>
              <a:t>Discussion has been started by the CFS group in Japan.</a:t>
            </a:r>
          </a:p>
          <a:p>
            <a:pPr marL="628650" lvl="1" indent="-285750">
              <a:spcAft>
                <a:spcPts val="600"/>
              </a:spcAft>
              <a:buFont typeface="Wingdings" pitchFamily="2" charset="2"/>
              <a:buChar char="l"/>
            </a:pPr>
            <a:endParaRPr lang="en-US" altLang="ja-JP" sz="1800" dirty="0"/>
          </a:p>
          <a:p>
            <a:pPr marL="628650" lvl="1" indent="-285750">
              <a:spcAft>
                <a:spcPts val="600"/>
              </a:spcAft>
              <a:buFont typeface="Wingdings" pitchFamily="2" charset="2"/>
              <a:buChar char="l"/>
            </a:pPr>
            <a:endParaRPr lang="en-US" altLang="ja-JP" sz="1800" dirty="0"/>
          </a:p>
          <a:p>
            <a:pPr lvl="1">
              <a:spcAft>
                <a:spcPts val="600"/>
              </a:spcAft>
            </a:pPr>
            <a:endParaRPr lang="en-US" altLang="ja-JP" sz="1800" dirty="0"/>
          </a:p>
          <a:p>
            <a:pPr marL="628650" lvl="1" indent="-285750">
              <a:spcAft>
                <a:spcPts val="600"/>
              </a:spcAft>
              <a:buFont typeface="Wingdings" pitchFamily="2" charset="2"/>
              <a:buChar char="l"/>
            </a:pPr>
            <a:endParaRPr lang="en-US" altLang="ja-JP" sz="1800" dirty="0"/>
          </a:p>
          <a:p>
            <a:pPr marL="628650" lvl="1" indent="-285750">
              <a:spcAft>
                <a:spcPts val="600"/>
              </a:spcAft>
              <a:buFont typeface="Wingdings" pitchFamily="2" charset="2"/>
              <a:buChar char="l"/>
            </a:pPr>
            <a:endParaRPr lang="en-US" altLang="ja-JP" sz="1800" dirty="0"/>
          </a:p>
          <a:p>
            <a:pPr marL="628650" lvl="1" indent="-285750">
              <a:spcAft>
                <a:spcPts val="600"/>
              </a:spcAft>
              <a:buFont typeface="Wingdings" pitchFamily="2" charset="2"/>
              <a:buChar char="l"/>
            </a:pPr>
            <a:endParaRPr lang="en-US" altLang="ja-JP" sz="1800" dirty="0"/>
          </a:p>
          <a:p>
            <a:pPr marL="628650" lvl="1" indent="-285750">
              <a:spcAft>
                <a:spcPts val="600"/>
              </a:spcAft>
              <a:buFont typeface="Wingdings" pitchFamily="2" charset="2"/>
              <a:buChar char="l"/>
            </a:pPr>
            <a:r>
              <a:rPr lang="en-US" altLang="ja-JP" sz="1600" dirty="0"/>
              <a:t>The </a:t>
            </a:r>
            <a:r>
              <a:rPr lang="en-US" altLang="ja-JP" sz="1600" b="1" dirty="0"/>
              <a:t>11m-wide kamaboko tunnel along the BDS beamline </a:t>
            </a:r>
            <a:r>
              <a:rPr lang="en-US" altLang="ja-JP" sz="1600" dirty="0"/>
              <a:t>is a candidate.</a:t>
            </a:r>
          </a:p>
        </p:txBody>
      </p:sp>
      <p:pic>
        <p:nvPicPr>
          <p:cNvPr id="40" name="図 39" descr="スキー, 男, ボート, テーブル が含まれている画像&#10;&#10;自動的に生成された説明">
            <a:extLst>
              <a:ext uri="{FF2B5EF4-FFF2-40B4-BE49-F238E27FC236}">
                <a16:creationId xmlns:a16="http://schemas.microsoft.com/office/drawing/2014/main" id="{05B4FB14-7E76-684E-9571-D291BC7E1A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214" y="780779"/>
            <a:ext cx="4090145" cy="818029"/>
          </a:xfrm>
          <a:prstGeom prst="rect">
            <a:avLst/>
          </a:prstGeom>
        </p:spPr>
      </p:pic>
      <p:pic>
        <p:nvPicPr>
          <p:cNvPr id="38" name="図 37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17FFD58A-0B53-3A45-A5FC-319160B40A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7450" y="2053733"/>
            <a:ext cx="3184619" cy="2103767"/>
          </a:xfrm>
          <a:prstGeom prst="rect">
            <a:avLst/>
          </a:prstGeom>
        </p:spPr>
      </p:pic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6B2C3A3-0F13-E24C-895B-863E6AFA5C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/>
              <a:t>2019.10.30 LCWS2019, CFS, Sendai International Center</a:t>
            </a:r>
            <a:endParaRPr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111DA19-5F44-7D41-838C-C38538D7504C}"/>
              </a:ext>
            </a:extLst>
          </p:cNvPr>
          <p:cNvSpPr txBox="1"/>
          <p:nvPr/>
        </p:nvSpPr>
        <p:spPr>
          <a:xfrm>
            <a:off x="545465" y="161411"/>
            <a:ext cx="38257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dirty="0"/>
              <a:t>BDS tunnel </a:t>
            </a:r>
            <a:r>
              <a:rPr kumimoji="1" lang="en-US" altLang="ja-JP" sz="2000" dirty="0"/>
              <a:t>(PM-8 to PM+8)</a:t>
            </a:r>
            <a:endParaRPr kumimoji="1" lang="ja-JP" altLang="en-US" sz="2800"/>
          </a:p>
        </p:txBody>
      </p:sp>
      <p:pic>
        <p:nvPicPr>
          <p:cNvPr id="1025" name="Picture 1" descr="page5image12649488">
            <a:extLst>
              <a:ext uri="{FF2B5EF4-FFF2-40B4-BE49-F238E27FC236}">
                <a16:creationId xmlns:a16="http://schemas.microsoft.com/office/drawing/2014/main" id="{EDC2127A-6BAE-464D-A406-F87EB122B3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348" y="1520745"/>
            <a:ext cx="4068908" cy="2954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207CE504-D1D5-8E4C-8ECB-3F44E0A26B1A}"/>
              </a:ext>
            </a:extLst>
          </p:cNvPr>
          <p:cNvSpPr txBox="1"/>
          <p:nvPr/>
        </p:nvSpPr>
        <p:spPr>
          <a:xfrm>
            <a:off x="350842" y="4475172"/>
            <a:ext cx="39719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CR-015: Fig.5 tunnel cross-section model for cost estimation </a:t>
            </a:r>
            <a:endParaRPr kumimoji="1" lang="ja-JP" altLang="en-US" sz="1200"/>
          </a:p>
        </p:txBody>
      </p: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8BAC9052-F033-914E-B1A1-798393158F47}"/>
              </a:ext>
            </a:extLst>
          </p:cNvPr>
          <p:cNvCxnSpPr>
            <a:cxnSpLocks/>
          </p:cNvCxnSpPr>
          <p:nvPr/>
        </p:nvCxnSpPr>
        <p:spPr>
          <a:xfrm>
            <a:off x="1588851" y="969597"/>
            <a:ext cx="1303506" cy="0"/>
          </a:xfrm>
          <a:prstGeom prst="straightConnector1">
            <a:avLst/>
          </a:prstGeom>
          <a:ln w="53975">
            <a:solidFill>
              <a:srgbClr val="0432FF"/>
            </a:solidFill>
            <a:headEnd type="triangl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6223BF5E-FAFF-A040-8900-665D80B26833}"/>
              </a:ext>
            </a:extLst>
          </p:cNvPr>
          <p:cNvSpPr txBox="1"/>
          <p:nvPr/>
        </p:nvSpPr>
        <p:spPr>
          <a:xfrm>
            <a:off x="6887402" y="1879498"/>
            <a:ext cx="1677547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>
                <a:solidFill>
                  <a:srgbClr val="002060"/>
                </a:solidFill>
              </a:rPr>
              <a:t>Example: electron BDS; downstream of undulator</a:t>
            </a:r>
            <a:endParaRPr kumimoji="1" lang="ja-JP" altLang="en-US" sz="1100" b="1">
              <a:solidFill>
                <a:srgbClr val="002060"/>
              </a:solidFill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AD601DFD-6F51-7F4C-9DB5-9B35AA97A92D}"/>
              </a:ext>
            </a:extLst>
          </p:cNvPr>
          <p:cNvSpPr txBox="1"/>
          <p:nvPr/>
        </p:nvSpPr>
        <p:spPr>
          <a:xfrm>
            <a:off x="1534260" y="1261984"/>
            <a:ext cx="4635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/>
              <a:t>PM-8</a:t>
            </a:r>
            <a:endParaRPr kumimoji="1" lang="ja-JP" altLang="en-US" sz="1000"/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0B86A282-14D4-7440-AAC1-B4378EC3A103}"/>
              </a:ext>
            </a:extLst>
          </p:cNvPr>
          <p:cNvSpPr txBox="1"/>
          <p:nvPr/>
        </p:nvSpPr>
        <p:spPr>
          <a:xfrm>
            <a:off x="2714397" y="1259871"/>
            <a:ext cx="4892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/>
              <a:t>PM+8</a:t>
            </a:r>
            <a:endParaRPr kumimoji="1" lang="ja-JP" altLang="en-US" sz="1000"/>
          </a:p>
        </p:txBody>
      </p:sp>
      <p:pic>
        <p:nvPicPr>
          <p:cNvPr id="57" name="図 56" descr="スクリーンショットの画面&#10;&#10;自動的に生成された説明">
            <a:extLst>
              <a:ext uri="{FF2B5EF4-FFF2-40B4-BE49-F238E27FC236}">
                <a16:creationId xmlns:a16="http://schemas.microsoft.com/office/drawing/2014/main" id="{14B5FAB4-89E5-A14F-A9CF-0B7CE48A93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19054" y="2833116"/>
            <a:ext cx="2235845" cy="800488"/>
          </a:xfrm>
          <a:prstGeom prst="rect">
            <a:avLst/>
          </a:prstGeom>
        </p:spPr>
      </p:pic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FA3C4327-363E-4B4C-9B54-41766E6988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BCB09F6-6721-B140-81F8-AF5A9FA68A50}" type="slidenum">
              <a:rPr lang="en-US" altLang="ja-JP" smtClean="0"/>
              <a:pPr/>
              <a:t>14</a:t>
            </a:fld>
            <a:r>
              <a:rPr lang="en-US" altLang="ja-JP"/>
              <a:t> / 25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442954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42962142-8F94-F347-8B79-57262CF819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/>
              <a:t>2019.10.30 LCWS2019, CFS, Sendai International Center</a:t>
            </a:r>
            <a:endParaRPr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942EC3C-0F94-974F-BBA3-8B9EA1D0CB2F}"/>
              </a:ext>
            </a:extLst>
          </p:cNvPr>
          <p:cNvSpPr txBox="1"/>
          <p:nvPr/>
        </p:nvSpPr>
        <p:spPr>
          <a:xfrm>
            <a:off x="379672" y="208719"/>
            <a:ext cx="25178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/>
              <a:t>Positron Source</a:t>
            </a:r>
            <a:endParaRPr kumimoji="1" lang="ja-JP" altLang="en-US" sz="2800" b="1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76AD708-C6DD-654C-8D18-8806F7446A71}"/>
              </a:ext>
            </a:extLst>
          </p:cNvPr>
          <p:cNvSpPr txBox="1"/>
          <p:nvPr/>
        </p:nvSpPr>
        <p:spPr>
          <a:xfrm>
            <a:off x="379673" y="731939"/>
            <a:ext cx="400727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l"/>
            </a:pPr>
            <a:r>
              <a:rPr kumimoji="1" lang="en-US" altLang="ja-JP" sz="1800" b="1" dirty="0"/>
              <a:t>Scheme selection will be done by the end of the first year of preparation phase.</a:t>
            </a:r>
          </a:p>
          <a:p>
            <a:pPr marL="342900" indent="-342900">
              <a:buFont typeface="Wingdings" pitchFamily="2" charset="2"/>
              <a:buChar char="l"/>
            </a:pPr>
            <a:r>
              <a:rPr lang="en-US" altLang="ja-JP" sz="1800" dirty="0"/>
              <a:t>Prepare the CFS design for all possible schemes.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ADF6E675-8EBE-6F4C-A903-59AE2A24D9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6595" y="2315754"/>
            <a:ext cx="3287487" cy="2465615"/>
          </a:xfrm>
          <a:prstGeom prst="rect">
            <a:avLst/>
          </a:prstGeom>
          <a:ln w="12700">
            <a:solidFill>
              <a:srgbClr val="002060"/>
            </a:solidFill>
          </a:ln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5BB728B-9B6A-F642-9A56-5033D482DBFC}"/>
              </a:ext>
            </a:extLst>
          </p:cNvPr>
          <p:cNvSpPr txBox="1"/>
          <p:nvPr/>
        </p:nvSpPr>
        <p:spPr>
          <a:xfrm>
            <a:off x="4516992" y="207485"/>
            <a:ext cx="4757697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Wingdings" pitchFamily="2" charset="2"/>
              <a:buChar char="l"/>
            </a:pPr>
            <a:r>
              <a:rPr lang="en-US" altLang="ja-JP" sz="1800" b="1" dirty="0"/>
              <a:t>For undulator scheme, draft CFS design exists as that for BDS. </a:t>
            </a: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l"/>
            </a:pPr>
            <a:r>
              <a:rPr kumimoji="1" lang="en-US" altLang="ja-JP" sz="1800" b="1" dirty="0"/>
              <a:t>Fo</a:t>
            </a:r>
            <a:r>
              <a:rPr lang="en-US" altLang="ja-JP" sz="1800" b="1" dirty="0"/>
              <a:t>r e-driven schemes, CFS design will be conducted by following the current discussions</a:t>
            </a:r>
            <a:r>
              <a:rPr lang="en-US" altLang="ja-JP" sz="1800" dirty="0"/>
              <a:t>, for example, the separate dedicated tunnel for flexible construction/commissioning strategy </a:t>
            </a:r>
            <a:r>
              <a:rPr lang="en-US" altLang="ja-JP" sz="1800" b="1" dirty="0"/>
              <a:t>.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87E3513-65EA-3948-9B72-CA6E9312C7CE}"/>
              </a:ext>
            </a:extLst>
          </p:cNvPr>
          <p:cNvSpPr txBox="1"/>
          <p:nvPr/>
        </p:nvSpPr>
        <p:spPr>
          <a:xfrm>
            <a:off x="6099692" y="4519759"/>
            <a:ext cx="2961067" cy="2616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altLang="ja-JP" sz="1100" dirty="0"/>
              <a:t>Tunnel options for e-driven: </a:t>
            </a:r>
            <a:r>
              <a:rPr kumimoji="1" lang="en-US" altLang="ja-JP" sz="1100" dirty="0"/>
              <a:t>T.Omori, LCWS2018</a:t>
            </a:r>
            <a:endParaRPr kumimoji="1" lang="ja-JP" altLang="en-US" sz="1100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D65C0B72-6C2F-A640-A259-C1249CCC90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431" y="2302879"/>
            <a:ext cx="3521412" cy="248840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35333155-3ABA-EB42-810F-CF7A8F36EF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BCB09F6-6721-B140-81F8-AF5A9FA68A50}" type="slidenum">
              <a:rPr lang="en-US" altLang="ja-JP" smtClean="0"/>
              <a:pPr/>
              <a:t>15</a:t>
            </a:fld>
            <a:r>
              <a:rPr lang="en-US" altLang="ja-JP"/>
              <a:t> / 25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661050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A97CB99-2D9D-6C4C-89A4-FB2820CC53C6}"/>
              </a:ext>
            </a:extLst>
          </p:cNvPr>
          <p:cNvSpPr txBox="1"/>
          <p:nvPr/>
        </p:nvSpPr>
        <p:spPr>
          <a:xfrm>
            <a:off x="3294485" y="134725"/>
            <a:ext cx="24250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dirty="0"/>
              <a:t>Detector Hall</a:t>
            </a:r>
            <a:endParaRPr lang="ja-JP" altLang="en-US" sz="3200" b="1"/>
          </a:p>
        </p:txBody>
      </p:sp>
      <p:pic>
        <p:nvPicPr>
          <p:cNvPr id="14" name="図 13" descr="空, 室内, テーブル, コンピューター が含まれている画像&#10;&#10;自動的に生成された説明">
            <a:extLst>
              <a:ext uri="{FF2B5EF4-FFF2-40B4-BE49-F238E27FC236}">
                <a16:creationId xmlns:a16="http://schemas.microsoft.com/office/drawing/2014/main" id="{60907A6F-FAEB-2F42-82BB-7EEB2D4B9A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8582" y="900230"/>
            <a:ext cx="5750118" cy="3872770"/>
          </a:xfrm>
          <a:prstGeom prst="rect">
            <a:avLst/>
          </a:prstGeom>
        </p:spPr>
      </p:pic>
      <p:pic>
        <p:nvPicPr>
          <p:cNvPr id="18" name="図 17" descr="レゴ, おもちゃ, 床, 室内 が含まれている画像&#10;&#10;自動的に生成された説明">
            <a:extLst>
              <a:ext uri="{FF2B5EF4-FFF2-40B4-BE49-F238E27FC236}">
                <a16:creationId xmlns:a16="http://schemas.microsoft.com/office/drawing/2014/main" id="{7F23082C-3845-EB49-80D3-35A8E6CD1F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455" y="2387720"/>
            <a:ext cx="1936773" cy="1962946"/>
          </a:xfrm>
          <a:prstGeom prst="rect">
            <a:avLst/>
          </a:prstGeom>
        </p:spPr>
      </p:pic>
      <p:pic>
        <p:nvPicPr>
          <p:cNvPr id="20" name="図 19" descr="レゴ, 空, おもちゃ, 床 が含まれている画像&#10;&#10;自動的に生成された説明">
            <a:extLst>
              <a:ext uri="{FF2B5EF4-FFF2-40B4-BE49-F238E27FC236}">
                <a16:creationId xmlns:a16="http://schemas.microsoft.com/office/drawing/2014/main" id="{6C2BCFCA-100B-144E-A86F-377EDDFC45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409" y="237584"/>
            <a:ext cx="1861145" cy="1656944"/>
          </a:xfrm>
          <a:prstGeom prst="rect">
            <a:avLst/>
          </a:prstGeom>
        </p:spPr>
      </p:pic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81CFFF46-8540-174F-BEED-D9E22136C0E2}"/>
              </a:ext>
            </a:extLst>
          </p:cNvPr>
          <p:cNvCxnSpPr>
            <a:cxnSpLocks/>
          </p:cNvCxnSpPr>
          <p:nvPr/>
        </p:nvCxnSpPr>
        <p:spPr>
          <a:xfrm>
            <a:off x="2435539" y="356413"/>
            <a:ext cx="0" cy="1377973"/>
          </a:xfrm>
          <a:prstGeom prst="straightConnector1">
            <a:avLst/>
          </a:prstGeom>
          <a:ln w="15875">
            <a:solidFill>
              <a:schemeClr val="accent1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9E5DA44-4179-DA40-9381-3C398A75392C}"/>
              </a:ext>
            </a:extLst>
          </p:cNvPr>
          <p:cNvSpPr txBox="1"/>
          <p:nvPr/>
        </p:nvSpPr>
        <p:spPr>
          <a:xfrm>
            <a:off x="2212931" y="885155"/>
            <a:ext cx="535652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solidFill>
                  <a:schemeClr val="accent1">
                    <a:lumMod val="50000"/>
                  </a:schemeClr>
                </a:solidFill>
              </a:rPr>
              <a:t>12 m</a:t>
            </a:r>
            <a:endParaRPr lang="ja-JP" altLang="en-US" sz="1200" b="1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18574FC-DB97-4641-9FC0-F17CE26625C7}"/>
              </a:ext>
            </a:extLst>
          </p:cNvPr>
          <p:cNvSpPr txBox="1"/>
          <p:nvPr/>
        </p:nvSpPr>
        <p:spPr>
          <a:xfrm>
            <a:off x="431793" y="2047652"/>
            <a:ext cx="19672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/>
              <a:t>SiD</a:t>
            </a:r>
            <a:r>
              <a:rPr lang="ja-JP" altLang="en-US" sz="1400" b="1"/>
              <a:t>検出器</a:t>
            </a:r>
            <a:r>
              <a:rPr lang="en-US" altLang="ja-JP" sz="1400" b="1" dirty="0"/>
              <a:t>, </a:t>
            </a:r>
            <a:r>
              <a:rPr lang="ja-JP" altLang="en-US" sz="1400" b="1"/>
              <a:t>重量</a:t>
            </a:r>
            <a:r>
              <a:rPr lang="en-US" altLang="ja-JP" sz="1400" b="1" dirty="0"/>
              <a:t> 8,000t </a:t>
            </a:r>
            <a:endParaRPr lang="ja-JP" altLang="en-US" sz="1400" b="1"/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BEE71BB-F84C-2446-934C-12EA235A3DC8}"/>
              </a:ext>
            </a:extLst>
          </p:cNvPr>
          <p:cNvSpPr/>
          <p:nvPr/>
        </p:nvSpPr>
        <p:spPr>
          <a:xfrm>
            <a:off x="222258" y="203290"/>
            <a:ext cx="2529339" cy="215214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6" name="直線矢印コネクタ 35">
            <a:extLst>
              <a:ext uri="{FF2B5EF4-FFF2-40B4-BE49-F238E27FC236}">
                <a16:creationId xmlns:a16="http://schemas.microsoft.com/office/drawing/2014/main" id="{156F999F-CA6A-F940-9003-8CB50C236331}"/>
              </a:ext>
            </a:extLst>
          </p:cNvPr>
          <p:cNvCxnSpPr>
            <a:cxnSpLocks/>
          </p:cNvCxnSpPr>
          <p:nvPr/>
        </p:nvCxnSpPr>
        <p:spPr>
          <a:xfrm>
            <a:off x="587828" y="1636544"/>
            <a:ext cx="1182206" cy="228091"/>
          </a:xfrm>
          <a:prstGeom prst="straightConnector1">
            <a:avLst/>
          </a:prstGeom>
          <a:ln w="15875">
            <a:solidFill>
              <a:schemeClr val="accent1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88574BCB-CA3E-E748-92C4-C01CEF164B0C}"/>
              </a:ext>
            </a:extLst>
          </p:cNvPr>
          <p:cNvSpPr txBox="1"/>
          <p:nvPr/>
        </p:nvSpPr>
        <p:spPr>
          <a:xfrm>
            <a:off x="879991" y="1734386"/>
            <a:ext cx="5571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solidFill>
                  <a:schemeClr val="accent1">
                    <a:lumMod val="50000"/>
                  </a:schemeClr>
                </a:solidFill>
              </a:rPr>
              <a:t>11 m</a:t>
            </a:r>
            <a:endParaRPr lang="ja-JP" altLang="en-US" sz="1200" b="1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86DE695A-2D7C-0844-8926-8FD8DD91E4EC}"/>
              </a:ext>
            </a:extLst>
          </p:cNvPr>
          <p:cNvSpPr/>
          <p:nvPr/>
        </p:nvSpPr>
        <p:spPr>
          <a:xfrm>
            <a:off x="222258" y="2422489"/>
            <a:ext cx="2529339" cy="2363528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2" name="直線矢印コネクタ 41">
            <a:extLst>
              <a:ext uri="{FF2B5EF4-FFF2-40B4-BE49-F238E27FC236}">
                <a16:creationId xmlns:a16="http://schemas.microsoft.com/office/drawing/2014/main" id="{7EDDA326-4649-C447-AB7B-B8000905C974}"/>
              </a:ext>
            </a:extLst>
          </p:cNvPr>
          <p:cNvCxnSpPr>
            <a:cxnSpLocks/>
          </p:cNvCxnSpPr>
          <p:nvPr/>
        </p:nvCxnSpPr>
        <p:spPr>
          <a:xfrm>
            <a:off x="2381878" y="2482383"/>
            <a:ext cx="0" cy="1712807"/>
          </a:xfrm>
          <a:prstGeom prst="straightConnector1">
            <a:avLst/>
          </a:prstGeom>
          <a:ln w="15875">
            <a:solidFill>
              <a:schemeClr val="accent1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B6CC81DB-9156-B54E-99F3-0283EF16174F}"/>
              </a:ext>
            </a:extLst>
          </p:cNvPr>
          <p:cNvSpPr txBox="1"/>
          <p:nvPr/>
        </p:nvSpPr>
        <p:spPr>
          <a:xfrm>
            <a:off x="2212931" y="3196274"/>
            <a:ext cx="531652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solidFill>
                  <a:schemeClr val="accent1">
                    <a:lumMod val="50000"/>
                  </a:schemeClr>
                </a:solidFill>
              </a:rPr>
              <a:t>16 m</a:t>
            </a:r>
            <a:endParaRPr lang="ja-JP" altLang="en-US" sz="1200" b="1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45" name="直線矢印コネクタ 44">
            <a:extLst>
              <a:ext uri="{FF2B5EF4-FFF2-40B4-BE49-F238E27FC236}">
                <a16:creationId xmlns:a16="http://schemas.microsoft.com/office/drawing/2014/main" id="{4B79AF8E-910E-A54D-9E41-4BC4DDFBFA68}"/>
              </a:ext>
            </a:extLst>
          </p:cNvPr>
          <p:cNvCxnSpPr>
            <a:cxnSpLocks/>
          </p:cNvCxnSpPr>
          <p:nvPr/>
        </p:nvCxnSpPr>
        <p:spPr>
          <a:xfrm>
            <a:off x="587828" y="4065275"/>
            <a:ext cx="1131787" cy="244730"/>
          </a:xfrm>
          <a:prstGeom prst="straightConnector1">
            <a:avLst/>
          </a:prstGeom>
          <a:ln w="15875">
            <a:solidFill>
              <a:schemeClr val="accent1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18A3C139-3CAA-CE41-BF69-B5F1C0C9FF67}"/>
              </a:ext>
            </a:extLst>
          </p:cNvPr>
          <p:cNvSpPr txBox="1"/>
          <p:nvPr/>
        </p:nvSpPr>
        <p:spPr>
          <a:xfrm>
            <a:off x="771064" y="4134348"/>
            <a:ext cx="5571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solidFill>
                  <a:schemeClr val="accent1">
                    <a:lumMod val="50000"/>
                  </a:schemeClr>
                </a:solidFill>
              </a:rPr>
              <a:t>13 m</a:t>
            </a:r>
            <a:endParaRPr lang="ja-JP" altLang="en-US" sz="1200" b="1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49" name="直線矢印コネクタ 48">
            <a:extLst>
              <a:ext uri="{FF2B5EF4-FFF2-40B4-BE49-F238E27FC236}">
                <a16:creationId xmlns:a16="http://schemas.microsoft.com/office/drawing/2014/main" id="{65C41A4D-F9A4-E548-8B6A-55D8922727DD}"/>
              </a:ext>
            </a:extLst>
          </p:cNvPr>
          <p:cNvCxnSpPr>
            <a:cxnSpLocks/>
            <a:stCxn id="41" idx="3"/>
          </p:cNvCxnSpPr>
          <p:nvPr/>
        </p:nvCxnSpPr>
        <p:spPr>
          <a:xfrm flipV="1">
            <a:off x="2751597" y="2981875"/>
            <a:ext cx="2975963" cy="622378"/>
          </a:xfrm>
          <a:prstGeom prst="straightConnector1">
            <a:avLst/>
          </a:prstGeom>
          <a:ln w="19050"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9D23C795-D001-7C44-858C-3C7471F7E549}"/>
              </a:ext>
            </a:extLst>
          </p:cNvPr>
          <p:cNvSpPr txBox="1"/>
          <p:nvPr/>
        </p:nvSpPr>
        <p:spPr>
          <a:xfrm>
            <a:off x="4572000" y="997473"/>
            <a:ext cx="2045214" cy="6924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/>
              <a:t>Vertical Shaft for Detector (diam. 18m )</a:t>
            </a:r>
          </a:p>
          <a:p>
            <a:pPr algn="ctr"/>
            <a:r>
              <a:rPr lang="en-US" altLang="ja-JP" sz="1100" dirty="0"/>
              <a:t>4000t Crane</a:t>
            </a:r>
            <a:endParaRPr lang="ja-JP" altLang="en-US" sz="1100"/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767B50D2-B263-3243-91DB-548CD216ECFA}"/>
              </a:ext>
            </a:extLst>
          </p:cNvPr>
          <p:cNvSpPr txBox="1"/>
          <p:nvPr/>
        </p:nvSpPr>
        <p:spPr>
          <a:xfrm>
            <a:off x="6949542" y="1052373"/>
            <a:ext cx="1308279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200" b="1" dirty="0"/>
              <a:t>Utility Shaft</a:t>
            </a:r>
          </a:p>
          <a:p>
            <a:r>
              <a:rPr lang="ja-JP" altLang="en-US" sz="1200" b="1"/>
              <a:t>（</a:t>
            </a:r>
            <a:r>
              <a:rPr lang="en-US" altLang="ja-JP" sz="1200" b="1" dirty="0"/>
              <a:t>diam. 10m</a:t>
            </a:r>
            <a:r>
              <a:rPr lang="ja-JP" altLang="en-US" sz="1200" b="1"/>
              <a:t>）</a:t>
            </a:r>
            <a:endParaRPr lang="en-US" altLang="ja-JP" sz="1200" b="1" dirty="0"/>
          </a:p>
        </p:txBody>
      </p:sp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07068E82-BAC5-BE4E-9E4D-8F64B7AB44DC}"/>
              </a:ext>
            </a:extLst>
          </p:cNvPr>
          <p:cNvCxnSpPr>
            <a:cxnSpLocks/>
            <a:stCxn id="32" idx="3"/>
          </p:cNvCxnSpPr>
          <p:nvPr/>
        </p:nvCxnSpPr>
        <p:spPr>
          <a:xfrm>
            <a:off x="2751597" y="1279360"/>
            <a:ext cx="1905814" cy="1213464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ECC62E32-A659-F14A-BF1C-F056956D1062}"/>
              </a:ext>
            </a:extLst>
          </p:cNvPr>
          <p:cNvSpPr txBox="1"/>
          <p:nvPr/>
        </p:nvSpPr>
        <p:spPr>
          <a:xfrm>
            <a:off x="5246089" y="2552718"/>
            <a:ext cx="36901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800" b="1" dirty="0">
                <a:solidFill>
                  <a:srgbClr val="C00000"/>
                </a:solidFill>
              </a:rPr>
              <a:t>IP</a:t>
            </a:r>
            <a:endParaRPr kumimoji="1" lang="ja-JP" altLang="en-US" sz="1800" b="1">
              <a:solidFill>
                <a:srgbClr val="C00000"/>
              </a:solidFill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43D2595E-16E4-2244-A865-F43EF184A2E6}"/>
              </a:ext>
            </a:extLst>
          </p:cNvPr>
          <p:cNvSpPr txBox="1"/>
          <p:nvPr/>
        </p:nvSpPr>
        <p:spPr>
          <a:xfrm rot="20028754">
            <a:off x="8025963" y="2962923"/>
            <a:ext cx="107914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b="1" dirty="0"/>
              <a:t>Damping Ring</a:t>
            </a:r>
            <a:endParaRPr kumimoji="1" lang="ja-JP" altLang="en-US" sz="1800" b="1"/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2D9C95C3-98F9-6F49-9837-3AD627321A93}"/>
              </a:ext>
            </a:extLst>
          </p:cNvPr>
          <p:cNvSpPr txBox="1"/>
          <p:nvPr/>
        </p:nvSpPr>
        <p:spPr>
          <a:xfrm rot="20259082">
            <a:off x="2891763" y="3874358"/>
            <a:ext cx="110132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b="1" dirty="0"/>
              <a:t>BDS (electron)</a:t>
            </a:r>
            <a:endParaRPr kumimoji="1" lang="ja-JP" altLang="en-US" sz="1800" b="1"/>
          </a:p>
        </p:txBody>
      </p:sp>
      <p:cxnSp>
        <p:nvCxnSpPr>
          <p:cNvPr id="64" name="直線矢印コネクタ 63">
            <a:extLst>
              <a:ext uri="{FF2B5EF4-FFF2-40B4-BE49-F238E27FC236}">
                <a16:creationId xmlns:a16="http://schemas.microsoft.com/office/drawing/2014/main" id="{C3DA0F7A-FE50-534F-9242-D96301A45C4D}"/>
              </a:ext>
            </a:extLst>
          </p:cNvPr>
          <p:cNvCxnSpPr>
            <a:cxnSpLocks/>
          </p:cNvCxnSpPr>
          <p:nvPr/>
        </p:nvCxnSpPr>
        <p:spPr>
          <a:xfrm>
            <a:off x="7298307" y="2674609"/>
            <a:ext cx="0" cy="1461001"/>
          </a:xfrm>
          <a:prstGeom prst="straightConnector1">
            <a:avLst/>
          </a:prstGeom>
          <a:ln w="15875">
            <a:solidFill>
              <a:srgbClr val="0432F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25BF024A-990D-994B-8124-266FEF75014A}"/>
              </a:ext>
            </a:extLst>
          </p:cNvPr>
          <p:cNvSpPr txBox="1"/>
          <p:nvPr/>
        </p:nvSpPr>
        <p:spPr>
          <a:xfrm>
            <a:off x="7129360" y="3266609"/>
            <a:ext cx="62475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400" b="1" dirty="0">
                <a:solidFill>
                  <a:srgbClr val="0432FF"/>
                </a:solidFill>
              </a:rPr>
              <a:t>40 m</a:t>
            </a:r>
            <a:endParaRPr lang="ja-JP" altLang="en-US" sz="1400" b="1">
              <a:solidFill>
                <a:srgbClr val="0432FF"/>
              </a:solidFill>
            </a:endParaRPr>
          </a:p>
        </p:txBody>
      </p:sp>
      <p:cxnSp>
        <p:nvCxnSpPr>
          <p:cNvPr id="66" name="直線矢印コネクタ 65">
            <a:extLst>
              <a:ext uri="{FF2B5EF4-FFF2-40B4-BE49-F238E27FC236}">
                <a16:creationId xmlns:a16="http://schemas.microsoft.com/office/drawing/2014/main" id="{EA79482C-CE80-1149-AC87-172992FADA90}"/>
              </a:ext>
            </a:extLst>
          </p:cNvPr>
          <p:cNvCxnSpPr>
            <a:cxnSpLocks/>
          </p:cNvCxnSpPr>
          <p:nvPr/>
        </p:nvCxnSpPr>
        <p:spPr>
          <a:xfrm>
            <a:off x="4174279" y="1563722"/>
            <a:ext cx="2955081" cy="1301596"/>
          </a:xfrm>
          <a:prstGeom prst="straightConnector1">
            <a:avLst/>
          </a:prstGeom>
          <a:ln w="15875">
            <a:solidFill>
              <a:srgbClr val="0432F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C8C57F06-CA0A-A84F-9DDA-CBD1B15898EA}"/>
              </a:ext>
            </a:extLst>
          </p:cNvPr>
          <p:cNvSpPr txBox="1"/>
          <p:nvPr/>
        </p:nvSpPr>
        <p:spPr>
          <a:xfrm>
            <a:off x="5832723" y="2020135"/>
            <a:ext cx="73471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400" b="1" dirty="0">
                <a:solidFill>
                  <a:srgbClr val="0432FF"/>
                </a:solidFill>
              </a:rPr>
              <a:t>133 m</a:t>
            </a:r>
            <a:endParaRPr lang="ja-JP" altLang="en-US" sz="1400" b="1">
              <a:solidFill>
                <a:srgbClr val="0432FF"/>
              </a:solidFill>
            </a:endParaRPr>
          </a:p>
        </p:txBody>
      </p:sp>
      <p:cxnSp>
        <p:nvCxnSpPr>
          <p:cNvPr id="71" name="直線矢印コネクタ 70">
            <a:extLst>
              <a:ext uri="{FF2B5EF4-FFF2-40B4-BE49-F238E27FC236}">
                <a16:creationId xmlns:a16="http://schemas.microsoft.com/office/drawing/2014/main" id="{393CCB1A-0172-404F-BF30-B6BEB4121FE7}"/>
              </a:ext>
            </a:extLst>
          </p:cNvPr>
          <p:cNvCxnSpPr>
            <a:cxnSpLocks/>
          </p:cNvCxnSpPr>
          <p:nvPr/>
        </p:nvCxnSpPr>
        <p:spPr>
          <a:xfrm flipH="1">
            <a:off x="3641650" y="1390765"/>
            <a:ext cx="683433" cy="127434"/>
          </a:xfrm>
          <a:prstGeom prst="straightConnector1">
            <a:avLst/>
          </a:prstGeom>
          <a:ln w="15875">
            <a:solidFill>
              <a:srgbClr val="0432F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D1256FBF-8FD9-A242-9144-35B38E7131BD}"/>
              </a:ext>
            </a:extLst>
          </p:cNvPr>
          <p:cNvSpPr txBox="1"/>
          <p:nvPr/>
        </p:nvSpPr>
        <p:spPr>
          <a:xfrm>
            <a:off x="3465451" y="1079295"/>
            <a:ext cx="62475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400" b="1" dirty="0">
                <a:solidFill>
                  <a:srgbClr val="0432FF"/>
                </a:solidFill>
              </a:rPr>
              <a:t>25 m</a:t>
            </a:r>
            <a:endParaRPr lang="ja-JP" altLang="en-US" sz="1400" b="1">
              <a:solidFill>
                <a:srgbClr val="0432FF"/>
              </a:solidFill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DE2EED03-8A41-6F4D-ADF5-ED6B7B8E6A83}"/>
              </a:ext>
            </a:extLst>
          </p:cNvPr>
          <p:cNvSpPr txBox="1"/>
          <p:nvPr/>
        </p:nvSpPr>
        <p:spPr>
          <a:xfrm>
            <a:off x="395962" y="4440561"/>
            <a:ext cx="20521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/>
              <a:t>ILD</a:t>
            </a:r>
            <a:r>
              <a:rPr lang="ja-JP" altLang="en-US" sz="1400" b="1"/>
              <a:t>検出器</a:t>
            </a:r>
            <a:r>
              <a:rPr lang="en-US" altLang="ja-JP" sz="1400" b="1" dirty="0"/>
              <a:t>, </a:t>
            </a:r>
            <a:r>
              <a:rPr lang="ja-JP" altLang="en-US" sz="1400" b="1"/>
              <a:t>重量</a:t>
            </a:r>
            <a:r>
              <a:rPr lang="en-US" altLang="ja-JP" sz="1400" b="1" dirty="0"/>
              <a:t> 15,000t </a:t>
            </a:r>
            <a:endParaRPr lang="ja-JP" altLang="en-US" sz="1400" b="1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57695C92-C80B-614C-A9B6-F2D4736D49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97848" y="4828195"/>
            <a:ext cx="4910097" cy="273844"/>
          </a:xfrm>
        </p:spPr>
        <p:txBody>
          <a:bodyPr/>
          <a:lstStyle/>
          <a:p>
            <a:r>
              <a:rPr lang="en-US" altLang="ja-JP"/>
              <a:t>2019.10.30 LCWS2019, CFS, Sendai International Center</a:t>
            </a:r>
            <a:endParaRPr lang="ja-JP" altLang="en-US"/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68A57425-FEF1-8847-AFE9-FD02FC4F6ED5}"/>
              </a:ext>
            </a:extLst>
          </p:cNvPr>
          <p:cNvSpPr txBox="1"/>
          <p:nvPr/>
        </p:nvSpPr>
        <p:spPr>
          <a:xfrm rot="20259082">
            <a:off x="7766504" y="1829621"/>
            <a:ext cx="1110945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b="1" dirty="0"/>
              <a:t>BDS (positron)</a:t>
            </a:r>
            <a:endParaRPr kumimoji="1" lang="ja-JP" altLang="en-US" sz="1800" b="1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CF528EAB-3FD7-024F-88F4-80307602C4F0}"/>
              </a:ext>
            </a:extLst>
          </p:cNvPr>
          <p:cNvSpPr txBox="1"/>
          <p:nvPr/>
        </p:nvSpPr>
        <p:spPr>
          <a:xfrm>
            <a:off x="6302410" y="3551854"/>
            <a:ext cx="597801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200" b="1" dirty="0"/>
              <a:t>Utility </a:t>
            </a:r>
          </a:p>
          <a:p>
            <a:r>
              <a:rPr lang="en-US" altLang="ja-JP" sz="1200" b="1" dirty="0"/>
              <a:t>floors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6ECD4042-F7CD-4F40-8D99-CAA6F277E6AD}"/>
              </a:ext>
            </a:extLst>
          </p:cNvPr>
          <p:cNvSpPr txBox="1"/>
          <p:nvPr/>
        </p:nvSpPr>
        <p:spPr>
          <a:xfrm>
            <a:off x="3493169" y="4166386"/>
            <a:ext cx="4529093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800" b="1" dirty="0"/>
              <a:t>Layout of the detector hall and around is under discussion with MDI </a:t>
            </a:r>
            <a:endParaRPr lang="ja-JP" altLang="en-US" sz="1400"/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FF3D9EC1-EB9A-2249-B6DE-AC7BAFD88D38}"/>
              </a:ext>
            </a:extLst>
          </p:cNvPr>
          <p:cNvSpPr txBox="1"/>
          <p:nvPr/>
        </p:nvSpPr>
        <p:spPr>
          <a:xfrm>
            <a:off x="8182395" y="4437943"/>
            <a:ext cx="97013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 dirty="0">
                <a:solidFill>
                  <a:schemeClr val="bg1">
                    <a:lumMod val="50000"/>
                  </a:schemeClr>
                </a:solidFill>
              </a:rPr>
              <a:t>Rey.Hori / KEK</a:t>
            </a:r>
            <a:endParaRPr kumimoji="1" lang="ja-JP" altLang="en-US" sz="105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8932D8EF-E654-8B4E-AD23-5B428C341A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BCB09F6-6721-B140-81F8-AF5A9FA68A50}" type="slidenum">
              <a:rPr lang="en-US" altLang="ja-JP" smtClean="0"/>
              <a:pPr/>
              <a:t>16</a:t>
            </a:fld>
            <a:r>
              <a:rPr lang="en-US" altLang="ja-JP"/>
              <a:t> / 25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54882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C116367A-13F5-F741-87C8-A58D28E8830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424" r="14830" b="31162"/>
          <a:stretch/>
        </p:blipFill>
        <p:spPr>
          <a:xfrm>
            <a:off x="384931" y="800316"/>
            <a:ext cx="7980118" cy="3867587"/>
          </a:xfrm>
          <a:prstGeom prst="rect">
            <a:avLst/>
          </a:prstGeom>
        </p:spPr>
      </p:pic>
      <p:cxnSp>
        <p:nvCxnSpPr>
          <p:cNvPr id="4" name="直線矢印コネクタ 3">
            <a:extLst>
              <a:ext uri="{FF2B5EF4-FFF2-40B4-BE49-F238E27FC236}">
                <a16:creationId xmlns:a16="http://schemas.microsoft.com/office/drawing/2014/main" id="{29D184ED-5E4B-1645-AF8A-0117AA023971}"/>
              </a:ext>
            </a:extLst>
          </p:cNvPr>
          <p:cNvCxnSpPr>
            <a:cxnSpLocks/>
          </p:cNvCxnSpPr>
          <p:nvPr/>
        </p:nvCxnSpPr>
        <p:spPr>
          <a:xfrm>
            <a:off x="3514529" y="4739887"/>
            <a:ext cx="162897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BE3D233-8823-4446-BB4E-DDA3AFB1983B}"/>
              </a:ext>
            </a:extLst>
          </p:cNvPr>
          <p:cNvSpPr txBox="1"/>
          <p:nvPr/>
        </p:nvSpPr>
        <p:spPr>
          <a:xfrm>
            <a:off x="4033835" y="4447793"/>
            <a:ext cx="5100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>
                <a:solidFill>
                  <a:srgbClr val="002060"/>
                </a:solidFill>
              </a:rPr>
              <a:t>96m</a:t>
            </a:r>
            <a:endParaRPr lang="ja-JP" altLang="en-US" sz="1400" b="1">
              <a:solidFill>
                <a:srgbClr val="002060"/>
              </a:solidFill>
            </a:endParaRPr>
          </a:p>
        </p:txBody>
      </p: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9C5E3C9F-980F-264D-85DD-6D6C8B35836F}"/>
              </a:ext>
            </a:extLst>
          </p:cNvPr>
          <p:cNvCxnSpPr>
            <a:cxnSpLocks/>
          </p:cNvCxnSpPr>
          <p:nvPr/>
        </p:nvCxnSpPr>
        <p:spPr>
          <a:xfrm>
            <a:off x="5359915" y="1890517"/>
            <a:ext cx="8448" cy="255727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74A085A-5E03-5D43-9BAB-D274BEF08C8D}"/>
              </a:ext>
            </a:extLst>
          </p:cNvPr>
          <p:cNvSpPr txBox="1"/>
          <p:nvPr/>
        </p:nvSpPr>
        <p:spPr>
          <a:xfrm>
            <a:off x="5347142" y="3720982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>
                <a:solidFill>
                  <a:srgbClr val="002060"/>
                </a:solidFill>
              </a:rPr>
              <a:t>160m</a:t>
            </a:r>
            <a:endParaRPr lang="ja-JP" altLang="en-US" sz="1400" b="1">
              <a:solidFill>
                <a:srgbClr val="002060"/>
              </a:solidFill>
            </a:endParaRPr>
          </a:p>
        </p:txBody>
      </p: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2ECC7ED5-5C02-204A-8C0A-E184664D057B}"/>
              </a:ext>
            </a:extLst>
          </p:cNvPr>
          <p:cNvCxnSpPr/>
          <p:nvPr/>
        </p:nvCxnSpPr>
        <p:spPr>
          <a:xfrm>
            <a:off x="4718953" y="964184"/>
            <a:ext cx="20733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69EC937B-C5A6-7A4E-BEEB-B9D61FFCB4EB}"/>
              </a:ext>
            </a:extLst>
          </p:cNvPr>
          <p:cNvCxnSpPr/>
          <p:nvPr/>
        </p:nvCxnSpPr>
        <p:spPr>
          <a:xfrm flipH="1">
            <a:off x="5162537" y="964184"/>
            <a:ext cx="19138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7FC6CAB-FEFA-8A46-B6A3-FBD56DB3FD83}"/>
              </a:ext>
            </a:extLst>
          </p:cNvPr>
          <p:cNvSpPr txBox="1"/>
          <p:nvPr/>
        </p:nvSpPr>
        <p:spPr>
          <a:xfrm>
            <a:off x="5258230" y="688544"/>
            <a:ext cx="5100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>
                <a:solidFill>
                  <a:srgbClr val="002060"/>
                </a:solidFill>
              </a:rPr>
              <a:t>11m</a:t>
            </a:r>
            <a:endParaRPr lang="ja-JP" altLang="en-US" sz="1400" b="1">
              <a:solidFill>
                <a:srgbClr val="002060"/>
              </a:solidFill>
            </a:endParaRPr>
          </a:p>
        </p:txBody>
      </p: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128C4DC4-58F5-5348-B4D1-AE1CAC2F49BF}"/>
              </a:ext>
            </a:extLst>
          </p:cNvPr>
          <p:cNvCxnSpPr/>
          <p:nvPr/>
        </p:nvCxnSpPr>
        <p:spPr>
          <a:xfrm>
            <a:off x="3257217" y="4059596"/>
            <a:ext cx="20733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D9B7348F-F0C1-D945-93E1-50F55EE1F7CD}"/>
              </a:ext>
            </a:extLst>
          </p:cNvPr>
          <p:cNvCxnSpPr/>
          <p:nvPr/>
        </p:nvCxnSpPr>
        <p:spPr>
          <a:xfrm flipH="1">
            <a:off x="3584253" y="4059596"/>
            <a:ext cx="19138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0201936B-F30F-DE4A-9681-26D3B1FA48FE}"/>
              </a:ext>
            </a:extLst>
          </p:cNvPr>
          <p:cNvSpPr txBox="1"/>
          <p:nvPr/>
        </p:nvSpPr>
        <p:spPr>
          <a:xfrm>
            <a:off x="2876892" y="3874871"/>
            <a:ext cx="4187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>
                <a:solidFill>
                  <a:srgbClr val="002060"/>
                </a:solidFill>
              </a:rPr>
              <a:t>4m</a:t>
            </a:r>
            <a:endParaRPr lang="ja-JP" altLang="en-US" sz="1400" b="1">
              <a:solidFill>
                <a:srgbClr val="002060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033935C6-439A-DD47-8FC0-70656CF785A3}"/>
              </a:ext>
            </a:extLst>
          </p:cNvPr>
          <p:cNvSpPr txBox="1"/>
          <p:nvPr/>
        </p:nvSpPr>
        <p:spPr>
          <a:xfrm>
            <a:off x="298764" y="156246"/>
            <a:ext cx="39910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/>
              <a:t>Plan view of the Detector Hall</a:t>
            </a:r>
            <a:endParaRPr lang="ja-JP" altLang="en-US" sz="2400" b="1"/>
          </a:p>
        </p:txBody>
      </p: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D390444F-0B17-1B4D-8C62-961128ACDF55}"/>
              </a:ext>
            </a:extLst>
          </p:cNvPr>
          <p:cNvCxnSpPr>
            <a:cxnSpLocks/>
          </p:cNvCxnSpPr>
          <p:nvPr/>
        </p:nvCxnSpPr>
        <p:spPr>
          <a:xfrm>
            <a:off x="7247472" y="1572016"/>
            <a:ext cx="0" cy="162316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52EF3E92-2CF6-BE4D-BA32-ECA3AC4CA127}"/>
              </a:ext>
            </a:extLst>
          </p:cNvPr>
          <p:cNvSpPr txBox="1"/>
          <p:nvPr/>
        </p:nvSpPr>
        <p:spPr>
          <a:xfrm>
            <a:off x="7056619" y="2217983"/>
            <a:ext cx="60144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400" b="1" dirty="0">
                <a:solidFill>
                  <a:srgbClr val="002060"/>
                </a:solidFill>
              </a:rPr>
              <a:t>100m</a:t>
            </a:r>
            <a:endParaRPr lang="ja-JP" altLang="en-US" sz="1400" b="1">
              <a:solidFill>
                <a:srgbClr val="002060"/>
              </a:solidFill>
            </a:endParaRPr>
          </a:p>
        </p:txBody>
      </p: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C78D3D77-FE25-4F42-A255-1E1181234890}"/>
              </a:ext>
            </a:extLst>
          </p:cNvPr>
          <p:cNvCxnSpPr>
            <a:cxnSpLocks/>
          </p:cNvCxnSpPr>
          <p:nvPr/>
        </p:nvCxnSpPr>
        <p:spPr>
          <a:xfrm>
            <a:off x="1751061" y="1255601"/>
            <a:ext cx="507562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38AC31B8-258F-4145-AAB1-8BFD495D6149}"/>
              </a:ext>
            </a:extLst>
          </p:cNvPr>
          <p:cNvSpPr txBox="1"/>
          <p:nvPr/>
        </p:nvSpPr>
        <p:spPr>
          <a:xfrm>
            <a:off x="3078499" y="968224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>
                <a:solidFill>
                  <a:srgbClr val="002060"/>
                </a:solidFill>
              </a:rPr>
              <a:t>300m</a:t>
            </a:r>
            <a:endParaRPr lang="ja-JP" altLang="en-US" sz="1400" b="1">
              <a:solidFill>
                <a:srgbClr val="002060"/>
              </a:solidFill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07F558C5-D09F-0748-A79F-F0F9AEDDD51A}"/>
              </a:ext>
            </a:extLst>
          </p:cNvPr>
          <p:cNvSpPr txBox="1"/>
          <p:nvPr/>
        </p:nvSpPr>
        <p:spPr>
          <a:xfrm>
            <a:off x="639734" y="935432"/>
            <a:ext cx="12218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/>
              <a:t>Damping Ring</a:t>
            </a:r>
          </a:p>
          <a:p>
            <a:r>
              <a:rPr lang="en-US" altLang="ja-JP" sz="1000" dirty="0"/>
              <a:t>Straight section</a:t>
            </a:r>
            <a:endParaRPr lang="ja-JP" altLang="en-US" sz="1000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CFCF74FF-AC12-344C-9657-D61C170D9AB0}"/>
              </a:ext>
            </a:extLst>
          </p:cNvPr>
          <p:cNvSpPr txBox="1"/>
          <p:nvPr/>
        </p:nvSpPr>
        <p:spPr>
          <a:xfrm rot="20340000">
            <a:off x="1943959" y="2377372"/>
            <a:ext cx="127951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 dirty="0"/>
              <a:t>Distribution of 66kV</a:t>
            </a:r>
            <a:endParaRPr lang="ja-JP" altLang="en-US" sz="105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BBE6AFB5-A0AA-6F49-A02F-8C1AB5CECF43}"/>
              </a:ext>
            </a:extLst>
          </p:cNvPr>
          <p:cNvSpPr txBox="1"/>
          <p:nvPr/>
        </p:nvSpPr>
        <p:spPr>
          <a:xfrm>
            <a:off x="4466607" y="387079"/>
            <a:ext cx="12041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/>
              <a:t>Access tunnel</a:t>
            </a:r>
            <a:endParaRPr lang="ja-JP" altLang="en-US" sz="1400" b="1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2788B96A-8E21-AB4A-A3A5-9C0AEDE9ACD7}"/>
              </a:ext>
            </a:extLst>
          </p:cNvPr>
          <p:cNvSpPr txBox="1"/>
          <p:nvPr/>
        </p:nvSpPr>
        <p:spPr>
          <a:xfrm>
            <a:off x="7848919" y="2104646"/>
            <a:ext cx="1178528" cy="615553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400" b="1" dirty="0"/>
              <a:t>ELTR/PRTL</a:t>
            </a:r>
          </a:p>
          <a:p>
            <a:r>
              <a:rPr lang="en-US" altLang="ja-JP" sz="1000" dirty="0"/>
              <a:t>Electron injection</a:t>
            </a:r>
          </a:p>
          <a:p>
            <a:r>
              <a:rPr lang="en-US" altLang="ja-JP" sz="1000" dirty="0"/>
              <a:t>Positron extraction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C82689CA-4A87-124E-8410-0F0D6C02F0BD}"/>
              </a:ext>
            </a:extLst>
          </p:cNvPr>
          <p:cNvSpPr txBox="1"/>
          <p:nvPr/>
        </p:nvSpPr>
        <p:spPr>
          <a:xfrm>
            <a:off x="6721553" y="3400479"/>
            <a:ext cx="14068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/>
              <a:t>BDS (electron)</a:t>
            </a:r>
            <a:endParaRPr lang="ja-JP" altLang="en-US" sz="1600" b="1"/>
          </a:p>
        </p:txBody>
      </p:sp>
      <p:sp>
        <p:nvSpPr>
          <p:cNvPr id="39" name="フッター プレースホルダー 1">
            <a:extLst>
              <a:ext uri="{FF2B5EF4-FFF2-40B4-BE49-F238E27FC236}">
                <a16:creationId xmlns:a16="http://schemas.microsoft.com/office/drawing/2014/main" id="{76F3452E-7005-7743-9E33-F9C845D0F2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97848" y="4828195"/>
            <a:ext cx="4910097" cy="273844"/>
          </a:xfrm>
        </p:spPr>
        <p:txBody>
          <a:bodyPr/>
          <a:lstStyle/>
          <a:p>
            <a:r>
              <a:rPr lang="en-US" altLang="ja-JP"/>
              <a:t>2019.10.30 LCWS2019, CFS, Sendai International Center</a:t>
            </a:r>
            <a:endParaRPr lang="ja-JP" altLang="en-US"/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B453C5D0-D9BA-724D-B833-698EC699D90A}"/>
              </a:ext>
            </a:extLst>
          </p:cNvPr>
          <p:cNvSpPr txBox="1"/>
          <p:nvPr/>
        </p:nvSpPr>
        <p:spPr>
          <a:xfrm>
            <a:off x="252697" y="2118556"/>
            <a:ext cx="1176925" cy="615553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400" b="1" dirty="0"/>
              <a:t>PLTR/ERTL</a:t>
            </a:r>
          </a:p>
          <a:p>
            <a:r>
              <a:rPr lang="en-US" altLang="ja-JP" sz="1000" dirty="0"/>
              <a:t>Positron injection</a:t>
            </a:r>
          </a:p>
          <a:p>
            <a:r>
              <a:rPr lang="en-US" altLang="ja-JP" sz="1000" dirty="0"/>
              <a:t>Electron extraction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6956CBA0-58EE-E248-A4D3-D5056BD83A3B}"/>
              </a:ext>
            </a:extLst>
          </p:cNvPr>
          <p:cNvSpPr txBox="1"/>
          <p:nvPr/>
        </p:nvSpPr>
        <p:spPr>
          <a:xfrm>
            <a:off x="816847" y="3400479"/>
            <a:ext cx="14180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/>
              <a:t>BDS (positron)</a:t>
            </a:r>
            <a:endParaRPr lang="ja-JP" altLang="en-US" sz="1600" b="1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ECA9BC6A-0AB1-8C48-9673-BA021D195C3E}"/>
              </a:ext>
            </a:extLst>
          </p:cNvPr>
          <p:cNvSpPr txBox="1"/>
          <p:nvPr/>
        </p:nvSpPr>
        <p:spPr>
          <a:xfrm rot="1260000">
            <a:off x="5597330" y="2486730"/>
            <a:ext cx="127951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 dirty="0"/>
              <a:t>Distribution of 66kV</a:t>
            </a:r>
            <a:endParaRPr lang="ja-JP" altLang="en-US" sz="1050"/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BA40A0C7-3282-7846-BA7E-FA56B89872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BCB09F6-6721-B140-81F8-AF5A9FA68A50}" type="slidenum">
              <a:rPr lang="en-US" altLang="ja-JP" smtClean="0"/>
              <a:pPr/>
              <a:t>17</a:t>
            </a:fld>
            <a:r>
              <a:rPr lang="en-US" altLang="ja-JP"/>
              <a:t> / 25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547264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499AD0D-7022-B143-84B8-92E48F426A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97848" y="4828195"/>
            <a:ext cx="4910097" cy="273844"/>
          </a:xfrm>
        </p:spPr>
        <p:txBody>
          <a:bodyPr/>
          <a:lstStyle/>
          <a:p>
            <a:r>
              <a:rPr lang="en-US" altLang="ja-JP"/>
              <a:t>2019.10.30 LCWS2019, CFS, Sendai International Center</a:t>
            </a:r>
            <a:endParaRPr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CB13D74-CFEE-F443-BFCA-6F78CB116A55}"/>
              </a:ext>
            </a:extLst>
          </p:cNvPr>
          <p:cNvSpPr txBox="1"/>
          <p:nvPr/>
        </p:nvSpPr>
        <p:spPr>
          <a:xfrm>
            <a:off x="292503" y="136244"/>
            <a:ext cx="35378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b="1" dirty="0">
                <a:solidFill>
                  <a:srgbClr val="002060"/>
                </a:solidFill>
              </a:rPr>
              <a:t>Main beam dump</a:t>
            </a:r>
            <a:endParaRPr kumimoji="1" lang="ja-JP" altLang="en-US" sz="3200" b="1">
              <a:solidFill>
                <a:srgbClr val="002060"/>
              </a:solidFill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84DC21B-E632-0F44-92A5-3BAAC9F85C18}"/>
              </a:ext>
            </a:extLst>
          </p:cNvPr>
          <p:cNvSpPr txBox="1"/>
          <p:nvPr/>
        </p:nvSpPr>
        <p:spPr>
          <a:xfrm>
            <a:off x="6186396" y="369179"/>
            <a:ext cx="2880709" cy="218521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Wingdings" pitchFamily="2" charset="2"/>
              <a:buChar char="n"/>
            </a:pPr>
            <a:r>
              <a:rPr lang="en-US" altLang="ja-JP" sz="1800" dirty="0">
                <a:latin typeface="Helvetica" pitchFamily="2" charset="0"/>
              </a:rPr>
              <a:t>Big cavern to install the 5m-thick shields.</a:t>
            </a: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n"/>
            </a:pPr>
            <a:r>
              <a:rPr lang="en-US" altLang="ja-JP" sz="1800" dirty="0">
                <a:latin typeface="Helvetica" pitchFamily="2" charset="0"/>
              </a:rPr>
              <a:t>Water dump capable for 18MW beam power (1TeV).</a:t>
            </a: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n"/>
            </a:pPr>
            <a:r>
              <a:rPr lang="en-US" altLang="ja-JP" sz="1800" dirty="0">
                <a:latin typeface="Helvetica" pitchFamily="2" charset="0"/>
              </a:rPr>
              <a:t>Enable the future de-commissioning</a:t>
            </a:r>
          </a:p>
        </p:txBody>
      </p:sp>
      <p:pic>
        <p:nvPicPr>
          <p:cNvPr id="15" name="図 14" descr="スクリーンショット が含まれている画像&#10;&#10;自動的に生成された説明">
            <a:extLst>
              <a:ext uri="{FF2B5EF4-FFF2-40B4-BE49-F238E27FC236}">
                <a16:creationId xmlns:a16="http://schemas.microsoft.com/office/drawing/2014/main" id="{D506D1FB-435C-4C48-AE2E-0252EE2C54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5147" y="2640471"/>
            <a:ext cx="3420161" cy="2025998"/>
          </a:xfrm>
          <a:prstGeom prst="rect">
            <a:avLst/>
          </a:prstGeom>
        </p:spPr>
      </p:pic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C526AF4D-2007-2F40-B790-5A4DFCB37573}"/>
              </a:ext>
            </a:extLst>
          </p:cNvPr>
          <p:cNvGrpSpPr/>
          <p:nvPr/>
        </p:nvGrpSpPr>
        <p:grpSpPr>
          <a:xfrm>
            <a:off x="0" y="655530"/>
            <a:ext cx="6308470" cy="4153046"/>
            <a:chOff x="0" y="1437688"/>
            <a:chExt cx="5150173" cy="3390506"/>
          </a:xfrm>
        </p:grpSpPr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FA8EA422-F710-EC44-AC47-53C53591F7B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9184" y="1562265"/>
              <a:ext cx="4586577" cy="3265929"/>
            </a:xfrm>
            <a:prstGeom prst="rect">
              <a:avLst/>
            </a:prstGeom>
          </p:spPr>
        </p:pic>
        <p:cxnSp>
          <p:nvCxnSpPr>
            <p:cNvPr id="17" name="直線矢印コネクタ 16">
              <a:extLst>
                <a:ext uri="{FF2B5EF4-FFF2-40B4-BE49-F238E27FC236}">
                  <a16:creationId xmlns:a16="http://schemas.microsoft.com/office/drawing/2014/main" id="{946E6D0C-9BFA-354E-82D8-937F30C24E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4431" y="2571750"/>
              <a:ext cx="0" cy="1415423"/>
            </a:xfrm>
            <a:prstGeom prst="straightConnector1">
              <a:avLst/>
            </a:prstGeom>
            <a:ln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C478C15C-2099-474B-AA0D-F0309CB925D6}"/>
                </a:ext>
              </a:extLst>
            </p:cNvPr>
            <p:cNvSpPr txBox="1"/>
            <p:nvPr/>
          </p:nvSpPr>
          <p:spPr>
            <a:xfrm>
              <a:off x="0" y="2926763"/>
              <a:ext cx="587854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1200" b="1" dirty="0">
                  <a:solidFill>
                    <a:srgbClr val="002060"/>
                  </a:solidFill>
                  <a:latin typeface="Helvetica" pitchFamily="2" charset="0"/>
                </a:rPr>
                <a:t>22 m</a:t>
              </a:r>
              <a:endParaRPr lang="ja-JP" altLang="en-US" sz="1200" b="1">
                <a:solidFill>
                  <a:srgbClr val="002060"/>
                </a:solidFill>
                <a:latin typeface="Helvetica" pitchFamily="2" charset="0"/>
              </a:endParaRPr>
            </a:p>
          </p:txBody>
        </p: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FE941355-1668-3E47-A33F-A6C144A91CF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0508" y="2373562"/>
              <a:ext cx="754692" cy="1795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コネクタ 20">
              <a:extLst>
                <a:ext uri="{FF2B5EF4-FFF2-40B4-BE49-F238E27FC236}">
                  <a16:creationId xmlns:a16="http://schemas.microsoft.com/office/drawing/2014/main" id="{61C0011A-447E-404D-ABAC-B1924AD4569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0508" y="3878753"/>
              <a:ext cx="754692" cy="1795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1CBDD65D-B996-CE45-B8BB-D53C6A591A4F}"/>
                </a:ext>
              </a:extLst>
            </p:cNvPr>
            <p:cNvCxnSpPr>
              <a:cxnSpLocks/>
            </p:cNvCxnSpPr>
            <p:nvPr/>
          </p:nvCxnSpPr>
          <p:spPr>
            <a:xfrm>
              <a:off x="587854" y="1758950"/>
              <a:ext cx="0" cy="96104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05C4CAD1-1DD9-094E-B732-0D41E85F0B45}"/>
                </a:ext>
              </a:extLst>
            </p:cNvPr>
            <p:cNvCxnSpPr>
              <a:cxnSpLocks/>
            </p:cNvCxnSpPr>
            <p:nvPr/>
          </p:nvCxnSpPr>
          <p:spPr>
            <a:xfrm>
              <a:off x="1123950" y="1758950"/>
              <a:ext cx="0" cy="229933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矢印コネクタ 27">
              <a:extLst>
                <a:ext uri="{FF2B5EF4-FFF2-40B4-BE49-F238E27FC236}">
                  <a16:creationId xmlns:a16="http://schemas.microsoft.com/office/drawing/2014/main" id="{5DEFAA3D-1E22-BE40-9AFD-0BA70FEB330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87725" y="1868663"/>
              <a:ext cx="541854" cy="418286"/>
            </a:xfrm>
            <a:prstGeom prst="straightConnector1">
              <a:avLst/>
            </a:prstGeom>
            <a:ln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370E549A-8617-4F4E-8E2F-3308968DF9E8}"/>
                </a:ext>
              </a:extLst>
            </p:cNvPr>
            <p:cNvSpPr txBox="1"/>
            <p:nvPr/>
          </p:nvSpPr>
          <p:spPr>
            <a:xfrm rot="2124509">
              <a:off x="678486" y="1778165"/>
              <a:ext cx="464302" cy="22613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1200" b="1" dirty="0">
                  <a:solidFill>
                    <a:srgbClr val="002060"/>
                  </a:solidFill>
                  <a:latin typeface="Helvetica" pitchFamily="2" charset="0"/>
                </a:rPr>
                <a:t>16 m</a:t>
              </a:r>
              <a:endParaRPr lang="ja-JP" altLang="en-US" sz="1200" b="1">
                <a:solidFill>
                  <a:srgbClr val="002060"/>
                </a:solidFill>
                <a:latin typeface="Helvetica" pitchFamily="2" charset="0"/>
              </a:endParaRPr>
            </a:p>
          </p:txBody>
        </p:sp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3BB001CE-B4C7-F448-BC9F-4B5381050C2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71057" y="4413251"/>
              <a:ext cx="1111943" cy="41494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矢印コネクタ 34">
              <a:extLst>
                <a:ext uri="{FF2B5EF4-FFF2-40B4-BE49-F238E27FC236}">
                  <a16:creationId xmlns:a16="http://schemas.microsoft.com/office/drawing/2014/main" id="{45597AF7-7F09-1546-BA26-34FA4109160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673568" y="3976904"/>
              <a:ext cx="986044" cy="802609"/>
            </a:xfrm>
            <a:prstGeom prst="straightConnector1">
              <a:avLst/>
            </a:prstGeom>
            <a:ln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3B6B9B64-E701-0E41-94D1-2C657D408811}"/>
                </a:ext>
              </a:extLst>
            </p:cNvPr>
            <p:cNvSpPr txBox="1"/>
            <p:nvPr/>
          </p:nvSpPr>
          <p:spPr>
            <a:xfrm rot="2464521">
              <a:off x="1649382" y="4340165"/>
              <a:ext cx="587854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1200" b="1" dirty="0">
                  <a:solidFill>
                    <a:srgbClr val="002060"/>
                  </a:solidFill>
                  <a:latin typeface="Helvetica" pitchFamily="2" charset="0"/>
                </a:rPr>
                <a:t>25 m</a:t>
              </a:r>
              <a:endParaRPr lang="ja-JP" altLang="en-US" sz="1200" b="1">
                <a:solidFill>
                  <a:srgbClr val="002060"/>
                </a:solidFill>
                <a:latin typeface="Helvetica" pitchFamily="2" charset="0"/>
              </a:endParaRPr>
            </a:p>
          </p:txBody>
        </p:sp>
        <p:cxnSp>
          <p:nvCxnSpPr>
            <p:cNvPr id="39" name="直線矢印コネクタ 38">
              <a:extLst>
                <a:ext uri="{FF2B5EF4-FFF2-40B4-BE49-F238E27FC236}">
                  <a16:creationId xmlns:a16="http://schemas.microsoft.com/office/drawing/2014/main" id="{145658F1-2FA5-FE44-8D0F-8BD72D75D88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734" y="1437688"/>
              <a:ext cx="3238304" cy="724286"/>
            </a:xfrm>
            <a:prstGeom prst="straightConnector1">
              <a:avLst/>
            </a:prstGeom>
            <a:ln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9A4BFA31-0AB5-C645-B73E-39957EEDFA79}"/>
                </a:ext>
              </a:extLst>
            </p:cNvPr>
            <p:cNvSpPr txBox="1"/>
            <p:nvPr/>
          </p:nvSpPr>
          <p:spPr>
            <a:xfrm rot="20892211">
              <a:off x="2478466" y="1561752"/>
              <a:ext cx="587854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1200" b="1" dirty="0">
                  <a:solidFill>
                    <a:srgbClr val="002060"/>
                  </a:solidFill>
                  <a:latin typeface="Helvetica" pitchFamily="2" charset="0"/>
                </a:rPr>
                <a:t>70 m</a:t>
              </a:r>
              <a:endParaRPr lang="ja-JP" altLang="en-US" sz="1200" b="1">
                <a:solidFill>
                  <a:srgbClr val="002060"/>
                </a:solidFill>
                <a:latin typeface="Helvetica" pitchFamily="2" charset="0"/>
              </a:endParaRPr>
            </a:p>
          </p:txBody>
        </p:sp>
        <p:cxnSp>
          <p:nvCxnSpPr>
            <p:cNvPr id="48" name="直線コネクタ 47">
              <a:extLst>
                <a:ext uri="{FF2B5EF4-FFF2-40B4-BE49-F238E27FC236}">
                  <a16:creationId xmlns:a16="http://schemas.microsoft.com/office/drawing/2014/main" id="{F947EF8D-F8C1-804E-855E-76B5D4FFC920}"/>
                </a:ext>
              </a:extLst>
            </p:cNvPr>
            <p:cNvCxnSpPr>
              <a:cxnSpLocks/>
            </p:cNvCxnSpPr>
            <p:nvPr/>
          </p:nvCxnSpPr>
          <p:spPr>
            <a:xfrm>
              <a:off x="2571057" y="4291734"/>
              <a:ext cx="629343" cy="50471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線コネクタ 50">
              <a:extLst>
                <a:ext uri="{FF2B5EF4-FFF2-40B4-BE49-F238E27FC236}">
                  <a16:creationId xmlns:a16="http://schemas.microsoft.com/office/drawing/2014/main" id="{6E3FAD0E-1655-1F4A-840D-889BC08D166B}"/>
                </a:ext>
              </a:extLst>
            </p:cNvPr>
            <p:cNvCxnSpPr>
              <a:cxnSpLocks/>
            </p:cNvCxnSpPr>
            <p:nvPr/>
          </p:nvCxnSpPr>
          <p:spPr>
            <a:xfrm>
              <a:off x="4762500" y="3822700"/>
              <a:ext cx="387673" cy="30840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線矢印コネクタ 53">
              <a:extLst>
                <a:ext uri="{FF2B5EF4-FFF2-40B4-BE49-F238E27FC236}">
                  <a16:creationId xmlns:a16="http://schemas.microsoft.com/office/drawing/2014/main" id="{5890F092-BAAF-1C46-9D22-1EFA187E0B3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181350" y="4060340"/>
              <a:ext cx="1909097" cy="712074"/>
            </a:xfrm>
            <a:prstGeom prst="straightConnector1">
              <a:avLst/>
            </a:prstGeom>
            <a:ln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テキスト ボックス 55">
              <a:extLst>
                <a:ext uri="{FF2B5EF4-FFF2-40B4-BE49-F238E27FC236}">
                  <a16:creationId xmlns:a16="http://schemas.microsoft.com/office/drawing/2014/main" id="{8156155B-718C-9642-85C5-7B30ABBCEBFB}"/>
                </a:ext>
              </a:extLst>
            </p:cNvPr>
            <p:cNvSpPr txBox="1"/>
            <p:nvPr/>
          </p:nvSpPr>
          <p:spPr>
            <a:xfrm rot="20401171">
              <a:off x="3945980" y="4270477"/>
              <a:ext cx="587854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1200" b="1" dirty="0">
                  <a:solidFill>
                    <a:srgbClr val="002060"/>
                  </a:solidFill>
                  <a:latin typeface="Helvetica" pitchFamily="2" charset="0"/>
                </a:rPr>
                <a:t>25 m</a:t>
              </a:r>
              <a:endParaRPr lang="ja-JP" altLang="en-US" sz="1200" b="1">
                <a:solidFill>
                  <a:srgbClr val="002060"/>
                </a:solidFill>
                <a:latin typeface="Helvetica" pitchFamily="2" charset="0"/>
              </a:endParaRPr>
            </a:p>
          </p:txBody>
        </p:sp>
        <p:sp>
          <p:nvSpPr>
            <p:cNvPr id="57" name="テキスト ボックス 56">
              <a:extLst>
                <a:ext uri="{FF2B5EF4-FFF2-40B4-BE49-F238E27FC236}">
                  <a16:creationId xmlns:a16="http://schemas.microsoft.com/office/drawing/2014/main" id="{92B45A72-9596-5546-A275-6EAED5DE3CFF}"/>
                </a:ext>
              </a:extLst>
            </p:cNvPr>
            <p:cNvSpPr txBox="1"/>
            <p:nvPr/>
          </p:nvSpPr>
          <p:spPr>
            <a:xfrm>
              <a:off x="2211881" y="2471479"/>
              <a:ext cx="687961" cy="3768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en-US" altLang="ja-JP" sz="1200" b="1" dirty="0">
                  <a:solidFill>
                    <a:schemeClr val="bg1"/>
                  </a:solidFill>
                </a:rPr>
                <a:t>Radiation Shield</a:t>
              </a:r>
              <a:endParaRPr kumimoji="1" lang="ja-JP" altLang="en-US" sz="1200" b="1">
                <a:solidFill>
                  <a:schemeClr val="bg1"/>
                </a:solidFill>
              </a:endParaRPr>
            </a:p>
          </p:txBody>
        </p:sp>
        <p:sp>
          <p:nvSpPr>
            <p:cNvPr id="58" name="テキスト ボックス 57">
              <a:extLst>
                <a:ext uri="{FF2B5EF4-FFF2-40B4-BE49-F238E27FC236}">
                  <a16:creationId xmlns:a16="http://schemas.microsoft.com/office/drawing/2014/main" id="{0390F341-DFFD-7048-A432-38D2F644DC01}"/>
                </a:ext>
              </a:extLst>
            </p:cNvPr>
            <p:cNvSpPr txBox="1"/>
            <p:nvPr/>
          </p:nvSpPr>
          <p:spPr>
            <a:xfrm>
              <a:off x="3818704" y="2389290"/>
              <a:ext cx="992580" cy="251266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en-US" altLang="ja-JP" sz="1400" b="1" dirty="0"/>
                <a:t>Beam dump</a:t>
              </a:r>
              <a:endParaRPr kumimoji="1" lang="ja-JP" altLang="en-US" sz="1400" b="1"/>
            </a:p>
          </p:txBody>
        </p:sp>
        <p:cxnSp>
          <p:nvCxnSpPr>
            <p:cNvPr id="60" name="直線コネクタ 59">
              <a:extLst>
                <a:ext uri="{FF2B5EF4-FFF2-40B4-BE49-F238E27FC236}">
                  <a16:creationId xmlns:a16="http://schemas.microsoft.com/office/drawing/2014/main" id="{73B51DDE-EC9B-4A48-AD58-C16A6F2A5083}"/>
                </a:ext>
              </a:extLst>
            </p:cNvPr>
            <p:cNvCxnSpPr>
              <a:cxnSpLocks/>
              <a:endCxn id="58" idx="1"/>
            </p:cNvCxnSpPr>
            <p:nvPr/>
          </p:nvCxnSpPr>
          <p:spPr>
            <a:xfrm flipV="1">
              <a:off x="2899353" y="2514924"/>
              <a:ext cx="919352" cy="409087"/>
            </a:xfrm>
            <a:prstGeom prst="line">
              <a:avLst/>
            </a:prstGeom>
            <a:ln w="254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テキスト ボックス 61">
              <a:extLst>
                <a:ext uri="{FF2B5EF4-FFF2-40B4-BE49-F238E27FC236}">
                  <a16:creationId xmlns:a16="http://schemas.microsoft.com/office/drawing/2014/main" id="{58284D8A-4A8E-A442-9271-5646C6B02CA1}"/>
                </a:ext>
              </a:extLst>
            </p:cNvPr>
            <p:cNvSpPr txBox="1"/>
            <p:nvPr/>
          </p:nvSpPr>
          <p:spPr>
            <a:xfrm>
              <a:off x="3738114" y="2846719"/>
              <a:ext cx="687961" cy="42715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en-US" altLang="ja-JP" sz="1400" dirty="0"/>
                <a:t>Cooling system</a:t>
              </a:r>
              <a:endParaRPr kumimoji="1" lang="ja-JP" altLang="en-US" sz="1400"/>
            </a:p>
          </p:txBody>
        </p:sp>
      </p:grp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1348D497-1470-FF47-BAB9-A33647C18F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BCB09F6-6721-B140-81F8-AF5A9FA68A50}" type="slidenum">
              <a:rPr lang="en-US" altLang="ja-JP" smtClean="0"/>
              <a:pPr/>
              <a:t>18</a:t>
            </a:fld>
            <a:r>
              <a:rPr lang="en-US" altLang="ja-JP"/>
              <a:t> / 25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062270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782167-2D38-3D42-A5C0-73A59C2AA7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546" y="273844"/>
            <a:ext cx="7886700" cy="994172"/>
          </a:xfrm>
        </p:spPr>
        <p:txBody>
          <a:bodyPr/>
          <a:lstStyle/>
          <a:p>
            <a:pPr algn="ctr"/>
            <a:r>
              <a:rPr kumimoji="1" lang="en-US" altLang="ja-JP" dirty="0"/>
              <a:t>Background of Civil Engineering Design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D152AAA-8C35-A647-BB5C-CFEF4F7E37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dirty="0"/>
              <a:t>2019.10.30 LCWS2019, CFS, Sendai International Center</a:t>
            </a:r>
            <a:endParaRPr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71F7D9D-6D1C-D849-BB6B-767645EEBB73}"/>
              </a:ext>
            </a:extLst>
          </p:cNvPr>
          <p:cNvSpPr txBox="1"/>
          <p:nvPr/>
        </p:nvSpPr>
        <p:spPr>
          <a:xfrm>
            <a:off x="853658" y="1268016"/>
            <a:ext cx="754258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800"/>
              </a:spcAft>
              <a:buFont typeface="Wingdings" pitchFamily="2" charset="2"/>
              <a:buChar char="n"/>
            </a:pPr>
            <a:r>
              <a:rPr lang="en-US" altLang="ja-JP" sz="2000" dirty="0"/>
              <a:t>Design of accelerator tunnels and detector hall has been conducted by the international working groups under GDE and LCC. </a:t>
            </a:r>
          </a:p>
          <a:p>
            <a:pPr marL="342900" indent="-342900">
              <a:spcAft>
                <a:spcPts val="1800"/>
              </a:spcAft>
              <a:buFont typeface="Wingdings" pitchFamily="2" charset="2"/>
              <a:buChar char="n"/>
            </a:pPr>
            <a:r>
              <a:rPr kumimoji="1" lang="en-US" altLang="ja-JP" sz="2400" b="1" dirty="0">
                <a:solidFill>
                  <a:srgbClr val="002060"/>
                </a:solidFill>
              </a:rPr>
              <a:t>Site specific design</a:t>
            </a:r>
            <a:r>
              <a:rPr kumimoji="1" lang="en-US" altLang="ja-JP" sz="2000" dirty="0"/>
              <a:t>, especially for facilities on ground and its connection to the accelerator, has been conducted by the working group under the Tohoku ILC planning office.</a:t>
            </a:r>
          </a:p>
          <a:p>
            <a:pPr marL="342900" indent="-342900">
              <a:spcAft>
                <a:spcPts val="1800"/>
              </a:spcAft>
              <a:buFont typeface="Wingdings" pitchFamily="2" charset="2"/>
              <a:buChar char="n"/>
            </a:pPr>
            <a:r>
              <a:rPr kumimoji="1" lang="en-US" altLang="ja-JP" sz="2400" b="1" dirty="0">
                <a:solidFill>
                  <a:srgbClr val="002060"/>
                </a:solidFill>
              </a:rPr>
              <a:t>Comprehensive civil engineering integration</a:t>
            </a:r>
            <a:r>
              <a:rPr kumimoji="1" lang="en-US" altLang="ja-JP" sz="2000" b="1" dirty="0">
                <a:solidFill>
                  <a:srgbClr val="002060"/>
                </a:solidFill>
              </a:rPr>
              <a:t> </a:t>
            </a:r>
            <a:r>
              <a:rPr kumimoji="1" lang="en-US" altLang="ja-JP" sz="2000" dirty="0"/>
              <a:t>is underway by the CFS team from KEK and Tohoku ILC planning office. The draft will be discussed with the </a:t>
            </a:r>
            <a:r>
              <a:rPr lang="en-US" altLang="ja-JP" sz="2000" dirty="0"/>
              <a:t>international ILC-CFS working </a:t>
            </a:r>
            <a:r>
              <a:rPr kumimoji="1" lang="en-US" altLang="ja-JP" sz="2000" dirty="0"/>
              <a:t>group.</a:t>
            </a:r>
            <a:endParaRPr kumimoji="1" lang="ja-JP" altLang="en-US" sz="200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D7BBFCE-2CC7-D448-8414-DA88B1BD6A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BCB09F6-6721-B140-81F8-AF5A9FA68A50}" type="slidenum">
              <a:rPr lang="en-US" altLang="ja-JP" smtClean="0"/>
              <a:pPr/>
              <a:t>1</a:t>
            </a:fld>
            <a:r>
              <a:rPr lang="en-US" altLang="ja-JP"/>
              <a:t> / 25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393252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B996F106-09E2-6A4E-9631-725151F4166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16328" y="1739685"/>
            <a:ext cx="4301401" cy="1742179"/>
          </a:xfrm>
          <a:prstGeom prst="rect">
            <a:avLst/>
          </a:prstGeom>
        </p:spPr>
      </p:pic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0F33D304-B588-984B-831D-1C55E124B4A9}"/>
              </a:ext>
            </a:extLst>
          </p:cNvPr>
          <p:cNvCxnSpPr>
            <a:cxnSpLocks/>
          </p:cNvCxnSpPr>
          <p:nvPr/>
        </p:nvCxnSpPr>
        <p:spPr>
          <a:xfrm flipV="1">
            <a:off x="7375713" y="3027777"/>
            <a:ext cx="884396" cy="279763"/>
          </a:xfrm>
          <a:prstGeom prst="straightConnector1">
            <a:avLst/>
          </a:prstGeom>
          <a:ln>
            <a:headEnd type="triangle" w="sm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B23EB5DD-F109-574B-B307-5ED9C64B03FE}"/>
              </a:ext>
            </a:extLst>
          </p:cNvPr>
          <p:cNvCxnSpPr>
            <a:cxnSpLocks/>
          </p:cNvCxnSpPr>
          <p:nvPr/>
        </p:nvCxnSpPr>
        <p:spPr>
          <a:xfrm flipV="1">
            <a:off x="8223498" y="1982271"/>
            <a:ext cx="0" cy="703777"/>
          </a:xfrm>
          <a:prstGeom prst="straightConnector1">
            <a:avLst/>
          </a:prstGeom>
          <a:ln>
            <a:headEnd type="triangle" w="sm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A719D162-AE48-BB44-976E-CE2CEF76411F}"/>
              </a:ext>
            </a:extLst>
          </p:cNvPr>
          <p:cNvCxnSpPr>
            <a:cxnSpLocks/>
          </p:cNvCxnSpPr>
          <p:nvPr/>
        </p:nvCxnSpPr>
        <p:spPr>
          <a:xfrm flipH="1" flipV="1">
            <a:off x="7534486" y="1728776"/>
            <a:ext cx="695114" cy="223114"/>
          </a:xfrm>
          <a:prstGeom prst="straightConnector1">
            <a:avLst/>
          </a:prstGeom>
          <a:ln>
            <a:headEnd type="triangle" w="sm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D9C58643-ACA7-9347-9B96-DC25550D98E9}"/>
              </a:ext>
            </a:extLst>
          </p:cNvPr>
          <p:cNvSpPr txBox="1"/>
          <p:nvPr/>
        </p:nvSpPr>
        <p:spPr>
          <a:xfrm>
            <a:off x="7892006" y="1475398"/>
            <a:ext cx="833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b="1" dirty="0">
                <a:solidFill>
                  <a:srgbClr val="002060"/>
                </a:solidFill>
              </a:rPr>
              <a:t>20 m</a:t>
            </a:r>
            <a:endParaRPr lang="ja-JP" altLang="en-US" sz="1800" b="1">
              <a:solidFill>
                <a:srgbClr val="002060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51B35C97-1953-424A-BDFB-883F6874FD06}"/>
              </a:ext>
            </a:extLst>
          </p:cNvPr>
          <p:cNvSpPr txBox="1"/>
          <p:nvPr/>
        </p:nvSpPr>
        <p:spPr>
          <a:xfrm>
            <a:off x="8223498" y="2089039"/>
            <a:ext cx="779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b="1" dirty="0">
                <a:solidFill>
                  <a:srgbClr val="002060"/>
                </a:solidFill>
              </a:rPr>
              <a:t>14 m</a:t>
            </a:r>
            <a:endParaRPr lang="ja-JP" altLang="en-US" sz="1800" b="1">
              <a:solidFill>
                <a:srgbClr val="002060"/>
              </a:solidFill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9AF4236E-A27C-8C46-8AC1-A92A0651903B}"/>
              </a:ext>
            </a:extLst>
          </p:cNvPr>
          <p:cNvSpPr txBox="1"/>
          <p:nvPr/>
        </p:nvSpPr>
        <p:spPr>
          <a:xfrm>
            <a:off x="7753902" y="3144449"/>
            <a:ext cx="728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b="1" dirty="0">
                <a:solidFill>
                  <a:srgbClr val="002060"/>
                </a:solidFill>
              </a:rPr>
              <a:t>25 m</a:t>
            </a:r>
            <a:endParaRPr lang="ja-JP" altLang="en-US" sz="1800" b="1">
              <a:solidFill>
                <a:srgbClr val="002060"/>
              </a:solidFill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30F70E92-BC9D-C447-86C4-3DDC3DEE1B4E}"/>
              </a:ext>
            </a:extLst>
          </p:cNvPr>
          <p:cNvSpPr txBox="1"/>
          <p:nvPr/>
        </p:nvSpPr>
        <p:spPr>
          <a:xfrm>
            <a:off x="4344285" y="2209002"/>
            <a:ext cx="5902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>
                <a:solidFill>
                  <a:srgbClr val="002060"/>
                </a:solidFill>
              </a:rPr>
              <a:t>50 m</a:t>
            </a:r>
            <a:endParaRPr lang="ja-JP" altLang="en-US" sz="1400" b="1">
              <a:solidFill>
                <a:srgbClr val="002060"/>
              </a:solidFill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C71AF16E-85B4-634B-A002-88E958265561}"/>
              </a:ext>
            </a:extLst>
          </p:cNvPr>
          <p:cNvSpPr txBox="1"/>
          <p:nvPr/>
        </p:nvSpPr>
        <p:spPr>
          <a:xfrm>
            <a:off x="6796019" y="2343587"/>
            <a:ext cx="9578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b="1" dirty="0">
                <a:solidFill>
                  <a:schemeClr val="bg1"/>
                </a:solidFill>
                <a:latin typeface="Helvetica" pitchFamily="2" charset="0"/>
              </a:rPr>
              <a:t>Dump room</a:t>
            </a:r>
          </a:p>
          <a:p>
            <a:r>
              <a:rPr lang="en-US" altLang="ja-JP" sz="900" b="1" dirty="0">
                <a:solidFill>
                  <a:schemeClr val="bg1"/>
                </a:solidFill>
                <a:latin typeface="Helvetica" pitchFamily="2" charset="0"/>
              </a:rPr>
              <a:t>with 4m thick concrete bed</a:t>
            </a:r>
            <a:endParaRPr lang="ja-JP" altLang="en-US" sz="900" b="1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AAD2B43-45D0-6541-B6BC-A5AFA0A051B6}"/>
              </a:ext>
            </a:extLst>
          </p:cNvPr>
          <p:cNvSpPr txBox="1"/>
          <p:nvPr/>
        </p:nvSpPr>
        <p:spPr>
          <a:xfrm>
            <a:off x="5049600" y="3462532"/>
            <a:ext cx="23261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dirty="0">
                <a:latin typeface="Helvetica" pitchFamily="2" charset="0"/>
              </a:rPr>
              <a:t>Tunnel cross section will be simplified.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2C186106-23DA-0148-AF60-BE2489D97269}"/>
              </a:ext>
            </a:extLst>
          </p:cNvPr>
          <p:cNvSpPr txBox="1"/>
          <p:nvPr/>
        </p:nvSpPr>
        <p:spPr>
          <a:xfrm>
            <a:off x="587652" y="315085"/>
            <a:ext cx="61242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>
                <a:solidFill>
                  <a:srgbClr val="002060"/>
                </a:solidFill>
              </a:rPr>
              <a:t>Tune-up beam dumps</a:t>
            </a:r>
            <a:endParaRPr kumimoji="1" lang="ja-JP" altLang="en-US" sz="3200" b="1">
              <a:solidFill>
                <a:srgbClr val="002060"/>
              </a:solidFill>
            </a:endParaRPr>
          </a:p>
        </p:txBody>
      </p:sp>
      <p:cxnSp>
        <p:nvCxnSpPr>
          <p:cNvPr id="32" name="直線コネクタ 31">
            <a:extLst>
              <a:ext uri="{FF2B5EF4-FFF2-40B4-BE49-F238E27FC236}">
                <a16:creationId xmlns:a16="http://schemas.microsoft.com/office/drawing/2014/main" id="{CE99179D-AACA-7E40-814F-0F31A192354F}"/>
              </a:ext>
            </a:extLst>
          </p:cNvPr>
          <p:cNvCxnSpPr>
            <a:cxnSpLocks/>
          </p:cNvCxnSpPr>
          <p:nvPr/>
        </p:nvCxnSpPr>
        <p:spPr>
          <a:xfrm flipV="1">
            <a:off x="7753902" y="1895848"/>
            <a:ext cx="696963" cy="214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>
            <a:extLst>
              <a:ext uri="{FF2B5EF4-FFF2-40B4-BE49-F238E27FC236}">
                <a16:creationId xmlns:a16="http://schemas.microsoft.com/office/drawing/2014/main" id="{B7BF068C-2AB0-8F46-814A-CAB4C72A3756}"/>
              </a:ext>
            </a:extLst>
          </p:cNvPr>
          <p:cNvCxnSpPr>
            <a:cxnSpLocks/>
          </p:cNvCxnSpPr>
          <p:nvPr/>
        </p:nvCxnSpPr>
        <p:spPr>
          <a:xfrm flipV="1">
            <a:off x="7091839" y="1617561"/>
            <a:ext cx="755939" cy="2382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>
            <a:extLst>
              <a:ext uri="{FF2B5EF4-FFF2-40B4-BE49-F238E27FC236}">
                <a16:creationId xmlns:a16="http://schemas.microsoft.com/office/drawing/2014/main" id="{4C08CF71-8D54-764F-B50A-735388749838}"/>
              </a:ext>
            </a:extLst>
          </p:cNvPr>
          <p:cNvCxnSpPr>
            <a:cxnSpLocks/>
          </p:cNvCxnSpPr>
          <p:nvPr/>
        </p:nvCxnSpPr>
        <p:spPr>
          <a:xfrm flipV="1">
            <a:off x="7794939" y="2597305"/>
            <a:ext cx="779677" cy="2232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" name="図 45">
            <a:extLst>
              <a:ext uri="{FF2B5EF4-FFF2-40B4-BE49-F238E27FC236}">
                <a16:creationId xmlns:a16="http://schemas.microsoft.com/office/drawing/2014/main" id="{3EABD018-4511-A949-BA84-0B46E307DF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4525" y="3603583"/>
            <a:ext cx="3652140" cy="1011947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ACBC238B-A47A-4841-AE20-CFBC487BF8C3}"/>
              </a:ext>
            </a:extLst>
          </p:cNvPr>
          <p:cNvSpPr txBox="1"/>
          <p:nvPr/>
        </p:nvSpPr>
        <p:spPr>
          <a:xfrm>
            <a:off x="1514960" y="991503"/>
            <a:ext cx="56388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n"/>
            </a:pPr>
            <a:r>
              <a:rPr lang="en-US" altLang="ja-JP" sz="2000" b="1" dirty="0">
                <a:solidFill>
                  <a:srgbClr val="002060"/>
                </a:solidFill>
                <a:latin typeface="Helvetica" pitchFamily="2" charset="0"/>
              </a:rPr>
              <a:t>60kW (9 points) and 400kW (2 points)</a:t>
            </a:r>
          </a:p>
        </p:txBody>
      </p:sp>
      <p:pic>
        <p:nvPicPr>
          <p:cNvPr id="48" name="図 47">
            <a:extLst>
              <a:ext uri="{FF2B5EF4-FFF2-40B4-BE49-F238E27FC236}">
                <a16:creationId xmlns:a16="http://schemas.microsoft.com/office/drawing/2014/main" id="{5DD0EA1B-257F-D449-97FA-561A7A52825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1482" y="1917688"/>
            <a:ext cx="2644804" cy="1126246"/>
          </a:xfrm>
          <a:prstGeom prst="rect">
            <a:avLst/>
          </a:prstGeom>
        </p:spPr>
      </p:pic>
      <p:cxnSp>
        <p:nvCxnSpPr>
          <p:cNvPr id="72" name="直線矢印コネクタ 71">
            <a:extLst>
              <a:ext uri="{FF2B5EF4-FFF2-40B4-BE49-F238E27FC236}">
                <a16:creationId xmlns:a16="http://schemas.microsoft.com/office/drawing/2014/main" id="{FF018C47-63A0-A54E-AC21-19A927007D0E}"/>
              </a:ext>
            </a:extLst>
          </p:cNvPr>
          <p:cNvCxnSpPr>
            <a:cxnSpLocks/>
            <a:stCxn id="71" idx="3"/>
          </p:cNvCxnSpPr>
          <p:nvPr/>
        </p:nvCxnSpPr>
        <p:spPr>
          <a:xfrm flipV="1">
            <a:off x="2527997" y="3208156"/>
            <a:ext cx="1035227" cy="761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矢印コネクタ 74">
            <a:extLst>
              <a:ext uri="{FF2B5EF4-FFF2-40B4-BE49-F238E27FC236}">
                <a16:creationId xmlns:a16="http://schemas.microsoft.com/office/drawing/2014/main" id="{CABDF12F-D43A-2A49-BEF4-F26DF32BA683}"/>
              </a:ext>
            </a:extLst>
          </p:cNvPr>
          <p:cNvCxnSpPr>
            <a:cxnSpLocks/>
          </p:cNvCxnSpPr>
          <p:nvPr/>
        </p:nvCxnSpPr>
        <p:spPr>
          <a:xfrm flipV="1">
            <a:off x="2316288" y="2921068"/>
            <a:ext cx="279226" cy="1488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924787B-4F5A-6F49-8A2A-C6A67F1800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97848" y="4828195"/>
            <a:ext cx="4910097" cy="273844"/>
          </a:xfrm>
        </p:spPr>
        <p:txBody>
          <a:bodyPr/>
          <a:lstStyle/>
          <a:p>
            <a:r>
              <a:rPr lang="en-US" altLang="ja-JP"/>
              <a:t>2019.10.30 LCWS2019, CFS, Sendai International Center</a:t>
            </a:r>
            <a:endParaRPr lang="ja-JP" altLang="en-US"/>
          </a:p>
        </p:txBody>
      </p:sp>
      <p:cxnSp>
        <p:nvCxnSpPr>
          <p:cNvPr id="39" name="直線コネクタ 38">
            <a:extLst>
              <a:ext uri="{FF2B5EF4-FFF2-40B4-BE49-F238E27FC236}">
                <a16:creationId xmlns:a16="http://schemas.microsoft.com/office/drawing/2014/main" id="{80C50635-282C-3543-91E5-09E53FAA65E3}"/>
              </a:ext>
            </a:extLst>
          </p:cNvPr>
          <p:cNvCxnSpPr>
            <a:cxnSpLocks/>
          </p:cNvCxnSpPr>
          <p:nvPr/>
        </p:nvCxnSpPr>
        <p:spPr>
          <a:xfrm>
            <a:off x="6764003" y="3146153"/>
            <a:ext cx="779677" cy="2323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>
            <a:extLst>
              <a:ext uri="{FF2B5EF4-FFF2-40B4-BE49-F238E27FC236}">
                <a16:creationId xmlns:a16="http://schemas.microsoft.com/office/drawing/2014/main" id="{59368A39-4F17-D848-A064-FB4C6590464E}"/>
              </a:ext>
            </a:extLst>
          </p:cNvPr>
          <p:cNvCxnSpPr>
            <a:cxnSpLocks/>
          </p:cNvCxnSpPr>
          <p:nvPr/>
        </p:nvCxnSpPr>
        <p:spPr>
          <a:xfrm>
            <a:off x="7776671" y="2848587"/>
            <a:ext cx="779677" cy="2323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1FEAE739-E706-DD46-B4A9-5EE6E152F473}"/>
              </a:ext>
            </a:extLst>
          </p:cNvPr>
          <p:cNvSpPr txBox="1"/>
          <p:nvPr/>
        </p:nvSpPr>
        <p:spPr>
          <a:xfrm>
            <a:off x="1564463" y="3061886"/>
            <a:ext cx="96353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Helvetica" pitchFamily="2" charset="0"/>
              </a:rPr>
              <a:t>ML tunnel</a:t>
            </a:r>
          </a:p>
        </p:txBody>
      </p:sp>
      <p:cxnSp>
        <p:nvCxnSpPr>
          <p:cNvPr id="43" name="直線矢印コネクタ 42">
            <a:extLst>
              <a:ext uri="{FF2B5EF4-FFF2-40B4-BE49-F238E27FC236}">
                <a16:creationId xmlns:a16="http://schemas.microsoft.com/office/drawing/2014/main" id="{81BA8228-BCF3-0D4E-9E12-A11F6BA07378}"/>
              </a:ext>
            </a:extLst>
          </p:cNvPr>
          <p:cNvCxnSpPr>
            <a:cxnSpLocks/>
          </p:cNvCxnSpPr>
          <p:nvPr/>
        </p:nvCxnSpPr>
        <p:spPr>
          <a:xfrm flipV="1">
            <a:off x="3817086" y="2263866"/>
            <a:ext cx="1729662" cy="546971"/>
          </a:xfrm>
          <a:prstGeom prst="straightConnector1">
            <a:avLst/>
          </a:prstGeom>
          <a:ln>
            <a:headEnd type="triangle" w="sm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>
            <a:extLst>
              <a:ext uri="{FF2B5EF4-FFF2-40B4-BE49-F238E27FC236}">
                <a16:creationId xmlns:a16="http://schemas.microsoft.com/office/drawing/2014/main" id="{95828D3D-EC1C-7E4C-BC48-A6A43AFD7F5C}"/>
              </a:ext>
            </a:extLst>
          </p:cNvPr>
          <p:cNvCxnSpPr>
            <a:cxnSpLocks/>
          </p:cNvCxnSpPr>
          <p:nvPr/>
        </p:nvCxnSpPr>
        <p:spPr>
          <a:xfrm>
            <a:off x="3593155" y="2753553"/>
            <a:ext cx="1160023" cy="3689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コネクタ 48">
            <a:extLst>
              <a:ext uri="{FF2B5EF4-FFF2-40B4-BE49-F238E27FC236}">
                <a16:creationId xmlns:a16="http://schemas.microsoft.com/office/drawing/2014/main" id="{5FBE8239-FEAB-3C49-B8FB-4B682EDC5AFD}"/>
              </a:ext>
            </a:extLst>
          </p:cNvPr>
          <p:cNvCxnSpPr>
            <a:cxnSpLocks/>
          </p:cNvCxnSpPr>
          <p:nvPr/>
        </p:nvCxnSpPr>
        <p:spPr>
          <a:xfrm>
            <a:off x="5367423" y="2188819"/>
            <a:ext cx="1160023" cy="3689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523BBD8-3FB6-EE46-8901-66774C2321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BCB09F6-6721-B140-81F8-AF5A9FA68A50}" type="slidenum">
              <a:rPr lang="en-US" altLang="ja-JP" smtClean="0"/>
              <a:pPr/>
              <a:t>19</a:t>
            </a:fld>
            <a:r>
              <a:rPr lang="en-US" altLang="ja-JP"/>
              <a:t> / 25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3485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A5C1E148-DB33-7841-A24D-AD38B47CEF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/>
              <a:t>2019.10.30 LCWS2019, CFS, Sendai International Center</a:t>
            </a:r>
            <a:endParaRPr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97BA58C6-4F47-5F46-B75F-E4A2B316E1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40" y="41461"/>
            <a:ext cx="8515348" cy="478988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415B89E-1B5D-284F-8993-579E01487B9E}"/>
              </a:ext>
            </a:extLst>
          </p:cNvPr>
          <p:cNvSpPr txBox="1"/>
          <p:nvPr/>
        </p:nvSpPr>
        <p:spPr>
          <a:xfrm>
            <a:off x="3223072" y="4700482"/>
            <a:ext cx="3200400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H. Hayano, </a:t>
            </a:r>
            <a:r>
              <a:rPr lang="en-US" altLang="ja-JP" sz="1600" dirty="0"/>
              <a:t>LCWS2017, </a:t>
            </a:r>
            <a:r>
              <a:rPr kumimoji="1" lang="en-US" altLang="ja-JP" sz="1600" dirty="0"/>
              <a:t>Strasburg</a:t>
            </a:r>
            <a:endParaRPr kumimoji="1" lang="ja-JP" altLang="en-US" sz="160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3C25831-F32A-254B-AD0B-C54A1A733600}"/>
              </a:ext>
            </a:extLst>
          </p:cNvPr>
          <p:cNvSpPr txBox="1"/>
          <p:nvPr/>
        </p:nvSpPr>
        <p:spPr>
          <a:xfrm>
            <a:off x="2608428" y="3950053"/>
            <a:ext cx="970137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050" dirty="0">
                <a:solidFill>
                  <a:schemeClr val="bg1">
                    <a:lumMod val="50000"/>
                  </a:schemeClr>
                </a:solidFill>
              </a:rPr>
              <a:t>Rey.Hori / KEK</a:t>
            </a:r>
            <a:endParaRPr kumimoji="1" lang="ja-JP" altLang="en-US" sz="105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7EBA6A0A-7741-D841-814A-E1EF48A89B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BCB09F6-6721-B140-81F8-AF5A9FA68A50}" type="slidenum">
              <a:rPr lang="en-US" altLang="ja-JP" smtClean="0"/>
              <a:pPr/>
              <a:t>20</a:t>
            </a:fld>
            <a:r>
              <a:rPr lang="en-US" altLang="ja-JP"/>
              <a:t> / 25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437818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1540DAFE-B0EF-4D45-AB83-EEA047846B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/>
              <a:t>2019.10.30 LCWS2019, CFS, Sendai International Center</a:t>
            </a:r>
            <a:endParaRPr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80442AC2-4F39-E848-99AA-3BC8FEBA2D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684" y="212068"/>
            <a:ext cx="8108688" cy="456113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FCBC74F-C5FE-7240-8584-ED364B4D6E7C}"/>
              </a:ext>
            </a:extLst>
          </p:cNvPr>
          <p:cNvSpPr txBox="1"/>
          <p:nvPr/>
        </p:nvSpPr>
        <p:spPr>
          <a:xfrm>
            <a:off x="3223072" y="4700482"/>
            <a:ext cx="3200400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H. Hayano, </a:t>
            </a:r>
            <a:r>
              <a:rPr lang="en-US" altLang="ja-JP" sz="1600" dirty="0"/>
              <a:t>LCWS2017, </a:t>
            </a:r>
            <a:r>
              <a:rPr kumimoji="1" lang="en-US" altLang="ja-JP" sz="1600" dirty="0"/>
              <a:t>Strasburg</a:t>
            </a:r>
            <a:endParaRPr kumimoji="1" lang="ja-JP" altLang="en-US" sz="160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DF506404-447A-E945-9E39-0AB3A5AC7D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BCB09F6-6721-B140-81F8-AF5A9FA68A50}" type="slidenum">
              <a:rPr lang="en-US" altLang="ja-JP" smtClean="0"/>
              <a:pPr/>
              <a:t>21</a:t>
            </a:fld>
            <a:r>
              <a:rPr lang="en-US" altLang="ja-JP"/>
              <a:t> / 25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626386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29023A4A-F437-9740-B349-C72593FA64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/>
              <a:t>2019.10.30 LCWS2019, CFS, Sendai International Center</a:t>
            </a:r>
            <a:endParaRPr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CAD9F402-0C02-904D-9347-1B1DF0996C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610" y="203096"/>
            <a:ext cx="8070902" cy="453988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3ADF1CA-D613-024A-A0F5-1F6AF2244A64}"/>
              </a:ext>
            </a:extLst>
          </p:cNvPr>
          <p:cNvSpPr txBox="1"/>
          <p:nvPr/>
        </p:nvSpPr>
        <p:spPr>
          <a:xfrm>
            <a:off x="3223072" y="4700482"/>
            <a:ext cx="3200400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H. Hayano, </a:t>
            </a:r>
            <a:r>
              <a:rPr lang="en-US" altLang="ja-JP" sz="1600" dirty="0"/>
              <a:t>LCWS2017, </a:t>
            </a:r>
            <a:r>
              <a:rPr kumimoji="1" lang="en-US" altLang="ja-JP" sz="1600" dirty="0"/>
              <a:t>Strasburg</a:t>
            </a:r>
            <a:endParaRPr kumimoji="1" lang="ja-JP" altLang="en-US" sz="160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C8DBEBB8-9EF0-3E4A-93F7-DDF236D0CA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BCB09F6-6721-B140-81F8-AF5A9FA68A50}" type="slidenum">
              <a:rPr lang="en-US" altLang="ja-JP" smtClean="0"/>
              <a:pPr/>
              <a:t>22</a:t>
            </a:fld>
            <a:r>
              <a:rPr lang="en-US" altLang="ja-JP"/>
              <a:t> / 25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923840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53849BFE-D821-3146-941A-373534FB14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/>
              <a:t>2019.10.30 LCWS2019, CFS, Sendai International Center</a:t>
            </a:r>
            <a:endParaRPr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0C9A5E5B-5C19-794F-B29D-E812D47FB7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64" y="156537"/>
            <a:ext cx="8305170" cy="467165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795C637-F64B-2440-8A11-6F71998F2204}"/>
              </a:ext>
            </a:extLst>
          </p:cNvPr>
          <p:cNvSpPr txBox="1"/>
          <p:nvPr/>
        </p:nvSpPr>
        <p:spPr>
          <a:xfrm>
            <a:off x="3223072" y="4700482"/>
            <a:ext cx="3200400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H. Hayano, </a:t>
            </a:r>
            <a:r>
              <a:rPr lang="en-US" altLang="ja-JP" sz="1600" dirty="0"/>
              <a:t>LCWS2017, </a:t>
            </a:r>
            <a:r>
              <a:rPr kumimoji="1" lang="en-US" altLang="ja-JP" sz="1600" dirty="0"/>
              <a:t>Strasburg</a:t>
            </a:r>
            <a:endParaRPr kumimoji="1" lang="ja-JP" altLang="en-US" sz="160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F259ABE-4A07-CE4F-BA9A-865DC958544D}"/>
              </a:ext>
            </a:extLst>
          </p:cNvPr>
          <p:cNvSpPr txBox="1"/>
          <p:nvPr/>
        </p:nvSpPr>
        <p:spPr>
          <a:xfrm>
            <a:off x="137621" y="1039728"/>
            <a:ext cx="877163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3200" b="1" dirty="0">
                <a:solidFill>
                  <a:srgbClr val="0432FF"/>
                </a:solidFill>
              </a:rPr>
              <a:t>TDR</a:t>
            </a:r>
            <a:endParaRPr kumimoji="1" lang="ja-JP" altLang="en-US" sz="3200" b="1">
              <a:solidFill>
                <a:srgbClr val="0432FF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7918D32-438E-5648-887C-8979AFEFD7A1}"/>
              </a:ext>
            </a:extLst>
          </p:cNvPr>
          <p:cNvSpPr txBox="1"/>
          <p:nvPr/>
        </p:nvSpPr>
        <p:spPr>
          <a:xfrm>
            <a:off x="6520950" y="2424514"/>
            <a:ext cx="2370608" cy="135421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>
                <a:solidFill>
                  <a:srgbClr val="0432FF"/>
                </a:solidFill>
              </a:rPr>
              <a:t>Tohoku study</a:t>
            </a:r>
          </a:p>
          <a:p>
            <a:pPr marL="685800" lvl="1" indent="-342900">
              <a:buFont typeface="Wingdings" pitchFamily="2" charset="2"/>
              <a:buChar char="l"/>
            </a:pPr>
            <a:r>
              <a:rPr lang="en-US" altLang="ja-JP" sz="1800" dirty="0">
                <a:solidFill>
                  <a:srgbClr val="0432FF"/>
                </a:solidFill>
              </a:rPr>
              <a:t>Smaller volume</a:t>
            </a:r>
          </a:p>
          <a:p>
            <a:pPr marL="685800" lvl="1" indent="-342900">
              <a:buFont typeface="Wingdings" pitchFamily="2" charset="2"/>
              <a:buChar char="l"/>
            </a:pPr>
            <a:r>
              <a:rPr kumimoji="1" lang="en-US" altLang="ja-JP" sz="1800" dirty="0">
                <a:solidFill>
                  <a:srgbClr val="0432FF"/>
                </a:solidFill>
              </a:rPr>
              <a:t>Separate </a:t>
            </a:r>
            <a:r>
              <a:rPr lang="en-US" altLang="ja-JP" sz="1800" dirty="0">
                <a:solidFill>
                  <a:srgbClr val="0432FF"/>
                </a:solidFill>
              </a:rPr>
              <a:t>cavern by function</a:t>
            </a:r>
            <a:endParaRPr kumimoji="1" lang="ja-JP" altLang="en-US" sz="1800">
              <a:solidFill>
                <a:srgbClr val="0432FF"/>
              </a:solidFill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810978C3-6E1E-4D40-B6D1-FA5DB90D4E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BCB09F6-6721-B140-81F8-AF5A9FA68A50}" type="slidenum">
              <a:rPr lang="en-US" altLang="ja-JP" smtClean="0"/>
              <a:pPr/>
              <a:t>23</a:t>
            </a:fld>
            <a:r>
              <a:rPr lang="en-US" altLang="ja-JP"/>
              <a:t> / 25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622033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E4672E19-5F02-E948-941D-740D2FD882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/>
              <a:t>2019.10.30 LCWS2019, CFS, Sendai International Center</a:t>
            </a:r>
            <a:endParaRPr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7741D790-52C9-124E-9A60-B783684E6D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34" y="72605"/>
            <a:ext cx="8515348" cy="478988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7674047-DB37-9A48-A4CE-761675768955}"/>
              </a:ext>
            </a:extLst>
          </p:cNvPr>
          <p:cNvSpPr txBox="1"/>
          <p:nvPr/>
        </p:nvSpPr>
        <p:spPr>
          <a:xfrm>
            <a:off x="2371017" y="4732341"/>
            <a:ext cx="3200400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H. Hayano, </a:t>
            </a:r>
            <a:r>
              <a:rPr lang="en-US" altLang="ja-JP" sz="1600" dirty="0"/>
              <a:t>LCWS2017, </a:t>
            </a:r>
            <a:r>
              <a:rPr kumimoji="1" lang="en-US" altLang="ja-JP" sz="1600" dirty="0"/>
              <a:t>Strasburg</a:t>
            </a:r>
            <a:endParaRPr kumimoji="1" lang="ja-JP" altLang="en-US" sz="160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F26447E6-C72D-3F4C-A1D1-38731D9593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BCB09F6-6721-B140-81F8-AF5A9FA68A50}" type="slidenum">
              <a:rPr lang="en-US" altLang="ja-JP" smtClean="0"/>
              <a:pPr/>
              <a:t>24</a:t>
            </a:fld>
            <a:r>
              <a:rPr lang="en-US" altLang="ja-JP"/>
              <a:t> / 25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307079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74BDC8B9-7A7A-894F-8428-AEF5BF8823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9418" y="1009088"/>
            <a:ext cx="6789525" cy="381910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BBF5C2D0-FEEF-8C4F-8D29-084484E641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/>
              <a:t>2019.10.30 LCWS2019, CFS, Sendai International Center</a:t>
            </a:r>
            <a:endParaRPr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7377B84-9326-324F-AA8D-6E62EEC6E4BC}"/>
              </a:ext>
            </a:extLst>
          </p:cNvPr>
          <p:cNvSpPr txBox="1"/>
          <p:nvPr/>
        </p:nvSpPr>
        <p:spPr>
          <a:xfrm>
            <a:off x="1085057" y="4683424"/>
            <a:ext cx="3200400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H. Hayano, </a:t>
            </a:r>
            <a:r>
              <a:rPr lang="en-US" altLang="ja-JP" sz="1600" dirty="0"/>
              <a:t>LCWS2017, </a:t>
            </a:r>
            <a:r>
              <a:rPr kumimoji="1" lang="en-US" altLang="ja-JP" sz="1600" dirty="0"/>
              <a:t>Strasburg</a:t>
            </a:r>
            <a:endParaRPr kumimoji="1" lang="ja-JP" altLang="en-US" sz="160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EC40C07-06A9-1F4C-96A0-E8E3D1845A3C}"/>
              </a:ext>
            </a:extLst>
          </p:cNvPr>
          <p:cNvSpPr txBox="1"/>
          <p:nvPr/>
        </p:nvSpPr>
        <p:spPr>
          <a:xfrm>
            <a:off x="1269418" y="121522"/>
            <a:ext cx="7203441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2000" b="1" dirty="0"/>
              <a:t>An example of access tunnel arrangement:</a:t>
            </a:r>
          </a:p>
          <a:p>
            <a:r>
              <a:rPr lang="en-US" altLang="ja-JP" sz="1400" dirty="0">
                <a:solidFill>
                  <a:srgbClr val="0432FF"/>
                </a:solidFill>
              </a:rPr>
              <a:t>It shows how large space is required for pipes and cables. </a:t>
            </a:r>
          </a:p>
          <a:p>
            <a:r>
              <a:rPr lang="en-US" altLang="ja-JP" sz="1400" b="1" dirty="0">
                <a:solidFill>
                  <a:srgbClr val="C00000"/>
                </a:solidFill>
              </a:rPr>
              <a:t>The actual layout must be determined by considering various backgrounds.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F0574EE8-BAD0-B04B-A60E-518BD49A77EF}"/>
              </a:ext>
            </a:extLst>
          </p:cNvPr>
          <p:cNvGrpSpPr/>
          <p:nvPr/>
        </p:nvGrpSpPr>
        <p:grpSpPr>
          <a:xfrm>
            <a:off x="2833143" y="2827745"/>
            <a:ext cx="1368000" cy="1518693"/>
            <a:chOff x="2833143" y="2827745"/>
            <a:chExt cx="1368000" cy="1518693"/>
          </a:xfrm>
        </p:grpSpPr>
        <p:sp>
          <p:nvSpPr>
            <p:cNvPr id="3" name="円/楕円 2">
              <a:extLst>
                <a:ext uri="{FF2B5EF4-FFF2-40B4-BE49-F238E27FC236}">
                  <a16:creationId xmlns:a16="http://schemas.microsoft.com/office/drawing/2014/main" id="{6BBCC372-1B1A-6043-9BBD-20A86A1AA901}"/>
                </a:ext>
              </a:extLst>
            </p:cNvPr>
            <p:cNvSpPr/>
            <p:nvPr/>
          </p:nvSpPr>
          <p:spPr>
            <a:xfrm>
              <a:off x="2974665" y="2969267"/>
              <a:ext cx="1080000" cy="1080000"/>
            </a:xfrm>
            <a:prstGeom prst="ellipse">
              <a:avLst/>
            </a:prstGeom>
            <a:solidFill>
              <a:schemeClr val="accent1">
                <a:alpha val="54000"/>
              </a:schemeClr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i="1"/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8EEFB485-F6F5-3040-BD3B-5062562A8ABE}"/>
                </a:ext>
              </a:extLst>
            </p:cNvPr>
            <p:cNvSpPr/>
            <p:nvPr/>
          </p:nvSpPr>
          <p:spPr>
            <a:xfrm>
              <a:off x="3026950" y="4057115"/>
              <a:ext cx="975429" cy="136923"/>
            </a:xfrm>
            <a:prstGeom prst="rect">
              <a:avLst/>
            </a:prstGeom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65783176-D14B-1541-B2DF-F9C485091850}"/>
                </a:ext>
              </a:extLst>
            </p:cNvPr>
            <p:cNvSpPr/>
            <p:nvPr/>
          </p:nvSpPr>
          <p:spPr>
            <a:xfrm>
              <a:off x="3842657" y="4007885"/>
              <a:ext cx="212008" cy="338553"/>
            </a:xfrm>
            <a:prstGeom prst="rect">
              <a:avLst/>
            </a:prstGeom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045F32C0-3F40-DB4E-BCD2-65EC9E0219F6}"/>
                </a:ext>
              </a:extLst>
            </p:cNvPr>
            <p:cNvSpPr/>
            <p:nvPr/>
          </p:nvSpPr>
          <p:spPr>
            <a:xfrm>
              <a:off x="2974664" y="3996216"/>
              <a:ext cx="212008" cy="338553"/>
            </a:xfrm>
            <a:prstGeom prst="rect">
              <a:avLst/>
            </a:prstGeom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円/楕円 11">
              <a:extLst>
                <a:ext uri="{FF2B5EF4-FFF2-40B4-BE49-F238E27FC236}">
                  <a16:creationId xmlns:a16="http://schemas.microsoft.com/office/drawing/2014/main" id="{F265250A-5366-A746-BF1B-EFCDB7174D1F}"/>
                </a:ext>
              </a:extLst>
            </p:cNvPr>
            <p:cNvSpPr/>
            <p:nvPr/>
          </p:nvSpPr>
          <p:spPr>
            <a:xfrm>
              <a:off x="2833143" y="2827745"/>
              <a:ext cx="1368000" cy="1368000"/>
            </a:xfrm>
            <a:prstGeom prst="ellipse">
              <a:avLst/>
            </a:prstGeom>
            <a:noFill/>
            <a:ln w="63500">
              <a:solidFill>
                <a:schemeClr val="accent1">
                  <a:shade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i="1"/>
            </a:p>
          </p:txBody>
        </p:sp>
      </p:grpSp>
      <p:sp>
        <p:nvSpPr>
          <p:cNvPr id="13" name="角丸四角形 12">
            <a:extLst>
              <a:ext uri="{FF2B5EF4-FFF2-40B4-BE49-F238E27FC236}">
                <a16:creationId xmlns:a16="http://schemas.microsoft.com/office/drawing/2014/main" id="{5CB9407C-611E-6443-9F90-9D20D596A79F}"/>
              </a:ext>
            </a:extLst>
          </p:cNvPr>
          <p:cNvSpPr/>
          <p:nvPr/>
        </p:nvSpPr>
        <p:spPr>
          <a:xfrm>
            <a:off x="4767943" y="2085475"/>
            <a:ext cx="3106639" cy="20401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/>
              <a:t>Transport </a:t>
            </a:r>
          </a:p>
          <a:p>
            <a:pPr algn="ctr"/>
            <a:r>
              <a:rPr kumimoji="1" lang="en-US" altLang="ja-JP" sz="2000" dirty="0"/>
              <a:t>Cold Box (diam. </a:t>
            </a:r>
            <a:r>
              <a:rPr lang="en-US" altLang="ja-JP" sz="2000" dirty="0"/>
              <a:t>4m)</a:t>
            </a:r>
          </a:p>
          <a:p>
            <a:pPr algn="ctr"/>
            <a:r>
              <a:rPr kumimoji="1" lang="en-US" altLang="ja-JP" sz="2000" dirty="0"/>
              <a:t>Into access hall</a:t>
            </a:r>
          </a:p>
          <a:p>
            <a:pPr algn="ctr"/>
            <a:r>
              <a:rPr lang="en-US" altLang="ja-JP" sz="2000" dirty="0"/>
              <a:t>In installation, repair(?) and addition for future extension of ILC</a:t>
            </a:r>
            <a:endParaRPr kumimoji="1" lang="ja-JP" altLang="en-US" sz="1800"/>
          </a:p>
        </p:txBody>
      </p:sp>
      <p:sp>
        <p:nvSpPr>
          <p:cNvPr id="14" name="スライド番号プレースホルダー 13">
            <a:extLst>
              <a:ext uri="{FF2B5EF4-FFF2-40B4-BE49-F238E27FC236}">
                <a16:creationId xmlns:a16="http://schemas.microsoft.com/office/drawing/2014/main" id="{79E6956D-1140-E946-A696-CC85BCE284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BCB09F6-6721-B140-81F8-AF5A9FA68A50}" type="slidenum">
              <a:rPr lang="en-US" altLang="ja-JP" smtClean="0"/>
              <a:pPr/>
              <a:t>25</a:t>
            </a:fld>
            <a:r>
              <a:rPr lang="en-US" altLang="ja-JP"/>
              <a:t> / 25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36975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782167-2D38-3D42-A5C0-73A59C2AA7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546" y="41461"/>
            <a:ext cx="7886700" cy="994172"/>
          </a:xfrm>
        </p:spPr>
        <p:txBody>
          <a:bodyPr/>
          <a:lstStyle/>
          <a:p>
            <a:pPr algn="ctr"/>
            <a:r>
              <a:rPr kumimoji="1" lang="en-US" altLang="ja-JP" dirty="0"/>
              <a:t>Recent Activity on CFS in Japan (1)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D152AAA-8C35-A647-BB5C-CFEF4F7E37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/>
              <a:t>2019.10.30 LCWS2019, CFS, Sendai International Center</a:t>
            </a:r>
            <a:endParaRPr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71F7D9D-6D1C-D849-BB6B-767645EEBB73}"/>
              </a:ext>
            </a:extLst>
          </p:cNvPr>
          <p:cNvSpPr txBox="1"/>
          <p:nvPr/>
        </p:nvSpPr>
        <p:spPr>
          <a:xfrm>
            <a:off x="853658" y="1035633"/>
            <a:ext cx="7542588" cy="340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spcAft>
                <a:spcPts val="600"/>
              </a:spcAft>
              <a:buFont typeface="Wingdings" pitchFamily="2" charset="2"/>
              <a:buChar char="n"/>
            </a:pPr>
            <a:r>
              <a:rPr lang="en-US" altLang="ja-JP" sz="2000" b="1" dirty="0"/>
              <a:t>The design group has been enhanced </a:t>
            </a:r>
            <a:r>
              <a:rPr lang="en-US" altLang="ja-JP" sz="2000" dirty="0"/>
              <a:t>to create a basic planning document that serves as input for basic and detailed designs during the preparation phase.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altLang="ja-JP" sz="2000" dirty="0"/>
              <a:t>It consists of members from the KEK ILC Group, KEK Facility Department, and Tohoku ILC Research Group.</a:t>
            </a:r>
          </a:p>
          <a:p>
            <a:pPr marL="342900" indent="-342900">
              <a:spcBef>
                <a:spcPts val="1200"/>
              </a:spcBef>
              <a:spcAft>
                <a:spcPts val="600"/>
              </a:spcAft>
              <a:buFont typeface="Wingdings" pitchFamily="2" charset="2"/>
              <a:buChar char="n"/>
            </a:pPr>
            <a:r>
              <a:rPr lang="en-US" altLang="ja-JP" sz="2000" b="1" dirty="0"/>
              <a:t>AAA (Advanced Accelerator Association)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altLang="ja-JP" sz="2000" dirty="0"/>
              <a:t>Working group has been established to support CFS design, particularly for </a:t>
            </a:r>
            <a:r>
              <a:rPr lang="en-US" altLang="ja-JP" sz="2000" b="1" dirty="0"/>
              <a:t>groundwater treatment, beam dump civil design, and earthquake resistance.</a:t>
            </a:r>
            <a:endParaRPr kumimoji="1" lang="ja-JP" altLang="en-US" sz="200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2CAD6DD-6824-7648-B692-96CC6C0540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BCB09F6-6721-B140-81F8-AF5A9FA68A50}" type="slidenum">
              <a:rPr lang="en-US" altLang="ja-JP" smtClean="0"/>
              <a:pPr/>
              <a:t>2</a:t>
            </a:fld>
            <a:r>
              <a:rPr lang="en-US" altLang="ja-JP"/>
              <a:t> / 25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6595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782167-2D38-3D42-A5C0-73A59C2AA7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546" y="41461"/>
            <a:ext cx="7886700" cy="994172"/>
          </a:xfrm>
        </p:spPr>
        <p:txBody>
          <a:bodyPr/>
          <a:lstStyle/>
          <a:p>
            <a:pPr algn="ctr"/>
            <a:r>
              <a:rPr kumimoji="1" lang="en-US" altLang="ja-JP" dirty="0"/>
              <a:t>Recent Activity on CFS in Japan (2)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D152AAA-8C35-A647-BB5C-CFEF4F7E37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/>
              <a:t>2019.10.30 LCWS2019, CFS, Sendai International Center</a:t>
            </a:r>
            <a:endParaRPr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71F7D9D-6D1C-D849-BB6B-767645EEBB73}"/>
              </a:ext>
            </a:extLst>
          </p:cNvPr>
          <p:cNvSpPr txBox="1"/>
          <p:nvPr/>
        </p:nvSpPr>
        <p:spPr>
          <a:xfrm>
            <a:off x="800706" y="955195"/>
            <a:ext cx="7542588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800"/>
              </a:spcAft>
              <a:buFont typeface="Wingdings" pitchFamily="2" charset="2"/>
              <a:buChar char="n"/>
            </a:pPr>
            <a:r>
              <a:rPr lang="en-US" altLang="ja-JP" sz="2000" b="1" dirty="0"/>
              <a:t>ILC Facility Evaluation Subcommittee of the Rock Mechanics Committee, the Japan Society of Civil Engineers </a:t>
            </a:r>
          </a:p>
          <a:p>
            <a:pPr marL="685800" lvl="1" indent="-342900">
              <a:spcAft>
                <a:spcPts val="1200"/>
              </a:spcAft>
              <a:buFont typeface="Wingdings" pitchFamily="2" charset="2"/>
              <a:buChar char="l"/>
            </a:pPr>
            <a:r>
              <a:rPr lang="en-US" altLang="ja-JP" sz="1800" dirty="0"/>
              <a:t>Evaluate the validity of ILC civil engineering design </a:t>
            </a:r>
            <a:r>
              <a:rPr lang="en-US" altLang="ja-JP" sz="1800" b="1" u="sng" dirty="0"/>
              <a:t>at the </a:t>
            </a:r>
            <a:r>
              <a:rPr lang="en-US" altLang="ja-JP" sz="1800" b="1" u="sng" dirty="0" err="1"/>
              <a:t>Kitakami</a:t>
            </a:r>
            <a:r>
              <a:rPr lang="en-US" altLang="ja-JP" sz="1800" b="1" u="sng" dirty="0"/>
              <a:t> candidate site</a:t>
            </a:r>
            <a:r>
              <a:rPr lang="en-US" altLang="ja-JP" sz="1800" b="1" dirty="0"/>
              <a:t> </a:t>
            </a:r>
            <a:r>
              <a:rPr lang="en-US" altLang="ja-JP" sz="1800" dirty="0"/>
              <a:t>from the viewpoint of rock dynamics.</a:t>
            </a:r>
          </a:p>
          <a:p>
            <a:pPr marL="685800" lvl="1" indent="-342900">
              <a:spcAft>
                <a:spcPts val="1200"/>
              </a:spcAft>
              <a:buFont typeface="Wingdings" pitchFamily="2" charset="2"/>
              <a:buChar char="l"/>
            </a:pPr>
            <a:r>
              <a:rPr lang="en-US" altLang="ja-JP" sz="1800" dirty="0"/>
              <a:t>Closed committee because it includes the site specific </a:t>
            </a:r>
            <a:r>
              <a:rPr lang="en-US" altLang="ja-JP" sz="1800" dirty="0" err="1"/>
              <a:t>confidentials</a:t>
            </a:r>
            <a:r>
              <a:rPr lang="en-US" altLang="ja-JP" sz="1800" dirty="0"/>
              <a:t>.</a:t>
            </a:r>
          </a:p>
          <a:p>
            <a:pPr marL="685800" lvl="1" indent="-342900">
              <a:spcAft>
                <a:spcPts val="1200"/>
              </a:spcAft>
              <a:buFont typeface="Wingdings" pitchFamily="2" charset="2"/>
              <a:buChar char="l"/>
            </a:pPr>
            <a:r>
              <a:rPr lang="en-US" altLang="ja-JP" sz="1800" dirty="0"/>
              <a:t>Expect a report will come by March 2020.</a:t>
            </a:r>
          </a:p>
          <a:p>
            <a:pPr lvl="1">
              <a:spcBef>
                <a:spcPts val="1200"/>
              </a:spcBef>
              <a:spcAft>
                <a:spcPts val="1800"/>
              </a:spcAft>
            </a:pPr>
            <a:r>
              <a:rPr lang="en-US" altLang="ja-JP" sz="1600" b="1" dirty="0"/>
              <a:t>Note: 2012, Guidelines for the civil engineering work of International Linear Collider (ILC) facilities</a:t>
            </a:r>
            <a:r>
              <a:rPr lang="en-US" altLang="ja-JP" sz="1600" dirty="0"/>
              <a:t>; Rock Mechanics Committee in Japan Society of Civil Engineers. It was the subcommittee for the establishment of standard specifications for the civil engineering work of Internal Linear Collider</a:t>
            </a:r>
            <a:endParaRPr kumimoji="1" lang="ja-JP" altLang="en-US" sz="180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7624C73-07D4-3442-8620-C6818D40DD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BCB09F6-6721-B140-81F8-AF5A9FA68A50}" type="slidenum">
              <a:rPr lang="en-US" altLang="ja-JP" smtClean="0"/>
              <a:pPr/>
              <a:t>3</a:t>
            </a:fld>
            <a:r>
              <a:rPr lang="en-US" altLang="ja-JP"/>
              <a:t> / 25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380696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1E1C456-2DC3-1847-9061-BBE3EA285D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/>
              <a:t>2019.10.30 LCWS2019, CFS, Sendai International Center</a:t>
            </a:r>
            <a:endParaRPr lang="ja-JP" altLang="en-US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59078033-9439-CF4D-937C-08B1E76D91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032804" y="6153"/>
            <a:ext cx="3126247" cy="442204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60D2B12D-D629-E74D-874A-AF2DBC8202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2011899" y="1786845"/>
            <a:ext cx="2538060" cy="359005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D01A3851-9979-A84D-936C-670ABA2CBC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5364043" y="96957"/>
            <a:ext cx="2688100" cy="3802288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C4136CB6-B2DA-F543-8894-E7C3251325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5708073" y="1786845"/>
            <a:ext cx="2538058" cy="359005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30F4EC0-215E-8644-A5F9-20B0534EBA08}"/>
              </a:ext>
            </a:extLst>
          </p:cNvPr>
          <p:cNvSpPr txBox="1"/>
          <p:nvPr/>
        </p:nvSpPr>
        <p:spPr>
          <a:xfrm>
            <a:off x="453295" y="172081"/>
            <a:ext cx="84830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/>
              <a:t>We are collecting and integrating drawings for the CFS basic plan.</a:t>
            </a:r>
            <a:endParaRPr kumimoji="1" lang="ja-JP" altLang="en-US" sz="2400" b="1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944DDC8-A009-FB49-BB8E-6C0796BF570D}"/>
              </a:ext>
            </a:extLst>
          </p:cNvPr>
          <p:cNvSpPr txBox="1"/>
          <p:nvPr/>
        </p:nvSpPr>
        <p:spPr>
          <a:xfrm>
            <a:off x="2831523" y="2288888"/>
            <a:ext cx="3186385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600" dirty="0"/>
              <a:t>Note! These are drafts for checkout.</a:t>
            </a:r>
            <a:endParaRPr kumimoji="1" lang="ja-JP" altLang="en-US" sz="1600"/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5803AED8-EDF4-7740-8DA3-7C8716C7E3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BCB09F6-6721-B140-81F8-AF5A9FA68A50}" type="slidenum">
              <a:rPr lang="en-US" altLang="ja-JP" smtClean="0"/>
              <a:pPr/>
              <a:t>4</a:t>
            </a:fld>
            <a:r>
              <a:rPr lang="en-US" altLang="ja-JP"/>
              <a:t> / 25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608794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AB8578B0-A15B-A44B-A5AA-5C9545F3F5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/>
              <a:t>2019.10.30 LCWS2019, CFS, Sendai International Center</a:t>
            </a:r>
            <a:endParaRPr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26F5078-007A-4B4F-821F-EB6D40BFB5C8}"/>
              </a:ext>
            </a:extLst>
          </p:cNvPr>
          <p:cNvSpPr txBox="1"/>
          <p:nvPr/>
        </p:nvSpPr>
        <p:spPr>
          <a:xfrm>
            <a:off x="2969199" y="1987550"/>
            <a:ext cx="29674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3600" dirty="0"/>
              <a:t>f</a:t>
            </a:r>
            <a:r>
              <a:rPr kumimoji="1" lang="en-US" altLang="ja-JP" sz="3600" dirty="0"/>
              <a:t>or Discussions</a:t>
            </a:r>
            <a:endParaRPr kumimoji="1" lang="ja-JP" altLang="en-US" sz="360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FBE583B8-5221-814A-A441-D0C4FDD5AE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BCB09F6-6721-B140-81F8-AF5A9FA68A50}" type="slidenum">
              <a:rPr lang="en-US" altLang="ja-JP" smtClean="0"/>
              <a:pPr/>
              <a:t>5</a:t>
            </a:fld>
            <a:r>
              <a:rPr lang="en-US" altLang="ja-JP"/>
              <a:t> / 25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176743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図 96">
            <a:extLst>
              <a:ext uri="{FF2B5EF4-FFF2-40B4-BE49-F238E27FC236}">
                <a16:creationId xmlns:a16="http://schemas.microsoft.com/office/drawing/2014/main" id="{D5E7367B-876D-4A43-8041-31E47571BB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4712" y="795773"/>
            <a:ext cx="2554230" cy="1156431"/>
          </a:xfrm>
          <a:prstGeom prst="rect">
            <a:avLst/>
          </a:prstGeom>
        </p:spPr>
      </p:pic>
      <p:pic>
        <p:nvPicPr>
          <p:cNvPr id="13" name="図 12" descr="文字と写真のスクリーンショット&#10;&#10;自動的に生成された説明">
            <a:extLst>
              <a:ext uri="{FF2B5EF4-FFF2-40B4-BE49-F238E27FC236}">
                <a16:creationId xmlns:a16="http://schemas.microsoft.com/office/drawing/2014/main" id="{1824726B-5DDD-9F46-92FD-B0B5720636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396" y="1945304"/>
            <a:ext cx="4117962" cy="2430034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A97C075-8F49-A64C-95E4-F18AC34C021A}"/>
              </a:ext>
            </a:extLst>
          </p:cNvPr>
          <p:cNvSpPr txBox="1"/>
          <p:nvPr/>
        </p:nvSpPr>
        <p:spPr>
          <a:xfrm>
            <a:off x="693328" y="173986"/>
            <a:ext cx="40543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dirty="0"/>
              <a:t>Main Linac (ML) </a:t>
            </a:r>
            <a:r>
              <a:rPr lang="en-US" altLang="ja-JP" sz="2800" b="1" dirty="0"/>
              <a:t>tunnel </a:t>
            </a:r>
            <a:endParaRPr kumimoji="1" lang="ja-JP" altLang="en-US" sz="2800" b="1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91C57D8-D066-2F43-832B-F97B6D1907D4}"/>
              </a:ext>
            </a:extLst>
          </p:cNvPr>
          <p:cNvSpPr txBox="1"/>
          <p:nvPr/>
        </p:nvSpPr>
        <p:spPr>
          <a:xfrm>
            <a:off x="4781945" y="403724"/>
            <a:ext cx="409862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Wingdings" pitchFamily="2" charset="2"/>
              <a:buChar char="n"/>
            </a:pPr>
            <a:r>
              <a:rPr kumimoji="1" lang="en-US" altLang="ja-JP" sz="2000" dirty="0"/>
              <a:t>ML section is about 70% of the ILC-250 (end to end).</a:t>
            </a: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n"/>
            </a:pPr>
            <a:r>
              <a:rPr lang="en-US" altLang="ja-JP" sz="2000" dirty="0"/>
              <a:t>Follow the geoid</a:t>
            </a: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n"/>
            </a:pPr>
            <a:r>
              <a:rPr kumimoji="1" lang="en-US" altLang="ja-JP" sz="2000" dirty="0"/>
              <a:t>Central radiation shield will be put after finishing the tunnel.</a:t>
            </a:r>
            <a:endParaRPr kumimoji="1" lang="en-US" altLang="ja-JP" sz="2000" b="1" dirty="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3BB89280-4CE8-FF47-A7B9-4EC4A69D2F6E}"/>
              </a:ext>
            </a:extLst>
          </p:cNvPr>
          <p:cNvSpPr txBox="1"/>
          <p:nvPr/>
        </p:nvSpPr>
        <p:spPr>
          <a:xfrm>
            <a:off x="1794732" y="4360156"/>
            <a:ext cx="122501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b="1" dirty="0">
                <a:latin typeface="+mn-ea"/>
              </a:rPr>
              <a:t>RF power station</a:t>
            </a:r>
          </a:p>
        </p:txBody>
      </p: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5F5A96E4-69C6-F24C-8402-BCEDFBA662F9}"/>
              </a:ext>
            </a:extLst>
          </p:cNvPr>
          <p:cNvCxnSpPr>
            <a:cxnSpLocks/>
          </p:cNvCxnSpPr>
          <p:nvPr/>
        </p:nvCxnSpPr>
        <p:spPr>
          <a:xfrm flipH="1" flipV="1">
            <a:off x="1794732" y="3682027"/>
            <a:ext cx="340761" cy="644636"/>
          </a:xfrm>
          <a:prstGeom prst="straightConnector1">
            <a:avLst/>
          </a:prstGeom>
          <a:ln w="12700">
            <a:solidFill>
              <a:srgbClr val="0432FF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EA41A7AB-F9D3-7B43-8428-738A67CA94AB}"/>
              </a:ext>
            </a:extLst>
          </p:cNvPr>
          <p:cNvSpPr txBox="1"/>
          <p:nvPr/>
        </p:nvSpPr>
        <p:spPr>
          <a:xfrm>
            <a:off x="4051178" y="3515788"/>
            <a:ext cx="87075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b="1" dirty="0">
                <a:latin typeface="+mn-ea"/>
              </a:rPr>
              <a:t>Beamline</a:t>
            </a:r>
          </a:p>
          <a:p>
            <a:r>
              <a:rPr lang="en-US" altLang="ja-JP" sz="900" b="1" dirty="0">
                <a:latin typeface="+mn-ea"/>
              </a:rPr>
              <a:t>1.1m from </a:t>
            </a:r>
          </a:p>
          <a:p>
            <a:r>
              <a:rPr lang="en-US" altLang="ja-JP" sz="900" b="1" dirty="0">
                <a:latin typeface="+mn-ea"/>
              </a:rPr>
              <a:t>floor</a:t>
            </a:r>
            <a:endParaRPr kumimoji="1" lang="en-US" altLang="ja-JP" sz="900" b="1" dirty="0">
              <a:latin typeface="+mn-ea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7838C73A-1710-5044-85E9-B3512DAF8CF9}"/>
              </a:ext>
            </a:extLst>
          </p:cNvPr>
          <p:cNvSpPr txBox="1"/>
          <p:nvPr/>
        </p:nvSpPr>
        <p:spPr>
          <a:xfrm>
            <a:off x="3053447" y="2263117"/>
            <a:ext cx="231453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800" b="1" dirty="0">
                <a:solidFill>
                  <a:srgbClr val="FF0000"/>
                </a:solidFill>
              </a:rPr>
              <a:t>?</a:t>
            </a:r>
          </a:p>
        </p:txBody>
      </p:sp>
      <p:cxnSp>
        <p:nvCxnSpPr>
          <p:cNvPr id="43" name="直線矢印コネクタ 42">
            <a:extLst>
              <a:ext uri="{FF2B5EF4-FFF2-40B4-BE49-F238E27FC236}">
                <a16:creationId xmlns:a16="http://schemas.microsoft.com/office/drawing/2014/main" id="{BA7DD719-7AFE-A94F-B05A-BEC400318D92}"/>
              </a:ext>
            </a:extLst>
          </p:cNvPr>
          <p:cNvCxnSpPr>
            <a:cxnSpLocks/>
          </p:cNvCxnSpPr>
          <p:nvPr/>
        </p:nvCxnSpPr>
        <p:spPr>
          <a:xfrm flipH="1">
            <a:off x="2893388" y="2579029"/>
            <a:ext cx="275786" cy="498966"/>
          </a:xfrm>
          <a:prstGeom prst="straightConnector1">
            <a:avLst/>
          </a:prstGeom>
          <a:ln w="127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矢印コネクタ 48">
            <a:extLst>
              <a:ext uri="{FF2B5EF4-FFF2-40B4-BE49-F238E27FC236}">
                <a16:creationId xmlns:a16="http://schemas.microsoft.com/office/drawing/2014/main" id="{BAE4A808-BDA1-1049-A0BE-9BFF0D5697DB}"/>
              </a:ext>
            </a:extLst>
          </p:cNvPr>
          <p:cNvCxnSpPr>
            <a:cxnSpLocks/>
          </p:cNvCxnSpPr>
          <p:nvPr/>
        </p:nvCxnSpPr>
        <p:spPr>
          <a:xfrm flipH="1">
            <a:off x="3513375" y="3766675"/>
            <a:ext cx="596286" cy="46166"/>
          </a:xfrm>
          <a:prstGeom prst="straightConnector1">
            <a:avLst/>
          </a:prstGeom>
          <a:ln w="12700">
            <a:solidFill>
              <a:srgbClr val="0432FF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662243E6-213B-9143-8963-B33243E26980}"/>
              </a:ext>
            </a:extLst>
          </p:cNvPr>
          <p:cNvGrpSpPr/>
          <p:nvPr/>
        </p:nvGrpSpPr>
        <p:grpSpPr>
          <a:xfrm>
            <a:off x="4868811" y="2426035"/>
            <a:ext cx="3549249" cy="2119869"/>
            <a:chOff x="4619891" y="2426035"/>
            <a:chExt cx="3549249" cy="2119869"/>
          </a:xfrm>
        </p:grpSpPr>
        <p:pic>
          <p:nvPicPr>
            <p:cNvPr id="5" name="図 4" descr="建物, 時計, ウィンドウ が含まれている画像&#10;&#10;自動的に生成された説明">
              <a:extLst>
                <a:ext uri="{FF2B5EF4-FFF2-40B4-BE49-F238E27FC236}">
                  <a16:creationId xmlns:a16="http://schemas.microsoft.com/office/drawing/2014/main" id="{92321078-D828-BD41-8867-66B82F79B8C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219224" y="2426035"/>
              <a:ext cx="2949916" cy="2110868"/>
            </a:xfrm>
            <a:prstGeom prst="rect">
              <a:avLst/>
            </a:prstGeom>
          </p:spPr>
        </p:pic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0B16D6E3-9576-C148-8CAE-3D00B4B0F02E}"/>
                </a:ext>
              </a:extLst>
            </p:cNvPr>
            <p:cNvGrpSpPr/>
            <p:nvPr/>
          </p:nvGrpSpPr>
          <p:grpSpPr>
            <a:xfrm>
              <a:off x="4619891" y="2719304"/>
              <a:ext cx="3223629" cy="1826600"/>
              <a:chOff x="4619891" y="2719304"/>
              <a:chExt cx="3223629" cy="1826600"/>
            </a:xfrm>
          </p:grpSpPr>
          <p:cxnSp>
            <p:nvCxnSpPr>
              <p:cNvPr id="29" name="直線矢印コネクタ 28">
                <a:extLst>
                  <a:ext uri="{FF2B5EF4-FFF2-40B4-BE49-F238E27FC236}">
                    <a16:creationId xmlns:a16="http://schemas.microsoft.com/office/drawing/2014/main" id="{97686E32-53CD-7C43-A78C-7DE28B813B7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99599" y="4545904"/>
                <a:ext cx="2443921" cy="0"/>
              </a:xfrm>
              <a:prstGeom prst="straightConnector1">
                <a:avLst/>
              </a:prstGeom>
              <a:ln w="15875">
                <a:solidFill>
                  <a:schemeClr val="accent1">
                    <a:lumMod val="50000"/>
                  </a:schemeClr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テキスト ボックス 29">
                <a:extLst>
                  <a:ext uri="{FF2B5EF4-FFF2-40B4-BE49-F238E27FC236}">
                    <a16:creationId xmlns:a16="http://schemas.microsoft.com/office/drawing/2014/main" id="{4D4F7657-653E-C84E-AB0A-7CE8B29CC22B}"/>
                  </a:ext>
                </a:extLst>
              </p:cNvPr>
              <p:cNvSpPr txBox="1"/>
              <p:nvPr/>
            </p:nvSpPr>
            <p:spPr>
              <a:xfrm>
                <a:off x="6655676" y="4221449"/>
                <a:ext cx="628539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400" b="1" dirty="0">
                    <a:solidFill>
                      <a:schemeClr val="accent1">
                        <a:lumMod val="50000"/>
                      </a:schemeClr>
                    </a:solidFill>
                  </a:rPr>
                  <a:t>9.5 m</a:t>
                </a:r>
                <a:endParaRPr lang="ja-JP" altLang="en-US" sz="1400" b="1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4" name="テキスト ボックス 33">
                <a:extLst>
                  <a:ext uri="{FF2B5EF4-FFF2-40B4-BE49-F238E27FC236}">
                    <a16:creationId xmlns:a16="http://schemas.microsoft.com/office/drawing/2014/main" id="{9474E64E-9F32-474A-AE16-D256C6616D7E}"/>
                  </a:ext>
                </a:extLst>
              </p:cNvPr>
              <p:cNvSpPr txBox="1"/>
              <p:nvPr/>
            </p:nvSpPr>
            <p:spPr>
              <a:xfrm>
                <a:off x="4619891" y="3244239"/>
                <a:ext cx="628539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ja-JP" sz="1400" b="1" dirty="0">
                    <a:solidFill>
                      <a:schemeClr val="accent1">
                        <a:lumMod val="50000"/>
                      </a:schemeClr>
                    </a:solidFill>
                  </a:rPr>
                  <a:t>5.5 m</a:t>
                </a:r>
                <a:endParaRPr lang="ja-JP" altLang="en-US" sz="1400" b="1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7" name="テキスト ボックス 36">
                <a:extLst>
                  <a:ext uri="{FF2B5EF4-FFF2-40B4-BE49-F238E27FC236}">
                    <a16:creationId xmlns:a16="http://schemas.microsoft.com/office/drawing/2014/main" id="{0DBEADB8-BF40-7847-9FAE-33F6CD243569}"/>
                  </a:ext>
                </a:extLst>
              </p:cNvPr>
              <p:cNvSpPr txBox="1"/>
              <p:nvPr/>
            </p:nvSpPr>
            <p:spPr>
              <a:xfrm>
                <a:off x="6893593" y="3618075"/>
                <a:ext cx="509008" cy="24622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000" b="1" dirty="0">
                    <a:solidFill>
                      <a:schemeClr val="accent1">
                        <a:lumMod val="50000"/>
                      </a:schemeClr>
                    </a:solidFill>
                  </a:rPr>
                  <a:t>1.5 m</a:t>
                </a:r>
                <a:endParaRPr lang="ja-JP" altLang="en-US" sz="1000" b="1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9" name="テキスト ボックス 38">
                <a:extLst>
                  <a:ext uri="{FF2B5EF4-FFF2-40B4-BE49-F238E27FC236}">
                    <a16:creationId xmlns:a16="http://schemas.microsoft.com/office/drawing/2014/main" id="{31316909-8C29-4C4A-A685-F1F925B8F6AA}"/>
                  </a:ext>
                </a:extLst>
              </p:cNvPr>
              <p:cNvSpPr txBox="1"/>
              <p:nvPr/>
            </p:nvSpPr>
            <p:spPr>
              <a:xfrm>
                <a:off x="6893593" y="2959043"/>
                <a:ext cx="400999" cy="24622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000" b="1" dirty="0">
                    <a:solidFill>
                      <a:schemeClr val="accent1">
                        <a:lumMod val="50000"/>
                      </a:schemeClr>
                    </a:solidFill>
                  </a:rPr>
                  <a:t>1 m</a:t>
                </a:r>
                <a:endParaRPr lang="ja-JP" altLang="en-US" sz="1000" b="1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6" name="正方形/長方形 15">
                <a:extLst>
                  <a:ext uri="{FF2B5EF4-FFF2-40B4-BE49-F238E27FC236}">
                    <a16:creationId xmlns:a16="http://schemas.microsoft.com/office/drawing/2014/main" id="{ED7695A1-3967-A243-A066-2E200EDC6F59}"/>
                  </a:ext>
                </a:extLst>
              </p:cNvPr>
              <p:cNvSpPr/>
              <p:nvPr/>
            </p:nvSpPr>
            <p:spPr>
              <a:xfrm>
                <a:off x="6907945" y="3344449"/>
                <a:ext cx="257441" cy="31449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5" name="直線矢印コネクタ 34">
                <a:extLst>
                  <a:ext uri="{FF2B5EF4-FFF2-40B4-BE49-F238E27FC236}">
                    <a16:creationId xmlns:a16="http://schemas.microsoft.com/office/drawing/2014/main" id="{961A1434-8F01-AC4B-8983-2A8BE6231CC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73739" y="3766675"/>
                <a:ext cx="363875" cy="0"/>
              </a:xfrm>
              <a:prstGeom prst="straightConnector1">
                <a:avLst/>
              </a:prstGeom>
              <a:ln w="9525">
                <a:solidFill>
                  <a:schemeClr val="accent1">
                    <a:lumMod val="50000"/>
                  </a:schemeClr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線矢印コネクタ 27">
                <a:extLst>
                  <a:ext uri="{FF2B5EF4-FFF2-40B4-BE49-F238E27FC236}">
                    <a16:creationId xmlns:a16="http://schemas.microsoft.com/office/drawing/2014/main" id="{EB785AD6-6D2F-3A47-84A2-C7ACCA8912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72587" y="3095630"/>
                <a:ext cx="280366" cy="0"/>
              </a:xfrm>
              <a:prstGeom prst="straightConnector1">
                <a:avLst/>
              </a:prstGeom>
              <a:ln w="9525">
                <a:solidFill>
                  <a:schemeClr val="accent1">
                    <a:lumMod val="50000"/>
                  </a:schemeClr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線矢印コネクタ 30">
                <a:extLst>
                  <a:ext uri="{FF2B5EF4-FFF2-40B4-BE49-F238E27FC236}">
                    <a16:creationId xmlns:a16="http://schemas.microsoft.com/office/drawing/2014/main" id="{D423B363-3CCE-D14C-8CEB-AEFA84F7E03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182202" y="2719304"/>
                <a:ext cx="9428" cy="1371605"/>
              </a:xfrm>
              <a:prstGeom prst="straightConnector1">
                <a:avLst/>
              </a:prstGeom>
              <a:ln w="15875">
                <a:solidFill>
                  <a:schemeClr val="accent1">
                    <a:lumMod val="50000"/>
                  </a:schemeClr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4" name="フッター プレースホルダー 2">
            <a:extLst>
              <a:ext uri="{FF2B5EF4-FFF2-40B4-BE49-F238E27FC236}">
                <a16:creationId xmlns:a16="http://schemas.microsoft.com/office/drawing/2014/main" id="{7607B3C0-8B71-5043-9C0F-E6A63C1020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97848" y="4828195"/>
            <a:ext cx="4910097" cy="273844"/>
          </a:xfrm>
        </p:spPr>
        <p:txBody>
          <a:bodyPr/>
          <a:lstStyle/>
          <a:p>
            <a:r>
              <a:rPr lang="en-US" altLang="ja-JP"/>
              <a:t>2019.10.30 LCWS2019, CFS, Sendai International Center</a:t>
            </a:r>
            <a:endParaRPr lang="ja-JP" altLang="en-US"/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8564E4B0-9901-7941-A9A2-C4EAFE2E81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BCB09F6-6721-B140-81F8-AF5A9FA68A50}" type="slidenum">
              <a:rPr lang="en-US" altLang="ja-JP" smtClean="0"/>
              <a:pPr/>
              <a:t>6</a:t>
            </a:fld>
            <a:r>
              <a:rPr lang="en-US" altLang="ja-JP"/>
              <a:t> / 25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788768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A97C075-8F49-A64C-95E4-F18AC34C021A}"/>
              </a:ext>
            </a:extLst>
          </p:cNvPr>
          <p:cNvSpPr txBox="1"/>
          <p:nvPr/>
        </p:nvSpPr>
        <p:spPr>
          <a:xfrm>
            <a:off x="608148" y="133966"/>
            <a:ext cx="82629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dirty="0"/>
              <a:t>Where does RTML pass through the ML tunnel?</a:t>
            </a:r>
            <a:endParaRPr kumimoji="1" lang="ja-JP" altLang="en-US" sz="2800" b="1"/>
          </a:p>
        </p:txBody>
      </p:sp>
      <p:sp>
        <p:nvSpPr>
          <p:cNvPr id="44" name="フッター プレースホルダー 2">
            <a:extLst>
              <a:ext uri="{FF2B5EF4-FFF2-40B4-BE49-F238E27FC236}">
                <a16:creationId xmlns:a16="http://schemas.microsoft.com/office/drawing/2014/main" id="{7607B3C0-8B71-5043-9C0F-E6A63C1020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97848" y="4828195"/>
            <a:ext cx="4910097" cy="273844"/>
          </a:xfrm>
        </p:spPr>
        <p:txBody>
          <a:bodyPr/>
          <a:lstStyle/>
          <a:p>
            <a:r>
              <a:rPr lang="en-US" altLang="ja-JP"/>
              <a:t>2019.10.30 LCWS2019, CFS, Sendai International Center</a:t>
            </a:r>
            <a:endParaRPr lang="ja-JP" altLang="en-US"/>
          </a:p>
        </p:txBody>
      </p:sp>
      <p:pic>
        <p:nvPicPr>
          <p:cNvPr id="6" name="図 5" descr="テキスト, 地図 が含まれている画像&#10;&#10;自動的に生成された説明">
            <a:extLst>
              <a:ext uri="{FF2B5EF4-FFF2-40B4-BE49-F238E27FC236}">
                <a16:creationId xmlns:a16="http://schemas.microsoft.com/office/drawing/2014/main" id="{44B5FB0D-A9A4-FB44-BA9A-C5A07A917F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906" y="2717702"/>
            <a:ext cx="3665381" cy="2379542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5AF5F6D-DC4B-B74D-8E6C-FB1072FFCF9F}"/>
              </a:ext>
            </a:extLst>
          </p:cNvPr>
          <p:cNvSpPr txBox="1"/>
          <p:nvPr/>
        </p:nvSpPr>
        <p:spPr>
          <a:xfrm>
            <a:off x="187552" y="2959401"/>
            <a:ext cx="8411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/>
              <a:t>TDR Vol3, </a:t>
            </a:r>
          </a:p>
          <a:p>
            <a:r>
              <a:rPr kumimoji="1" lang="en-US" altLang="ja-JP" sz="1200" b="1" dirty="0"/>
              <a:t>p167</a:t>
            </a:r>
            <a:endParaRPr kumimoji="1" lang="ja-JP" altLang="en-US" sz="1200" b="1"/>
          </a:p>
        </p:txBody>
      </p:sp>
      <p:pic>
        <p:nvPicPr>
          <p:cNvPr id="9" name="図 8" descr="文字と写真のスクリーンショット&#10;&#10;自動的に生成された説明">
            <a:extLst>
              <a:ext uri="{FF2B5EF4-FFF2-40B4-BE49-F238E27FC236}">
                <a16:creationId xmlns:a16="http://schemas.microsoft.com/office/drawing/2014/main" id="{189700D8-1C6E-F344-920F-3D1D3199A2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4487" y="901602"/>
            <a:ext cx="3073400" cy="1816100"/>
          </a:xfrm>
          <a:prstGeom prst="rect">
            <a:avLst/>
          </a:prstGeom>
        </p:spPr>
      </p:pic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8C00B92A-3F23-6A4B-A6C0-906D57E536CB}"/>
              </a:ext>
            </a:extLst>
          </p:cNvPr>
          <p:cNvSpPr txBox="1"/>
          <p:nvPr/>
        </p:nvSpPr>
        <p:spPr>
          <a:xfrm>
            <a:off x="4137287" y="901602"/>
            <a:ext cx="4819162" cy="346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ja-JP" sz="1800" b="1" dirty="0"/>
              <a:t>The upper left figure is often used after the change request of central wall reduction. </a:t>
            </a:r>
          </a:p>
          <a:p>
            <a:pPr>
              <a:spcAft>
                <a:spcPts val="600"/>
              </a:spcAft>
            </a:pPr>
            <a:r>
              <a:rPr lang="en-US" altLang="ja-JP" sz="1800" dirty="0"/>
              <a:t>It was prepared only for discussion of equipment layout and its layout has not been determined.</a:t>
            </a:r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l"/>
            </a:pPr>
            <a:r>
              <a:rPr lang="en-US" altLang="ja-JP" sz="1800" dirty="0"/>
              <a:t>In particular, </a:t>
            </a:r>
            <a:r>
              <a:rPr lang="en-US" altLang="ja-JP" sz="1800" b="1" dirty="0"/>
              <a:t>RTML is above the waveguide and is higher than that of TDR.</a:t>
            </a:r>
          </a:p>
          <a:p>
            <a:pPr lvl="2">
              <a:spcAft>
                <a:spcPts val="600"/>
              </a:spcAft>
            </a:pPr>
            <a:r>
              <a:rPr lang="en-US" altLang="ja-JP" sz="1600" dirty="0"/>
              <a:t>It is misleading and brings many considerations on beam dynamics, installation and alignment.</a:t>
            </a:r>
            <a:endParaRPr lang="en-US" altLang="ja-JP" sz="1600" b="1" dirty="0"/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l"/>
            </a:pPr>
            <a:r>
              <a:rPr lang="en-US" altLang="ja-JP" sz="1800" b="1" dirty="0">
                <a:solidFill>
                  <a:srgbClr val="0432FF"/>
                </a:solidFill>
              </a:rPr>
              <a:t>RTML position in the current optics design has never changed from TDR.</a:t>
            </a:r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l"/>
            </a:pPr>
            <a:r>
              <a:rPr lang="en-US" altLang="ja-JP" sz="1800" b="1" dirty="0">
                <a:solidFill>
                  <a:srgbClr val="0432FF"/>
                </a:solidFill>
              </a:rPr>
              <a:t>This figure should be modified.</a:t>
            </a:r>
            <a:endParaRPr lang="en-US" altLang="ja-JP" sz="2000" b="1" dirty="0">
              <a:solidFill>
                <a:srgbClr val="0432FF"/>
              </a:solidFill>
            </a:endParaRP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B509E329-4AA1-A34F-BCA7-1083EF7711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BCB09F6-6721-B140-81F8-AF5A9FA68A50}" type="slidenum">
              <a:rPr lang="en-US" altLang="ja-JP" smtClean="0"/>
              <a:pPr/>
              <a:t>7</a:t>
            </a:fld>
            <a:r>
              <a:rPr lang="en-US" altLang="ja-JP"/>
              <a:t> / 25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640881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図 71">
            <a:extLst>
              <a:ext uri="{FF2B5EF4-FFF2-40B4-BE49-F238E27FC236}">
                <a16:creationId xmlns:a16="http://schemas.microsoft.com/office/drawing/2014/main" id="{8D514A2B-4A49-E549-98D5-9344DE98D34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344"/>
          <a:stretch/>
        </p:blipFill>
        <p:spPr>
          <a:xfrm>
            <a:off x="0" y="1540024"/>
            <a:ext cx="9144000" cy="3234089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621878" y="192349"/>
            <a:ext cx="5963680" cy="434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625"/>
              </a:lnSpc>
            </a:pPr>
            <a:r>
              <a:rPr lang="en-US" altLang="ja-JP" sz="2400" b="1" dirty="0">
                <a:solidFill>
                  <a:prstClr val="black">
                    <a:lumMod val="75000"/>
                    <a:lumOff val="25000"/>
                  </a:prstClr>
                </a:solidFill>
                <a:cs typeface="Arial" panose="020B0604020202020204" pitchFamily="34" charset="0"/>
              </a:rPr>
              <a:t>Handling of groundwater outside the tunnel</a:t>
            </a:r>
          </a:p>
        </p:txBody>
      </p:sp>
      <p:graphicFrame>
        <p:nvGraphicFramePr>
          <p:cNvPr id="11" name="表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7759043"/>
              </p:ext>
            </p:extLst>
          </p:nvPr>
        </p:nvGraphicFramePr>
        <p:xfrm>
          <a:off x="3865242" y="747445"/>
          <a:ext cx="2666236" cy="6940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62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8793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Inflow water assumption</a:t>
                      </a:r>
                      <a:endParaRPr kumimoji="1" lang="ja-JP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54000" marB="3429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7639">
                <a:tc>
                  <a:txBody>
                    <a:bodyPr/>
                    <a:lstStyle/>
                    <a:p>
                      <a:pPr lvl="1" algn="l">
                        <a:lnSpc>
                          <a:spcPts val="1200"/>
                        </a:lnSpc>
                      </a:pPr>
                      <a:r>
                        <a:rPr kumimoji="1" lang="ja-JP" altLang="en-US" sz="1200"/>
                        <a:t>・</a:t>
                      </a:r>
                      <a:r>
                        <a:rPr kumimoji="1" lang="en-US" altLang="ja-JP" sz="1200" b="1" dirty="0"/>
                        <a:t>1.0</a:t>
                      </a:r>
                      <a:r>
                        <a:rPr kumimoji="1" lang="ja-JP" altLang="en-US" sz="1200" b="1" baseline="0"/>
                        <a:t> </a:t>
                      </a:r>
                      <a:r>
                        <a:rPr kumimoji="1" lang="en-US" altLang="ja-JP" sz="1200" b="1" baseline="0" dirty="0"/>
                        <a:t>tons/min/km (max)</a:t>
                      </a:r>
                      <a:endParaRPr kumimoji="1" lang="ja-JP" altLang="en-US" sz="1200" b="1"/>
                    </a:p>
                  </a:txBody>
                  <a:tcPr marL="68580" marR="68580" marT="27000" marB="2700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7639">
                <a:tc>
                  <a:txBody>
                    <a:bodyPr/>
                    <a:lstStyle/>
                    <a:p>
                      <a:pPr marL="342900" marR="0" lvl="1" indent="0" algn="l" defTabSz="9144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・</a:t>
                      </a:r>
                      <a:r>
                        <a:rPr kumimoji="1" lang="en-US" altLang="ja-JP" sz="1200" dirty="0"/>
                        <a:t>5.0 tons/min/Access Point (max)</a:t>
                      </a:r>
                      <a:endParaRPr kumimoji="1" lang="ja-JP" altLang="en-US" sz="1200"/>
                    </a:p>
                  </a:txBody>
                  <a:tcPr marL="68580" marR="68580" marT="27000" marB="27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2" name="テキスト ボックス 21"/>
          <p:cNvSpPr txBox="1"/>
          <p:nvPr/>
        </p:nvSpPr>
        <p:spPr>
          <a:xfrm>
            <a:off x="6753168" y="948129"/>
            <a:ext cx="2311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u="sng" dirty="0">
                <a:solidFill>
                  <a:srgbClr val="5B9BD5">
                    <a:lumMod val="50000"/>
                  </a:srgbClr>
                </a:solidFill>
                <a:latin typeface="+mn-ea"/>
              </a:rPr>
              <a:t>About 30,000 tons/day</a:t>
            </a:r>
          </a:p>
        </p:txBody>
      </p:sp>
      <p:sp>
        <p:nvSpPr>
          <p:cNvPr id="80" name="下矢印 79">
            <a:extLst>
              <a:ext uri="{FF2B5EF4-FFF2-40B4-BE49-F238E27FC236}">
                <a16:creationId xmlns:a16="http://schemas.microsoft.com/office/drawing/2014/main" id="{DF67A5C7-CCA2-D445-B606-6DE77ADDCCDF}"/>
              </a:ext>
            </a:extLst>
          </p:cNvPr>
          <p:cNvSpPr/>
          <p:nvPr/>
        </p:nvSpPr>
        <p:spPr>
          <a:xfrm rot="13483537">
            <a:off x="1722004" y="3149845"/>
            <a:ext cx="229430" cy="627936"/>
          </a:xfrm>
          <a:prstGeom prst="downArrow">
            <a:avLst/>
          </a:prstGeom>
          <a:solidFill>
            <a:srgbClr val="00B0F0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ea"/>
            </a:endParaRPr>
          </a:p>
        </p:txBody>
      </p:sp>
      <p:sp>
        <p:nvSpPr>
          <p:cNvPr id="81" name="下矢印 80">
            <a:extLst>
              <a:ext uri="{FF2B5EF4-FFF2-40B4-BE49-F238E27FC236}">
                <a16:creationId xmlns:a16="http://schemas.microsoft.com/office/drawing/2014/main" id="{79247E83-60FE-D341-AD9B-EE766BADB26D}"/>
              </a:ext>
            </a:extLst>
          </p:cNvPr>
          <p:cNvSpPr/>
          <p:nvPr/>
        </p:nvSpPr>
        <p:spPr>
          <a:xfrm rot="10800000">
            <a:off x="3652591" y="2929338"/>
            <a:ext cx="212651" cy="418406"/>
          </a:xfrm>
          <a:prstGeom prst="downArrow">
            <a:avLst/>
          </a:prstGeom>
          <a:solidFill>
            <a:srgbClr val="00B0F0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ea"/>
            </a:endParaRPr>
          </a:p>
        </p:txBody>
      </p:sp>
      <p:sp>
        <p:nvSpPr>
          <p:cNvPr id="82" name="下矢印 81">
            <a:extLst>
              <a:ext uri="{FF2B5EF4-FFF2-40B4-BE49-F238E27FC236}">
                <a16:creationId xmlns:a16="http://schemas.microsoft.com/office/drawing/2014/main" id="{9E587F65-3791-CC4F-88B3-53D432310E0E}"/>
              </a:ext>
            </a:extLst>
          </p:cNvPr>
          <p:cNvSpPr/>
          <p:nvPr/>
        </p:nvSpPr>
        <p:spPr>
          <a:xfrm rot="10800000">
            <a:off x="4656990" y="2759747"/>
            <a:ext cx="212651" cy="418406"/>
          </a:xfrm>
          <a:prstGeom prst="downArrow">
            <a:avLst/>
          </a:prstGeom>
          <a:solidFill>
            <a:srgbClr val="00B0F0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ea"/>
            </a:endParaRPr>
          </a:p>
        </p:txBody>
      </p:sp>
      <p:sp>
        <p:nvSpPr>
          <p:cNvPr id="83" name="下矢印 82">
            <a:extLst>
              <a:ext uri="{FF2B5EF4-FFF2-40B4-BE49-F238E27FC236}">
                <a16:creationId xmlns:a16="http://schemas.microsoft.com/office/drawing/2014/main" id="{1EF54507-FBB8-7A40-B7DD-539F41251F89}"/>
              </a:ext>
            </a:extLst>
          </p:cNvPr>
          <p:cNvSpPr/>
          <p:nvPr/>
        </p:nvSpPr>
        <p:spPr>
          <a:xfrm rot="7378385">
            <a:off x="5848984" y="2655718"/>
            <a:ext cx="212651" cy="418406"/>
          </a:xfrm>
          <a:prstGeom prst="downArrow">
            <a:avLst/>
          </a:prstGeom>
          <a:solidFill>
            <a:srgbClr val="00B0F0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ea"/>
            </a:endParaRPr>
          </a:p>
        </p:txBody>
      </p:sp>
      <p:sp>
        <p:nvSpPr>
          <p:cNvPr id="84" name="下矢印 83">
            <a:extLst>
              <a:ext uri="{FF2B5EF4-FFF2-40B4-BE49-F238E27FC236}">
                <a16:creationId xmlns:a16="http://schemas.microsoft.com/office/drawing/2014/main" id="{747E91DD-7892-8A46-9C4E-5D69798E5957}"/>
              </a:ext>
            </a:extLst>
          </p:cNvPr>
          <p:cNvSpPr/>
          <p:nvPr/>
        </p:nvSpPr>
        <p:spPr>
          <a:xfrm rot="7362025">
            <a:off x="7551627" y="2188532"/>
            <a:ext cx="229430" cy="627936"/>
          </a:xfrm>
          <a:prstGeom prst="downArrow">
            <a:avLst/>
          </a:prstGeom>
          <a:solidFill>
            <a:srgbClr val="00B0F0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ea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6A8FB8F7-8116-3F47-933B-673AF912859B}"/>
              </a:ext>
            </a:extLst>
          </p:cNvPr>
          <p:cNvSpPr txBox="1"/>
          <p:nvPr/>
        </p:nvSpPr>
        <p:spPr>
          <a:xfrm>
            <a:off x="3712319" y="1989367"/>
            <a:ext cx="3650102" cy="507831"/>
          </a:xfrm>
          <a:prstGeom prst="rect">
            <a:avLst/>
          </a:prstGeom>
          <a:solidFill>
            <a:srgbClr val="00206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FFFF00"/>
                </a:solidFill>
                <a:latin typeface="+mn-ea"/>
              </a:rPr>
              <a:t>Pump-up to the surface;</a:t>
            </a:r>
          </a:p>
          <a:p>
            <a:r>
              <a:rPr lang="en-US" altLang="ja-JP" b="1" dirty="0">
                <a:solidFill>
                  <a:srgbClr val="FFFF00"/>
                </a:solidFill>
                <a:latin typeface="+mn-ea"/>
              </a:rPr>
              <a:t>Supplemental water for cooling tower</a:t>
            </a:r>
            <a:endParaRPr kumimoji="1" lang="ja-JP" altLang="en-US" b="1">
              <a:solidFill>
                <a:srgbClr val="FFFF00"/>
              </a:solidFill>
              <a:latin typeface="+mn-ea"/>
            </a:endParaRP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3B9EA20F-41F6-AB49-900F-3CE1F1104CAF}"/>
              </a:ext>
            </a:extLst>
          </p:cNvPr>
          <p:cNvSpPr txBox="1"/>
          <p:nvPr/>
        </p:nvSpPr>
        <p:spPr>
          <a:xfrm>
            <a:off x="2024889" y="3949022"/>
            <a:ext cx="134274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FF00"/>
                </a:solidFill>
                <a:latin typeface="+mn-ea"/>
              </a:rPr>
              <a:t>To access hall</a:t>
            </a:r>
            <a:endParaRPr kumimoji="1" lang="ja-JP" altLang="en-US">
              <a:solidFill>
                <a:srgbClr val="FFFF00"/>
              </a:solidFill>
              <a:latin typeface="+mn-ea"/>
            </a:endParaRPr>
          </a:p>
        </p:txBody>
      </p: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DAD87BEF-01F7-DB4A-B7C6-7A471B1237FD}"/>
              </a:ext>
            </a:extLst>
          </p:cNvPr>
          <p:cNvSpPr txBox="1"/>
          <p:nvPr/>
        </p:nvSpPr>
        <p:spPr>
          <a:xfrm>
            <a:off x="5304930" y="3589188"/>
            <a:ext cx="3374578" cy="73866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Draw water into the access hall tank</a:t>
            </a:r>
          </a:p>
          <a:p>
            <a:pPr marL="685800" lvl="1" indent="-342900">
              <a:buFont typeface="Wingdings" pitchFamily="2" charset="2"/>
              <a:buChar char="l"/>
            </a:pPr>
            <a:r>
              <a:rPr lang="en-US" altLang="ja-JP" sz="14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Natural flow scheme</a:t>
            </a:r>
          </a:p>
          <a:p>
            <a:pPr marL="685800" lvl="1" indent="-342900">
              <a:buFont typeface="Wingdings" pitchFamily="2" charset="2"/>
              <a:buChar char="l"/>
            </a:pPr>
            <a:r>
              <a:rPr lang="en-US" altLang="ja-JP" sz="14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Pump relay scheme</a:t>
            </a:r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309765D4-1F82-0143-9A99-FEFCDC2B9D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97848" y="4828195"/>
            <a:ext cx="4910097" cy="273844"/>
          </a:xfrm>
        </p:spPr>
        <p:txBody>
          <a:bodyPr/>
          <a:lstStyle/>
          <a:p>
            <a:r>
              <a:rPr lang="en-US" altLang="ja-JP"/>
              <a:t>2019.10.30 LCWS2019, CFS, Sendai International Center</a:t>
            </a:r>
            <a:endParaRPr lang="ja-JP" altLang="en-US"/>
          </a:p>
        </p:txBody>
      </p:sp>
      <p:sp>
        <p:nvSpPr>
          <p:cNvPr id="29" name="下矢印 28">
            <a:extLst>
              <a:ext uri="{FF2B5EF4-FFF2-40B4-BE49-F238E27FC236}">
                <a16:creationId xmlns:a16="http://schemas.microsoft.com/office/drawing/2014/main" id="{BB081079-0C4F-B54E-B7A0-3F485A121835}"/>
              </a:ext>
            </a:extLst>
          </p:cNvPr>
          <p:cNvSpPr/>
          <p:nvPr/>
        </p:nvSpPr>
        <p:spPr>
          <a:xfrm rot="15623300">
            <a:off x="4259077" y="3049536"/>
            <a:ext cx="179715" cy="966568"/>
          </a:xfrm>
          <a:prstGeom prst="downArrow">
            <a:avLst>
              <a:gd name="adj1" fmla="val 35566"/>
              <a:gd name="adj2" fmla="val 50000"/>
            </a:avLst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ea"/>
            </a:endParaRPr>
          </a:p>
        </p:txBody>
      </p:sp>
      <p:sp>
        <p:nvSpPr>
          <p:cNvPr id="30" name="下矢印 29">
            <a:extLst>
              <a:ext uri="{FF2B5EF4-FFF2-40B4-BE49-F238E27FC236}">
                <a16:creationId xmlns:a16="http://schemas.microsoft.com/office/drawing/2014/main" id="{8E297E74-9AEE-0C42-9CBB-4424AC23F04A}"/>
              </a:ext>
            </a:extLst>
          </p:cNvPr>
          <p:cNvSpPr/>
          <p:nvPr/>
        </p:nvSpPr>
        <p:spPr>
          <a:xfrm rot="15623300">
            <a:off x="3130958" y="3221971"/>
            <a:ext cx="179715" cy="966568"/>
          </a:xfrm>
          <a:prstGeom prst="downArrow">
            <a:avLst>
              <a:gd name="adj1" fmla="val 35566"/>
              <a:gd name="adj2" fmla="val 50000"/>
            </a:avLst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ea"/>
            </a:endParaRPr>
          </a:p>
        </p:txBody>
      </p:sp>
      <p:sp>
        <p:nvSpPr>
          <p:cNvPr id="32" name="下矢印 31">
            <a:extLst>
              <a:ext uri="{FF2B5EF4-FFF2-40B4-BE49-F238E27FC236}">
                <a16:creationId xmlns:a16="http://schemas.microsoft.com/office/drawing/2014/main" id="{254AB457-D5BC-7440-935D-235FAB4C2F0C}"/>
              </a:ext>
            </a:extLst>
          </p:cNvPr>
          <p:cNvSpPr/>
          <p:nvPr/>
        </p:nvSpPr>
        <p:spPr>
          <a:xfrm rot="15623300">
            <a:off x="974636" y="3581615"/>
            <a:ext cx="179715" cy="966568"/>
          </a:xfrm>
          <a:prstGeom prst="downArrow">
            <a:avLst>
              <a:gd name="adj1" fmla="val 35566"/>
              <a:gd name="adj2" fmla="val 50000"/>
            </a:avLst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ea"/>
            </a:endParaRPr>
          </a:p>
        </p:txBody>
      </p:sp>
      <p:sp>
        <p:nvSpPr>
          <p:cNvPr id="33" name="下矢印 32">
            <a:extLst>
              <a:ext uri="{FF2B5EF4-FFF2-40B4-BE49-F238E27FC236}">
                <a16:creationId xmlns:a16="http://schemas.microsoft.com/office/drawing/2014/main" id="{2B8729D2-62C3-4A41-B138-E9591D501916}"/>
              </a:ext>
            </a:extLst>
          </p:cNvPr>
          <p:cNvSpPr/>
          <p:nvPr/>
        </p:nvSpPr>
        <p:spPr>
          <a:xfrm rot="4818016">
            <a:off x="2108277" y="3375937"/>
            <a:ext cx="180561" cy="998570"/>
          </a:xfrm>
          <a:prstGeom prst="downArrow">
            <a:avLst>
              <a:gd name="adj1" fmla="val 35566"/>
              <a:gd name="adj2" fmla="val 50000"/>
            </a:avLst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ea"/>
            </a:endParaRPr>
          </a:p>
        </p:txBody>
      </p:sp>
      <p:sp>
        <p:nvSpPr>
          <p:cNvPr id="34" name="下矢印 33">
            <a:extLst>
              <a:ext uri="{FF2B5EF4-FFF2-40B4-BE49-F238E27FC236}">
                <a16:creationId xmlns:a16="http://schemas.microsoft.com/office/drawing/2014/main" id="{E501490B-6F4E-BF44-AE88-598E8BB4F3C2}"/>
              </a:ext>
            </a:extLst>
          </p:cNvPr>
          <p:cNvSpPr/>
          <p:nvPr/>
        </p:nvSpPr>
        <p:spPr>
          <a:xfrm rot="4838009">
            <a:off x="6661620" y="2722834"/>
            <a:ext cx="191273" cy="820173"/>
          </a:xfrm>
          <a:prstGeom prst="downArrow">
            <a:avLst>
              <a:gd name="adj1" fmla="val 35566"/>
              <a:gd name="adj2" fmla="val 50000"/>
            </a:avLst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ea"/>
            </a:endParaRPr>
          </a:p>
        </p:txBody>
      </p:sp>
      <p:sp>
        <p:nvSpPr>
          <p:cNvPr id="35" name="下矢印 34">
            <a:extLst>
              <a:ext uri="{FF2B5EF4-FFF2-40B4-BE49-F238E27FC236}">
                <a16:creationId xmlns:a16="http://schemas.microsoft.com/office/drawing/2014/main" id="{B6A83B54-573E-E548-91A0-7EBD22F29B2C}"/>
              </a:ext>
            </a:extLst>
          </p:cNvPr>
          <p:cNvSpPr/>
          <p:nvPr/>
        </p:nvSpPr>
        <p:spPr>
          <a:xfrm rot="4818016">
            <a:off x="8516387" y="2414173"/>
            <a:ext cx="153028" cy="826399"/>
          </a:xfrm>
          <a:prstGeom prst="downArrow">
            <a:avLst>
              <a:gd name="adj1" fmla="val 35566"/>
              <a:gd name="adj2" fmla="val 50000"/>
            </a:avLst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ea"/>
            </a:endParaRPr>
          </a:p>
        </p:txBody>
      </p:sp>
      <p:sp>
        <p:nvSpPr>
          <p:cNvPr id="36" name="下矢印 35">
            <a:extLst>
              <a:ext uri="{FF2B5EF4-FFF2-40B4-BE49-F238E27FC236}">
                <a16:creationId xmlns:a16="http://schemas.microsoft.com/office/drawing/2014/main" id="{A7F399E7-E781-0F4B-9D4D-4C3CD1480913}"/>
              </a:ext>
            </a:extLst>
          </p:cNvPr>
          <p:cNvSpPr/>
          <p:nvPr/>
        </p:nvSpPr>
        <p:spPr>
          <a:xfrm rot="15623300">
            <a:off x="7593117" y="2577669"/>
            <a:ext cx="176573" cy="822431"/>
          </a:xfrm>
          <a:prstGeom prst="downArrow">
            <a:avLst>
              <a:gd name="adj1" fmla="val 35566"/>
              <a:gd name="adj2" fmla="val 50000"/>
            </a:avLst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ea"/>
            </a:endParaRPr>
          </a:p>
        </p:txBody>
      </p:sp>
      <p:sp>
        <p:nvSpPr>
          <p:cNvPr id="37" name="下矢印 36">
            <a:extLst>
              <a:ext uri="{FF2B5EF4-FFF2-40B4-BE49-F238E27FC236}">
                <a16:creationId xmlns:a16="http://schemas.microsoft.com/office/drawing/2014/main" id="{F358250F-BEDE-1740-A779-A10536796175}"/>
              </a:ext>
            </a:extLst>
          </p:cNvPr>
          <p:cNvSpPr/>
          <p:nvPr/>
        </p:nvSpPr>
        <p:spPr>
          <a:xfrm rot="4818016">
            <a:off x="5475943" y="2716865"/>
            <a:ext cx="187878" cy="1223436"/>
          </a:xfrm>
          <a:prstGeom prst="downArrow">
            <a:avLst>
              <a:gd name="adj1" fmla="val 35566"/>
              <a:gd name="adj2" fmla="val 50000"/>
            </a:avLst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ea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50DEFD11-A848-F844-8E7D-25867C95E281}"/>
              </a:ext>
            </a:extLst>
          </p:cNvPr>
          <p:cNvSpPr txBox="1"/>
          <p:nvPr/>
        </p:nvSpPr>
        <p:spPr>
          <a:xfrm>
            <a:off x="8150210" y="4496058"/>
            <a:ext cx="97013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 dirty="0">
                <a:solidFill>
                  <a:schemeClr val="bg1">
                    <a:lumMod val="75000"/>
                  </a:schemeClr>
                </a:solidFill>
              </a:rPr>
              <a:t>Rey.Hori / KEK</a:t>
            </a:r>
            <a:endParaRPr kumimoji="1" lang="ja-JP" altLang="en-US" sz="1050">
              <a:solidFill>
                <a:schemeClr val="bg1">
                  <a:lumMod val="75000"/>
                </a:schemeClr>
              </a:solidFill>
            </a:endParaRPr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35C9F4BC-4AC7-9442-B7BD-50C3E8D370F1}"/>
              </a:ext>
            </a:extLst>
          </p:cNvPr>
          <p:cNvGrpSpPr/>
          <p:nvPr/>
        </p:nvGrpSpPr>
        <p:grpSpPr>
          <a:xfrm>
            <a:off x="477210" y="808496"/>
            <a:ext cx="2890419" cy="2098265"/>
            <a:chOff x="4866640" y="863600"/>
            <a:chExt cx="3114040" cy="2260600"/>
          </a:xfrm>
        </p:grpSpPr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CD207918-1229-8F47-99ED-08384F500E2C}"/>
                </a:ext>
              </a:extLst>
            </p:cNvPr>
            <p:cNvSpPr/>
            <p:nvPr/>
          </p:nvSpPr>
          <p:spPr>
            <a:xfrm>
              <a:off x="4866640" y="863600"/>
              <a:ext cx="3114040" cy="2260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D93F57DE-6879-084B-81CE-9B0FBC82BABF}"/>
                </a:ext>
              </a:extLst>
            </p:cNvPr>
            <p:cNvGrpSpPr/>
            <p:nvPr/>
          </p:nvGrpSpPr>
          <p:grpSpPr>
            <a:xfrm>
              <a:off x="4998320" y="1000142"/>
              <a:ext cx="2847187" cy="2049768"/>
              <a:chOff x="4998320" y="1000142"/>
              <a:chExt cx="2847187" cy="2049768"/>
            </a:xfrm>
          </p:grpSpPr>
          <p:pic>
            <p:nvPicPr>
              <p:cNvPr id="58" name="図 57" descr="建物, 時計, ウィンドウ が含まれている画像&#10;&#10;自動的に生成された説明">
                <a:extLst>
                  <a:ext uri="{FF2B5EF4-FFF2-40B4-BE49-F238E27FC236}">
                    <a16:creationId xmlns:a16="http://schemas.microsoft.com/office/drawing/2014/main" id="{033F5A66-CB43-A642-A325-589311CB310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216763" y="1245639"/>
                <a:ext cx="2521450" cy="1804271"/>
              </a:xfrm>
              <a:prstGeom prst="rect">
                <a:avLst/>
              </a:prstGeom>
            </p:spPr>
          </p:pic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2A3A8E65-D05B-1D49-8BC9-B5C4743897FE}"/>
                  </a:ext>
                </a:extLst>
              </p:cNvPr>
              <p:cNvGrpSpPr/>
              <p:nvPr/>
            </p:nvGrpSpPr>
            <p:grpSpPr>
              <a:xfrm>
                <a:off x="4998320" y="1000142"/>
                <a:ext cx="2847187" cy="1953987"/>
                <a:chOff x="2739386" y="1153506"/>
                <a:chExt cx="3796541" cy="2598226"/>
              </a:xfrm>
            </p:grpSpPr>
            <p:sp>
              <p:nvSpPr>
                <p:cNvPr id="60" name="右矢印 59">
                  <a:extLst>
                    <a:ext uri="{FF2B5EF4-FFF2-40B4-BE49-F238E27FC236}">
                      <a16:creationId xmlns:a16="http://schemas.microsoft.com/office/drawing/2014/main" id="{14F5D293-0044-9C4F-B2E3-F46E685B4E98}"/>
                    </a:ext>
                  </a:extLst>
                </p:cNvPr>
                <p:cNvSpPr/>
                <p:nvPr/>
              </p:nvSpPr>
              <p:spPr>
                <a:xfrm rot="10800000" flipH="1" flipV="1">
                  <a:off x="2886356" y="3535732"/>
                  <a:ext cx="360000" cy="216000"/>
                </a:xfrm>
                <a:prstGeom prst="righ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cs"/>
                  </a:endParaRPr>
                </a:p>
              </p:txBody>
            </p:sp>
            <p:sp>
              <p:nvSpPr>
                <p:cNvPr id="61" name="右矢印 20">
                  <a:extLst>
                    <a:ext uri="{FF2B5EF4-FFF2-40B4-BE49-F238E27FC236}">
                      <a16:creationId xmlns:a16="http://schemas.microsoft.com/office/drawing/2014/main" id="{5AE71B04-1CDA-AE46-BE77-2485C82ECB8D}"/>
                    </a:ext>
                  </a:extLst>
                </p:cNvPr>
                <p:cNvSpPr/>
                <p:nvPr/>
              </p:nvSpPr>
              <p:spPr>
                <a:xfrm rot="20682006" flipH="1" flipV="1">
                  <a:off x="3791712" y="1375796"/>
                  <a:ext cx="360000" cy="216000"/>
                </a:xfrm>
                <a:prstGeom prst="righ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cs"/>
                  </a:endParaRPr>
                </a:p>
              </p:txBody>
            </p:sp>
            <p:sp>
              <p:nvSpPr>
                <p:cNvPr id="62" name="右矢印 20">
                  <a:extLst>
                    <a:ext uri="{FF2B5EF4-FFF2-40B4-BE49-F238E27FC236}">
                      <a16:creationId xmlns:a16="http://schemas.microsoft.com/office/drawing/2014/main" id="{DC26A539-ABB6-9546-84BD-D1EB5BD74135}"/>
                    </a:ext>
                  </a:extLst>
                </p:cNvPr>
                <p:cNvSpPr/>
                <p:nvPr/>
              </p:nvSpPr>
              <p:spPr>
                <a:xfrm rot="10800000" flipV="1">
                  <a:off x="4555692" y="3518099"/>
                  <a:ext cx="360000" cy="216000"/>
                </a:xfrm>
                <a:prstGeom prst="righ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cs"/>
                  </a:endParaRPr>
                </a:p>
              </p:txBody>
            </p:sp>
            <p:sp>
              <p:nvSpPr>
                <p:cNvPr id="63" name="右矢印 20">
                  <a:extLst>
                    <a:ext uri="{FF2B5EF4-FFF2-40B4-BE49-F238E27FC236}">
                      <a16:creationId xmlns:a16="http://schemas.microsoft.com/office/drawing/2014/main" id="{F814A69B-23DC-2D47-938C-C865E9526843}"/>
                    </a:ext>
                  </a:extLst>
                </p:cNvPr>
                <p:cNvSpPr/>
                <p:nvPr/>
              </p:nvSpPr>
              <p:spPr>
                <a:xfrm rot="10800000" flipV="1">
                  <a:off x="6032858" y="3518099"/>
                  <a:ext cx="360000" cy="216000"/>
                </a:xfrm>
                <a:prstGeom prst="righ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cs"/>
                  </a:endParaRPr>
                </a:p>
              </p:txBody>
            </p:sp>
            <p:sp>
              <p:nvSpPr>
                <p:cNvPr id="64" name="右矢印 20">
                  <a:extLst>
                    <a:ext uri="{FF2B5EF4-FFF2-40B4-BE49-F238E27FC236}">
                      <a16:creationId xmlns:a16="http://schemas.microsoft.com/office/drawing/2014/main" id="{AD94260D-39AA-F748-BECC-6C92833BD79B}"/>
                    </a:ext>
                  </a:extLst>
                </p:cNvPr>
                <p:cNvSpPr/>
                <p:nvPr/>
              </p:nvSpPr>
              <p:spPr>
                <a:xfrm rot="11478736" flipH="1" flipV="1">
                  <a:off x="5136846" y="1386239"/>
                  <a:ext cx="360000" cy="216000"/>
                </a:xfrm>
                <a:prstGeom prst="righ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cs"/>
                  </a:endParaRPr>
                </a:p>
              </p:txBody>
            </p:sp>
            <p:sp>
              <p:nvSpPr>
                <p:cNvPr id="65" name="右矢印 20">
                  <a:extLst>
                    <a:ext uri="{FF2B5EF4-FFF2-40B4-BE49-F238E27FC236}">
                      <a16:creationId xmlns:a16="http://schemas.microsoft.com/office/drawing/2014/main" id="{AC3D63E5-2A2A-7248-AE46-536CA2F6B1CC}"/>
                    </a:ext>
                  </a:extLst>
                </p:cNvPr>
                <p:cNvSpPr/>
                <p:nvPr/>
              </p:nvSpPr>
              <p:spPr>
                <a:xfrm rot="12782344" flipH="1" flipV="1">
                  <a:off x="5691123" y="1648777"/>
                  <a:ext cx="360000" cy="212596"/>
                </a:xfrm>
                <a:prstGeom prst="righ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cs"/>
                  </a:endParaRPr>
                </a:p>
              </p:txBody>
            </p:sp>
            <p:sp>
              <p:nvSpPr>
                <p:cNvPr id="66" name="右矢印 20">
                  <a:extLst>
                    <a:ext uri="{FF2B5EF4-FFF2-40B4-BE49-F238E27FC236}">
                      <a16:creationId xmlns:a16="http://schemas.microsoft.com/office/drawing/2014/main" id="{38A0FD36-8FC0-004D-B10D-0FFD995C5B85}"/>
                    </a:ext>
                  </a:extLst>
                </p:cNvPr>
                <p:cNvSpPr/>
                <p:nvPr/>
              </p:nvSpPr>
              <p:spPr>
                <a:xfrm rot="15850423" flipH="1" flipV="1">
                  <a:off x="6205173" y="2405491"/>
                  <a:ext cx="360000" cy="216001"/>
                </a:xfrm>
                <a:prstGeom prst="righ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cs"/>
                  </a:endParaRPr>
                </a:p>
              </p:txBody>
            </p:sp>
            <p:sp>
              <p:nvSpPr>
                <p:cNvPr id="67" name="右矢印 20">
                  <a:extLst>
                    <a:ext uri="{FF2B5EF4-FFF2-40B4-BE49-F238E27FC236}">
                      <a16:creationId xmlns:a16="http://schemas.microsoft.com/office/drawing/2014/main" id="{563CEE02-E183-8C40-AE9A-66282B5170D5}"/>
                    </a:ext>
                  </a:extLst>
                </p:cNvPr>
                <p:cNvSpPr/>
                <p:nvPr/>
              </p:nvSpPr>
              <p:spPr>
                <a:xfrm rot="19525573" flipH="1" flipV="1">
                  <a:off x="3205730" y="1645648"/>
                  <a:ext cx="360000" cy="216000"/>
                </a:xfrm>
                <a:prstGeom prst="righ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cs"/>
                  </a:endParaRPr>
                </a:p>
              </p:txBody>
            </p:sp>
            <p:sp>
              <p:nvSpPr>
                <p:cNvPr id="68" name="右矢印 20">
                  <a:extLst>
                    <a:ext uri="{FF2B5EF4-FFF2-40B4-BE49-F238E27FC236}">
                      <a16:creationId xmlns:a16="http://schemas.microsoft.com/office/drawing/2014/main" id="{800D508E-457E-5A4C-9826-9D09E32D5E84}"/>
                    </a:ext>
                  </a:extLst>
                </p:cNvPr>
                <p:cNvSpPr/>
                <p:nvPr/>
              </p:nvSpPr>
              <p:spPr>
                <a:xfrm rot="16835580" flipH="1" flipV="1">
                  <a:off x="2706355" y="2433349"/>
                  <a:ext cx="360000" cy="216001"/>
                </a:xfrm>
                <a:prstGeom prst="righ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cs"/>
                  </a:endParaRPr>
                </a:p>
              </p:txBody>
            </p:sp>
            <p:sp>
              <p:nvSpPr>
                <p:cNvPr id="69" name="右矢印 68">
                  <a:extLst>
                    <a:ext uri="{FF2B5EF4-FFF2-40B4-BE49-F238E27FC236}">
                      <a16:creationId xmlns:a16="http://schemas.microsoft.com/office/drawing/2014/main" id="{D9979B49-3EC0-684E-9DC8-BE2145BD0CEC}"/>
                    </a:ext>
                  </a:extLst>
                </p:cNvPr>
                <p:cNvSpPr/>
                <p:nvPr/>
              </p:nvSpPr>
              <p:spPr>
                <a:xfrm rot="16200000" flipH="1" flipV="1">
                  <a:off x="4474350" y="1207506"/>
                  <a:ext cx="360000" cy="251999"/>
                </a:xfrm>
                <a:prstGeom prst="righ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cs"/>
                  </a:endParaRPr>
                </a:p>
              </p:txBody>
            </p:sp>
            <p:sp>
              <p:nvSpPr>
                <p:cNvPr id="70" name="右矢印 20">
                  <a:extLst>
                    <a:ext uri="{FF2B5EF4-FFF2-40B4-BE49-F238E27FC236}">
                      <a16:creationId xmlns:a16="http://schemas.microsoft.com/office/drawing/2014/main" id="{8023CE1C-B979-B941-B0DC-4DDD20EDC304}"/>
                    </a:ext>
                  </a:extLst>
                </p:cNvPr>
                <p:cNvSpPr/>
                <p:nvPr/>
              </p:nvSpPr>
              <p:spPr>
                <a:xfrm rot="16200000" flipH="1" flipV="1">
                  <a:off x="2667386" y="3028907"/>
                  <a:ext cx="360000" cy="216000"/>
                </a:xfrm>
                <a:prstGeom prst="righ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cs"/>
                  </a:endParaRPr>
                </a:p>
              </p:txBody>
            </p:sp>
            <p:sp>
              <p:nvSpPr>
                <p:cNvPr id="71" name="右矢印 20">
                  <a:extLst>
                    <a:ext uri="{FF2B5EF4-FFF2-40B4-BE49-F238E27FC236}">
                      <a16:creationId xmlns:a16="http://schemas.microsoft.com/office/drawing/2014/main" id="{B5819660-DDCA-9549-A89A-89390FC1B4F6}"/>
                    </a:ext>
                  </a:extLst>
                </p:cNvPr>
                <p:cNvSpPr/>
                <p:nvPr/>
              </p:nvSpPr>
              <p:spPr>
                <a:xfrm rot="16200000" flipH="1" flipV="1">
                  <a:off x="6247927" y="3028907"/>
                  <a:ext cx="360000" cy="216000"/>
                </a:xfrm>
                <a:prstGeom prst="righ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cs"/>
                  </a:endParaRPr>
                </a:p>
              </p:txBody>
            </p:sp>
            <p:sp>
              <p:nvSpPr>
                <p:cNvPr id="73" name="右矢印 20">
                  <a:extLst>
                    <a:ext uri="{FF2B5EF4-FFF2-40B4-BE49-F238E27FC236}">
                      <a16:creationId xmlns:a16="http://schemas.microsoft.com/office/drawing/2014/main" id="{B67671F2-D11A-4D4D-91BB-E50EA53C44B3}"/>
                    </a:ext>
                  </a:extLst>
                </p:cNvPr>
                <p:cNvSpPr/>
                <p:nvPr/>
              </p:nvSpPr>
              <p:spPr>
                <a:xfrm rot="10800000" flipH="1" flipV="1">
                  <a:off x="3647539" y="3535732"/>
                  <a:ext cx="360000" cy="216000"/>
                </a:xfrm>
                <a:prstGeom prst="righ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cs"/>
                  </a:endParaRPr>
                </a:p>
              </p:txBody>
            </p:sp>
            <p:sp>
              <p:nvSpPr>
                <p:cNvPr id="74" name="右矢印 73">
                  <a:extLst>
                    <a:ext uri="{FF2B5EF4-FFF2-40B4-BE49-F238E27FC236}">
                      <a16:creationId xmlns:a16="http://schemas.microsoft.com/office/drawing/2014/main" id="{5E311A3B-BC51-AD44-B192-FDD89B5B9357}"/>
                    </a:ext>
                  </a:extLst>
                </p:cNvPr>
                <p:cNvSpPr/>
                <p:nvPr/>
              </p:nvSpPr>
              <p:spPr>
                <a:xfrm rot="10800000" flipV="1">
                  <a:off x="5263256" y="3518099"/>
                  <a:ext cx="360000" cy="216000"/>
                </a:xfrm>
                <a:prstGeom prst="righ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cs"/>
                  </a:endParaRPr>
                </a:p>
              </p:txBody>
            </p:sp>
            <p:sp>
              <p:nvSpPr>
                <p:cNvPr id="75" name="右矢印 20">
                  <a:extLst>
                    <a:ext uri="{FF2B5EF4-FFF2-40B4-BE49-F238E27FC236}">
                      <a16:creationId xmlns:a16="http://schemas.microsoft.com/office/drawing/2014/main" id="{3D1A04FF-4A9A-B844-8F34-CD8497A260F4}"/>
                    </a:ext>
                  </a:extLst>
                </p:cNvPr>
                <p:cNvSpPr/>
                <p:nvPr/>
              </p:nvSpPr>
              <p:spPr>
                <a:xfrm rot="13028946" flipH="1" flipV="1">
                  <a:off x="2835305" y="1926106"/>
                  <a:ext cx="360000" cy="216000"/>
                </a:xfrm>
                <a:prstGeom prst="righ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cs"/>
                  </a:endParaRPr>
                </a:p>
              </p:txBody>
            </p:sp>
            <p:sp>
              <p:nvSpPr>
                <p:cNvPr id="76" name="右矢印 20">
                  <a:extLst>
                    <a:ext uri="{FF2B5EF4-FFF2-40B4-BE49-F238E27FC236}">
                      <a16:creationId xmlns:a16="http://schemas.microsoft.com/office/drawing/2014/main" id="{732E66EF-2610-CB4F-A6DE-958EFC2F8FCE}"/>
                    </a:ext>
                  </a:extLst>
                </p:cNvPr>
                <p:cNvSpPr/>
                <p:nvPr/>
              </p:nvSpPr>
              <p:spPr>
                <a:xfrm rot="19571513" flipH="1" flipV="1">
                  <a:off x="6109961" y="1909099"/>
                  <a:ext cx="360000" cy="216000"/>
                </a:xfrm>
                <a:prstGeom prst="righ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cs"/>
                  </a:endParaRPr>
                </a:p>
              </p:txBody>
            </p:sp>
          </p:grpSp>
        </p:grpSp>
      </p:grp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F6DB86BC-DA9D-5C49-B481-3699AFF099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BCB09F6-6721-B140-81F8-AF5A9FA68A50}" type="slidenum">
              <a:rPr lang="en-US" altLang="ja-JP" smtClean="0"/>
              <a:pPr/>
              <a:t>8</a:t>
            </a:fld>
            <a:r>
              <a:rPr lang="en-US" altLang="ja-JP"/>
              <a:t> / 25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403470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11678</TotalTime>
  <Words>1507</Words>
  <Application>Microsoft Macintosh PowerPoint</Application>
  <PresentationFormat>画面に合わせる (16:9)</PresentationFormat>
  <Paragraphs>287</Paragraphs>
  <Slides>26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26</vt:i4>
      </vt:variant>
    </vt:vector>
  </HeadingPairs>
  <TitlesOfParts>
    <vt:vector size="33" baseType="lpstr">
      <vt:lpstr>メイリオ</vt:lpstr>
      <vt:lpstr>游ゴシック</vt:lpstr>
      <vt:lpstr>Arial</vt:lpstr>
      <vt:lpstr>Calibri</vt:lpstr>
      <vt:lpstr>Helvetica</vt:lpstr>
      <vt:lpstr>Wingdings</vt:lpstr>
      <vt:lpstr>Office テーマ</vt:lpstr>
      <vt:lpstr>PowerPoint プレゼンテーション</vt:lpstr>
      <vt:lpstr>Background of Civil Engineering Design</vt:lpstr>
      <vt:lpstr>Recent Activity on CFS in Japan (1)</vt:lpstr>
      <vt:lpstr>Recent Activity on CFS in Japan (2)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TERUNUMA nobuhiro</dc:creator>
  <cp:lastModifiedBy>TERUNUMA nobuhiro</cp:lastModifiedBy>
  <cp:revision>250</cp:revision>
  <cp:lastPrinted>2019-10-29T06:24:36Z</cp:lastPrinted>
  <dcterms:created xsi:type="dcterms:W3CDTF">2019-10-15T02:49:54Z</dcterms:created>
  <dcterms:modified xsi:type="dcterms:W3CDTF">2019-10-30T01:00:03Z</dcterms:modified>
</cp:coreProperties>
</file>