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8" r:id="rId4"/>
    <p:sldId id="261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99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52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2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726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6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41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147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65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16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78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34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70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778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C6E07-F467-46FD-A675-8B673975CD09}" type="datetimeFigureOut">
              <a:rPr lang="en-GB" smtClean="0"/>
              <a:t>01/05/2019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60CF9-D370-40A5-A464-0DFDBE2883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1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95899"/>
          </a:xfrm>
          <a:prstGeom prst="rect">
            <a:avLst/>
          </a:prstGeom>
          <a:solidFill>
            <a:srgbClr val="48004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829954" y="493169"/>
            <a:ext cx="8532090" cy="30159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5200" dirty="0" smtClean="0"/>
              <a:t>Plan for ATF2 June Trip</a:t>
            </a:r>
            <a:endParaRPr lang="en-GB" sz="5200" dirty="0">
              <a:solidFill>
                <a:srgbClr val="480048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3999" y="4373842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en-US" kern="0" dirty="0">
                <a:latin typeface="Calibri" panose="020F0502020204030204" pitchFamily="34" charset="0"/>
                <a:cs typeface="Calibri"/>
              </a:rPr>
              <a:t>R. </a:t>
            </a:r>
            <a:r>
              <a:rPr lang="en-US" altLang="en-US" kern="0" dirty="0" smtClean="0">
                <a:latin typeface="Calibri" panose="020F0502020204030204" pitchFamily="34" charset="0"/>
                <a:cs typeface="Calibri"/>
              </a:rPr>
              <a:t>Ramjiawan, D.R. </a:t>
            </a:r>
            <a:r>
              <a:rPr lang="en-US" altLang="en-US" kern="0" dirty="0" smtClean="0">
                <a:latin typeface="Calibri" panose="020F0502020204030204" pitchFamily="34" charset="0"/>
                <a:cs typeface="Calibri"/>
              </a:rPr>
              <a:t>Bett</a:t>
            </a:r>
          </a:p>
          <a:p>
            <a:r>
              <a:rPr lang="en-US" sz="2000" i="1" kern="0" dirty="0" smtClean="0">
                <a:latin typeface="Calibri" panose="020F0502020204030204" pitchFamily="34" charset="0"/>
                <a:cs typeface="Calibri"/>
              </a:rPr>
              <a:t>Friday, 3</a:t>
            </a:r>
            <a:r>
              <a:rPr lang="en-US" sz="2000" i="1" kern="0" baseline="30000" dirty="0" smtClean="0">
                <a:latin typeface="Calibri" panose="020F0502020204030204" pitchFamily="34" charset="0"/>
                <a:cs typeface="Calibri"/>
              </a:rPr>
              <a:t>rd</a:t>
            </a:r>
            <a:r>
              <a:rPr lang="en-US" sz="2000" i="1" kern="0" dirty="0" smtClean="0">
                <a:latin typeface="Calibri" panose="020F0502020204030204" pitchFamily="34" charset="0"/>
                <a:cs typeface="Calibri"/>
              </a:rPr>
              <a:t> May 2019</a:t>
            </a:r>
            <a:endParaRPr lang="en-GB" sz="2000" i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273" y="70028"/>
            <a:ext cx="1157007" cy="1353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875" y="70028"/>
            <a:ext cx="1353273" cy="135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7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67301"/>
            <a:ext cx="10515600" cy="4309662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latin typeface="+mn-lt"/>
              </a:rPr>
              <a:t>To pack: </a:t>
            </a:r>
            <a:r>
              <a:rPr lang="en-GB" sz="2000" dirty="0" smtClean="0">
                <a:latin typeface="+mn-lt"/>
              </a:rPr>
              <a:t>FONT5A board, amplifier for splitting fast clock</a:t>
            </a:r>
            <a:endParaRPr lang="en-GB" sz="2000" b="1" dirty="0" smtClean="0">
              <a:latin typeface="+mn-lt"/>
            </a:endParaRPr>
          </a:p>
          <a:p>
            <a:r>
              <a:rPr lang="en-GB" sz="2000" b="1" dirty="0" smtClean="0">
                <a:latin typeface="+mn-lt"/>
              </a:rPr>
              <a:t>Friday 7</a:t>
            </a:r>
            <a:r>
              <a:rPr lang="en-GB" sz="2000" b="1" baseline="30000" dirty="0" smtClean="0">
                <a:latin typeface="+mn-lt"/>
              </a:rPr>
              <a:t>th</a:t>
            </a:r>
            <a:r>
              <a:rPr lang="en-GB" sz="2000" b="1" dirty="0" smtClean="0">
                <a:latin typeface="+mn-lt"/>
              </a:rPr>
              <a:t> June</a:t>
            </a:r>
            <a:r>
              <a:rPr lang="en-GB" sz="2000" dirty="0" smtClean="0">
                <a:latin typeface="+mn-lt"/>
              </a:rPr>
              <a:t>: </a:t>
            </a:r>
          </a:p>
          <a:p>
            <a:pPr lvl="1"/>
            <a:r>
              <a:rPr lang="en-GB" sz="2000" dirty="0" smtClean="0">
                <a:latin typeface="+mn-lt"/>
              </a:rPr>
              <a:t>Arrive in JPN, collect badges, attend radiation training</a:t>
            </a:r>
          </a:p>
          <a:p>
            <a:r>
              <a:rPr lang="en-GB" sz="2000" b="1" dirty="0" smtClean="0">
                <a:latin typeface="+mn-lt"/>
              </a:rPr>
              <a:t>Saturday/Sunday 8-9</a:t>
            </a:r>
            <a:r>
              <a:rPr lang="en-GB" sz="2000" b="1" baseline="30000" dirty="0" smtClean="0">
                <a:latin typeface="+mn-lt"/>
              </a:rPr>
              <a:t>th</a:t>
            </a:r>
            <a:r>
              <a:rPr lang="en-GB" sz="2000" b="1" dirty="0" smtClean="0">
                <a:latin typeface="+mn-lt"/>
              </a:rPr>
              <a:t> June</a:t>
            </a:r>
            <a:r>
              <a:rPr lang="en-GB" sz="2000" dirty="0" smtClean="0">
                <a:latin typeface="+mn-lt"/>
              </a:rPr>
              <a:t>: Setup</a:t>
            </a:r>
          </a:p>
          <a:p>
            <a:pPr lvl="1"/>
            <a:r>
              <a:rPr lang="en-GB" sz="2000" dirty="0" smtClean="0">
                <a:latin typeface="+mn-lt"/>
              </a:rPr>
              <a:t>Split and amplify fast clock for upstream X board</a:t>
            </a:r>
          </a:p>
          <a:p>
            <a:pPr lvl="1"/>
            <a:r>
              <a:rPr lang="en-GB" sz="2000" dirty="0" smtClean="0">
                <a:latin typeface="+mn-lt"/>
              </a:rPr>
              <a:t>Check attenuators/movers/FONT boards/serial servers are working</a:t>
            </a:r>
          </a:p>
          <a:p>
            <a:pPr lvl="1"/>
            <a:r>
              <a:rPr lang="en-GB" sz="2000" dirty="0" smtClean="0">
                <a:latin typeface="+mn-lt"/>
              </a:rPr>
              <a:t>Re-install FONT laptop after hard drive replacement</a:t>
            </a:r>
          </a:p>
          <a:p>
            <a:pPr lvl="1"/>
            <a:r>
              <a:rPr lang="en-GB" sz="2000" dirty="0" smtClean="0">
                <a:latin typeface="+mn-lt"/>
              </a:rPr>
              <a:t>Install X processors (processors without 6 dB modification)</a:t>
            </a:r>
          </a:p>
          <a:p>
            <a:pPr lvl="1"/>
            <a:r>
              <a:rPr lang="en-GB" sz="2000" dirty="0" smtClean="0">
                <a:latin typeface="+mn-lt"/>
              </a:rPr>
              <a:t>Check power levels of LOs</a:t>
            </a:r>
          </a:p>
          <a:p>
            <a:pPr lvl="1"/>
            <a:r>
              <a:rPr lang="en-GB" sz="2000" dirty="0" smtClean="0">
                <a:latin typeface="+mn-lt"/>
              </a:rPr>
              <a:t>Supply trigger and fast clock to X board</a:t>
            </a:r>
          </a:p>
          <a:p>
            <a:pPr lvl="1"/>
            <a:r>
              <a:rPr lang="en-GB" sz="2000" dirty="0" smtClean="0">
                <a:latin typeface="+mn-lt"/>
              </a:rPr>
              <a:t>Connect X board to serial device server</a:t>
            </a:r>
          </a:p>
          <a:p>
            <a:pPr lvl="1"/>
            <a:r>
              <a:rPr lang="en-GB" sz="2000" dirty="0" smtClean="0">
                <a:latin typeface="+mn-lt"/>
              </a:rPr>
              <a:t>Setup 1dB step variable attenuator driver on dipole signal?</a:t>
            </a:r>
          </a:p>
          <a:p>
            <a:pPr lvl="1"/>
            <a:endParaRPr lang="en-GB" sz="2000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421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schedule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4504623" y="2233062"/>
            <a:ext cx="7363325" cy="3647973"/>
            <a:chOff x="1217088" y="2068945"/>
            <a:chExt cx="10173628" cy="4047039"/>
          </a:xfrm>
        </p:grpSpPr>
        <p:sp>
          <p:nvSpPr>
            <p:cNvPr id="9" name="Rectangle 8"/>
            <p:cNvSpPr/>
            <p:nvPr/>
          </p:nvSpPr>
          <p:spPr>
            <a:xfrm>
              <a:off x="2700867" y="3750733"/>
              <a:ext cx="2937933" cy="829734"/>
            </a:xfrm>
            <a:prstGeom prst="rect">
              <a:avLst/>
            </a:prstGeom>
            <a:solidFill>
              <a:srgbClr val="CC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00867" y="5432521"/>
              <a:ext cx="5816600" cy="621146"/>
            </a:xfrm>
            <a:prstGeom prst="rect">
              <a:avLst/>
            </a:prstGeom>
            <a:solidFill>
              <a:srgbClr val="CC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52" t="20877" r="51649" b="48713"/>
            <a:stretch/>
          </p:blipFill>
          <p:spPr>
            <a:xfrm>
              <a:off x="1217088" y="2068945"/>
              <a:ext cx="10173628" cy="4047039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463063" y="2600774"/>
            <a:ext cx="375280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Wednesday 12</a:t>
            </a:r>
            <a:r>
              <a:rPr lang="en-GB" b="1" baseline="30000" dirty="0"/>
              <a:t>th</a:t>
            </a:r>
            <a:r>
              <a:rPr lang="en-GB" b="1" dirty="0"/>
              <a:t>: Owl shift – </a:t>
            </a:r>
            <a:endParaRPr lang="en-GB" b="1" dirty="0" smtClean="0"/>
          </a:p>
          <a:p>
            <a:r>
              <a:rPr lang="en-GB" b="1" i="1" dirty="0" smtClean="0"/>
              <a:t>nominal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Interleaved feedback with MFB1FF and IPB/C as witnesses</a:t>
            </a:r>
            <a:endParaRPr lang="en-GB" dirty="0"/>
          </a:p>
          <a:p>
            <a:r>
              <a:rPr lang="en-GB" b="1" dirty="0" smtClean="0"/>
              <a:t>Friday </a:t>
            </a:r>
            <a:r>
              <a:rPr lang="en-GB" b="1" dirty="0"/>
              <a:t>14</a:t>
            </a:r>
            <a:r>
              <a:rPr lang="en-GB" b="1" baseline="30000" dirty="0"/>
              <a:t>th</a:t>
            </a:r>
            <a:r>
              <a:rPr lang="en-GB" b="1" dirty="0"/>
              <a:t>: Owl &amp; day shift – </a:t>
            </a:r>
            <a:endParaRPr lang="en-GB" b="1" dirty="0" smtClean="0"/>
          </a:p>
          <a:p>
            <a:r>
              <a:rPr lang="en-GB" b="1" i="1" dirty="0" smtClean="0"/>
              <a:t>ultra </a:t>
            </a:r>
            <a:r>
              <a:rPr lang="en-GB" b="1" i="1" dirty="0"/>
              <a:t>low </a:t>
            </a:r>
            <a:r>
              <a:rPr lang="el-GR" b="1" dirty="0"/>
              <a:t>β</a:t>
            </a:r>
            <a:r>
              <a:rPr lang="en-GB" b="1" i="1" dirty="0"/>
              <a:t>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Interleaved feedback with MFB1FF and IPB/C as witnesses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Studies using </a:t>
            </a:r>
            <a:r>
              <a:rPr lang="en-GB" dirty="0"/>
              <a:t>the IP BSM while running upstream </a:t>
            </a:r>
            <a:r>
              <a:rPr lang="en-GB" dirty="0" smtClean="0"/>
              <a:t>FB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9834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703672"/>
            <a:ext cx="10515600" cy="4668252"/>
          </a:xfrm>
        </p:spPr>
        <p:txBody>
          <a:bodyPr>
            <a:normAutofit fontScale="92500" lnSpcReduction="10000"/>
          </a:bodyPr>
          <a:lstStyle/>
          <a:p>
            <a:r>
              <a:rPr lang="en-GB" sz="1900" b="1" dirty="0">
                <a:latin typeface="+mn-lt"/>
              </a:rPr>
              <a:t>Wednesday 12</a:t>
            </a:r>
            <a:r>
              <a:rPr lang="en-GB" sz="1900" b="1" baseline="30000" dirty="0">
                <a:latin typeface="+mn-lt"/>
              </a:rPr>
              <a:t>th</a:t>
            </a:r>
            <a:r>
              <a:rPr lang="en-GB" sz="1900" b="1" dirty="0">
                <a:latin typeface="+mn-lt"/>
              </a:rPr>
              <a:t>: Owl shift – nominal optics</a:t>
            </a:r>
          </a:p>
          <a:p>
            <a:pPr marL="0" indent="0">
              <a:buNone/>
            </a:pPr>
            <a:r>
              <a:rPr lang="en-GB" sz="1900" i="1" dirty="0">
                <a:latin typeface="+mn-lt"/>
              </a:rPr>
              <a:t>Interleaved feedback with MFB1FF and </a:t>
            </a:r>
            <a:r>
              <a:rPr lang="en-GB" sz="1900" i="1" dirty="0" smtClean="0">
                <a:latin typeface="+mn-lt"/>
              </a:rPr>
              <a:t>IPB/C witnesses</a:t>
            </a:r>
            <a:endParaRPr lang="en-GB" sz="1900" i="1" dirty="0">
              <a:latin typeface="+mn-lt"/>
            </a:endParaRPr>
          </a:p>
          <a:p>
            <a:pPr lvl="1"/>
            <a:r>
              <a:rPr lang="en-GB" sz="1900" dirty="0" smtClean="0">
                <a:latin typeface="+mn-lt"/>
              </a:rPr>
              <a:t>Apply constant kick with upstream system to align bunch-1 and bunch-2</a:t>
            </a:r>
          </a:p>
          <a:p>
            <a:pPr lvl="1"/>
            <a:r>
              <a:rPr lang="en-GB" sz="1900" dirty="0" smtClean="0">
                <a:latin typeface="+mn-lt"/>
              </a:rPr>
              <a:t>Put beam waist between IPB and IPC </a:t>
            </a:r>
          </a:p>
          <a:p>
            <a:pPr lvl="1"/>
            <a:r>
              <a:rPr lang="en-GB" sz="1900" dirty="0" smtClean="0">
                <a:latin typeface="+mn-lt"/>
              </a:rPr>
              <a:t>Align beam in X at IP, repeat in Y. </a:t>
            </a:r>
          </a:p>
          <a:p>
            <a:pPr lvl="1"/>
            <a:r>
              <a:rPr lang="en-GB" sz="1900" dirty="0" smtClean="0">
                <a:latin typeface="+mn-lt"/>
              </a:rPr>
              <a:t>Upstream setup and calibration</a:t>
            </a:r>
          </a:p>
          <a:p>
            <a:pPr lvl="1"/>
            <a:r>
              <a:rPr lang="en-GB" sz="1900" dirty="0" smtClean="0">
                <a:latin typeface="+mn-lt"/>
              </a:rPr>
              <a:t>Calibrate MFB1FF using ZV1FF</a:t>
            </a:r>
          </a:p>
          <a:p>
            <a:pPr lvl="1"/>
            <a:r>
              <a:rPr lang="en-GB" sz="1900" dirty="0" smtClean="0">
                <a:latin typeface="+mn-lt"/>
              </a:rPr>
              <a:t>Calibrate IP (X and Y)</a:t>
            </a:r>
          </a:p>
          <a:p>
            <a:pPr lvl="1"/>
            <a:r>
              <a:rPr lang="en-GB" sz="1900" dirty="0" smtClean="0">
                <a:latin typeface="+mn-lt"/>
              </a:rPr>
              <a:t>Kicker scans and measure correlation</a:t>
            </a:r>
          </a:p>
          <a:p>
            <a:pPr lvl="1"/>
            <a:r>
              <a:rPr lang="en-GB" sz="1900" dirty="0" smtClean="0">
                <a:latin typeface="+mn-lt"/>
              </a:rPr>
              <a:t>Run dual loop FB then switch gains to zero one-by-one</a:t>
            </a:r>
          </a:p>
          <a:p>
            <a:r>
              <a:rPr lang="en-GB" sz="1900" b="1" dirty="0" smtClean="0">
                <a:latin typeface="+mn-lt"/>
              </a:rPr>
              <a:t>Friday 14</a:t>
            </a:r>
            <a:r>
              <a:rPr lang="en-GB" sz="1900" b="1" baseline="30000" dirty="0" smtClean="0">
                <a:latin typeface="+mn-lt"/>
              </a:rPr>
              <a:t>th</a:t>
            </a:r>
            <a:r>
              <a:rPr lang="en-GB" sz="1900" b="1" dirty="0" smtClean="0">
                <a:latin typeface="+mn-lt"/>
              </a:rPr>
              <a:t>: Owl &amp; day shift – ultra low </a:t>
            </a:r>
            <a:r>
              <a:rPr lang="el-GR" sz="1900" b="1" dirty="0" smtClean="0">
                <a:latin typeface="+mn-lt"/>
              </a:rPr>
              <a:t>β</a:t>
            </a:r>
            <a:r>
              <a:rPr lang="en-GB" sz="1900" b="1" dirty="0" smtClean="0">
                <a:latin typeface="+mn-lt"/>
              </a:rPr>
              <a:t> optics</a:t>
            </a:r>
          </a:p>
          <a:p>
            <a:pPr marL="0" indent="0">
              <a:buNone/>
            </a:pPr>
            <a:r>
              <a:rPr lang="en-GB" sz="1900" i="1" dirty="0" smtClean="0">
                <a:latin typeface="+mn-lt"/>
              </a:rPr>
              <a:t>Continue FB studies &amp; perform studies with the IP BSM while running upstream FB</a:t>
            </a:r>
          </a:p>
          <a:p>
            <a:pPr lvl="1"/>
            <a:r>
              <a:rPr lang="en-GB" sz="1900" i="1" dirty="0" smtClean="0">
                <a:latin typeface="+mn-lt"/>
              </a:rPr>
              <a:t>Repeat feedback study with pi/2 phase advance between P2 and P3</a:t>
            </a:r>
          </a:p>
          <a:p>
            <a:pPr lvl="1"/>
            <a:r>
              <a:rPr lang="en-GB" sz="1900" dirty="0" smtClean="0">
                <a:latin typeface="+mn-lt"/>
              </a:rPr>
              <a:t>Upstream jitter source scan – measure beam size with upstream FB</a:t>
            </a:r>
          </a:p>
          <a:p>
            <a:pPr lvl="1"/>
            <a:r>
              <a:rPr lang="en-GB" sz="1900" dirty="0" smtClean="0">
                <a:latin typeface="+mn-lt"/>
              </a:rPr>
              <a:t>Charge scan – measure beam size with upstream FB</a:t>
            </a:r>
          </a:p>
          <a:p>
            <a:endParaRPr lang="en-GB" sz="22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Shift 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623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53927"/>
            <a:ext cx="10515600" cy="4223035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+mn-lt"/>
              </a:rPr>
              <a:t>Bunch spacing (required for MFB1FF) might be too short for ATF cavity BPMs.</a:t>
            </a:r>
          </a:p>
          <a:p>
            <a:r>
              <a:rPr lang="en-GB" sz="2000" dirty="0" smtClean="0">
                <a:latin typeface="+mn-lt"/>
              </a:rPr>
              <a:t>Poor correlation in two bunch mode – little ATF tuning for 2 bunch operation.</a:t>
            </a:r>
          </a:p>
          <a:p>
            <a:r>
              <a:rPr lang="en-GB" sz="2000" dirty="0" smtClean="0">
                <a:latin typeface="+mn-lt"/>
              </a:rPr>
              <a:t>Possibly unable to swap to </a:t>
            </a:r>
            <a:r>
              <a:rPr lang="el-GR" sz="2000" dirty="0" smtClean="0">
                <a:latin typeface="+mn-lt"/>
              </a:rPr>
              <a:t>π</a:t>
            </a:r>
            <a:r>
              <a:rPr lang="en-GB" sz="2000" dirty="0" smtClean="0">
                <a:latin typeface="+mn-lt"/>
              </a:rPr>
              <a:t>/2 phase advance between P2 and P3 with ultra-low beta optics (Doug emailed </a:t>
            </a:r>
            <a:r>
              <a:rPr lang="en-GB" sz="2000" dirty="0" err="1" smtClean="0">
                <a:latin typeface="+mn-lt"/>
              </a:rPr>
              <a:t>Okugi</a:t>
            </a:r>
            <a:r>
              <a:rPr lang="en-GB" sz="2000" dirty="0" smtClean="0">
                <a:latin typeface="+mn-lt"/>
              </a:rPr>
              <a:t>-san about this –awaiting reply)</a:t>
            </a:r>
          </a:p>
          <a:p>
            <a:r>
              <a:rPr lang="en-GB" sz="2000" dirty="0" smtClean="0">
                <a:latin typeface="+mn-lt"/>
              </a:rPr>
              <a:t>Might be unable to align IP BSM and IP BPMs – looks like ~200 um separation</a:t>
            </a:r>
          </a:p>
          <a:p>
            <a:r>
              <a:rPr lang="en-GB" sz="2000" dirty="0" smtClean="0">
                <a:latin typeface="+mn-lt"/>
              </a:rPr>
              <a:t>Nominal optics for first shift and ultra-low beta optics for double shift – not ideal for paper data to have such large change in angular jitter between data sets</a:t>
            </a:r>
          </a:p>
          <a:p>
            <a:r>
              <a:rPr lang="en-GB" sz="2000" dirty="0" smtClean="0">
                <a:latin typeface="+mn-lt"/>
              </a:rPr>
              <a:t>We only have two working phase shifters and we will struggle if one of these breaks</a:t>
            </a:r>
          </a:p>
          <a:p>
            <a:r>
              <a:rPr lang="en-GB" sz="2000" dirty="0" smtClean="0">
                <a:latin typeface="+mn-lt"/>
              </a:rPr>
              <a:t>Would need help or instruction to run IP BSM – most likely will be during Friday day shift</a:t>
            </a:r>
          </a:p>
          <a:p>
            <a:r>
              <a:rPr lang="en-GB" sz="2000" dirty="0" smtClean="0">
                <a:latin typeface="+mn-lt"/>
              </a:rPr>
              <a:t>Would require high charge for our studies for </a:t>
            </a:r>
            <a:r>
              <a:rPr lang="en-GB" sz="2000" smtClean="0">
                <a:latin typeface="+mn-lt"/>
              </a:rPr>
              <a:t>best performance</a:t>
            </a:r>
            <a:endParaRPr lang="en-GB" sz="2000" dirty="0" smtClean="0">
              <a:latin typeface="+mn-lt"/>
            </a:endParaRPr>
          </a:p>
          <a:p>
            <a:endParaRPr lang="en-GB" sz="2000" dirty="0" smtClean="0">
              <a:latin typeface="+mn-lt"/>
            </a:endParaRPr>
          </a:p>
          <a:p>
            <a:endParaRPr lang="en-GB" sz="2000" dirty="0" smtClean="0">
              <a:latin typeface="+mn-lt"/>
            </a:endParaRPr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468333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FON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PurpleFONTTheme.thmx</Template>
  <TotalTime>1634</TotalTime>
  <Words>440</Words>
  <Application>Microsoft Office PowerPoint</Application>
  <PresentationFormat>Widescreen</PresentationFormat>
  <Paragraphs>51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Gothic</vt:lpstr>
      <vt:lpstr>PurpleFONTTheme</vt:lpstr>
      <vt:lpstr>PowerPoint Presentation</vt:lpstr>
      <vt:lpstr>Setup</vt:lpstr>
      <vt:lpstr>Beam schedule</vt:lpstr>
      <vt:lpstr>Shift plan</vt:lpstr>
      <vt:lpstr>Potential Issues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for ATF2 June Trip</dc:title>
  <dc:creator>Rebecca Ramjiawan</dc:creator>
  <cp:lastModifiedBy>Rebecca Ramjiawan</cp:lastModifiedBy>
  <cp:revision>91</cp:revision>
  <dcterms:created xsi:type="dcterms:W3CDTF">2019-05-01T12:22:06Z</dcterms:created>
  <dcterms:modified xsi:type="dcterms:W3CDTF">2019-05-02T15:36:10Z</dcterms:modified>
</cp:coreProperties>
</file>