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1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561C"/>
    <a:srgbClr val="0070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590" autoAdjust="0"/>
  </p:normalViewPr>
  <p:slideViewPr>
    <p:cSldViewPr>
      <p:cViewPr varScale="1">
        <p:scale>
          <a:sx n="101" d="100"/>
          <a:sy n="101" d="100"/>
        </p:scale>
        <p:origin x="126" y="3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933" y="6467475"/>
            <a:ext cx="249568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71134" y="6453189"/>
            <a:ext cx="825711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79718" y="6453189"/>
            <a:ext cx="67098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239185" y="188914"/>
            <a:ext cx="11713633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8000" y="1332001"/>
            <a:ext cx="7772400" cy="1296839"/>
          </a:xfrm>
        </p:spPr>
        <p:txBody>
          <a:bodyPr/>
          <a:lstStyle/>
          <a:p>
            <a:pPr eaLnBrk="1" hangingPunct="1"/>
            <a:r>
              <a:rPr lang="en-US" dirty="0" smtClean="0"/>
              <a:t>FONT Meeting</a:t>
            </a:r>
            <a:br>
              <a:rPr lang="en-US" dirty="0" smtClean="0"/>
            </a:br>
            <a:r>
              <a:rPr lang="en-US" sz="3200" i="1" dirty="0" smtClean="0"/>
              <a:t>Friday 3</a:t>
            </a:r>
            <a:r>
              <a:rPr lang="en-US" sz="3200" i="1" baseline="30000" dirty="0" smtClean="0"/>
              <a:t>rd</a:t>
            </a:r>
            <a:r>
              <a:rPr lang="en-US" sz="3200" i="1" dirty="0" smtClean="0"/>
              <a:t> May 2019</a:t>
            </a:r>
            <a:endParaRPr lang="en-US" sz="3200" b="1" i="1" dirty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4174232"/>
            <a:ext cx="6400800" cy="550912"/>
          </a:xfrm>
        </p:spPr>
        <p:txBody>
          <a:bodyPr/>
          <a:lstStyle/>
          <a:p>
            <a:pPr eaLnBrk="1" hangingPunct="1"/>
            <a:r>
              <a:rPr lang="en-GB" dirty="0" smtClean="0"/>
              <a:t>Douglas BETT</a:t>
            </a:r>
            <a:endParaRPr lang="en-US" dirty="0" smtClean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212032" y="2708921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b="1" kern="0" dirty="0" smtClean="0"/>
              <a:t>Update on dual-</a:t>
            </a:r>
            <a:r>
              <a:rPr lang="en-US" sz="2800" b="1" kern="0" dirty="0" smtClean="0"/>
              <a:t>phase feedback paper</a:t>
            </a:r>
            <a:br>
              <a:rPr lang="en-US" sz="2800" b="1" kern="0" dirty="0" smtClean="0"/>
            </a:br>
            <a:r>
              <a:rPr lang="en-US" sz="2800" b="1" kern="0" dirty="0" smtClean="0"/>
              <a:t>&amp;</a:t>
            </a:r>
            <a:br>
              <a:rPr lang="en-US" sz="2800" b="1" kern="0" dirty="0" smtClean="0"/>
            </a:br>
            <a:r>
              <a:rPr lang="en-US" sz="2800" b="1" kern="0" dirty="0" smtClean="0"/>
              <a:t>E</a:t>
            </a:r>
            <a:r>
              <a:rPr lang="en-US" sz="2800" b="1" kern="0" dirty="0" smtClean="0"/>
              <a:t>ffect </a:t>
            </a:r>
            <a:r>
              <a:rPr lang="en-US" sz="2800" b="1" kern="0" dirty="0" smtClean="0"/>
              <a:t>of feedback on location of beam waist</a:t>
            </a:r>
            <a:endParaRPr lang="en-US" sz="2800" b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on paper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Switched to </a:t>
            </a:r>
            <a:r>
              <a:rPr lang="en-GB" dirty="0" err="1" smtClean="0"/>
              <a:t>REVTeX</a:t>
            </a:r>
            <a:r>
              <a:rPr lang="en-GB" dirty="0" smtClean="0"/>
              <a:t> template used by APS journals</a:t>
            </a:r>
          </a:p>
          <a:p>
            <a:r>
              <a:rPr lang="en-GB" dirty="0" smtClean="0"/>
              <a:t>Incorporated suggested changes:</a:t>
            </a:r>
          </a:p>
          <a:p>
            <a:pPr lvl="1"/>
            <a:r>
              <a:rPr lang="en-GB" dirty="0" smtClean="0"/>
              <a:t>Layout of figures (histograms)</a:t>
            </a:r>
          </a:p>
          <a:p>
            <a:pPr lvl="1"/>
            <a:r>
              <a:rPr lang="en-GB" dirty="0" smtClean="0"/>
              <a:t>Content of tables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66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on paper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What’s wrong with the data?</a:t>
            </a:r>
          </a:p>
          <a:p>
            <a:pPr lvl="1"/>
            <a:r>
              <a:rPr lang="en-GB" dirty="0" smtClean="0"/>
              <a:t>Not the best feedback performance (IPAC19 paper)</a:t>
            </a:r>
          </a:p>
          <a:p>
            <a:pPr lvl="1"/>
            <a:r>
              <a:rPr lang="en-GB" dirty="0" smtClean="0"/>
              <a:t>Not the best survival of the correction (IPAC17 paper)</a:t>
            </a:r>
          </a:p>
          <a:p>
            <a:pPr lvl="1"/>
            <a:r>
              <a:rPr lang="en-GB" dirty="0" smtClean="0"/>
              <a:t>Imperfect agreement between data and model (correlations)</a:t>
            </a:r>
          </a:p>
          <a:p>
            <a:pPr lvl="1"/>
            <a:r>
              <a:rPr lang="en-GB" dirty="0" smtClean="0"/>
              <a:t>Correction factor differs from IPA to IPB despite ballistic beam</a:t>
            </a:r>
          </a:p>
          <a:p>
            <a:pPr lvl="1"/>
            <a:r>
              <a:rPr lang="en-GB" dirty="0" smtClean="0"/>
              <a:t>No reduction in jitter at waist interpolated from IPA/IPB data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8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Jitter at IP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28048" y="1916832"/>
            <a:ext cx="53913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Angle at P2 inferred from measurements of bunch 2 at P2 and P3 and MAD8 transfer matrix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Resulting position-angle distribution at P2 tracked to IP for both </a:t>
            </a:r>
            <a:r>
              <a:rPr lang="en-GB" dirty="0" smtClean="0">
                <a:solidFill>
                  <a:srgbClr val="0070BC"/>
                </a:solidFill>
              </a:rPr>
              <a:t>jitRun2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70BC"/>
                </a:solidFill>
              </a:rPr>
              <a:t>(off),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D9561C"/>
                </a:solidFill>
              </a:rPr>
              <a:t>fbRun14 (on)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Results suggest the feedback has shifted the waist </a:t>
            </a:r>
            <a:r>
              <a:rPr lang="en-GB" dirty="0"/>
              <a:t>from 0.0586 </a:t>
            </a:r>
            <a:r>
              <a:rPr lang="en-GB" dirty="0" smtClean="0"/>
              <a:t>m downstream of IPA to </a:t>
            </a:r>
            <a:r>
              <a:rPr lang="en-GB" dirty="0"/>
              <a:t>0.0581 </a:t>
            </a:r>
            <a:r>
              <a:rPr lang="en-GB" dirty="0" smtClean="0"/>
              <a:t>m: closer to IPA by 0.50 mm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425353"/>
              </p:ext>
            </p:extLst>
          </p:nvPr>
        </p:nvGraphicFramePr>
        <p:xfrm>
          <a:off x="6600056" y="4476720"/>
          <a:ext cx="432048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416160643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13034047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2816062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BC"/>
                          </a:solidFill>
                        </a:rPr>
                        <a:t>jitRun</a:t>
                      </a:r>
                      <a:r>
                        <a:rPr lang="en-GB" baseline="0" dirty="0" smtClean="0">
                          <a:solidFill>
                            <a:srgbClr val="0070BC"/>
                          </a:solidFill>
                        </a:rPr>
                        <a:t>2</a:t>
                      </a:r>
                      <a:endParaRPr lang="en-GB" dirty="0">
                        <a:solidFill>
                          <a:srgbClr val="0070B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D9561C"/>
                          </a:solidFill>
                        </a:rPr>
                        <a:t>fbRun14</a:t>
                      </a:r>
                      <a:endParaRPr lang="en-GB" dirty="0">
                        <a:solidFill>
                          <a:srgbClr val="D9561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777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Bunch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BC"/>
                          </a:solidFill>
                        </a:rPr>
                        <a:t>0.979</a:t>
                      </a:r>
                      <a:endParaRPr lang="en-GB" dirty="0">
                        <a:solidFill>
                          <a:srgbClr val="0070B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D9561C"/>
                          </a:solidFill>
                        </a:rPr>
                        <a:t>0.977</a:t>
                      </a:r>
                      <a:endParaRPr lang="en-GB" dirty="0">
                        <a:solidFill>
                          <a:srgbClr val="D9561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780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Bunch</a:t>
                      </a:r>
                      <a:r>
                        <a:rPr lang="en-GB" baseline="0" dirty="0" smtClean="0"/>
                        <a:t>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70BC"/>
                          </a:solidFill>
                        </a:rPr>
                        <a:t>0.981</a:t>
                      </a:r>
                      <a:endParaRPr lang="en-GB" dirty="0">
                        <a:solidFill>
                          <a:srgbClr val="0070B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D9561C"/>
                          </a:solidFill>
                        </a:rPr>
                        <a:t>0.621</a:t>
                      </a:r>
                      <a:endParaRPr lang="en-GB" dirty="0">
                        <a:solidFill>
                          <a:srgbClr val="D9561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32594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526787" y="4067780"/>
            <a:ext cx="5425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Calculated P2 position-angle correlation coefficient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600200"/>
            <a:ext cx="6034617" cy="4525963"/>
          </a:xfrm>
        </p:spPr>
      </p:pic>
      <p:cxnSp>
        <p:nvCxnSpPr>
          <p:cNvPr id="13" name="Straight Connector 12"/>
          <p:cNvCxnSpPr/>
          <p:nvPr/>
        </p:nvCxnSpPr>
        <p:spPr>
          <a:xfrm flipV="1">
            <a:off x="3791744" y="1862127"/>
            <a:ext cx="0" cy="3822566"/>
          </a:xfrm>
          <a:prstGeom prst="line">
            <a:avLst/>
          </a:prstGeom>
          <a:ln>
            <a:solidFill>
              <a:srgbClr val="D956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367808" y="1869941"/>
            <a:ext cx="0" cy="3814752"/>
          </a:xfrm>
          <a:prstGeom prst="line">
            <a:avLst/>
          </a:prstGeom>
          <a:ln>
            <a:solidFill>
              <a:srgbClr val="0070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791744" y="3356992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35366" y="2763625"/>
            <a:ext cx="736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waist</a:t>
            </a:r>
            <a:br>
              <a:rPr lang="en-GB" dirty="0" smtClean="0"/>
            </a:br>
            <a:r>
              <a:rPr lang="en-GB" dirty="0" smtClean="0"/>
              <a:t>shift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009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Location of waist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37291" y="1916832"/>
            <a:ext cx="539135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Draw two random vectors from a given multivariate Gaussian distribution</a:t>
            </a:r>
            <a:br>
              <a:rPr lang="en-GB" dirty="0" smtClean="0"/>
            </a:br>
            <a:r>
              <a:rPr lang="en-GB" dirty="0" smtClean="0"/>
              <a:t>i.e. generate a pair of vectors with a specified correlation coefficient to represent the position and angle at P2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Propagate this simulated data to the IP region using the MAD8 transfer matrix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Location of waist is seen to change as a function of position-angle correlation at P2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Measured effect of feedback is to reduce position-angle correlation at P2 from </a:t>
            </a:r>
            <a:br>
              <a:rPr lang="en-GB" dirty="0" smtClean="0"/>
            </a:br>
            <a:r>
              <a:rPr lang="en-GB" dirty="0" smtClean="0"/>
              <a:t>~0.98 down to ~0.62 [previous slide]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Model predicts this should shift waist from 0.05857 m downstream of IPA to 0.05804 m: 0.53 mm closer to IPA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600200"/>
            <a:ext cx="6034617" cy="4525963"/>
          </a:xfrm>
        </p:spPr>
      </p:pic>
      <p:cxnSp>
        <p:nvCxnSpPr>
          <p:cNvPr id="10" name="Straight Connector 9"/>
          <p:cNvCxnSpPr/>
          <p:nvPr/>
        </p:nvCxnSpPr>
        <p:spPr>
          <a:xfrm flipV="1">
            <a:off x="1592429" y="1869941"/>
            <a:ext cx="0" cy="3822566"/>
          </a:xfrm>
          <a:prstGeom prst="line">
            <a:avLst/>
          </a:prstGeom>
          <a:ln>
            <a:solidFill>
              <a:srgbClr val="D956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784523" y="1901201"/>
            <a:ext cx="0" cy="3814752"/>
          </a:xfrm>
          <a:prstGeom prst="line">
            <a:avLst/>
          </a:prstGeom>
          <a:ln>
            <a:solidFill>
              <a:srgbClr val="0070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271464" y="4573313"/>
            <a:ext cx="4824536" cy="1"/>
          </a:xfrm>
          <a:prstGeom prst="line">
            <a:avLst/>
          </a:prstGeom>
          <a:ln>
            <a:solidFill>
              <a:srgbClr val="0070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271464" y="5548491"/>
            <a:ext cx="4824536" cy="1"/>
          </a:xfrm>
          <a:prstGeom prst="line">
            <a:avLst/>
          </a:prstGeom>
          <a:ln>
            <a:solidFill>
              <a:srgbClr val="D956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711624" y="4573313"/>
            <a:ext cx="0" cy="9751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11624" y="4728197"/>
            <a:ext cx="736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waist</a:t>
            </a:r>
            <a:br>
              <a:rPr lang="en-GB" dirty="0" smtClean="0"/>
            </a:br>
            <a:r>
              <a:rPr lang="en-GB" dirty="0" smtClean="0"/>
              <a:t>shift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263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Effect of feedback on waist location should be considered in paper – particularly if results from </a:t>
            </a:r>
            <a:r>
              <a:rPr lang="en-GB" dirty="0" err="1" smtClean="0"/>
              <a:t>Shintake</a:t>
            </a:r>
            <a:r>
              <a:rPr lang="en-GB" dirty="0" smtClean="0"/>
              <a:t> are included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88130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1647</TotalTime>
  <Words>210</Words>
  <Application>Microsoft Office PowerPoint</Application>
  <PresentationFormat>Widescreen</PresentationFormat>
  <Paragraphs>45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Default Design</vt:lpstr>
      <vt:lpstr>FONT Meeting Friday 3rd May 2019</vt:lpstr>
      <vt:lpstr>Update on paper</vt:lpstr>
      <vt:lpstr>Update on paper</vt:lpstr>
      <vt:lpstr>Jitter at IP</vt:lpstr>
      <vt:lpstr>Location of waist</vt:lpstr>
      <vt:lpstr>Conclusion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59</cp:revision>
  <dcterms:created xsi:type="dcterms:W3CDTF">2009-05-21T13:39:04Z</dcterms:created>
  <dcterms:modified xsi:type="dcterms:W3CDTF">2019-05-02T15:59:16Z</dcterms:modified>
</cp:coreProperties>
</file>