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73" r:id="rId4"/>
    <p:sldId id="268" r:id="rId5"/>
    <p:sldId id="274" r:id="rId6"/>
    <p:sldId id="275" r:id="rId7"/>
    <p:sldId id="276" r:id="rId8"/>
    <p:sldId id="279" r:id="rId9"/>
    <p:sldId id="277" r:id="rId10"/>
    <p:sldId id="269" r:id="rId11"/>
    <p:sldId id="267" r:id="rId12"/>
    <p:sldId id="270" r:id="rId13"/>
    <p:sldId id="278" r:id="rId14"/>
    <p:sldId id="284" r:id="rId15"/>
    <p:sldId id="280" r:id="rId16"/>
    <p:sldId id="281" r:id="rId17"/>
    <p:sldId id="282" r:id="rId18"/>
    <p:sldId id="283" r:id="rId19"/>
    <p:sldId id="272" r:id="rId20"/>
    <p:sldId id="264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5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D7F97-7C49-4E12-8755-82CCA26127B8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E9365-FCD1-4DE0-B41F-912C452C21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E9365-FCD1-4DE0-B41F-912C452C21D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72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E9365-FCD1-4DE0-B41F-912C452C21D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278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E9365-FCD1-4DE0-B41F-912C452C21D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15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20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12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24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58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96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8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21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35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45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73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34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0911-4556-4169-946E-79AA65B1D1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52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7371/contributions/38173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885532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lang="en-US" altLang="ja-JP" dirty="0" smtClean="0"/>
              <a:t>Operation at </a:t>
            </a:r>
            <a:r>
              <a:rPr lang="en-US" altLang="ja-JP" dirty="0" smtClean="0"/>
              <a:t>Z-pole 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>for </a:t>
            </a:r>
            <a:r>
              <a:rPr lang="en-US" altLang="ja-JP" dirty="0" smtClean="0"/>
              <a:t>ILC@250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Kaoru </a:t>
            </a:r>
            <a:r>
              <a:rPr kumimoji="1" lang="en-US" altLang="ja-JP" dirty="0" smtClean="0"/>
              <a:t>Yokoya, Kiyoshi Kubo, Toshiyuki Okugi</a:t>
            </a:r>
            <a:endParaRPr kumimoji="1" lang="en-US" altLang="ja-JP" dirty="0" smtClean="0"/>
          </a:p>
          <a:p>
            <a:r>
              <a:rPr lang="en-US" altLang="ja-JP" dirty="0" smtClean="0"/>
              <a:t>2019-0604 TCMB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72621"/>
            <a:ext cx="7886700" cy="5864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Luminosity with a Simple Scaling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925345"/>
                <a:ext cx="8151395" cy="543100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ja-JP" dirty="0" smtClean="0"/>
                  <a:t>L = </a:t>
                </a:r>
                <a:r>
                  <a:rPr lang="en-US" altLang="ja-JP" dirty="0" err="1"/>
                  <a:t>f</a:t>
                </a:r>
                <a:r>
                  <a:rPr lang="en-US" altLang="ja-JP" baseline="-25000" dirty="0" err="1"/>
                  <a:t>rep</a:t>
                </a:r>
                <a:r>
                  <a:rPr lang="en-US" altLang="ja-JP" dirty="0"/>
                  <a:t> x </a:t>
                </a:r>
                <a:r>
                  <a:rPr lang="en-US" altLang="ja-JP" dirty="0" err="1"/>
                  <a:t>N</a:t>
                </a:r>
                <a:r>
                  <a:rPr lang="en-US" altLang="ja-JP" baseline="-25000" dirty="0" err="1"/>
                  <a:t>bunch</a:t>
                </a:r>
                <a:r>
                  <a:rPr lang="en-US" altLang="ja-JP" dirty="0"/>
                  <a:t> x N</a:t>
                </a:r>
                <a:r>
                  <a:rPr lang="en-US" altLang="ja-JP" baseline="30000" dirty="0"/>
                  <a:t>2</a:t>
                </a:r>
                <a:r>
                  <a:rPr lang="en-US" altLang="ja-JP" dirty="0"/>
                  <a:t> /4</a:t>
                </a:r>
                <a:r>
                  <a:rPr lang="en-US" altLang="ja-JP" dirty="0">
                    <a:latin typeface="Symbol" panose="05050102010706020507" pitchFamily="18" charset="2"/>
                  </a:rPr>
                  <a:t>p</a:t>
                </a:r>
                <a:r>
                  <a:rPr lang="en-US" altLang="ja-JP" dirty="0"/>
                  <a:t> 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/>
                  <a:t>y</a:t>
                </a:r>
                <a:r>
                  <a:rPr lang="en-US" altLang="ja-JP" dirty="0"/>
                  <a:t> </a:t>
                </a:r>
              </a:p>
              <a:p>
                <a:r>
                  <a:rPr lang="en-US" altLang="ja-JP" dirty="0"/>
                  <a:t>Naive scaling:  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/>
                  <a:t>y</a:t>
                </a:r>
                <a:r>
                  <a:rPr lang="en-US" altLang="ja-JP" dirty="0"/>
                  <a:t>  is proportional to </a:t>
                </a:r>
                <a:r>
                  <a:rPr lang="en-US" altLang="ja-JP" dirty="0" err="1"/>
                  <a:t>sqrt</a:t>
                </a:r>
                <a:r>
                  <a:rPr lang="en-US" altLang="ja-JP" dirty="0"/>
                  <a:t>(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err="1"/>
                  <a:t>y</a:t>
                </a:r>
                <a:r>
                  <a:rPr lang="en-US" altLang="ja-JP" dirty="0"/>
                  <a:t>)  ~ 1/E</a:t>
                </a:r>
                <a:r>
                  <a:rPr lang="en-US" altLang="ja-JP" baseline="-25000" dirty="0"/>
                  <a:t>CM</a:t>
                </a:r>
                <a:r>
                  <a:rPr lang="en-US" altLang="ja-JP" dirty="0"/>
                  <a:t> 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L ~ </a:t>
                </a:r>
                <a:r>
                  <a:rPr lang="en-US" altLang="ja-JP" dirty="0"/>
                  <a:t>E</a:t>
                </a:r>
                <a:r>
                  <a:rPr lang="en-US" altLang="ja-JP" baseline="-25000" dirty="0"/>
                  <a:t>CM</a:t>
                </a:r>
                <a:r>
                  <a:rPr lang="en-US" altLang="ja-JP" dirty="0"/>
                  <a:t> </a:t>
                </a:r>
                <a:endParaRPr lang="en-US" altLang="ja-JP" dirty="0" smtClean="0"/>
              </a:p>
              <a:p>
                <a:pPr lvl="1"/>
                <a:r>
                  <a:rPr lang="en-US" altLang="ja-JP" dirty="0" smtClean="0"/>
                  <a:t>This would give 1.35E34 (250GeV, 5Hz) </a:t>
                </a:r>
                <a:r>
                  <a:rPr lang="en-US" altLang="ja-JP" dirty="0" smtClean="0">
                    <a:sym typeface="Wingdings" panose="05000000000000000000" pitchFamily="2" charset="2"/>
                  </a:rPr>
                  <a:t> 0.364E34 (91.2GeV, 3.7Hz)</a:t>
                </a:r>
                <a:endParaRPr lang="en-US" altLang="ja-JP" dirty="0"/>
              </a:p>
              <a:p>
                <a:r>
                  <a:rPr lang="en-US" altLang="ja-JP" dirty="0"/>
                  <a:t>But the larger beam divergence near IP due to </a:t>
                </a:r>
                <a:r>
                  <a:rPr lang="en-US" altLang="ja-JP" dirty="0" smtClean="0"/>
                  <a:t>the larger emittance at low energies would </a:t>
                </a:r>
                <a:r>
                  <a:rPr lang="en-US" altLang="ja-JP" dirty="0"/>
                  <a:t>cause </a:t>
                </a:r>
                <a:r>
                  <a:rPr lang="en-US" altLang="ja-JP" dirty="0" smtClean="0"/>
                  <a:t>background. </a:t>
                </a:r>
              </a:p>
              <a:p>
                <a:pPr lvl="1"/>
                <a:r>
                  <a:rPr lang="en-US" altLang="ja-JP" dirty="0" smtClean="0"/>
                  <a:t>The synchrotron radiation from halo particles from upstream hit the final quadrupole magnets</a:t>
                </a:r>
              </a:p>
              <a:p>
                <a:pPr lvl="1"/>
                <a:r>
                  <a:rPr lang="en-US" altLang="ja-JP" dirty="0" smtClean="0"/>
                  <a:t>IP beam angle is proportional to </a:t>
                </a:r>
                <a:br>
                  <a:rPr lang="en-US" altLang="ja-JP" dirty="0" smtClean="0"/>
                </a:br>
                <a:r>
                  <a:rPr lang="en-US" altLang="ja-JP" dirty="0" smtClean="0"/>
                  <a:t/>
                </a:r>
                <a:br>
                  <a:rPr lang="en-US" altLang="ja-JP" dirty="0" smtClean="0"/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ja-JP" altLang="en-US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ja-JP" alt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altLang="ja-JP" b="0" i="1" baseline="-2500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rad>
                  </m:oMath>
                </a14:m>
                <a:endParaRPr lang="en-US" altLang="ja-JP" dirty="0" smtClean="0"/>
              </a:p>
              <a:p>
                <a:pPr lvl="1"/>
                <a:r>
                  <a:rPr lang="en-US" altLang="ja-JP" dirty="0" smtClean="0"/>
                  <a:t>These particles must be collimated out in the collimator section</a:t>
                </a:r>
              </a:p>
              <a:p>
                <a:pPr lvl="1"/>
                <a:r>
                  <a:rPr lang="en-US" altLang="ja-JP" dirty="0" err="1"/>
                  <a:t>E</a:t>
                </a:r>
                <a:r>
                  <a:rPr lang="en-US" altLang="ja-JP" baseline="-25000" dirty="0" err="1"/>
                  <a:t>beam</a:t>
                </a:r>
                <a:r>
                  <a:rPr lang="en-US" altLang="ja-JP" dirty="0"/>
                  <a:t>=125GeV with TDR parameters (</a:t>
                </a:r>
                <a:r>
                  <a:rPr lang="en-US" altLang="ja-JP" dirty="0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/>
                  <a:t>x</a:t>
                </a:r>
                <a:r>
                  <a:rPr lang="en-US" altLang="ja-JP" dirty="0"/>
                  <a:t>=10</a:t>
                </a:r>
                <a:r>
                  <a:rPr lang="en-US" altLang="ja-JP" dirty="0">
                    <a:latin typeface="Symbol" panose="05050102010706020507" pitchFamily="18" charset="2"/>
                  </a:rPr>
                  <a:t>m</a:t>
                </a:r>
                <a:r>
                  <a:rPr lang="en-US" altLang="ja-JP" dirty="0"/>
                  <a:t>m/</a:t>
                </a:r>
                <a:r>
                  <a:rPr lang="en-US" altLang="ja-JP" dirty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/>
                  <a:t>, </a:t>
                </a:r>
                <a:r>
                  <a:rPr lang="en-US" altLang="ja-JP" dirty="0" err="1" smtClean="0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err="1" smtClean="0"/>
                  <a:t>y</a:t>
                </a:r>
                <a:r>
                  <a:rPr lang="en-US" altLang="ja-JP" dirty="0" smtClean="0"/>
                  <a:t>=35nm/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/>
                  <a:t>, 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/>
                  <a:t>*=13mm, </a:t>
                </a:r>
                <a:r>
                  <a:rPr lang="en-US" altLang="ja-JP" dirty="0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/>
                  <a:t>y</a:t>
                </a:r>
                <a:r>
                  <a:rPr lang="en-US" altLang="ja-JP" dirty="0"/>
                  <a:t>*=0.41mm) are already at the limit of </a:t>
                </a:r>
                <a:r>
                  <a:rPr lang="en-US" altLang="ja-JP" dirty="0" smtClean="0"/>
                  <a:t>horizontal </a:t>
                </a:r>
                <a:r>
                  <a:rPr lang="en-US" altLang="ja-JP" dirty="0"/>
                  <a:t>collimation depth </a:t>
                </a:r>
                <a:r>
                  <a:rPr lang="en-US" altLang="ja-JP" dirty="0" smtClean="0"/>
                  <a:t>~6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smtClean="0"/>
                  <a:t>x</a:t>
                </a:r>
                <a:r>
                  <a:rPr lang="en-US" altLang="ja-JP" dirty="0" smtClean="0"/>
                  <a:t>   </a:t>
                </a:r>
                <a:r>
                  <a:rPr lang="en-US" altLang="ja-JP" dirty="0"/>
                  <a:t>(vertical still has big room: &gt;</a:t>
                </a:r>
                <a:r>
                  <a:rPr lang="en-US" altLang="ja-JP" dirty="0" smtClean="0"/>
                  <a:t>40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smtClean="0"/>
                  <a:t>y</a:t>
                </a:r>
                <a:r>
                  <a:rPr lang="en-US" altLang="ja-JP" dirty="0"/>
                  <a:t>). </a:t>
                </a:r>
                <a:r>
                  <a:rPr lang="en-US" altLang="ja-JP" dirty="0" smtClean="0"/>
                  <a:t> (see next page)</a:t>
                </a: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925345"/>
                <a:ext cx="8151395" cy="5431005"/>
              </a:xfrm>
              <a:blipFill rotWithShape="0">
                <a:blip r:embed="rId2"/>
                <a:stretch>
                  <a:fillRect l="-1122" t="-3143" r="-13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200027"/>
            <a:ext cx="7854951" cy="4730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Collimation Depth with TDR </a:t>
            </a:r>
            <a:r>
              <a:rPr kumimoji="1" lang="en-US" altLang="ja-JP" dirty="0" err="1" smtClean="0"/>
              <a:t>Params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3437" y="5816167"/>
            <a:ext cx="3141913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T. Okugi, AWLC2017@SLAC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1903" y="5816167"/>
            <a:ext cx="351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circles shows the betas in TDR </a:t>
            </a:r>
            <a:endParaRPr kumimoji="1"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13" name="グループ化 12"/>
          <p:cNvGrpSpPr/>
          <p:nvPr/>
        </p:nvGrpSpPr>
        <p:grpSpPr>
          <a:xfrm>
            <a:off x="749300" y="863599"/>
            <a:ext cx="7901006" cy="4762070"/>
            <a:chOff x="749300" y="863599"/>
            <a:chExt cx="7901006" cy="4762070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749300" y="863599"/>
              <a:ext cx="7901006" cy="4762070"/>
              <a:chOff x="749300" y="863599"/>
              <a:chExt cx="7901006" cy="4762070"/>
            </a:xfrm>
          </p:grpSpPr>
          <p:pic>
            <p:nvPicPr>
              <p:cNvPr id="3" name="図 2"/>
              <p:cNvPicPr>
                <a:picLocks noChangeAspect="1"/>
              </p:cNvPicPr>
              <p:nvPr/>
            </p:nvPicPr>
            <p:blipFill>
              <a:blip r:embed="rId3">
                <a:lum bright="-20000" contrast="40000"/>
              </a:blip>
              <a:stretch>
                <a:fillRect/>
              </a:stretch>
            </p:blipFill>
            <p:spPr>
              <a:xfrm>
                <a:off x="749300" y="863599"/>
                <a:ext cx="7901006" cy="4762070"/>
              </a:xfrm>
              <a:prstGeom prst="rect">
                <a:avLst/>
              </a:prstGeom>
            </p:spPr>
          </p:pic>
          <p:sp>
            <p:nvSpPr>
              <p:cNvPr id="5" name="テキスト ボックス 4"/>
              <p:cNvSpPr txBox="1"/>
              <p:nvPr/>
            </p:nvSpPr>
            <p:spPr>
              <a:xfrm rot="20785689">
                <a:off x="2671652" y="4657360"/>
                <a:ext cx="15336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250GeV 2m QD0</a:t>
                </a:r>
                <a:endParaRPr kumimoji="1" lang="ja-JP" altLang="en-US" sz="1400" dirty="0"/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 rot="20785689">
                <a:off x="2366852" y="3903043"/>
                <a:ext cx="15336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250GeV 1m QD0</a:t>
                </a:r>
                <a:endParaRPr kumimoji="1" lang="ja-JP" altLang="en-US" sz="1400" dirty="0"/>
              </a:p>
            </p:txBody>
          </p:sp>
        </p:grpSp>
        <p:sp>
          <p:nvSpPr>
            <p:cNvPr id="12" name="円/楕円 11"/>
            <p:cNvSpPr/>
            <p:nvPr/>
          </p:nvSpPr>
          <p:spPr>
            <a:xfrm>
              <a:off x="2213815" y="4256597"/>
              <a:ext cx="216568" cy="2311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952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33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Luminosity with a Simple </a:t>
            </a:r>
            <a:r>
              <a:rPr lang="en-US" altLang="ja-JP" dirty="0" smtClean="0"/>
              <a:t>Scaling (2)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99983"/>
                <a:ext cx="7886700" cy="515636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kumimoji="1" lang="en-US" altLang="ja-JP" dirty="0" smtClean="0"/>
                  <a:t>Now, owing to the new DR design, the horizontal emittance has been improved </a:t>
                </a:r>
                <a:r>
                  <a:rPr lang="en-US" altLang="ja-JP" dirty="0"/>
                  <a:t>:</a:t>
                </a:r>
                <a:r>
                  <a:rPr kumimoji="1" lang="en-US" altLang="ja-JP" dirty="0" smtClean="0"/>
                  <a:t> 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smtClean="0"/>
                  <a:t>x</a:t>
                </a:r>
                <a:r>
                  <a:rPr lang="en-US" altLang="ja-JP" dirty="0" smtClean="0"/>
                  <a:t>*=10</a:t>
                </a:r>
                <a:r>
                  <a:rPr lang="en-US" altLang="ja-JP" dirty="0" smtClean="0">
                    <a:sym typeface="Wingdings" panose="05000000000000000000" pitchFamily="2" charset="2"/>
                  </a:rPr>
                  <a:t></a:t>
                </a:r>
                <a:r>
                  <a:rPr lang="en-US" altLang="ja-JP" dirty="0" smtClean="0"/>
                  <a:t>5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m</a:t>
                </a:r>
                <a:r>
                  <a:rPr lang="en-US" altLang="ja-JP" dirty="0" smtClean="0"/>
                  <a:t>m/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g</a:t>
                </a:r>
              </a:p>
              <a:p>
                <a:r>
                  <a:rPr lang="en-US" altLang="ja-JP" dirty="0" smtClean="0"/>
                  <a:t>However, </a:t>
                </a:r>
                <a:r>
                  <a:rPr lang="en-US" altLang="ja-JP" dirty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 smtClean="0"/>
                  <a:t> is 45.6/125 = 0.365 times smaller at Z-pole</a:t>
                </a:r>
              </a:p>
              <a:p>
                <a:r>
                  <a:rPr kumimoji="1" lang="en-US" altLang="ja-JP" dirty="0" smtClean="0"/>
                  <a:t>Hence, to keep the collimation depth ~</a:t>
                </a:r>
                <a:r>
                  <a:rPr lang="en-US" altLang="ja-JP" dirty="0" smtClean="0"/>
                  <a:t>6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smtClean="0"/>
                  <a:t>x</a:t>
                </a:r>
                <a:r>
                  <a:rPr lang="en-US" altLang="ja-JP" dirty="0" smtClean="0"/>
                  <a:t>, the horizontal beta must be</a:t>
                </a:r>
                <a:br>
                  <a:rPr lang="en-US" altLang="ja-JP" dirty="0" smtClean="0"/>
                </a:br>
                <a:r>
                  <a:rPr lang="en-US" altLang="ja-JP" dirty="0" smtClean="0"/>
                  <a:t>      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/>
                  <a:t>*=</a:t>
                </a:r>
                <a:r>
                  <a:rPr lang="en-US" altLang="ja-JP" dirty="0" smtClean="0"/>
                  <a:t>13mm x 0.365/(5/10) = ~18 mm</a:t>
                </a:r>
                <a:br>
                  <a:rPr lang="en-US" altLang="ja-JP" dirty="0" smtClean="0"/>
                </a:br>
                <a:r>
                  <a:rPr lang="en-US" altLang="ja-JP" dirty="0"/>
                  <a:t>(</a:t>
                </a:r>
                <a:r>
                  <a:rPr lang="en-US" altLang="ja-JP" dirty="0" smtClean="0"/>
                  <a:t>same 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 smtClean="0"/>
                  <a:t>y</a:t>
                </a:r>
                <a:r>
                  <a:rPr lang="en-US" altLang="ja-JP" dirty="0" smtClean="0"/>
                  <a:t>*=0.41mm)</a:t>
                </a:r>
              </a:p>
              <a:p>
                <a:r>
                  <a:rPr kumimoji="1" lang="en-US" altLang="ja-JP" dirty="0" smtClean="0"/>
                  <a:t>Therefore, a simple scaling law predicts</a:t>
                </a:r>
                <a:br>
                  <a:rPr kumimoji="1" lang="en-US" altLang="ja-JP" dirty="0" smtClean="0"/>
                </a:br>
                <a:r>
                  <a:rPr kumimoji="1" lang="en-US" altLang="ja-JP" dirty="0" smtClean="0"/>
                  <a:t>L</a:t>
                </a:r>
                <a:r>
                  <a:rPr kumimoji="1" lang="en-US" altLang="ja-JP" baseline="-25000" dirty="0" smtClean="0"/>
                  <a:t>Z-pole</a:t>
                </a:r>
                <a:r>
                  <a:rPr kumimoji="1" lang="en-US" altLang="ja-JP" dirty="0" smtClean="0"/>
                  <a:t> = 1.35 x 10</a:t>
                </a:r>
                <a:r>
                  <a:rPr kumimoji="1" lang="en-US" altLang="ja-JP" baseline="30000" dirty="0" smtClean="0"/>
                  <a:t>34</a:t>
                </a:r>
                <a:r>
                  <a:rPr kumimoji="1" lang="en-US" altLang="ja-JP" dirty="0" smtClean="0"/>
                  <a:t> x 0.365 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dirty="0"/>
                  <a:t> </a:t>
                </a:r>
                <a:r>
                  <a:rPr lang="en-US" altLang="ja-JP" dirty="0" smtClean="0"/>
                  <a:t> x (3.7Hz/5Hz) </a:t>
                </a:r>
                <a:br>
                  <a:rPr lang="en-US" altLang="ja-JP" dirty="0" smtClean="0"/>
                </a:br>
                <a:r>
                  <a:rPr lang="en-US" altLang="ja-JP" dirty="0" smtClean="0"/>
                  <a:t>          = 0.31 </a:t>
                </a:r>
                <a:r>
                  <a:rPr lang="en-US" altLang="ja-JP" dirty="0"/>
                  <a:t>x </a:t>
                </a:r>
                <a:r>
                  <a:rPr lang="en-US" altLang="ja-JP" dirty="0" smtClean="0"/>
                  <a:t>10</a:t>
                </a:r>
                <a:r>
                  <a:rPr lang="en-US" altLang="ja-JP" baseline="30000" dirty="0" smtClean="0"/>
                  <a:t>34</a:t>
                </a:r>
              </a:p>
              <a:p>
                <a:r>
                  <a:rPr lang="en-US" altLang="ja-JP" dirty="0" smtClean="0"/>
                  <a:t>A beam-beam simulation by CAIN with these parameters (</a:t>
                </a:r>
                <a:r>
                  <a:rPr lang="en-US" altLang="ja-JP" dirty="0" err="1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 err="1"/>
                  <a:t>x</a:t>
                </a:r>
                <a:r>
                  <a:rPr lang="en-US" altLang="ja-JP" dirty="0" smtClean="0"/>
                  <a:t>*</a:t>
                </a:r>
                <a:r>
                  <a:rPr lang="en-US" altLang="ja-JP" dirty="0"/>
                  <a:t>= 18 </a:t>
                </a:r>
                <a:r>
                  <a:rPr lang="en-US" altLang="ja-JP" dirty="0" smtClean="0"/>
                  <a:t>mm, </a:t>
                </a:r>
                <a:r>
                  <a:rPr lang="en-US" altLang="ja-JP" dirty="0">
                    <a:latin typeface="Symbol" panose="05050102010706020507" pitchFamily="18" charset="2"/>
                  </a:rPr>
                  <a:t>b</a:t>
                </a:r>
                <a:r>
                  <a:rPr lang="en-US" altLang="ja-JP" baseline="-25000" dirty="0"/>
                  <a:t>y</a:t>
                </a:r>
                <a:r>
                  <a:rPr lang="en-US" altLang="ja-JP" dirty="0"/>
                  <a:t>*=</a:t>
                </a:r>
                <a:r>
                  <a:rPr lang="en-US" altLang="ja-JP" dirty="0" smtClean="0"/>
                  <a:t>0.41mm, 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smtClean="0"/>
                  <a:t>x</a:t>
                </a:r>
                <a:r>
                  <a:rPr lang="en-US" altLang="ja-JP" dirty="0" smtClean="0"/>
                  <a:t>=5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m</a:t>
                </a:r>
                <a:r>
                  <a:rPr lang="en-US" altLang="ja-JP" dirty="0" smtClean="0"/>
                  <a:t>m/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 smtClean="0"/>
                  <a:t>, 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e</a:t>
                </a:r>
                <a:r>
                  <a:rPr lang="en-US" altLang="ja-JP" baseline="-25000" dirty="0" smtClean="0"/>
                  <a:t>x</a:t>
                </a:r>
                <a:r>
                  <a:rPr lang="en-US" altLang="ja-JP" dirty="0" smtClean="0"/>
                  <a:t>=35nm/</a:t>
                </a:r>
                <a:r>
                  <a:rPr lang="en-US" altLang="ja-JP" dirty="0" smtClean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/>
                  <a:t>, </a:t>
                </a:r>
                <a:r>
                  <a:rPr lang="en-US" altLang="ja-JP" dirty="0" smtClean="0"/>
                  <a:t>3.7Hz, </a:t>
                </a:r>
                <a:r>
                  <a:rPr lang="en-US" altLang="ja-JP" dirty="0" err="1" smtClean="0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 smtClean="0"/>
                  <a:t>z</a:t>
                </a:r>
                <a:r>
                  <a:rPr lang="en-US" altLang="ja-JP" dirty="0" smtClean="0"/>
                  <a:t>=0.3mm, </a:t>
                </a:r>
                <a:r>
                  <a:rPr lang="en-US" altLang="ja-JP" dirty="0" err="1" smtClean="0">
                    <a:latin typeface="Symbol" panose="05050102010706020507" pitchFamily="18" charset="2"/>
                  </a:rPr>
                  <a:t>s</a:t>
                </a:r>
                <a:r>
                  <a:rPr lang="en-US" altLang="ja-JP" baseline="-25000" dirty="0" err="1" smtClean="0"/>
                  <a:t>E</a:t>
                </a:r>
                <a:r>
                  <a:rPr lang="en-US" altLang="ja-JP" dirty="0" smtClean="0"/>
                  <a:t>/E= 0.41%) gives</a:t>
                </a:r>
                <a:br>
                  <a:rPr lang="en-US" altLang="ja-JP" dirty="0" smtClean="0"/>
                </a:br>
                <a:r>
                  <a:rPr lang="en-US" altLang="ja-JP" dirty="0" smtClean="0"/>
                  <a:t>   L = 2.9 x 10</a:t>
                </a:r>
                <a:r>
                  <a:rPr lang="en-US" altLang="ja-JP" baseline="30000" dirty="0" smtClean="0"/>
                  <a:t>33</a:t>
                </a:r>
                <a:r>
                  <a:rPr lang="en-US" altLang="ja-JP" dirty="0" smtClean="0"/>
                  <a:t> , L(1%)=97.3%, n</a:t>
                </a:r>
                <a:r>
                  <a:rPr lang="en-US" altLang="ja-JP" baseline="-25000" dirty="0" smtClean="0">
                    <a:latin typeface="Symbol" panose="05050102010706020507" pitchFamily="18" charset="2"/>
                  </a:rPr>
                  <a:t>g</a:t>
                </a:r>
                <a:r>
                  <a:rPr lang="en-US" altLang="ja-JP" dirty="0" smtClean="0"/>
                  <a:t> = 0.92, </a:t>
                </a:r>
                <a:r>
                  <a:rPr lang="en-US" altLang="ja-JP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altLang="ja-JP" baseline="-25000" dirty="0" err="1" smtClean="0"/>
                  <a:t>BS</a:t>
                </a:r>
                <a:r>
                  <a:rPr lang="en-US" altLang="ja-JP" dirty="0" smtClean="0"/>
                  <a:t> = 0.25%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99983"/>
                <a:ext cx="7886700" cy="5156368"/>
              </a:xfrm>
              <a:blipFill rotWithShape="0">
                <a:blip r:embed="rId2"/>
                <a:stretch>
                  <a:fillRect l="-1159" t="-2364" b="-21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9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4552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BDS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628650" y="1010653"/>
            <a:ext cx="7886700" cy="518561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However, Momentum band width in FFS is a bottle neck</a:t>
            </a:r>
          </a:p>
          <a:p>
            <a:pPr lvl="1"/>
            <a:r>
              <a:rPr kumimoji="1" lang="en-US" altLang="ja-JP" dirty="0" smtClean="0"/>
              <a:t>Beam energy spread 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E</a:t>
            </a:r>
            <a:r>
              <a:rPr kumimoji="1" lang="en-US" altLang="ja-JP" dirty="0" smtClean="0"/>
              <a:t>/E=0.41% (proportional to 1/E, 0.15% for 125GeV)</a:t>
            </a:r>
          </a:p>
          <a:p>
            <a:pPr lvl="2"/>
            <a:r>
              <a:rPr lang="en-US" altLang="ja-JP" dirty="0" smtClean="0"/>
              <a:t>Energy spread increase in ML and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is negligible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Horizontal emittance increases in FFS (</a:t>
            </a:r>
            <a:r>
              <a:rPr lang="en-US" altLang="ja-JP" dirty="0" err="1" smtClean="0">
                <a:latin typeface="Symbol" panose="05050102010706020507" pitchFamily="18" charset="2"/>
              </a:rPr>
              <a:t>b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*=18mm,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baseline="-25000" dirty="0"/>
              <a:t>y</a:t>
            </a:r>
            <a:r>
              <a:rPr lang="en-US" altLang="ja-JP" dirty="0"/>
              <a:t>*=</a:t>
            </a:r>
            <a:r>
              <a:rPr lang="en-US" altLang="ja-JP" dirty="0" smtClean="0"/>
              <a:t>0.41mm) from 5nm to more than 8nm</a:t>
            </a:r>
          </a:p>
          <a:p>
            <a:pPr lvl="1"/>
            <a:r>
              <a:rPr lang="en-US" altLang="ja-JP" dirty="0" smtClean="0"/>
              <a:t>Better to use a smaller energy spread by adopting a longer bunch, e.g., </a:t>
            </a:r>
            <a:br>
              <a:rPr lang="en-US" altLang="ja-JP" dirty="0" smtClean="0"/>
            </a:br>
            <a:r>
              <a:rPr lang="en-US" altLang="ja-JP" dirty="0" smtClean="0"/>
              <a:t>  (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</a:t>
            </a:r>
            <a:r>
              <a:rPr lang="en-US" altLang="ja-JP" dirty="0" smtClean="0"/>
              <a:t>, </a:t>
            </a:r>
            <a:r>
              <a:rPr lang="en-US" altLang="ja-JP" dirty="0"/>
              <a:t>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E</a:t>
            </a:r>
            <a:r>
              <a:rPr lang="en-US" altLang="ja-JP" dirty="0" smtClean="0"/>
              <a:t>/E) = (0.3mm, 0.41%) </a:t>
            </a:r>
            <a:r>
              <a:rPr lang="en-US" altLang="ja-JP" dirty="0" smtClean="0">
                <a:sym typeface="Wingdings" panose="05000000000000000000" pitchFamily="2" charset="2"/>
              </a:rPr>
              <a:t> (0.41mm, 0.30%)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This combination makes the horizontal emittance at IP ~6.2nm (T. Okugi). The increase from 5nm is still sizable, but let us be satisfied with this.</a:t>
            </a:r>
            <a:endParaRPr lang="en-US" altLang="ja-JP" dirty="0" smtClean="0"/>
          </a:p>
          <a:p>
            <a:r>
              <a:rPr lang="en-US" altLang="ja-JP" dirty="0" smtClean="0"/>
              <a:t>It may be possible to adopt new final quads with larger apertures dedicated to Z-pole operation (to relax the collimation depth)</a:t>
            </a:r>
          </a:p>
          <a:p>
            <a:pPr lvl="1"/>
            <a:r>
              <a:rPr kumimoji="1" lang="en-US" altLang="ja-JP" dirty="0" smtClean="0"/>
              <a:t>Required fields are low for 45.6GeV</a:t>
            </a:r>
          </a:p>
          <a:p>
            <a:pPr lvl="1"/>
            <a:r>
              <a:rPr lang="en-US" altLang="ja-JP" dirty="0" smtClean="0"/>
              <a:t>To be studied next time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5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482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sz="3100" dirty="0"/>
              <a:t>Increase of horizontal emittance in BDS due to the momentum band </a:t>
            </a:r>
            <a:r>
              <a:rPr lang="en-US" altLang="ja-JP" sz="3100" dirty="0" smtClean="0"/>
              <a:t>width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13001"/>
            <a:ext cx="7886700" cy="1325019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Final emittance vs. </a:t>
            </a:r>
            <a:r>
              <a:rPr lang="en-US" altLang="ja-JP" sz="2400" dirty="0" smtClean="0">
                <a:latin typeface="Symbol" panose="05050102010706020507" pitchFamily="18" charset="2"/>
              </a:rPr>
              <a:t>b</a:t>
            </a:r>
            <a:r>
              <a:rPr lang="en-US" altLang="ja-JP" sz="2400" baseline="-25000" dirty="0" smtClean="0"/>
              <a:t>y</a:t>
            </a:r>
            <a:r>
              <a:rPr lang="en-US" altLang="ja-JP" sz="2400" dirty="0" smtClean="0"/>
              <a:t>* </a:t>
            </a:r>
          </a:p>
          <a:p>
            <a:r>
              <a:rPr kumimoji="1" lang="en-US" altLang="ja-JP" sz="2400" dirty="0" smtClean="0"/>
              <a:t>2 curves:  </a:t>
            </a:r>
            <a:r>
              <a:rPr kumimoji="1" lang="en-US" altLang="ja-JP" sz="2400" dirty="0" err="1" smtClean="0"/>
              <a:t>r.m.s</a:t>
            </a:r>
            <a:r>
              <a:rPr kumimoji="1" lang="en-US" altLang="ja-JP" sz="2400" dirty="0" smtClean="0"/>
              <a:t>. </a:t>
            </a:r>
            <a:r>
              <a:rPr kumimoji="1" lang="en-US" altLang="ja-JP" sz="2400" dirty="0" err="1" smtClean="0"/>
              <a:t>emittave</a:t>
            </a:r>
            <a:r>
              <a:rPr kumimoji="1" lang="en-US" altLang="ja-JP" sz="2400" dirty="0" smtClean="0"/>
              <a:t> and 2.5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sz="2400" dirty="0" smtClean="0"/>
              <a:t> emittance</a:t>
            </a:r>
          </a:p>
          <a:p>
            <a:r>
              <a:rPr lang="en-US" altLang="ja-JP" sz="2400" dirty="0" err="1" smtClean="0">
                <a:latin typeface="Symbol" panose="05050102010706020507" pitchFamily="18" charset="2"/>
              </a:rPr>
              <a:t>b</a:t>
            </a:r>
            <a:r>
              <a:rPr lang="en-US" altLang="ja-JP" sz="2400" baseline="-25000" dirty="0" err="1" smtClean="0"/>
              <a:t>x</a:t>
            </a:r>
            <a:r>
              <a:rPr lang="en-US" altLang="ja-JP" sz="2400" dirty="0" smtClean="0"/>
              <a:t>*=18mm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0" y="3166886"/>
            <a:ext cx="4738717" cy="29376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572000" y="3166886"/>
            <a:ext cx="4677440" cy="2917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81826" y="2694519"/>
            <a:ext cx="1983346" cy="46166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sz="2400" baseline="-25000" dirty="0" err="1" smtClean="0"/>
              <a:t>E</a:t>
            </a:r>
            <a:r>
              <a:rPr kumimoji="1" lang="en-US" altLang="ja-JP" sz="2400" dirty="0" smtClean="0"/>
              <a:t>/E = 0.41%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82373" y="2705221"/>
            <a:ext cx="1856693" cy="46166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sz="2400" baseline="-25000" dirty="0" err="1" smtClean="0"/>
              <a:t>E</a:t>
            </a:r>
            <a:r>
              <a:rPr kumimoji="1" lang="en-US" altLang="ja-JP" sz="2400" dirty="0" smtClean="0"/>
              <a:t>/E = 0.3%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28075" y="2698088"/>
            <a:ext cx="126923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T. Okugi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234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0046" y="365126"/>
            <a:ext cx="4568997" cy="63349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3600" dirty="0" smtClean="0"/>
              <a:t>Preliminary</a:t>
            </a:r>
            <a:r>
              <a:rPr kumimoji="1" lang="en-US" altLang="ja-JP" sz="3600" dirty="0" smtClean="0"/>
              <a:t> Parameters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0206" y="1118936"/>
            <a:ext cx="4448676" cy="5237415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W</a:t>
            </a:r>
            <a:r>
              <a:rPr kumimoji="1" lang="en-US" altLang="ja-JP" dirty="0" smtClean="0"/>
              <a:t>e assume the parameters listed here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45.6125GeV 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3.7+3.7Hz operation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nx</a:t>
            </a:r>
            <a:r>
              <a:rPr lang="en-US" altLang="ja-JP" dirty="0" smtClean="0">
                <a:sym typeface="Wingdings" panose="05000000000000000000" pitchFamily="2" charset="2"/>
              </a:rPr>
              <a:t>*,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ny</a:t>
            </a:r>
            <a:r>
              <a:rPr lang="en-US" altLang="ja-JP" dirty="0" smtClean="0">
                <a:sym typeface="Wingdings" panose="05000000000000000000" pitchFamily="2" charset="2"/>
              </a:rPr>
              <a:t>*) = (6.2nm, 35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dirty="0" smtClean="0">
                <a:sym typeface="Wingdings" panose="05000000000000000000" pitchFamily="2" charset="2"/>
              </a:rPr>
              <a:t>m) </a:t>
            </a:r>
          </a:p>
          <a:p>
            <a:r>
              <a:rPr kumimoji="1" lang="en-US" altLang="ja-JP" sz="2400" dirty="0" smtClean="0">
                <a:sym typeface="Wingdings" panose="05000000000000000000" pitchFamily="2" charset="2"/>
              </a:rPr>
              <a:t>(</a:t>
            </a:r>
            <a:r>
              <a:rPr kumimoji="1"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kumimoji="1" lang="en-US" altLang="ja-JP" sz="2400" baseline="-25000" dirty="0" err="1" smtClean="0">
                <a:sym typeface="Wingdings" panose="05000000000000000000" pitchFamily="2" charset="2"/>
              </a:rPr>
              <a:t>x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*, </a:t>
            </a:r>
            <a:r>
              <a:rPr kumimoji="1" lang="en-US" altLang="ja-JP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kumimoji="1" lang="en-US" altLang="ja-JP" sz="2400" baseline="-25000" dirty="0" smtClean="0">
                <a:sym typeface="Wingdings" panose="05000000000000000000" pitchFamily="2" charset="2"/>
              </a:rPr>
              <a:t>y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*) = (18mm, 0.39mm)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L = 2.46 x 10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33</a:t>
            </a:r>
            <a:r>
              <a:rPr lang="en-US" altLang="ja-JP" dirty="0" smtClean="0">
                <a:sym typeface="Wingdings" panose="05000000000000000000" pitchFamily="2" charset="2"/>
              </a:rPr>
              <a:t> /cm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sym typeface="Wingdings" panose="05000000000000000000" pitchFamily="2" charset="2"/>
              </a:rPr>
              <a:t>/s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Center-of-mass energy spectrum : next pages (log and linear scale)</a:t>
            </a:r>
          </a:p>
          <a:p>
            <a:r>
              <a:rPr lang="en-US" altLang="ja-JP" dirty="0" err="1" smtClean="0">
                <a:sym typeface="Wingdings" panose="05000000000000000000" pitchFamily="2" charset="2"/>
              </a:rPr>
              <a:t>Beamstrahlung</a:t>
            </a:r>
            <a:r>
              <a:rPr lang="en-US" altLang="ja-JP" dirty="0" smtClean="0">
                <a:sym typeface="Wingdings" panose="05000000000000000000" pitchFamily="2" charset="2"/>
              </a:rPr>
              <a:t> is very small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But not easy to make use of this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15</a:t>
            </a:fld>
            <a:endParaRPr kumimoji="1" lang="ja-JP" altLang="en-US"/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17307"/>
              </p:ext>
            </p:extLst>
          </p:nvPr>
        </p:nvGraphicFramePr>
        <p:xfrm>
          <a:off x="5177534" y="0"/>
          <a:ext cx="5131322" cy="646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Worksheet" r:id="rId4" imgW="4734103" imgH="5857875" progId="Excel.Sheet.12">
                  <p:embed/>
                </p:oleObj>
              </mc:Choice>
              <mc:Fallback>
                <p:oleObj name="Worksheet" r:id="rId4" imgW="4734103" imgH="58578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77534" y="0"/>
                        <a:ext cx="5131322" cy="6463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713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595089"/>
              </p:ext>
            </p:extLst>
          </p:nvPr>
        </p:nvGraphicFramePr>
        <p:xfrm>
          <a:off x="385763" y="52388"/>
          <a:ext cx="8661400" cy="666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Acrobat Document" r:id="rId3" imgW="6828890" imgH="5257800" progId="AcroExch.Document.11">
                  <p:embed/>
                </p:oleObj>
              </mc:Choice>
              <mc:Fallback>
                <p:oleObj name="Acrobat Document" r:id="rId3" imgW="6828890" imgH="52578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5763" y="52388"/>
                        <a:ext cx="8661400" cy="666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3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802299"/>
              </p:ext>
            </p:extLst>
          </p:nvPr>
        </p:nvGraphicFramePr>
        <p:xfrm>
          <a:off x="108288" y="0"/>
          <a:ext cx="8758989" cy="6743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Acrobat Document" r:id="rId3" imgW="6828890" imgH="5257800" progId="AcroExch.Document.11">
                  <p:embed/>
                </p:oleObj>
              </mc:Choice>
              <mc:Fallback>
                <p:oleObj name="Acrobat Document" r:id="rId3" imgW="6828890" imgH="52578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288" y="0"/>
                        <a:ext cx="8758989" cy="6743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4127" y="1070811"/>
            <a:ext cx="240631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blue curve is the initial distribution with the same peak value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25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4853" y="259474"/>
            <a:ext cx="8494293" cy="65755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100" dirty="0" smtClean="0"/>
              <a:t>Brief Explanation of Luminosity Increase since LCWS2016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15962"/>
            <a:ext cx="7886700" cy="4841458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The range 1-1.5 x 10</a:t>
            </a:r>
            <a:r>
              <a:rPr kumimoji="1" lang="en-US" altLang="ja-JP" baseline="30000" dirty="0" smtClean="0"/>
              <a:t>33</a:t>
            </a:r>
            <a:r>
              <a:rPr kumimoji="1" lang="en-US" altLang="ja-JP" dirty="0" smtClean="0"/>
              <a:t> given in LCWS2016 came  from L~ either E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or E</a:t>
            </a:r>
            <a:r>
              <a:rPr lang="en-US" altLang="ja-JP" baseline="30000" dirty="0" smtClean="0"/>
              <a:t>3/2</a:t>
            </a:r>
            <a:r>
              <a:rPr lang="en-US" altLang="ja-JP" dirty="0" smtClean="0"/>
              <a:t> </a:t>
            </a:r>
          </a:p>
          <a:p>
            <a:r>
              <a:rPr kumimoji="1" lang="en-US" altLang="ja-JP" dirty="0" smtClean="0"/>
              <a:t>Upper limit comes from the beam angle in x, the lower limit in both x &amp; y. The former is the reality. </a:t>
            </a:r>
          </a:p>
          <a:p>
            <a:r>
              <a:rPr lang="en-US" altLang="ja-JP" dirty="0" smtClean="0"/>
              <a:t>If apply the luminosity improvement in AWLC2017 by factor 1.35/0.82=1.65, L=2.47 </a:t>
            </a:r>
            <a:r>
              <a:rPr lang="en-US" altLang="ja-JP" dirty="0"/>
              <a:t>x </a:t>
            </a:r>
            <a:r>
              <a:rPr lang="en-US" altLang="ja-JP" dirty="0" smtClean="0"/>
              <a:t>10</a:t>
            </a:r>
            <a:r>
              <a:rPr lang="en-US" altLang="ja-JP" baseline="30000" dirty="0" smtClean="0"/>
              <a:t>33</a:t>
            </a:r>
          </a:p>
          <a:p>
            <a:r>
              <a:rPr lang="en-US" altLang="ja-JP" dirty="0" smtClean="0"/>
              <a:t>The lower 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>
                <a:sym typeface="Wingdings" panose="05000000000000000000" pitchFamily="2" charset="2"/>
              </a:rPr>
              <a:t>nx</a:t>
            </a:r>
            <a:r>
              <a:rPr lang="en-US" altLang="ja-JP" dirty="0" smtClean="0">
                <a:sym typeface="Wingdings" panose="05000000000000000000" pitchFamily="2" charset="2"/>
              </a:rPr>
              <a:t>* could give some more increase (~3</a:t>
            </a:r>
            <a:r>
              <a:rPr lang="en-US" altLang="ja-JP" dirty="0"/>
              <a:t> x </a:t>
            </a:r>
            <a:r>
              <a:rPr lang="en-US" altLang="ja-JP" dirty="0" smtClean="0"/>
              <a:t>10</a:t>
            </a:r>
            <a:r>
              <a:rPr lang="en-US" altLang="ja-JP" baseline="30000" dirty="0" smtClean="0"/>
              <a:t>33) </a:t>
            </a:r>
            <a:r>
              <a:rPr lang="en-US" altLang="ja-JP" dirty="0" smtClean="0">
                <a:sym typeface="Wingdings" panose="05000000000000000000" pitchFamily="2" charset="2"/>
              </a:rPr>
              <a:t>but it is cancelled by 53.7Hz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Another complication is the momentum band width under large energy spread. This is (partly) cured by the longer bunch. The side effects (larger wake) must be checked.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35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686050" y="4858717"/>
            <a:ext cx="6214311" cy="190671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74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Next Steps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55032"/>
            <a:ext cx="7886700" cy="4355432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First step: confirm the present results</a:t>
            </a:r>
          </a:p>
          <a:p>
            <a:pPr lvl="1"/>
            <a:r>
              <a:rPr lang="en-US" altLang="ja-JP" dirty="0" smtClean="0"/>
              <a:t>Damping ring dynamic aperture</a:t>
            </a:r>
            <a:r>
              <a:rPr kumimoji="1" lang="en-US" altLang="ja-JP" dirty="0" smtClean="0"/>
              <a:t> </a:t>
            </a:r>
          </a:p>
          <a:p>
            <a:pPr lvl="1"/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simulation for 45.6GeV beam in 125GeV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with increased bunch length </a:t>
            </a:r>
          </a:p>
          <a:p>
            <a:pPr lvl="1"/>
            <a:r>
              <a:rPr lang="en-US" altLang="ja-JP" dirty="0" smtClean="0"/>
              <a:t>BDS momentum band width and collimation depth</a:t>
            </a:r>
          </a:p>
          <a:p>
            <a:pPr lvl="2"/>
            <a:r>
              <a:rPr lang="en-US" altLang="ja-JP" dirty="0" smtClean="0"/>
              <a:t>Note 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>
                <a:sym typeface="Wingdings" panose="05000000000000000000" pitchFamily="2" charset="2"/>
              </a:rPr>
              <a:t>nx</a:t>
            </a:r>
            <a:r>
              <a:rPr lang="en-US" altLang="ja-JP" dirty="0" smtClean="0">
                <a:sym typeface="Wingdings" panose="05000000000000000000" pitchFamily="2" charset="2"/>
              </a:rPr>
              <a:t>* </a:t>
            </a:r>
            <a:r>
              <a:rPr lang="en-US" altLang="ja-JP" dirty="0">
                <a:sym typeface="Wingdings" panose="05000000000000000000" pitchFamily="2" charset="2"/>
              </a:rPr>
              <a:t>= </a:t>
            </a:r>
            <a:r>
              <a:rPr lang="en-US" altLang="ja-JP" dirty="0" smtClean="0">
                <a:sym typeface="Wingdings" panose="05000000000000000000" pitchFamily="2" charset="2"/>
              </a:rPr>
              <a:t>6.2nm with 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ja-JP" baseline="-25000" dirty="0" err="1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* </a:t>
            </a:r>
            <a:r>
              <a:rPr lang="en-US" altLang="ja-JP" dirty="0">
                <a:sym typeface="Wingdings" panose="05000000000000000000" pitchFamily="2" charset="2"/>
              </a:rPr>
              <a:t>= </a:t>
            </a:r>
            <a:r>
              <a:rPr lang="en-US" altLang="ja-JP" dirty="0" smtClean="0">
                <a:sym typeface="Wingdings" panose="05000000000000000000" pitchFamily="2" charset="2"/>
              </a:rPr>
              <a:t>18mm will cause collimation depth &lt; 6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baseline="-25000" dirty="0" smtClean="0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Also, 2625 bunches. Any problem (except positron production)?</a:t>
            </a:r>
            <a:endParaRPr lang="en-US" altLang="ja-JP" dirty="0" smtClean="0"/>
          </a:p>
          <a:p>
            <a:r>
              <a:rPr lang="en-US" altLang="ja-JP" dirty="0" smtClean="0"/>
              <a:t>Second: possible drastic improvements, if needed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Better design of DR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smaller </a:t>
            </a:r>
            <a:r>
              <a:rPr lang="en-US" altLang="ja-JP" dirty="0"/>
              <a:t>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nx</a:t>
            </a:r>
            <a:r>
              <a:rPr lang="en-US" altLang="ja-JP" dirty="0" smtClean="0">
                <a:sym typeface="Wingdings" panose="05000000000000000000" pitchFamily="2" charset="2"/>
              </a:rPr>
              <a:t> , smaller longitudinal emittance (shorter bunch)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Tighter focusing  (as is being considered in circular colliders)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Better design of BDS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Final quads with larger aperture (not vert much drastic)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Larger momentum band width with a drastic change of the lattice ???? </a:t>
            </a:r>
            <a:endParaRPr lang="en-US" altLang="ja-JP" dirty="0" smtClean="0"/>
          </a:p>
          <a:p>
            <a:r>
              <a:rPr kumimoji="1" lang="en-US" altLang="ja-JP" dirty="0" smtClean="0"/>
              <a:t>Third: ILC@500</a:t>
            </a:r>
          </a:p>
          <a:p>
            <a:pPr lvl="1"/>
            <a:r>
              <a:rPr lang="en-US" altLang="ja-JP" dirty="0" smtClean="0"/>
              <a:t>Nick’s idea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46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Z-pole</a:t>
            </a:r>
            <a:r>
              <a:rPr kumimoji="1" lang="en-US" altLang="ja-JP" dirty="0" smtClean="0"/>
              <a:t> Operation of ILC@250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4618"/>
            <a:ext cx="7886700" cy="490234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This report presents preliminary study results about </a:t>
            </a:r>
            <a:r>
              <a:rPr lang="en-US" altLang="ja-JP" dirty="0"/>
              <a:t>the Z-pole (E</a:t>
            </a:r>
            <a:r>
              <a:rPr lang="en-US" altLang="ja-JP" baseline="-25000" dirty="0"/>
              <a:t>CM</a:t>
            </a:r>
            <a:r>
              <a:rPr lang="en-US" altLang="ja-JP" dirty="0"/>
              <a:t> </a:t>
            </a:r>
            <a:r>
              <a:rPr lang="en-US" altLang="ja-JP" dirty="0" smtClean="0"/>
              <a:t>=91.2GeV) operation of ILC@250, assuming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for positron production.</a:t>
            </a:r>
          </a:p>
          <a:p>
            <a:r>
              <a:rPr lang="en-US" altLang="ja-JP" dirty="0"/>
              <a:t>T</a:t>
            </a:r>
            <a:r>
              <a:rPr lang="en-US" altLang="ja-JP" dirty="0" smtClean="0"/>
              <a:t>he possibility of Z-pole operation was </a:t>
            </a:r>
            <a:r>
              <a:rPr lang="en-US" altLang="ja-JP" dirty="0"/>
              <a:t>discussed </a:t>
            </a:r>
            <a:r>
              <a:rPr lang="en-US" altLang="ja-JP" dirty="0" smtClean="0"/>
              <a:t>at </a:t>
            </a:r>
            <a:r>
              <a:rPr lang="en-US" altLang="ja-JP" dirty="0"/>
              <a:t>the LCWS2016 at Morioka in Dec.2016 .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LCWS2016-ZpoleOperation-Yokoya.pptx in </a:t>
            </a:r>
          </a:p>
          <a:p>
            <a:pPr marL="914400" lvl="2" indent="0">
              <a:buNone/>
            </a:pPr>
            <a:r>
              <a:rPr lang="en-US" altLang="ja-JP" dirty="0">
                <a:hlinkClick r:id="rId2"/>
              </a:rPr>
              <a:t>https://agenda.linearcollider.org/event/7371/contributions/38173</a:t>
            </a:r>
            <a:r>
              <a:rPr lang="en-US" altLang="ja-JP" dirty="0" smtClean="0">
                <a:hlinkClick r:id="rId2"/>
              </a:rPr>
              <a:t>/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It only gave a speculation by a scaling law and some comments on the issues to be studied</a:t>
            </a:r>
          </a:p>
          <a:p>
            <a:r>
              <a:rPr lang="en-US" altLang="ja-JP" dirty="0" smtClean="0"/>
              <a:t>The situation has changed since then</a:t>
            </a:r>
          </a:p>
          <a:p>
            <a:pPr lvl="1"/>
            <a:r>
              <a:rPr lang="en-US" altLang="ja-JP" dirty="0" smtClean="0"/>
              <a:t>ILC energy is now 250GeV rather than 500GeV</a:t>
            </a:r>
            <a:r>
              <a:rPr lang="ja-JP" altLang="en-US" dirty="0"/>
              <a:t> </a:t>
            </a:r>
            <a:r>
              <a:rPr lang="en-US" altLang="ja-JP" dirty="0" smtClean="0"/>
              <a:t>with a shorter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The baseline luminosity at 250GeV has been improved from 0.82E34 to 1.35E34 since AWLC at SLAC in Jun.2017, by adopting a reduced (halved) horizontal emittance with a new lattice of the damping ring.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6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251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99309"/>
            <a:ext cx="7886700" cy="478492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The previous report (LCWS2016@Morioka) </a:t>
            </a:r>
            <a:r>
              <a:rPr lang="en-US" altLang="ja-JP" dirty="0" smtClean="0"/>
              <a:t>suggested the expectation L=(1-1.5)x10</a:t>
            </a:r>
            <a:r>
              <a:rPr lang="en-US" altLang="ja-JP" baseline="30000" dirty="0" smtClean="0"/>
              <a:t>33</a:t>
            </a:r>
            <a:r>
              <a:rPr lang="en-US" altLang="ja-JP" dirty="0" smtClean="0"/>
              <a:t>  /</a:t>
            </a:r>
            <a:r>
              <a:rPr lang="en-US" altLang="ja-JP" dirty="0"/>
              <a:t>cm</a:t>
            </a:r>
            <a:r>
              <a:rPr lang="en-US" altLang="ja-JP" baseline="30000" dirty="0"/>
              <a:t>2</a:t>
            </a:r>
            <a:r>
              <a:rPr lang="en-US" altLang="ja-JP" dirty="0"/>
              <a:t>/s at </a:t>
            </a:r>
            <a:r>
              <a:rPr lang="en-US" altLang="ja-JP" dirty="0" smtClean="0"/>
              <a:t>Z-pole in 5+5Hz operation of ILC500</a:t>
            </a:r>
          </a:p>
          <a:p>
            <a:r>
              <a:rPr lang="en-US" altLang="ja-JP" dirty="0" smtClean="0"/>
              <a:t>ILC250 (shorter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) is</a:t>
            </a:r>
          </a:p>
          <a:p>
            <a:pPr lvl="1"/>
            <a:r>
              <a:rPr kumimoji="1" lang="en-US" altLang="ja-JP" dirty="0" smtClean="0"/>
              <a:t>worse in power : up to 3.7+3.7Hz operation</a:t>
            </a:r>
          </a:p>
          <a:p>
            <a:pPr lvl="1"/>
            <a:r>
              <a:rPr lang="en-US" altLang="ja-JP" dirty="0" smtClean="0"/>
              <a:t>but better in the beam dynamics</a:t>
            </a:r>
            <a:endParaRPr kumimoji="1" lang="en-US" altLang="ja-JP" dirty="0" smtClean="0"/>
          </a:p>
          <a:p>
            <a:r>
              <a:rPr lang="en-US" altLang="ja-JP" dirty="0" smtClean="0"/>
              <a:t>The previous luminosity improvement for ILC250 by smaller horizontal emittance (AWLC2017@SLAC) brings about significant effects for Z-pole operation</a:t>
            </a:r>
          </a:p>
          <a:p>
            <a:r>
              <a:rPr lang="en-US" altLang="ja-JP" dirty="0" smtClean="0"/>
              <a:t>Expected luminosity is now L </a:t>
            </a:r>
            <a:r>
              <a:rPr lang="en-US" altLang="ja-JP" dirty="0"/>
              <a:t>~ </a:t>
            </a:r>
            <a:r>
              <a:rPr lang="en-US" altLang="ja-JP" dirty="0" smtClean="0"/>
              <a:t>2.46 x 10</a:t>
            </a:r>
            <a:r>
              <a:rPr lang="en-US" altLang="ja-JP" baseline="30000" dirty="0" smtClean="0"/>
              <a:t>33</a:t>
            </a:r>
            <a:r>
              <a:rPr lang="en-US" altLang="ja-JP" dirty="0" smtClean="0"/>
              <a:t>  </a:t>
            </a:r>
            <a:r>
              <a:rPr lang="en-US" altLang="ja-JP" dirty="0"/>
              <a:t>/</a:t>
            </a:r>
            <a:r>
              <a:rPr lang="en-US" altLang="ja-JP" dirty="0" smtClean="0"/>
              <a:t>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/s, though preliminary</a:t>
            </a:r>
          </a:p>
          <a:p>
            <a:r>
              <a:rPr lang="en-US" altLang="ja-JP" dirty="0"/>
              <a:t>T</a:t>
            </a:r>
            <a:r>
              <a:rPr lang="en-US" altLang="ja-JP" dirty="0" smtClean="0"/>
              <a:t>his must be confirmed by more detailed simulations </a:t>
            </a:r>
          </a:p>
          <a:p>
            <a:r>
              <a:rPr kumimoji="1" lang="en-US" altLang="ja-JP" dirty="0" smtClean="0"/>
              <a:t>If you </a:t>
            </a:r>
            <a:r>
              <a:rPr lang="en-US" altLang="ja-JP" dirty="0"/>
              <a:t>want higher </a:t>
            </a:r>
            <a:r>
              <a:rPr lang="en-US" altLang="ja-JP" dirty="0" smtClean="0"/>
              <a:t>luminosity, the </a:t>
            </a:r>
            <a:r>
              <a:rPr kumimoji="1" lang="en-US" altLang="ja-JP" dirty="0" smtClean="0"/>
              <a:t>bottle neck is the momentum band </a:t>
            </a:r>
            <a:r>
              <a:rPr lang="en-US" altLang="ja-JP" dirty="0"/>
              <a:t>width </a:t>
            </a:r>
            <a:r>
              <a:rPr lang="en-US" altLang="ja-JP" dirty="0" smtClean="0"/>
              <a:t>of BDS under </a:t>
            </a:r>
            <a:r>
              <a:rPr lang="en-US" altLang="ja-JP" dirty="0"/>
              <a:t>the large energy </a:t>
            </a:r>
            <a:r>
              <a:rPr lang="en-US" altLang="ja-JP" dirty="0" smtClean="0"/>
              <a:t>spread of the low energy beam</a:t>
            </a:r>
            <a:endParaRPr kumimoji="1" lang="en-US" altLang="ja-JP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49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177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Issues to </a:t>
            </a:r>
            <a:r>
              <a:rPr lang="en-US" altLang="ja-JP" dirty="0"/>
              <a:t>B</a:t>
            </a:r>
            <a:r>
              <a:rPr kumimoji="1" lang="en-US" altLang="ja-JP" dirty="0" smtClean="0"/>
              <a:t>e Considered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19726"/>
            <a:ext cx="7886700" cy="475723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Repetition rate</a:t>
            </a:r>
          </a:p>
          <a:p>
            <a:r>
              <a:rPr lang="en-US" altLang="ja-JP" dirty="0" smtClean="0"/>
              <a:t>Damping Ring </a:t>
            </a:r>
          </a:p>
          <a:p>
            <a:pPr lvl="1"/>
            <a:r>
              <a:rPr kumimoji="1" lang="en-US" altLang="ja-JP" dirty="0" smtClean="0"/>
              <a:t>Dynamic aperture</a:t>
            </a:r>
          </a:p>
          <a:p>
            <a:r>
              <a:rPr lang="en-US" altLang="ja-JP" dirty="0" smtClean="0"/>
              <a:t>Main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Alternating operation 125GeV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 45.6GeV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Emittance growth due to the low gradient</a:t>
            </a:r>
            <a:endParaRPr kumimoji="1" lang="en-US" altLang="ja-JP" dirty="0" smtClean="0"/>
          </a:p>
          <a:p>
            <a:r>
              <a:rPr lang="en-US" altLang="ja-JP" dirty="0" smtClean="0"/>
              <a:t>BDS</a:t>
            </a:r>
          </a:p>
          <a:p>
            <a:pPr lvl="1"/>
            <a:r>
              <a:rPr kumimoji="1" lang="en-US" altLang="ja-JP" dirty="0" smtClean="0"/>
              <a:t>Momentum bandwidth </a:t>
            </a:r>
          </a:p>
          <a:p>
            <a:pPr lvl="1"/>
            <a:r>
              <a:rPr lang="en-US" altLang="ja-JP" dirty="0" smtClean="0"/>
              <a:t>Collimation depth</a:t>
            </a:r>
          </a:p>
          <a:p>
            <a:pPr lvl="1"/>
            <a:r>
              <a:rPr kumimoji="1" lang="en-US" altLang="ja-JP" dirty="0" smtClean="0"/>
              <a:t>Final quads</a:t>
            </a:r>
          </a:p>
          <a:p>
            <a:r>
              <a:rPr lang="en-US" altLang="ja-JP" dirty="0" smtClean="0"/>
              <a:t>Beam-Beam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4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2635"/>
            <a:ext cx="7886700" cy="58536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Repetition Rate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668004"/>
            <a:ext cx="7886700" cy="586514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Obviously, the electron beam with energy E=91.2/2=45.6 GeV is not sufficient to produce the positron beam</a:t>
            </a:r>
          </a:p>
          <a:p>
            <a:r>
              <a:rPr lang="en-US" altLang="ja-JP" dirty="0"/>
              <a:t>TDR </a:t>
            </a:r>
            <a:r>
              <a:rPr lang="en-US" altLang="ja-JP" dirty="0" smtClean="0"/>
              <a:t>adopted </a:t>
            </a:r>
            <a:r>
              <a:rPr lang="en-US" altLang="ja-JP" dirty="0"/>
              <a:t>5+5Hz operation at E</a:t>
            </a:r>
            <a:r>
              <a:rPr lang="en-US" altLang="ja-JP" baseline="-25000" dirty="0"/>
              <a:t>CM</a:t>
            </a:r>
            <a:r>
              <a:rPr lang="en-US" altLang="ja-JP" dirty="0"/>
              <a:t> =250GeV, assuming the power system for </a:t>
            </a:r>
            <a:r>
              <a:rPr lang="en-US" altLang="ja-JP" dirty="0" smtClean="0"/>
              <a:t>500GeV</a:t>
            </a:r>
            <a:endParaRPr lang="en-US" altLang="ja-JP" dirty="0"/>
          </a:p>
          <a:p>
            <a:pPr lvl="1"/>
            <a:r>
              <a:rPr lang="en-US" altLang="ja-JP" dirty="0" smtClean="0"/>
              <a:t>5Hz </a:t>
            </a:r>
            <a:r>
              <a:rPr lang="en-US" altLang="ja-JP" dirty="0"/>
              <a:t>to produce positron, 5Hz for colliding </a:t>
            </a:r>
            <a:r>
              <a:rPr lang="en-US" altLang="ja-JP" dirty="0" smtClean="0"/>
              <a:t>beam</a:t>
            </a:r>
          </a:p>
          <a:p>
            <a:pPr lvl="1"/>
            <a:r>
              <a:rPr lang="en-US" altLang="ja-JP" dirty="0" smtClean="0"/>
              <a:t>Assumed positron production at </a:t>
            </a:r>
            <a:r>
              <a:rPr lang="en-US" altLang="ja-JP" dirty="0" err="1" smtClean="0"/>
              <a:t>E</a:t>
            </a:r>
            <a:r>
              <a:rPr lang="en-US" altLang="ja-JP" baseline="-25000" dirty="0" err="1" smtClean="0"/>
              <a:t>e</a:t>
            </a:r>
            <a:r>
              <a:rPr lang="en-US" altLang="ja-JP" dirty="0" smtClean="0"/>
              <a:t>=150GeV</a:t>
            </a:r>
          </a:p>
          <a:p>
            <a:pPr lvl="1"/>
            <a:r>
              <a:rPr lang="en-US" altLang="ja-JP" dirty="0" smtClean="0"/>
              <a:t>No power problem</a:t>
            </a:r>
          </a:p>
          <a:p>
            <a:pPr lvl="2"/>
            <a:r>
              <a:rPr lang="en-US" altLang="ja-JP" dirty="0" smtClean="0"/>
              <a:t>The required power for 150GeV (5Hz) + 45.6GeV (5Hz) is lower than that for 250GeV (5Hz)</a:t>
            </a:r>
            <a:endParaRPr lang="en-US" altLang="ja-JP" dirty="0"/>
          </a:p>
          <a:p>
            <a:r>
              <a:rPr lang="en-US" altLang="ja-JP" dirty="0" smtClean="0"/>
              <a:t>However, the power system of ILC@250 is not sufficient for 5+5Hz operation</a:t>
            </a:r>
          </a:p>
          <a:p>
            <a:r>
              <a:rPr lang="en-US" altLang="ja-JP" dirty="0" smtClean="0"/>
              <a:t>Here, we assume 3.7+3.7 Hz operation is possible </a:t>
            </a:r>
          </a:p>
          <a:p>
            <a:pPr lvl="1"/>
            <a:r>
              <a:rPr lang="en-US" altLang="ja-JP" dirty="0" smtClean="0"/>
              <a:t>This value was estimated by T. Matsumoto</a:t>
            </a:r>
          </a:p>
          <a:p>
            <a:pPr lvl="1"/>
            <a:r>
              <a:rPr lang="en-US" altLang="ja-JP" dirty="0" smtClean="0"/>
              <a:t>Klystron output power can be changed at 5Hz but the loaded Q (5.46x10</a:t>
            </a:r>
            <a:r>
              <a:rPr lang="en-US" altLang="ja-JP" baseline="30000" dirty="0" smtClean="0"/>
              <a:t>6</a:t>
            </a:r>
            <a:r>
              <a:rPr lang="en-US" altLang="ja-JP" dirty="0" smtClean="0"/>
              <a:t>) </a:t>
            </a:r>
            <a:r>
              <a:rPr lang="en-US" altLang="ja-JP" dirty="0"/>
              <a:t>cannot </a:t>
            </a:r>
            <a:r>
              <a:rPr lang="en-US" altLang="ja-JP" dirty="0" smtClean="0"/>
              <a:t>be changed</a:t>
            </a:r>
          </a:p>
          <a:p>
            <a:pPr lvl="1"/>
            <a:r>
              <a:rPr lang="en-US" altLang="ja-JP" dirty="0" smtClean="0"/>
              <a:t>Assume same bunch interval (554ns) for 125 and 45.6GeV</a:t>
            </a:r>
          </a:p>
          <a:p>
            <a:pPr lvl="1"/>
            <a:r>
              <a:rPr lang="en-US" altLang="ja-JP" dirty="0" smtClean="0"/>
              <a:t>Parameters: </a:t>
            </a:r>
          </a:p>
          <a:p>
            <a:pPr lvl="2"/>
            <a:r>
              <a:rPr lang="en-US" altLang="ja-JP" dirty="0" smtClean="0"/>
              <a:t>Gradient        	31.5 </a:t>
            </a:r>
            <a:r>
              <a:rPr lang="en-US" altLang="ja-JP" dirty="0" smtClean="0">
                <a:sym typeface="Wingdings" panose="05000000000000000000" pitchFamily="2" charset="2"/>
              </a:rPr>
              <a:t> 8.76 = 31.5</a:t>
            </a:r>
            <a:r>
              <a:rPr lang="en-US" altLang="ja-JP" dirty="0" smtClean="0"/>
              <a:t>x (45.6-15)/(125-15)   MV/m</a:t>
            </a:r>
          </a:p>
          <a:p>
            <a:pPr lvl="2"/>
            <a:r>
              <a:rPr lang="en-US" altLang="ja-JP" dirty="0"/>
              <a:t>P</a:t>
            </a:r>
            <a:r>
              <a:rPr lang="en-US" altLang="ja-JP" dirty="0" smtClean="0"/>
              <a:t>eak power per cavity 189 </a:t>
            </a:r>
            <a:r>
              <a:rPr lang="en-US" altLang="ja-JP" dirty="0" smtClean="0">
                <a:sym typeface="Wingdings" panose="05000000000000000000" pitchFamily="2" charset="2"/>
              </a:rPr>
              <a:t> 77.2 kW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Klystron peak power 	9.82  4.15 MW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Klystron efficiency   	67%  53%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Modulator output    	14.66  7.83 MW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Fill time      	0.927  0.328 </a:t>
            </a:r>
            <a:r>
              <a:rPr lang="en-US" altLang="ja-JP" dirty="0" err="1" smtClean="0">
                <a:sym typeface="Wingdings" panose="05000000000000000000" pitchFamily="2" charset="2"/>
              </a:rPr>
              <a:t>ms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/>
            <a:r>
              <a:rPr lang="en-US" altLang="ja-JP" dirty="0" smtClean="0"/>
              <a:t>RF pulse length   	1.65 </a:t>
            </a:r>
            <a:r>
              <a:rPr lang="en-US" altLang="ja-JP" dirty="0" smtClean="0">
                <a:sym typeface="Wingdings" panose="05000000000000000000" pitchFamily="2" charset="2"/>
              </a:rPr>
              <a:t> 1.06 </a:t>
            </a:r>
            <a:r>
              <a:rPr lang="en-US" altLang="ja-JP" dirty="0" err="1" smtClean="0">
                <a:sym typeface="Wingdings" panose="05000000000000000000" pitchFamily="2" charset="2"/>
              </a:rPr>
              <a:t>ms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Rep rate                   	5  3.73 Hz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2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74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Damping Ring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96236"/>
            <a:ext cx="7886700" cy="435133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Horizontal emittance improved  6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4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m</a:t>
            </a:r>
            <a:br>
              <a:rPr lang="en-US" altLang="ja-JP" dirty="0" smtClean="0"/>
            </a:br>
            <a:r>
              <a:rPr lang="en-US" altLang="ja-JP" dirty="0" smtClean="0"/>
              <a:t>(AWLC2017@SLAC)</a:t>
            </a:r>
          </a:p>
          <a:p>
            <a:r>
              <a:rPr kumimoji="1" lang="en-US" altLang="ja-JP" dirty="0" smtClean="0"/>
              <a:t>Reinforce the wigglers for the shorter time for damping</a:t>
            </a:r>
          </a:p>
          <a:p>
            <a:pPr lvl="1"/>
            <a:r>
              <a:rPr lang="en-US" altLang="ja-JP" dirty="0" smtClean="0"/>
              <a:t>5Hz: 200ms  </a:t>
            </a:r>
            <a:r>
              <a:rPr lang="en-US" altLang="ja-JP" dirty="0" smtClean="0">
                <a:sym typeface="Wingdings" panose="05000000000000000000" pitchFamily="2" charset="2"/>
              </a:rPr>
              <a:t> 3.7+3.7Hz : 270ms/2=135ms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Wigglers are ready (TDR)</a:t>
            </a:r>
            <a:endParaRPr kumimoji="1" lang="en-US" altLang="ja-JP" dirty="0" smtClean="0"/>
          </a:p>
          <a:p>
            <a:r>
              <a:rPr kumimoji="1" lang="en-US" altLang="ja-JP" dirty="0" smtClean="0"/>
              <a:t>Dynamic aperture of the new lattice with stronger wigglers must be confirmed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It may be possible to split 270ms into, e.g., 150ms+120ms such that more time is assigned for the beam for collision </a:t>
            </a:r>
          </a:p>
          <a:p>
            <a:pPr lvl="1"/>
            <a:r>
              <a:rPr lang="en-US" altLang="ja-JP" dirty="0" smtClean="0"/>
              <a:t>Here, we assume OK.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5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6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334" y="1227222"/>
            <a:ext cx="7886700" cy="5129130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Orbit difference between 125 and 45.6GeV beams (due to </a:t>
            </a:r>
            <a:r>
              <a:rPr lang="en-US" altLang="ja-JP" dirty="0" smtClean="0"/>
              <a:t>the</a:t>
            </a:r>
            <a:r>
              <a:rPr kumimoji="1" lang="en-US" altLang="ja-JP" dirty="0" smtClean="0"/>
              <a:t> vertical curvature of the earth)</a:t>
            </a:r>
          </a:p>
          <a:p>
            <a:pPr lvl="1"/>
            <a:r>
              <a:rPr lang="en-US" altLang="ja-JP" dirty="0" smtClean="0"/>
              <a:t>Kubo’s estimation in LCWS2016 was ~10mm for ILC@500  (45GeV </a:t>
            </a:r>
            <a:r>
              <a:rPr lang="en-US" altLang="ja-JP" dirty="0" smtClean="0">
                <a:sym typeface="Wingdings" panose="05000000000000000000" pitchFamily="2" charset="2"/>
              </a:rPr>
              <a:t> 150GeV in 10km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)  (see next page)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Must be smaller for 45125GeV in 5km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Can be corrected by pulsed magnets at the end of electron main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Emittance degradation in the </a:t>
            </a:r>
            <a:r>
              <a:rPr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lang="en-US" altLang="ja-JP" dirty="0" smtClean="0">
                <a:sym typeface="Wingdings" panose="05000000000000000000" pitchFamily="2" charset="2"/>
              </a:rPr>
              <a:t> (not a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issue)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Resistive wall wake 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Presumably OK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But, if not, we need a beamline to bypass the </a:t>
            </a:r>
            <a:r>
              <a:rPr lang="en-US" altLang="ja-JP" dirty="0" err="1" smtClean="0">
                <a:sym typeface="Wingdings" panose="05000000000000000000" pitchFamily="2" charset="2"/>
              </a:rPr>
              <a:t>undulator</a:t>
            </a:r>
            <a:r>
              <a:rPr lang="en-US" altLang="ja-JP" dirty="0" smtClean="0">
                <a:sym typeface="Wingdings" panose="05000000000000000000" pitchFamily="2" charset="2"/>
              </a:rPr>
              <a:t> section (~</a:t>
            </a:r>
            <a:r>
              <a:rPr lang="en-US" altLang="ja-JP" dirty="0">
                <a:sym typeface="Wingdings" panose="05000000000000000000" pitchFamily="2" charset="2"/>
              </a:rPr>
              <a:t>700m, not expensive at </a:t>
            </a:r>
            <a:r>
              <a:rPr lang="en-US" altLang="ja-JP" dirty="0" smtClean="0">
                <a:sym typeface="Wingdings" panose="05000000000000000000" pitchFamily="2" charset="2"/>
              </a:rPr>
              <a:t>all) and pulsed magnets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6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7196" y="309709"/>
            <a:ext cx="7886700" cy="6462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Beam Dynamics : Positron production beam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2925" y="1145762"/>
            <a:ext cx="7886700" cy="139541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2 different energy beams in electron main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r>
              <a:rPr lang="en-US" altLang="ja-JP" dirty="0" smtClean="0"/>
              <a:t>Orbit is tuned for the colliding beam (E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/2)</a:t>
            </a:r>
          </a:p>
          <a:p>
            <a:r>
              <a:rPr lang="en-US" altLang="ja-JP" dirty="0" smtClean="0"/>
              <a:t>The positron production beam (125GeV or 150GeV) will shift vertically due to earth-following curvature)  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087" y="2541175"/>
            <a:ext cx="5747604" cy="358216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957889" y="6343650"/>
            <a:ext cx="2814638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K.Kubo</a:t>
            </a:r>
            <a:r>
              <a:rPr lang="en-US" altLang="ja-JP" dirty="0"/>
              <a:t> EDMS </a:t>
            </a:r>
            <a:r>
              <a:rPr lang="en-US" altLang="ja-JP" dirty="0" smtClean="0"/>
              <a:t>D*01133735</a:t>
            </a:r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42925" y="2730972"/>
            <a:ext cx="2615911" cy="31295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The orbit difference is O(1mm) for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/2=100GeV, </a:t>
            </a:r>
          </a:p>
          <a:p>
            <a:r>
              <a:rPr lang="en-US" altLang="ja-JP" dirty="0" smtClean="0"/>
              <a:t>but &gt;10mm for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/2=45 </a:t>
            </a:r>
          </a:p>
          <a:p>
            <a:r>
              <a:rPr lang="en-US" altLang="ja-JP" dirty="0" smtClean="0"/>
              <a:t>Orbit difference itself can be corrected by  pulsed magnets at ML exit</a:t>
            </a:r>
            <a:endParaRPr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7196" y="5936872"/>
            <a:ext cx="298665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 </a:t>
            </a:r>
            <a:r>
              <a:rPr lang="en-US" altLang="ja-JP" dirty="0"/>
              <a:t>LCWS2016 @</a:t>
            </a:r>
            <a:r>
              <a:rPr lang="en-US" altLang="ja-JP" dirty="0" smtClean="0"/>
              <a:t>Morioka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15275" y="1211931"/>
            <a:ext cx="102870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!!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05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20742"/>
            <a:ext cx="7886700" cy="64552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82843"/>
            <a:ext cx="7886700" cy="541421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>
                <a:sym typeface="Wingdings" panose="05000000000000000000" pitchFamily="2" charset="2"/>
              </a:rPr>
              <a:t>Emittance growth </a:t>
            </a:r>
            <a:r>
              <a:rPr lang="en-US" altLang="ja-JP" dirty="0" smtClean="0">
                <a:sym typeface="Wingdings" panose="05000000000000000000" pitchFamily="2" charset="2"/>
              </a:rPr>
              <a:t>of the beam for collision in </a:t>
            </a:r>
            <a:r>
              <a:rPr lang="en-US" altLang="ja-JP" dirty="0">
                <a:sym typeface="Wingdings" panose="05000000000000000000" pitchFamily="2" charset="2"/>
              </a:rPr>
              <a:t>the main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(the beam for positron production is not an issue)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>
                <a:sym typeface="Wingdings" panose="05000000000000000000" pitchFamily="2" charset="2"/>
              </a:rPr>
              <a:t>yDR</a:t>
            </a:r>
            <a:r>
              <a:rPr lang="en-US" altLang="ja-JP" dirty="0">
                <a:sym typeface="Wingdings" panose="05000000000000000000" pitchFamily="2" charset="2"/>
              </a:rPr>
              <a:t> = 20nm, growth budget 10nm in ML</a:t>
            </a:r>
          </a:p>
          <a:p>
            <a:pPr lvl="1"/>
            <a:r>
              <a:rPr lang="en-US" altLang="ja-JP" dirty="0"/>
              <a:t>Full gradient operation followed by detuned cavities is ideal from beam dynamics and from klystron </a:t>
            </a:r>
            <a:r>
              <a:rPr lang="en-US" altLang="ja-JP" dirty="0" smtClean="0"/>
              <a:t>efficiency point of view</a:t>
            </a:r>
            <a:endParaRPr lang="en-US" altLang="ja-JP" dirty="0"/>
          </a:p>
          <a:p>
            <a:pPr lvl="1"/>
            <a:r>
              <a:rPr lang="en-US" altLang="ja-JP" dirty="0"/>
              <a:t>But 5Hz detuning by piezo is difficult (too large detuning). Must adopt uniform acceleration with reduced gradient. </a:t>
            </a:r>
          </a:p>
          <a:p>
            <a:pPr lvl="1"/>
            <a:r>
              <a:rPr lang="en-US" altLang="ja-JP" dirty="0"/>
              <a:t>Kubo’s simulation showed 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De</a:t>
            </a:r>
            <a:r>
              <a:rPr lang="en-US" altLang="ja-JP" baseline="-25000" dirty="0" err="1">
                <a:sym typeface="Wingdings" panose="05000000000000000000" pitchFamily="2" charset="2"/>
              </a:rPr>
              <a:t>y</a:t>
            </a:r>
            <a:r>
              <a:rPr lang="en-US" altLang="ja-JP" dirty="0">
                <a:sym typeface="Wingdings" panose="05000000000000000000" pitchFamily="2" charset="2"/>
              </a:rPr>
              <a:t>/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altLang="ja-JP" baseline="-25000" dirty="0" err="1">
                <a:sym typeface="Wingdings" panose="05000000000000000000" pitchFamily="2" charset="2"/>
              </a:rPr>
              <a:t>yDR</a:t>
            </a:r>
            <a:r>
              <a:rPr lang="en-US" altLang="ja-JP" dirty="0">
                <a:sym typeface="Wingdings" panose="05000000000000000000" pitchFamily="2" charset="2"/>
              </a:rPr>
              <a:t> = 0.8 when 250GeV </a:t>
            </a:r>
            <a:r>
              <a:rPr lang="en-US" altLang="ja-JP" dirty="0" smtClean="0">
                <a:sym typeface="Wingdings" panose="05000000000000000000" pitchFamily="2" charset="2"/>
              </a:rPr>
              <a:t>10km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>
                <a:sym typeface="Wingdings" panose="05000000000000000000" pitchFamily="2" charset="2"/>
              </a:rPr>
              <a:t>is operated for 45GeV </a:t>
            </a:r>
            <a:r>
              <a:rPr lang="en-US" altLang="ja-JP" dirty="0" smtClean="0">
                <a:sym typeface="Wingdings" panose="05000000000000000000" pitchFamily="2" charset="2"/>
              </a:rPr>
              <a:t>(see next </a:t>
            </a:r>
            <a:r>
              <a:rPr lang="en-US" altLang="ja-JP" dirty="0">
                <a:sym typeface="Wingdings" panose="05000000000000000000" pitchFamily="2" charset="2"/>
              </a:rPr>
              <a:t>page</a:t>
            </a:r>
            <a:r>
              <a:rPr lang="en-US" altLang="ja-JP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The growth consists of mainly two terms: 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altLang="ja-JP" dirty="0" smtClean="0">
                <a:sym typeface="Wingdings" panose="05000000000000000000" pitchFamily="2" charset="2"/>
              </a:rPr>
              <a:t>Proportional to (energy spread)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sym typeface="Wingdings" panose="05000000000000000000" pitchFamily="2" charset="2"/>
              </a:rPr>
              <a:t>  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altLang="ja-JP" dirty="0" smtClean="0">
                <a:sym typeface="Wingdings" panose="05000000000000000000" pitchFamily="2" charset="2"/>
              </a:rPr>
              <a:t>Proportional to (wake)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Both are smaller than in the case of 45GeV in 250GeV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marL="1371600" lvl="2" indent="-457200">
              <a:buFont typeface="+mj-lt"/>
              <a:buAutoNum type="alphaLcPeriod"/>
            </a:pPr>
            <a:r>
              <a:rPr lang="en-US" altLang="ja-JP" dirty="0" smtClean="0">
                <a:sym typeface="Wingdings" panose="05000000000000000000" pitchFamily="2" charset="2"/>
              </a:rPr>
              <a:t>is proportional to the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length (for given energy spread)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altLang="ja-JP" dirty="0" smtClean="0">
                <a:sym typeface="Wingdings" panose="05000000000000000000" pitchFamily="2" charset="2"/>
              </a:rPr>
              <a:t>is proportional to 1/gradient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sym typeface="Wingdings" panose="05000000000000000000" pitchFamily="2" charset="2"/>
              </a:rPr>
              <a:t>  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Should be OK for 45.6GeV operation of 125GeV </a:t>
            </a:r>
            <a:r>
              <a:rPr lang="en-US" altLang="ja-JP" dirty="0" smtClean="0">
                <a:sym typeface="Wingdings" panose="05000000000000000000" pitchFamily="2" charset="2"/>
              </a:rPr>
              <a:t>5km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Must be </a:t>
            </a:r>
            <a:r>
              <a:rPr lang="en-US" altLang="ja-JP" dirty="0" smtClean="0">
                <a:sym typeface="Wingdings" panose="05000000000000000000" pitchFamily="2" charset="2"/>
              </a:rPr>
              <a:t>confirmed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Later, a longer bunch will be discussed in this report (BDS)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Energy spread is smaller  : (a) becomes smaller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But wake is stronger   :  (b) becomes larger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Simulations needed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6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315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Emittance growth vs. final energy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/>
          </p:nvPr>
        </p:nvGraphicFramePr>
        <p:xfrm>
          <a:off x="2286000" y="968285"/>
          <a:ext cx="6858000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KGPlot" r:id="rId4" imgW="6858000" imgH="5079960" progId="KGraph_Plot">
                  <p:embed/>
                </p:oleObj>
              </mc:Choice>
              <mc:Fallback>
                <p:oleObj name="KGPlot" r:id="rId4" imgW="6858000" imgH="50799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968285"/>
                        <a:ext cx="6858000" cy="50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882237" y="1202111"/>
            <a:ext cx="5665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Average of 40 random seeds. Error bar: standard deviation.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16186" y="6048284"/>
            <a:ext cx="3802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20161201  </a:t>
            </a:r>
            <a:r>
              <a:rPr kumimoji="1" lang="en-US" altLang="ja-JP" dirty="0" err="1" smtClean="0"/>
              <a:t>K.Kubo</a:t>
            </a:r>
            <a:r>
              <a:rPr kumimoji="1" lang="en-US" altLang="ja-JP" smtClean="0"/>
              <a:t>, preliminary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3909" y="3647627"/>
            <a:ext cx="25301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Symbol" panose="05050102010706020507" pitchFamily="18" charset="2"/>
              </a:rPr>
              <a:t>e</a:t>
            </a:r>
            <a:r>
              <a:rPr kumimoji="1" lang="en-US" altLang="ja-JP" sz="2400" baseline="-25000" dirty="0" smtClean="0"/>
              <a:t>0</a:t>
            </a:r>
            <a:r>
              <a:rPr kumimoji="1" lang="en-US" altLang="ja-JP" sz="2400" dirty="0" smtClean="0"/>
              <a:t> = 20nm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Linac</a:t>
            </a:r>
            <a:r>
              <a:rPr lang="en-US" altLang="ja-JP" dirty="0" smtClean="0"/>
              <a:t> length for 250GeV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Uniform gradient over whole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Random alignment errors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 smtClean="0"/>
              <a:t>DFS correction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2019 Zpole TCMB,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79238" y="1538707"/>
            <a:ext cx="2057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LCWS</a:t>
            </a:r>
            <a:r>
              <a:rPr kumimoji="1" lang="en-US" altLang="ja-JP" dirty="0" smtClean="0"/>
              <a:t>2016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529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12333</TotalTime>
  <Words>1555</Words>
  <Application>Microsoft Office PowerPoint</Application>
  <PresentationFormat>画面に合わせる (4:3)</PresentationFormat>
  <Paragraphs>223</Paragraphs>
  <Slides>20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20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Cambria Math</vt:lpstr>
      <vt:lpstr>Symbol</vt:lpstr>
      <vt:lpstr>Wingdings</vt:lpstr>
      <vt:lpstr>Office テーマ</vt:lpstr>
      <vt:lpstr>KGPlot</vt:lpstr>
      <vt:lpstr>Worksheet</vt:lpstr>
      <vt:lpstr>Acrobat Document</vt:lpstr>
      <vt:lpstr>Operation at Z-pole  for ILC@250</vt:lpstr>
      <vt:lpstr>Z-pole Operation of ILC@250</vt:lpstr>
      <vt:lpstr>Issues to Be Considered</vt:lpstr>
      <vt:lpstr>Repetition Rate</vt:lpstr>
      <vt:lpstr>Damping Ring</vt:lpstr>
      <vt:lpstr>Main Linac (1)</vt:lpstr>
      <vt:lpstr>Beam Dynamics : Positron production beam</vt:lpstr>
      <vt:lpstr>Main Linac (2)</vt:lpstr>
      <vt:lpstr>Emittance growth vs. final energy</vt:lpstr>
      <vt:lpstr>Luminosity with a Simple Scaling</vt:lpstr>
      <vt:lpstr>Collimation Depth with TDR Params</vt:lpstr>
      <vt:lpstr>Luminosity with a Simple Scaling (2)</vt:lpstr>
      <vt:lpstr>BDS</vt:lpstr>
      <vt:lpstr>Increase of horizontal emittance in BDS due to the momentum band width</vt:lpstr>
      <vt:lpstr>Preliminary Parameters</vt:lpstr>
      <vt:lpstr>PowerPoint プレゼンテーション</vt:lpstr>
      <vt:lpstr>PowerPoint プレゼンテーション</vt:lpstr>
      <vt:lpstr>Brief Explanation of Luminosity Increase since LCWS2016 </vt:lpstr>
      <vt:lpstr>Next Steps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 at Z-pole: Accelerator Issues</dc:title>
  <dc:creator>Yokoya</dc:creator>
  <cp:lastModifiedBy>Yokoya</cp:lastModifiedBy>
  <cp:revision>90</cp:revision>
  <dcterms:created xsi:type="dcterms:W3CDTF">2016-11-30T01:00:18Z</dcterms:created>
  <dcterms:modified xsi:type="dcterms:W3CDTF">2019-06-04T05:23:07Z</dcterms:modified>
</cp:coreProperties>
</file>