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.xml" ContentType="application/vnd.openxmlformats-officedocument.presentationml.notesSlide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810" r:id="rId3"/>
    <p:sldMasterId id="2147483822" r:id="rId4"/>
  </p:sldMasterIdLst>
  <p:notesMasterIdLst>
    <p:notesMasterId r:id="rId25"/>
  </p:notesMasterIdLst>
  <p:handoutMasterIdLst>
    <p:handoutMasterId r:id="rId26"/>
  </p:handoutMasterIdLst>
  <p:sldIdLst>
    <p:sldId id="287" r:id="rId5"/>
    <p:sldId id="450" r:id="rId6"/>
    <p:sldId id="608" r:id="rId7"/>
    <p:sldId id="604" r:id="rId8"/>
    <p:sldId id="605" r:id="rId9"/>
    <p:sldId id="606" r:id="rId10"/>
    <p:sldId id="607" r:id="rId11"/>
    <p:sldId id="457" r:id="rId12"/>
    <p:sldId id="466" r:id="rId13"/>
    <p:sldId id="451" r:id="rId14"/>
    <p:sldId id="452" r:id="rId15"/>
    <p:sldId id="453" r:id="rId16"/>
    <p:sldId id="455" r:id="rId17"/>
    <p:sldId id="456" r:id="rId18"/>
    <p:sldId id="458" r:id="rId19"/>
    <p:sldId id="444" r:id="rId20"/>
    <p:sldId id="445" r:id="rId21"/>
    <p:sldId id="448" r:id="rId22"/>
    <p:sldId id="447" r:id="rId23"/>
    <p:sldId id="446" r:id="rId24"/>
  </p:sldIdLst>
  <p:sldSz cx="12192000" cy="6858000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644"/>
    <p:restoredTop sz="50000" autoAdjust="0"/>
  </p:normalViewPr>
  <p:slideViewPr>
    <p:cSldViewPr snapToGrid="0" snapToObjects="1">
      <p:cViewPr varScale="1">
        <p:scale>
          <a:sx n="53" d="100"/>
          <a:sy n="53" d="100"/>
        </p:scale>
        <p:origin x="44" y="33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kirayamamoto\Akira-MackBookPro\Akira-HD-1901\ILC\ILC250-HR-2019\TDR-schedules-Labor-resources-130118(v1)-180114-19061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kirayamamoto\Akira-MackBookPro\Akira-HD-1901\ILC\ILC250-HR-2019\TDR-schedules-Labor-resources-130118(v1)-180114-190616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kirayamamoto\Akira-MackBookPro\Akira-HD-1901\ILC\ILC250-HR-2019\TDR-schedules-Labor-resources-130118(v1)-180114-190616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kirayamamoto\Akira-MackBookPro\Akira-HD-1901\ILC\ILC250-HR-2019\TDR-schedules-Labor-resources-130118(v1)-180114-190616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kirayamamoto\Akira-MackBookPro\Akira-HD-1901\ILC\ILC250-HR-2019\TDR-schedules-Labor-resources-130118(v1)-180114-19060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kirayamamoto\Akira-MackBookPro\Akira-HD-1901\ILC\ILC250-HR-2019\TDR-schedules-Labor-resources-130118(v1)-180114-19060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kirayamamoto\Akira-MackBookPro\Akira-HD-1901\ILC\ILC250-HR-2019\TDR-schedules-Labor-resources-130118(v1)-180114-19060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kirayamamoto\Akira-MackBookPro\Akira-HD-1901\ILC\ILC250-HR-2019\TDR-schedules-Labor-resources-130118(v1)-180114-190602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akirayamamoto\Akira-MackBookPro\Akira-HD-1901\ILC\ILC250-HR-2019\TDR-schedules-Labor-resources-130118(v1)-180114-19052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ILC-250 </a:t>
            </a:r>
            <a:r>
              <a:rPr lang="en-US" sz="1800" b="1">
                <a:ln>
                  <a:noFill/>
                </a:ln>
                <a:solidFill>
                  <a:srgbClr val="0070C0"/>
                </a:solidFill>
                <a:latin typeface="Helvetica" pitchFamily="2" charset="0"/>
              </a:rPr>
              <a:t>Tech. System </a:t>
            </a: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Staff (HR) Annual-Profile</a:t>
            </a:r>
          </a:p>
          <a:p>
            <a:pPr>
              <a:defRPr>
                <a:ln>
                  <a:noFill/>
                </a:ln>
              </a:defRPr>
            </a:pP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(</a:t>
            </a:r>
            <a:r>
              <a:rPr lang="en-US" sz="16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TS-adustment included: 190602, Acc/CFS/Manage</a:t>
            </a:r>
            <a:r>
              <a:rPr lang="en-US" sz="1600" b="1" baseline="0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 Balanced, 190618</a:t>
            </a:r>
            <a:r>
              <a:rPr lang="en-US" sz="16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)  </a:t>
            </a:r>
            <a:endParaRPr lang="ja-JP" sz="1800" b="1">
              <a:ln>
                <a:noFill/>
              </a:ln>
              <a:solidFill>
                <a:schemeClr val="tx1"/>
              </a:solidFill>
              <a:latin typeface="Helvetica" pitchFamily="2" charset="0"/>
            </a:endParaRPr>
          </a:p>
        </c:rich>
      </c:tx>
      <c:layout>
        <c:manualLayout>
          <c:xMode val="edge"/>
          <c:yMode val="edge"/>
          <c:x val="0.20320268672241004"/>
          <c:y val="4.76692833622057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'Tech Sys (2-ay) (ILC250) (2)'!$L$54</c:f>
              <c:strCache>
                <c:ptCount val="1"/>
                <c:pt idx="0">
                  <c:v>CFS-Civil construction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(2)'!$M$54:$U$54</c:f>
              <c:numCache>
                <c:formatCode>0.0</c:formatCode>
                <c:ptCount val="9"/>
                <c:pt idx="0">
                  <c:v>43.710132150151466</c:v>
                </c:pt>
                <c:pt idx="1">
                  <c:v>43.710132150151466</c:v>
                </c:pt>
                <c:pt idx="2">
                  <c:v>37.877522990719385</c:v>
                </c:pt>
                <c:pt idx="3">
                  <c:v>18.842112627873774</c:v>
                </c:pt>
                <c:pt idx="4">
                  <c:v>15</c:v>
                </c:pt>
                <c:pt idx="5">
                  <c:v>12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DB4-A54E-922A-18EC7012EA2A}"/>
            </c:ext>
          </c:extLst>
        </c:ser>
        <c:ser>
          <c:idx val="1"/>
          <c:order val="1"/>
          <c:tx>
            <c:strRef>
              <c:f>'Tech Sys (2-ay) (ILC250) (2)'!$L$55</c:f>
              <c:strCache>
                <c:ptCount val="1"/>
                <c:pt idx="0">
                  <c:v>CFS-other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(2)'!$M$55:$U$55</c:f>
              <c:numCache>
                <c:formatCode>0.0</c:formatCode>
                <c:ptCount val="9"/>
                <c:pt idx="0">
                  <c:v>2</c:v>
                </c:pt>
                <c:pt idx="1">
                  <c:v>3.084894683509535</c:v>
                </c:pt>
                <c:pt idx="2">
                  <c:v>7.56327850762528</c:v>
                </c:pt>
                <c:pt idx="3">
                  <c:v>21.279473740273666</c:v>
                </c:pt>
                <c:pt idx="4">
                  <c:v>27.506157939384892</c:v>
                </c:pt>
                <c:pt idx="5">
                  <c:v>14.720477856563601</c:v>
                </c:pt>
                <c:pt idx="6">
                  <c:v>12.529894530600069</c:v>
                </c:pt>
                <c:pt idx="7">
                  <c:v>11.06418282314686</c:v>
                </c:pt>
                <c:pt idx="8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DB4-A54E-922A-18EC7012EA2A}"/>
            </c:ext>
          </c:extLst>
        </c:ser>
        <c:ser>
          <c:idx val="2"/>
          <c:order val="2"/>
          <c:tx>
            <c:strRef>
              <c:f>'Tech Sys (2-ay) (ILC250) (2)'!$L$56</c:f>
              <c:strCache>
                <c:ptCount val="1"/>
                <c:pt idx="0">
                  <c:v>Survey and alignment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(2)'!$M$56:$U$56</c:f>
              <c:numCache>
                <c:formatCode>0.0</c:formatCode>
                <c:ptCount val="9"/>
                <c:pt idx="0">
                  <c:v>2</c:v>
                </c:pt>
                <c:pt idx="1">
                  <c:v>4.2167831687419497</c:v>
                </c:pt>
                <c:pt idx="2">
                  <c:v>11.087924714942824</c:v>
                </c:pt>
                <c:pt idx="3">
                  <c:v>37.241629721145515</c:v>
                </c:pt>
                <c:pt idx="4">
                  <c:v>56.804491065837645</c:v>
                </c:pt>
                <c:pt idx="5">
                  <c:v>53.829097334622524</c:v>
                </c:pt>
                <c:pt idx="6">
                  <c:v>53.019029461319363</c:v>
                </c:pt>
                <c:pt idx="7">
                  <c:v>33.5793433740943</c:v>
                </c:pt>
                <c:pt idx="8">
                  <c:v>32.212242335766007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DB4-A54E-922A-18EC7012EA2A}"/>
            </c:ext>
          </c:extLst>
        </c:ser>
        <c:ser>
          <c:idx val="3"/>
          <c:order val="3"/>
          <c:tx>
            <c:strRef>
              <c:f>'Tech Sys (2-ay) (ILC250) (2)'!$L$57</c:f>
              <c:strCache>
                <c:ptCount val="1"/>
                <c:pt idx="0">
                  <c:v>L-band Cavities and Cryomodules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(2)'!$M$57:$U$57</c:f>
              <c:numCache>
                <c:formatCode>0.0</c:formatCode>
                <c:ptCount val="9"/>
                <c:pt idx="0">
                  <c:v>54.154060936014901</c:v>
                </c:pt>
                <c:pt idx="1">
                  <c:v>94.960133277754011</c:v>
                </c:pt>
                <c:pt idx="2">
                  <c:v>143.96013327775401</c:v>
                </c:pt>
                <c:pt idx="3">
                  <c:v>180.45317473878887</c:v>
                </c:pt>
                <c:pt idx="4">
                  <c:v>179.96013327775395</c:v>
                </c:pt>
                <c:pt idx="5">
                  <c:v>171.72224593258508</c:v>
                </c:pt>
                <c:pt idx="6">
                  <c:v>151.75547009413799</c:v>
                </c:pt>
                <c:pt idx="7">
                  <c:v>131.17123850535501</c:v>
                </c:pt>
                <c:pt idx="8">
                  <c:v>57.781030093739297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DB4-A54E-922A-18EC7012EA2A}"/>
            </c:ext>
          </c:extLst>
        </c:ser>
        <c:ser>
          <c:idx val="4"/>
          <c:order val="4"/>
          <c:tx>
            <c:strRef>
              <c:f>'Tech Sys (2-ay) (ILC250) (2)'!$L$58</c:f>
              <c:strCache>
                <c:ptCount val="1"/>
                <c:pt idx="0">
                  <c:v>L-band HLRF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(2)'!$M$58:$U$58</c:f>
              <c:numCache>
                <c:formatCode>0.0</c:formatCode>
                <c:ptCount val="9"/>
                <c:pt idx="0">
                  <c:v>49.588562804424228</c:v>
                </c:pt>
                <c:pt idx="1">
                  <c:v>49.5885628044242</c:v>
                </c:pt>
                <c:pt idx="2">
                  <c:v>49.5885628044242</c:v>
                </c:pt>
                <c:pt idx="3">
                  <c:v>49.724421880600737</c:v>
                </c:pt>
                <c:pt idx="4">
                  <c:v>49.588562804424228</c:v>
                </c:pt>
                <c:pt idx="5">
                  <c:v>48.242872439553786</c:v>
                </c:pt>
                <c:pt idx="6">
                  <c:v>47.29334325686483</c:v>
                </c:pt>
                <c:pt idx="7">
                  <c:v>37.694762123406704</c:v>
                </c:pt>
                <c:pt idx="8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DB4-A54E-922A-18EC7012EA2A}"/>
            </c:ext>
          </c:extLst>
        </c:ser>
        <c:ser>
          <c:idx val="5"/>
          <c:order val="5"/>
          <c:tx>
            <c:strRef>
              <c:f>'Tech Sys (2-ay) (ILC250) (2)'!$L$59</c:f>
              <c:strCache>
                <c:ptCount val="1"/>
                <c:pt idx="0">
                  <c:v>Cryogenics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(2)'!$M$59:$U$59</c:f>
              <c:numCache>
                <c:formatCode>0.0</c:formatCode>
                <c:ptCount val="9"/>
                <c:pt idx="0">
                  <c:v>43.225446387099282</c:v>
                </c:pt>
                <c:pt idx="1">
                  <c:v>48.955705470462597</c:v>
                </c:pt>
                <c:pt idx="2">
                  <c:v>34.11695975038262</c:v>
                </c:pt>
                <c:pt idx="3">
                  <c:v>34.210430872986407</c:v>
                </c:pt>
                <c:pt idx="4">
                  <c:v>32.592565782591805</c:v>
                </c:pt>
                <c:pt idx="5">
                  <c:v>24.966117076840675</c:v>
                </c:pt>
                <c:pt idx="6">
                  <c:v>22.552527721153886</c:v>
                </c:pt>
                <c:pt idx="7">
                  <c:v>21.391737571549022</c:v>
                </c:pt>
                <c:pt idx="8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DB4-A54E-922A-18EC7012EA2A}"/>
            </c:ext>
          </c:extLst>
        </c:ser>
        <c:ser>
          <c:idx val="6"/>
          <c:order val="6"/>
          <c:tx>
            <c:strRef>
              <c:f>'Tech Sys (2-ay) (ILC250) (2)'!$L$60</c:f>
              <c:strCache>
                <c:ptCount val="1"/>
                <c:pt idx="0">
                  <c:v>Magnets and Power Supplies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(2)'!$M$60:$U$60</c:f>
              <c:numCache>
                <c:formatCode>0.0</c:formatCode>
                <c:ptCount val="9"/>
                <c:pt idx="0">
                  <c:v>5</c:v>
                </c:pt>
                <c:pt idx="1">
                  <c:v>0</c:v>
                </c:pt>
                <c:pt idx="2">
                  <c:v>93.54350828973044</c:v>
                </c:pt>
                <c:pt idx="3">
                  <c:v>144.02138143804288</c:v>
                </c:pt>
                <c:pt idx="4">
                  <c:v>194.13338195588901</c:v>
                </c:pt>
                <c:pt idx="5">
                  <c:v>169.982622221974</c:v>
                </c:pt>
                <c:pt idx="6">
                  <c:v>152.35755343776299</c:v>
                </c:pt>
                <c:pt idx="7">
                  <c:v>86.859454510283783</c:v>
                </c:pt>
                <c:pt idx="8">
                  <c:v>26.236522563188899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DB4-A54E-922A-18EC7012EA2A}"/>
            </c:ext>
          </c:extLst>
        </c:ser>
        <c:ser>
          <c:idx val="7"/>
          <c:order val="7"/>
          <c:tx>
            <c:strRef>
              <c:f>'Tech Sys (2-ay) (ILC250) (2)'!$L$61</c:f>
              <c:strCache>
                <c:ptCount val="1"/>
                <c:pt idx="0">
                  <c:v>Integrated Controls and LLRF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(2)'!$M$61:$U$61</c:f>
              <c:numCache>
                <c:formatCode>0.0</c:formatCode>
                <c:ptCount val="9"/>
                <c:pt idx="0">
                  <c:v>29.476799226732947</c:v>
                </c:pt>
                <c:pt idx="1">
                  <c:v>21.960215423916047</c:v>
                </c:pt>
                <c:pt idx="2">
                  <c:v>40.363177938362789</c:v>
                </c:pt>
                <c:pt idx="3">
                  <c:v>54.480700023503672</c:v>
                </c:pt>
                <c:pt idx="4">
                  <c:v>110.2579382311407</c:v>
                </c:pt>
                <c:pt idx="5">
                  <c:v>104.35036577641851</c:v>
                </c:pt>
                <c:pt idx="6">
                  <c:v>100.18193848360053</c:v>
                </c:pt>
                <c:pt idx="7">
                  <c:v>71.567361834908795</c:v>
                </c:pt>
                <c:pt idx="8">
                  <c:v>36.561585726578798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EDB4-A54E-922A-18EC7012EA2A}"/>
            </c:ext>
          </c:extLst>
        </c:ser>
        <c:ser>
          <c:idx val="8"/>
          <c:order val="8"/>
          <c:tx>
            <c:strRef>
              <c:f>'Tech Sys (2-ay) (ILC250) (2)'!$L$62</c:f>
              <c:strCache>
                <c:ptCount val="1"/>
                <c:pt idx="0">
                  <c:v>Computing Infrastructure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(2)'!$M$62:$U$62</c:f>
              <c:numCache>
                <c:formatCode>0.0</c:formatCode>
                <c:ptCount val="9"/>
                <c:pt idx="0">
                  <c:v>69.689698978182818</c:v>
                </c:pt>
                <c:pt idx="1">
                  <c:v>69.689698978182818</c:v>
                </c:pt>
                <c:pt idx="2">
                  <c:v>69.689698978182818</c:v>
                </c:pt>
                <c:pt idx="3">
                  <c:v>69.880629660314838</c:v>
                </c:pt>
                <c:pt idx="4">
                  <c:v>69.689698978182818</c:v>
                </c:pt>
                <c:pt idx="5">
                  <c:v>69.689698978182818</c:v>
                </c:pt>
                <c:pt idx="6">
                  <c:v>69.689698978182818</c:v>
                </c:pt>
                <c:pt idx="7">
                  <c:v>54.880629660314796</c:v>
                </c:pt>
                <c:pt idx="8">
                  <c:v>35.124076222038099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DB4-A54E-922A-18EC7012EA2A}"/>
            </c:ext>
          </c:extLst>
        </c:ser>
        <c:ser>
          <c:idx val="9"/>
          <c:order val="9"/>
          <c:tx>
            <c:strRef>
              <c:f>'Tech Sys (2-ay) (ILC250) (2)'!$L$63</c:f>
              <c:strCache>
                <c:ptCount val="1"/>
                <c:pt idx="0">
                  <c:v>Instrumentation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(2)'!$M$63:$U$63</c:f>
              <c:numCache>
                <c:formatCode>0.0</c:formatCode>
                <c:ptCount val="9"/>
                <c:pt idx="0">
                  <c:v>2</c:v>
                </c:pt>
                <c:pt idx="1">
                  <c:v>7</c:v>
                </c:pt>
                <c:pt idx="2">
                  <c:v>44.843138024422942</c:v>
                </c:pt>
                <c:pt idx="3">
                  <c:v>52.481396347496243</c:v>
                </c:pt>
                <c:pt idx="4">
                  <c:v>68.568810275989506</c:v>
                </c:pt>
                <c:pt idx="5">
                  <c:v>46.60482066335458</c:v>
                </c:pt>
                <c:pt idx="6">
                  <c:v>31.106865375934614</c:v>
                </c:pt>
                <c:pt idx="7">
                  <c:v>19.349085613917744</c:v>
                </c:pt>
                <c:pt idx="8">
                  <c:v>6.7146620931250904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EDB4-A54E-922A-18EC7012EA2A}"/>
            </c:ext>
          </c:extLst>
        </c:ser>
        <c:ser>
          <c:idx val="10"/>
          <c:order val="10"/>
          <c:tx>
            <c:strRef>
              <c:f>'Tech Sys (2-ay) (ILC250) (2)'!$L$64</c:f>
              <c:strCache>
                <c:ptCount val="1"/>
                <c:pt idx="0">
                  <c:v>Dumps and Collimators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(2)'!$M$64:$U$64</c:f>
              <c:numCache>
                <c:formatCode>0.0</c:formatCode>
                <c:ptCount val="9"/>
                <c:pt idx="0">
                  <c:v>3</c:v>
                </c:pt>
                <c:pt idx="1">
                  <c:v>5</c:v>
                </c:pt>
                <c:pt idx="2">
                  <c:v>21.951724496848705</c:v>
                </c:pt>
                <c:pt idx="3">
                  <c:v>22.011866207798974</c:v>
                </c:pt>
                <c:pt idx="4">
                  <c:v>25.85278253582112</c:v>
                </c:pt>
                <c:pt idx="5">
                  <c:v>20.521205574643702</c:v>
                </c:pt>
                <c:pt idx="6">
                  <c:v>16.759205008579265</c:v>
                </c:pt>
                <c:pt idx="7">
                  <c:v>9.2663714565593001</c:v>
                </c:pt>
                <c:pt idx="8">
                  <c:v>1.6138623668077654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DB4-A54E-922A-18EC7012EA2A}"/>
            </c:ext>
          </c:extLst>
        </c:ser>
        <c:ser>
          <c:idx val="11"/>
          <c:order val="11"/>
          <c:tx>
            <c:strRef>
              <c:f>'Tech Sys (2-ay) (ILC250) (2)'!$L$65</c:f>
              <c:strCache>
                <c:ptCount val="1"/>
                <c:pt idx="0">
                  <c:v>Vacuum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(2)'!$M$65:$U$65</c:f>
              <c:numCache>
                <c:formatCode>0.0</c:formatCode>
                <c:ptCount val="9"/>
                <c:pt idx="0">
                  <c:v>3</c:v>
                </c:pt>
                <c:pt idx="1">
                  <c:v>4</c:v>
                </c:pt>
                <c:pt idx="2">
                  <c:v>4.7051125882093547</c:v>
                </c:pt>
                <c:pt idx="3">
                  <c:v>7.6087799714773974</c:v>
                </c:pt>
                <c:pt idx="4">
                  <c:v>13.530803270494658</c:v>
                </c:pt>
                <c:pt idx="5">
                  <c:v>12.935991134688027</c:v>
                </c:pt>
                <c:pt idx="6">
                  <c:v>12.516287244469328</c:v>
                </c:pt>
                <c:pt idx="7">
                  <c:v>7.4959999585308692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EDB4-A54E-922A-18EC7012EA2A}"/>
            </c:ext>
          </c:extLst>
        </c:ser>
        <c:ser>
          <c:idx val="12"/>
          <c:order val="12"/>
          <c:tx>
            <c:strRef>
              <c:f>'Tech Sys (2-ay) (ILC250) (2)'!$L$66</c:f>
              <c:strCache>
                <c:ptCount val="1"/>
                <c:pt idx="0">
                  <c:v>Other HLRF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(2)'!$M$66:$U$66</c:f>
              <c:numCache>
                <c:formatCode>0.0</c:formatCode>
                <c:ptCount val="9"/>
                <c:pt idx="0">
                  <c:v>3</c:v>
                </c:pt>
                <c:pt idx="1">
                  <c:v>4</c:v>
                </c:pt>
                <c:pt idx="2">
                  <c:v>4.7299516777883008</c:v>
                </c:pt>
                <c:pt idx="3">
                  <c:v>10.672499393675432</c:v>
                </c:pt>
                <c:pt idx="4">
                  <c:v>10.643339559266481</c:v>
                </c:pt>
                <c:pt idx="5">
                  <c:v>7.8701624111933413</c:v>
                </c:pt>
                <c:pt idx="6">
                  <c:v>5.9133878814781804</c:v>
                </c:pt>
                <c:pt idx="7">
                  <c:v>0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EDB4-A54E-922A-18EC7012EA2A}"/>
            </c:ext>
          </c:extLst>
        </c:ser>
        <c:ser>
          <c:idx val="13"/>
          <c:order val="13"/>
          <c:tx>
            <c:strRef>
              <c:f>'Tech Sys (2-ay) (ILC250) (2)'!$L$67</c:f>
              <c:strCache>
                <c:ptCount val="1"/>
                <c:pt idx="0">
                  <c:v>Area system specific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(2)'!$M$67:$U$67</c:f>
              <c:numCache>
                <c:formatCode>0.0</c:formatCode>
                <c:ptCount val="9"/>
                <c:pt idx="0">
                  <c:v>10</c:v>
                </c:pt>
                <c:pt idx="1">
                  <c:v>75.647017438543173</c:v>
                </c:pt>
                <c:pt idx="2">
                  <c:v>90.894251859415689</c:v>
                </c:pt>
                <c:pt idx="3">
                  <c:v>111.55314323326493</c:v>
                </c:pt>
                <c:pt idx="4">
                  <c:v>111.24835322443086</c:v>
                </c:pt>
                <c:pt idx="5">
                  <c:v>108.248353224431</c:v>
                </c:pt>
                <c:pt idx="6">
                  <c:v>79.251921525724555</c:v>
                </c:pt>
                <c:pt idx="7">
                  <c:v>40.224694742828525</c:v>
                </c:pt>
                <c:pt idx="8">
                  <c:v>8.4204638523761357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EDB4-A54E-922A-18EC7012EA2A}"/>
            </c:ext>
          </c:extLst>
        </c:ser>
        <c:ser>
          <c:idx val="14"/>
          <c:order val="14"/>
          <c:tx>
            <c:strRef>
              <c:f>'Tech Sys (2-ay) (ILC250) (2)'!$L$68</c:f>
              <c:strCache>
                <c:ptCount val="1"/>
                <c:pt idx="0">
                  <c:v>Laboratory Management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(2)'!$M$68:$U$68</c:f>
              <c:numCache>
                <c:formatCode>0.0</c:formatCode>
                <c:ptCount val="9"/>
                <c:pt idx="0">
                  <c:v>56.49890459363958</c:v>
                </c:pt>
                <c:pt idx="1">
                  <c:v>169.49671378091872</c:v>
                </c:pt>
                <c:pt idx="2">
                  <c:v>225.99561837455832</c:v>
                </c:pt>
                <c:pt idx="3">
                  <c:v>226.61478445229687</c:v>
                </c:pt>
                <c:pt idx="4">
                  <c:v>235.99561837455801</c:v>
                </c:pt>
                <c:pt idx="5">
                  <c:v>225.99561837455832</c:v>
                </c:pt>
                <c:pt idx="6">
                  <c:v>225.99561837455801</c:v>
                </c:pt>
                <c:pt idx="7">
                  <c:v>226.61478445229699</c:v>
                </c:pt>
                <c:pt idx="8">
                  <c:v>159.03233922261501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EDB4-A54E-922A-18EC7012EA2A}"/>
            </c:ext>
          </c:extLst>
        </c:ser>
        <c:ser>
          <c:idx val="15"/>
          <c:order val="15"/>
          <c:tx>
            <c:strRef>
              <c:f>'Tech Sys (2-ay) (ILC250) (2)'!$L$69</c:f>
              <c:strCache>
                <c:ptCount val="1"/>
                <c:pt idx="0">
                  <c:v>Simulations and Operations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(2)'!$M$69:$U$69</c:f>
              <c:numCache>
                <c:formatCode>0.0</c:formatCode>
                <c:ptCount val="9"/>
                <c:pt idx="0">
                  <c:v>8.7612768111939605</c:v>
                </c:pt>
                <c:pt idx="1">
                  <c:v>8.7612768111939605</c:v>
                </c:pt>
                <c:pt idx="2">
                  <c:v>8.7612768111939605</c:v>
                </c:pt>
                <c:pt idx="3">
                  <c:v>8.7852803093068221</c:v>
                </c:pt>
                <c:pt idx="4">
                  <c:v>8.7612768111939605</c:v>
                </c:pt>
                <c:pt idx="5">
                  <c:v>8.7612768111939605</c:v>
                </c:pt>
                <c:pt idx="6">
                  <c:v>8.7612768111939605</c:v>
                </c:pt>
                <c:pt idx="7">
                  <c:v>8.7852803093068221</c:v>
                </c:pt>
                <c:pt idx="8">
                  <c:v>6.5529549848108264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EDB4-A54E-922A-18EC7012EA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729858976"/>
        <c:axId val="729860152"/>
      </c:barChart>
      <c:catAx>
        <c:axId val="729858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29860152"/>
        <c:crosses val="autoZero"/>
        <c:auto val="1"/>
        <c:lblAlgn val="ctr"/>
        <c:lblOffset val="100"/>
        <c:noMultiLvlLbl val="0"/>
      </c:catAx>
      <c:valAx>
        <c:axId val="729860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ln>
                  <a:noFill/>
                </a:ln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58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028012304657813"/>
          <c:y val="4.0907644442459076E-2"/>
          <c:w val="0.19879706122755059"/>
          <c:h val="0.935005620311938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ln>
                <a:noFill/>
              </a:ln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70C0"/>
      </a:solidFill>
      <a:round/>
    </a:ln>
    <a:effectLst/>
  </c:spPr>
  <c:txPr>
    <a:bodyPr/>
    <a:lstStyle/>
    <a:p>
      <a:pPr>
        <a:defRPr>
          <a:ln>
            <a:solidFill>
              <a:srgbClr val="0070C0"/>
            </a:solidFill>
          </a:ln>
        </a:defRPr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800" b="1">
                <a:latin typeface="Helvetica" pitchFamily="2" charset="0"/>
              </a:rPr>
              <a:t>ILC-250</a:t>
            </a:r>
            <a:r>
              <a:rPr lang="en-US" altLang="ja-JP" sz="1800" b="1" baseline="0">
                <a:latin typeface="Helvetica" pitchFamily="2" charset="0"/>
              </a:rPr>
              <a:t> </a:t>
            </a:r>
            <a:r>
              <a:rPr lang="en-US" altLang="ja-JP" sz="1800" b="1" baseline="0">
                <a:solidFill>
                  <a:srgbClr val="00B050"/>
                </a:solidFill>
                <a:latin typeface="Helvetica" pitchFamily="2" charset="0"/>
              </a:rPr>
              <a:t>Overall</a:t>
            </a:r>
            <a:r>
              <a:rPr lang="en-US" altLang="ja-JP" sz="1800" b="1" baseline="0">
                <a:latin typeface="Helvetica" pitchFamily="2" charset="0"/>
              </a:rPr>
              <a:t> Staff (HR) Annual Profile</a:t>
            </a:r>
          </a:p>
          <a:p>
            <a:pPr>
              <a:defRPr/>
            </a:pPr>
            <a:r>
              <a:rPr lang="en-US" altLang="ja-JP" sz="1800" b="1" baseline="0">
                <a:latin typeface="Helvetica" pitchFamily="2" charset="0"/>
              </a:rPr>
              <a:t>updated, 190618</a:t>
            </a:r>
            <a:endParaRPr lang="ja-JP" altLang="en-US" sz="1800" b="1">
              <a:latin typeface="Helvetica" pitchFamily="2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'Tech Sys (2-ay) (ILC250) (2)'!$L$78</c:f>
              <c:strCache>
                <c:ptCount val="1"/>
                <c:pt idx="0">
                  <c:v>Tech-sys. (ILC-250)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'Tech Sys (2-ay) (ILC250) (2)'!$M$77:$U$77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(2)'!$M$78:$U$78</c:f>
              <c:numCache>
                <c:formatCode>General</c:formatCode>
                <c:ptCount val="9"/>
                <c:pt idx="0">
                  <c:v>385</c:v>
                </c:pt>
                <c:pt idx="1">
                  <c:v>610</c:v>
                </c:pt>
                <c:pt idx="2">
                  <c:v>890</c:v>
                </c:pt>
                <c:pt idx="3">
                  <c:v>1050</c:v>
                </c:pt>
                <c:pt idx="4">
                  <c:v>1210</c:v>
                </c:pt>
                <c:pt idx="5">
                  <c:v>1100</c:v>
                </c:pt>
                <c:pt idx="6">
                  <c:v>1000</c:v>
                </c:pt>
                <c:pt idx="7">
                  <c:v>770</c:v>
                </c:pt>
                <c:pt idx="8">
                  <c:v>450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38-D442-AF3C-8DAED0040605}"/>
            </c:ext>
          </c:extLst>
        </c:ser>
        <c:ser>
          <c:idx val="1"/>
          <c:order val="1"/>
          <c:tx>
            <c:strRef>
              <c:f>'Tech Sys (2-ay) (ILC250) (2)'!$L$79</c:f>
              <c:strCache>
                <c:ptCount val="1"/>
                <c:pt idx="0">
                  <c:v>Installation (ILC-250)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'Tech Sys (2-ay) (ILC250) (2)'!$M$77:$U$77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(2)'!$M$79:$U$79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60</c:v>
                </c:pt>
                <c:pt idx="3">
                  <c:v>60</c:v>
                </c:pt>
                <c:pt idx="4">
                  <c:v>60</c:v>
                </c:pt>
                <c:pt idx="5">
                  <c:v>655</c:v>
                </c:pt>
                <c:pt idx="6">
                  <c:v>960</c:v>
                </c:pt>
                <c:pt idx="7">
                  <c:v>500</c:v>
                </c:pt>
                <c:pt idx="8">
                  <c:v>350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38-D442-AF3C-8DAED00406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9856624"/>
        <c:axId val="729855448"/>
      </c:barChart>
      <c:catAx>
        <c:axId val="72985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55448"/>
        <c:crosses val="autoZero"/>
        <c:auto val="1"/>
        <c:lblAlgn val="ctr"/>
        <c:lblOffset val="100"/>
        <c:noMultiLvlLbl val="0"/>
      </c:catAx>
      <c:valAx>
        <c:axId val="729855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5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70C0"/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ILC-250 </a:t>
            </a:r>
            <a:r>
              <a:rPr lang="en-US" sz="1800" b="1">
                <a:ln>
                  <a:noFill/>
                </a:ln>
                <a:solidFill>
                  <a:srgbClr val="0070C0"/>
                </a:solidFill>
                <a:latin typeface="Helvetica" pitchFamily="2" charset="0"/>
              </a:rPr>
              <a:t>Tech. System </a:t>
            </a: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Staff (HR) Annual-Profile</a:t>
            </a:r>
          </a:p>
          <a:p>
            <a:pPr>
              <a:defRPr>
                <a:ln>
                  <a:noFill/>
                </a:ln>
              </a:defRPr>
            </a:pP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(</a:t>
            </a:r>
            <a:r>
              <a:rPr lang="en-US" sz="16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TS-adustment included: 190602, Acc/CFS/Manage</a:t>
            </a:r>
            <a:r>
              <a:rPr lang="en-US" sz="1600" b="1" baseline="0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 Balanced, 190618</a:t>
            </a:r>
            <a:r>
              <a:rPr lang="en-US" sz="16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)  </a:t>
            </a:r>
            <a:endParaRPr lang="ja-JP" sz="1800" b="1">
              <a:ln>
                <a:noFill/>
              </a:ln>
              <a:solidFill>
                <a:schemeClr val="tx1"/>
              </a:solidFill>
              <a:latin typeface="Helvetica" pitchFamily="2" charset="0"/>
            </a:endParaRPr>
          </a:p>
        </c:rich>
      </c:tx>
      <c:layout>
        <c:manualLayout>
          <c:xMode val="edge"/>
          <c:yMode val="edge"/>
          <c:x val="0.20320268672241004"/>
          <c:y val="4.76692833622057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'Tech Sys (2-ay) (ILC250) (2)'!$L$54</c:f>
              <c:strCache>
                <c:ptCount val="1"/>
                <c:pt idx="0">
                  <c:v>CFS-Civil construction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(2)'!$M$54:$U$54</c:f>
              <c:numCache>
                <c:formatCode>0.0</c:formatCode>
                <c:ptCount val="9"/>
                <c:pt idx="0">
                  <c:v>43.710132150151466</c:v>
                </c:pt>
                <c:pt idx="1">
                  <c:v>43.710132150151466</c:v>
                </c:pt>
                <c:pt idx="2">
                  <c:v>37.877522990719385</c:v>
                </c:pt>
                <c:pt idx="3">
                  <c:v>18.842112627873774</c:v>
                </c:pt>
                <c:pt idx="4">
                  <c:v>15</c:v>
                </c:pt>
                <c:pt idx="5">
                  <c:v>12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B91-254D-9EB7-6AA08017165C}"/>
            </c:ext>
          </c:extLst>
        </c:ser>
        <c:ser>
          <c:idx val="1"/>
          <c:order val="1"/>
          <c:tx>
            <c:strRef>
              <c:f>'Tech Sys (2-ay) (ILC250) (2)'!$L$55</c:f>
              <c:strCache>
                <c:ptCount val="1"/>
                <c:pt idx="0">
                  <c:v>CFS-other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(2)'!$M$55:$U$55</c:f>
              <c:numCache>
                <c:formatCode>0.0</c:formatCode>
                <c:ptCount val="9"/>
                <c:pt idx="0">
                  <c:v>2</c:v>
                </c:pt>
                <c:pt idx="1">
                  <c:v>3.084894683509535</c:v>
                </c:pt>
                <c:pt idx="2">
                  <c:v>7.56327850762528</c:v>
                </c:pt>
                <c:pt idx="3">
                  <c:v>21.279473740273666</c:v>
                </c:pt>
                <c:pt idx="4">
                  <c:v>27.506157939384892</c:v>
                </c:pt>
                <c:pt idx="5">
                  <c:v>14.720477856563601</c:v>
                </c:pt>
                <c:pt idx="6">
                  <c:v>12.529894530600069</c:v>
                </c:pt>
                <c:pt idx="7">
                  <c:v>11.06418282314686</c:v>
                </c:pt>
                <c:pt idx="8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B91-254D-9EB7-6AA08017165C}"/>
            </c:ext>
          </c:extLst>
        </c:ser>
        <c:ser>
          <c:idx val="2"/>
          <c:order val="2"/>
          <c:tx>
            <c:strRef>
              <c:f>'Tech Sys (2-ay) (ILC250) (2)'!$L$56</c:f>
              <c:strCache>
                <c:ptCount val="1"/>
                <c:pt idx="0">
                  <c:v>Survey and alignment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(2)'!$M$56:$U$56</c:f>
              <c:numCache>
                <c:formatCode>0.0</c:formatCode>
                <c:ptCount val="9"/>
                <c:pt idx="0">
                  <c:v>2</c:v>
                </c:pt>
                <c:pt idx="1">
                  <c:v>4.2167831687419497</c:v>
                </c:pt>
                <c:pt idx="2">
                  <c:v>11.087924714942824</c:v>
                </c:pt>
                <c:pt idx="3">
                  <c:v>37.241629721145515</c:v>
                </c:pt>
                <c:pt idx="4">
                  <c:v>56.804491065837645</c:v>
                </c:pt>
                <c:pt idx="5">
                  <c:v>53.829097334622524</c:v>
                </c:pt>
                <c:pt idx="6">
                  <c:v>53.019029461319363</c:v>
                </c:pt>
                <c:pt idx="7">
                  <c:v>33.5793433740943</c:v>
                </c:pt>
                <c:pt idx="8">
                  <c:v>32.212242335766007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B91-254D-9EB7-6AA08017165C}"/>
            </c:ext>
          </c:extLst>
        </c:ser>
        <c:ser>
          <c:idx val="3"/>
          <c:order val="3"/>
          <c:tx>
            <c:strRef>
              <c:f>'Tech Sys (2-ay) (ILC250) (2)'!$L$57</c:f>
              <c:strCache>
                <c:ptCount val="1"/>
                <c:pt idx="0">
                  <c:v>L-band Cavities and Cryomodules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(2)'!$M$57:$U$57</c:f>
              <c:numCache>
                <c:formatCode>0.0</c:formatCode>
                <c:ptCount val="9"/>
                <c:pt idx="0">
                  <c:v>54.154060936014901</c:v>
                </c:pt>
                <c:pt idx="1">
                  <c:v>94.960133277754011</c:v>
                </c:pt>
                <c:pt idx="2">
                  <c:v>143.96013327775401</c:v>
                </c:pt>
                <c:pt idx="3">
                  <c:v>180.45317473878887</c:v>
                </c:pt>
                <c:pt idx="4">
                  <c:v>179.96013327775395</c:v>
                </c:pt>
                <c:pt idx="5">
                  <c:v>171.72224593258508</c:v>
                </c:pt>
                <c:pt idx="6">
                  <c:v>151.75547009413799</c:v>
                </c:pt>
                <c:pt idx="7">
                  <c:v>131.17123850535501</c:v>
                </c:pt>
                <c:pt idx="8">
                  <c:v>57.781030093739297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B91-254D-9EB7-6AA08017165C}"/>
            </c:ext>
          </c:extLst>
        </c:ser>
        <c:ser>
          <c:idx val="4"/>
          <c:order val="4"/>
          <c:tx>
            <c:strRef>
              <c:f>'Tech Sys (2-ay) (ILC250) (2)'!$L$58</c:f>
              <c:strCache>
                <c:ptCount val="1"/>
                <c:pt idx="0">
                  <c:v>L-band HLRF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(2)'!$M$58:$U$58</c:f>
              <c:numCache>
                <c:formatCode>0.0</c:formatCode>
                <c:ptCount val="9"/>
                <c:pt idx="0">
                  <c:v>49.588562804424228</c:v>
                </c:pt>
                <c:pt idx="1">
                  <c:v>49.5885628044242</c:v>
                </c:pt>
                <c:pt idx="2">
                  <c:v>49.5885628044242</c:v>
                </c:pt>
                <c:pt idx="3">
                  <c:v>49.724421880600737</c:v>
                </c:pt>
                <c:pt idx="4">
                  <c:v>49.588562804424228</c:v>
                </c:pt>
                <c:pt idx="5">
                  <c:v>48.242872439553786</c:v>
                </c:pt>
                <c:pt idx="6">
                  <c:v>47.29334325686483</c:v>
                </c:pt>
                <c:pt idx="7">
                  <c:v>37.694762123406704</c:v>
                </c:pt>
                <c:pt idx="8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B91-254D-9EB7-6AA08017165C}"/>
            </c:ext>
          </c:extLst>
        </c:ser>
        <c:ser>
          <c:idx val="5"/>
          <c:order val="5"/>
          <c:tx>
            <c:strRef>
              <c:f>'Tech Sys (2-ay) (ILC250) (2)'!$L$59</c:f>
              <c:strCache>
                <c:ptCount val="1"/>
                <c:pt idx="0">
                  <c:v>Cryogenics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(2)'!$M$59:$U$59</c:f>
              <c:numCache>
                <c:formatCode>0.0</c:formatCode>
                <c:ptCount val="9"/>
                <c:pt idx="0">
                  <c:v>43.225446387099282</c:v>
                </c:pt>
                <c:pt idx="1">
                  <c:v>48.955705470462597</c:v>
                </c:pt>
                <c:pt idx="2">
                  <c:v>34.11695975038262</c:v>
                </c:pt>
                <c:pt idx="3">
                  <c:v>34.210430872986407</c:v>
                </c:pt>
                <c:pt idx="4">
                  <c:v>32.592565782591805</c:v>
                </c:pt>
                <c:pt idx="5">
                  <c:v>24.966117076840675</c:v>
                </c:pt>
                <c:pt idx="6">
                  <c:v>22.552527721153886</c:v>
                </c:pt>
                <c:pt idx="7">
                  <c:v>21.391737571549022</c:v>
                </c:pt>
                <c:pt idx="8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1B91-254D-9EB7-6AA08017165C}"/>
            </c:ext>
          </c:extLst>
        </c:ser>
        <c:ser>
          <c:idx val="6"/>
          <c:order val="6"/>
          <c:tx>
            <c:strRef>
              <c:f>'Tech Sys (2-ay) (ILC250) (2)'!$L$60</c:f>
              <c:strCache>
                <c:ptCount val="1"/>
                <c:pt idx="0">
                  <c:v>Magnets and Power Supplies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(2)'!$M$60:$U$60</c:f>
              <c:numCache>
                <c:formatCode>0.0</c:formatCode>
                <c:ptCount val="9"/>
                <c:pt idx="0">
                  <c:v>5</c:v>
                </c:pt>
                <c:pt idx="1">
                  <c:v>0</c:v>
                </c:pt>
                <c:pt idx="2">
                  <c:v>93.54350828973044</c:v>
                </c:pt>
                <c:pt idx="3">
                  <c:v>144.02138143804288</c:v>
                </c:pt>
                <c:pt idx="4">
                  <c:v>194.13338195588901</c:v>
                </c:pt>
                <c:pt idx="5">
                  <c:v>169.982622221974</c:v>
                </c:pt>
                <c:pt idx="6">
                  <c:v>152.35755343776299</c:v>
                </c:pt>
                <c:pt idx="7">
                  <c:v>86.859454510283783</c:v>
                </c:pt>
                <c:pt idx="8">
                  <c:v>26.236522563188899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B91-254D-9EB7-6AA08017165C}"/>
            </c:ext>
          </c:extLst>
        </c:ser>
        <c:ser>
          <c:idx val="7"/>
          <c:order val="7"/>
          <c:tx>
            <c:strRef>
              <c:f>'Tech Sys (2-ay) (ILC250) (2)'!$L$61</c:f>
              <c:strCache>
                <c:ptCount val="1"/>
                <c:pt idx="0">
                  <c:v>Integrated Controls and LLRF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(2)'!$M$61:$U$61</c:f>
              <c:numCache>
                <c:formatCode>0.0</c:formatCode>
                <c:ptCount val="9"/>
                <c:pt idx="0">
                  <c:v>29.476799226732947</c:v>
                </c:pt>
                <c:pt idx="1">
                  <c:v>21.960215423916047</c:v>
                </c:pt>
                <c:pt idx="2">
                  <c:v>40.363177938362789</c:v>
                </c:pt>
                <c:pt idx="3">
                  <c:v>54.480700023503672</c:v>
                </c:pt>
                <c:pt idx="4">
                  <c:v>110.2579382311407</c:v>
                </c:pt>
                <c:pt idx="5">
                  <c:v>104.35036577641851</c:v>
                </c:pt>
                <c:pt idx="6">
                  <c:v>100.18193848360053</c:v>
                </c:pt>
                <c:pt idx="7">
                  <c:v>71.567361834908795</c:v>
                </c:pt>
                <c:pt idx="8">
                  <c:v>36.561585726578798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1B91-254D-9EB7-6AA08017165C}"/>
            </c:ext>
          </c:extLst>
        </c:ser>
        <c:ser>
          <c:idx val="8"/>
          <c:order val="8"/>
          <c:tx>
            <c:strRef>
              <c:f>'Tech Sys (2-ay) (ILC250) (2)'!$L$62</c:f>
              <c:strCache>
                <c:ptCount val="1"/>
                <c:pt idx="0">
                  <c:v>Computing Infrastructure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(2)'!$M$62:$U$62</c:f>
              <c:numCache>
                <c:formatCode>0.0</c:formatCode>
                <c:ptCount val="9"/>
                <c:pt idx="0">
                  <c:v>69.689698978182818</c:v>
                </c:pt>
                <c:pt idx="1">
                  <c:v>69.689698978182818</c:v>
                </c:pt>
                <c:pt idx="2">
                  <c:v>69.689698978182818</c:v>
                </c:pt>
                <c:pt idx="3">
                  <c:v>69.880629660314838</c:v>
                </c:pt>
                <c:pt idx="4">
                  <c:v>69.689698978182818</c:v>
                </c:pt>
                <c:pt idx="5">
                  <c:v>69.689698978182818</c:v>
                </c:pt>
                <c:pt idx="6">
                  <c:v>69.689698978182818</c:v>
                </c:pt>
                <c:pt idx="7">
                  <c:v>54.880629660314796</c:v>
                </c:pt>
                <c:pt idx="8">
                  <c:v>35.124076222038099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B91-254D-9EB7-6AA08017165C}"/>
            </c:ext>
          </c:extLst>
        </c:ser>
        <c:ser>
          <c:idx val="9"/>
          <c:order val="9"/>
          <c:tx>
            <c:strRef>
              <c:f>'Tech Sys (2-ay) (ILC250) (2)'!$L$63</c:f>
              <c:strCache>
                <c:ptCount val="1"/>
                <c:pt idx="0">
                  <c:v>Instrumentation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(2)'!$M$63:$U$63</c:f>
              <c:numCache>
                <c:formatCode>0.0</c:formatCode>
                <c:ptCount val="9"/>
                <c:pt idx="0">
                  <c:v>2</c:v>
                </c:pt>
                <c:pt idx="1">
                  <c:v>7</c:v>
                </c:pt>
                <c:pt idx="2">
                  <c:v>44.843138024422942</c:v>
                </c:pt>
                <c:pt idx="3">
                  <c:v>52.481396347496243</c:v>
                </c:pt>
                <c:pt idx="4">
                  <c:v>68.568810275989506</c:v>
                </c:pt>
                <c:pt idx="5">
                  <c:v>46.60482066335458</c:v>
                </c:pt>
                <c:pt idx="6">
                  <c:v>31.106865375934614</c:v>
                </c:pt>
                <c:pt idx="7">
                  <c:v>19.349085613917744</c:v>
                </c:pt>
                <c:pt idx="8">
                  <c:v>6.7146620931250904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1B91-254D-9EB7-6AA08017165C}"/>
            </c:ext>
          </c:extLst>
        </c:ser>
        <c:ser>
          <c:idx val="10"/>
          <c:order val="10"/>
          <c:tx>
            <c:strRef>
              <c:f>'Tech Sys (2-ay) (ILC250) (2)'!$L$64</c:f>
              <c:strCache>
                <c:ptCount val="1"/>
                <c:pt idx="0">
                  <c:v>Dumps and Collimators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(2)'!$M$64:$U$64</c:f>
              <c:numCache>
                <c:formatCode>0.0</c:formatCode>
                <c:ptCount val="9"/>
                <c:pt idx="0">
                  <c:v>3</c:v>
                </c:pt>
                <c:pt idx="1">
                  <c:v>5</c:v>
                </c:pt>
                <c:pt idx="2">
                  <c:v>21.951724496848705</c:v>
                </c:pt>
                <c:pt idx="3">
                  <c:v>22.011866207798974</c:v>
                </c:pt>
                <c:pt idx="4">
                  <c:v>25.85278253582112</c:v>
                </c:pt>
                <c:pt idx="5">
                  <c:v>20.521205574643702</c:v>
                </c:pt>
                <c:pt idx="6">
                  <c:v>16.759205008579265</c:v>
                </c:pt>
                <c:pt idx="7">
                  <c:v>9.2663714565593001</c:v>
                </c:pt>
                <c:pt idx="8">
                  <c:v>1.6138623668077654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1B91-254D-9EB7-6AA08017165C}"/>
            </c:ext>
          </c:extLst>
        </c:ser>
        <c:ser>
          <c:idx val="11"/>
          <c:order val="11"/>
          <c:tx>
            <c:strRef>
              <c:f>'Tech Sys (2-ay) (ILC250) (2)'!$L$65</c:f>
              <c:strCache>
                <c:ptCount val="1"/>
                <c:pt idx="0">
                  <c:v>Vacuum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(2)'!$M$65:$U$65</c:f>
              <c:numCache>
                <c:formatCode>0.0</c:formatCode>
                <c:ptCount val="9"/>
                <c:pt idx="0">
                  <c:v>3</c:v>
                </c:pt>
                <c:pt idx="1">
                  <c:v>4</c:v>
                </c:pt>
                <c:pt idx="2">
                  <c:v>4.7051125882093547</c:v>
                </c:pt>
                <c:pt idx="3">
                  <c:v>7.6087799714773974</c:v>
                </c:pt>
                <c:pt idx="4">
                  <c:v>13.530803270494658</c:v>
                </c:pt>
                <c:pt idx="5">
                  <c:v>12.935991134688027</c:v>
                </c:pt>
                <c:pt idx="6">
                  <c:v>12.516287244469328</c:v>
                </c:pt>
                <c:pt idx="7">
                  <c:v>7.4959999585308692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1B91-254D-9EB7-6AA08017165C}"/>
            </c:ext>
          </c:extLst>
        </c:ser>
        <c:ser>
          <c:idx val="12"/>
          <c:order val="12"/>
          <c:tx>
            <c:strRef>
              <c:f>'Tech Sys (2-ay) (ILC250) (2)'!$L$66</c:f>
              <c:strCache>
                <c:ptCount val="1"/>
                <c:pt idx="0">
                  <c:v>Other HLRF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(2)'!$M$66:$U$66</c:f>
              <c:numCache>
                <c:formatCode>0.0</c:formatCode>
                <c:ptCount val="9"/>
                <c:pt idx="0">
                  <c:v>3</c:v>
                </c:pt>
                <c:pt idx="1">
                  <c:v>4</c:v>
                </c:pt>
                <c:pt idx="2">
                  <c:v>4.7299516777883008</c:v>
                </c:pt>
                <c:pt idx="3">
                  <c:v>10.672499393675432</c:v>
                </c:pt>
                <c:pt idx="4">
                  <c:v>10.643339559266481</c:v>
                </c:pt>
                <c:pt idx="5">
                  <c:v>7.8701624111933413</c:v>
                </c:pt>
                <c:pt idx="6">
                  <c:v>5.9133878814781804</c:v>
                </c:pt>
                <c:pt idx="7">
                  <c:v>0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1B91-254D-9EB7-6AA08017165C}"/>
            </c:ext>
          </c:extLst>
        </c:ser>
        <c:ser>
          <c:idx val="13"/>
          <c:order val="13"/>
          <c:tx>
            <c:strRef>
              <c:f>'Tech Sys (2-ay) (ILC250) (2)'!$L$67</c:f>
              <c:strCache>
                <c:ptCount val="1"/>
                <c:pt idx="0">
                  <c:v>Area system specific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(2)'!$M$67:$U$67</c:f>
              <c:numCache>
                <c:formatCode>0.0</c:formatCode>
                <c:ptCount val="9"/>
                <c:pt idx="0">
                  <c:v>10</c:v>
                </c:pt>
                <c:pt idx="1">
                  <c:v>75.647017438543173</c:v>
                </c:pt>
                <c:pt idx="2">
                  <c:v>90.894251859415689</c:v>
                </c:pt>
                <c:pt idx="3">
                  <c:v>111.55314323326493</c:v>
                </c:pt>
                <c:pt idx="4">
                  <c:v>111.24835322443086</c:v>
                </c:pt>
                <c:pt idx="5">
                  <c:v>108.248353224431</c:v>
                </c:pt>
                <c:pt idx="6">
                  <c:v>79.251921525724555</c:v>
                </c:pt>
                <c:pt idx="7">
                  <c:v>40.224694742828525</c:v>
                </c:pt>
                <c:pt idx="8">
                  <c:v>8.4204638523761357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1B91-254D-9EB7-6AA08017165C}"/>
            </c:ext>
          </c:extLst>
        </c:ser>
        <c:ser>
          <c:idx val="14"/>
          <c:order val="14"/>
          <c:tx>
            <c:strRef>
              <c:f>'Tech Sys (2-ay) (ILC250) (2)'!$L$68</c:f>
              <c:strCache>
                <c:ptCount val="1"/>
                <c:pt idx="0">
                  <c:v>Laboratory Management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(2)'!$M$68:$U$68</c:f>
              <c:numCache>
                <c:formatCode>0.0</c:formatCode>
                <c:ptCount val="9"/>
                <c:pt idx="0">
                  <c:v>56.49890459363958</c:v>
                </c:pt>
                <c:pt idx="1">
                  <c:v>169.49671378091872</c:v>
                </c:pt>
                <c:pt idx="2">
                  <c:v>225.99561837455832</c:v>
                </c:pt>
                <c:pt idx="3">
                  <c:v>226.61478445229687</c:v>
                </c:pt>
                <c:pt idx="4">
                  <c:v>235.99561837455801</c:v>
                </c:pt>
                <c:pt idx="5">
                  <c:v>225.99561837455832</c:v>
                </c:pt>
                <c:pt idx="6">
                  <c:v>225.99561837455801</c:v>
                </c:pt>
                <c:pt idx="7">
                  <c:v>226.61478445229699</c:v>
                </c:pt>
                <c:pt idx="8">
                  <c:v>159.03233922261501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1B91-254D-9EB7-6AA08017165C}"/>
            </c:ext>
          </c:extLst>
        </c:ser>
        <c:ser>
          <c:idx val="15"/>
          <c:order val="15"/>
          <c:tx>
            <c:strRef>
              <c:f>'Tech Sys (2-ay) (ILC250) (2)'!$L$69</c:f>
              <c:strCache>
                <c:ptCount val="1"/>
                <c:pt idx="0">
                  <c:v>Simulations and Operations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 (2)'!$M$53:$U$53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(2)'!$M$69:$U$69</c:f>
              <c:numCache>
                <c:formatCode>0.0</c:formatCode>
                <c:ptCount val="9"/>
                <c:pt idx="0">
                  <c:v>8.7612768111939605</c:v>
                </c:pt>
                <c:pt idx="1">
                  <c:v>8.7612768111939605</c:v>
                </c:pt>
                <c:pt idx="2">
                  <c:v>8.7612768111939605</c:v>
                </c:pt>
                <c:pt idx="3">
                  <c:v>8.7852803093068221</c:v>
                </c:pt>
                <c:pt idx="4">
                  <c:v>8.7612768111939605</c:v>
                </c:pt>
                <c:pt idx="5">
                  <c:v>8.7612768111939605</c:v>
                </c:pt>
                <c:pt idx="6">
                  <c:v>8.7612768111939605</c:v>
                </c:pt>
                <c:pt idx="7">
                  <c:v>8.7852803093068221</c:v>
                </c:pt>
                <c:pt idx="8">
                  <c:v>6.5529549848108264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1B91-254D-9EB7-6AA0801716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729860936"/>
        <c:axId val="729838592"/>
      </c:barChart>
      <c:catAx>
        <c:axId val="729860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29838592"/>
        <c:crosses val="autoZero"/>
        <c:auto val="1"/>
        <c:lblAlgn val="ctr"/>
        <c:lblOffset val="100"/>
        <c:noMultiLvlLbl val="0"/>
      </c:catAx>
      <c:valAx>
        <c:axId val="72983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ln>
                  <a:noFill/>
                </a:ln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60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028012304657813"/>
          <c:y val="4.0907644442459076E-2"/>
          <c:w val="0.19879706122755059"/>
          <c:h val="0.935005620311938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ln>
                <a:noFill/>
              </a:ln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70C0"/>
      </a:solidFill>
      <a:round/>
    </a:ln>
    <a:effectLst/>
  </c:spPr>
  <c:txPr>
    <a:bodyPr/>
    <a:lstStyle/>
    <a:p>
      <a:pPr>
        <a:defRPr>
          <a:ln>
            <a:solidFill>
              <a:srgbClr val="0070C0"/>
            </a:solidFill>
          </a:ln>
        </a:defRPr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800" b="1">
                <a:latin typeface="Helvetica" pitchFamily="2" charset="0"/>
              </a:rPr>
              <a:t>ILC-250</a:t>
            </a:r>
            <a:r>
              <a:rPr lang="en-US" altLang="ja-JP" sz="1800" b="1" baseline="0">
                <a:latin typeface="Helvetica" pitchFamily="2" charset="0"/>
              </a:rPr>
              <a:t> </a:t>
            </a:r>
            <a:r>
              <a:rPr lang="en-US" altLang="ja-JP" sz="1800" b="1" baseline="0">
                <a:solidFill>
                  <a:srgbClr val="00B050"/>
                </a:solidFill>
                <a:latin typeface="Helvetica" pitchFamily="2" charset="0"/>
              </a:rPr>
              <a:t>Overall</a:t>
            </a:r>
            <a:r>
              <a:rPr lang="en-US" altLang="ja-JP" sz="1800" b="1" baseline="0">
                <a:latin typeface="Helvetica" pitchFamily="2" charset="0"/>
              </a:rPr>
              <a:t> Staff (HR) Annual Profile</a:t>
            </a:r>
          </a:p>
          <a:p>
            <a:pPr>
              <a:defRPr/>
            </a:pPr>
            <a:r>
              <a:rPr lang="en-US" altLang="ja-JP" sz="1800" b="1" baseline="0">
                <a:latin typeface="Helvetica" pitchFamily="2" charset="0"/>
              </a:rPr>
              <a:t>updated, 190618</a:t>
            </a:r>
            <a:endParaRPr lang="ja-JP" altLang="en-US" sz="1800" b="1">
              <a:latin typeface="Helvetica" pitchFamily="2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'Tech Sys (2-ay) (ILC250) (2)'!$L$78</c:f>
              <c:strCache>
                <c:ptCount val="1"/>
                <c:pt idx="0">
                  <c:v>Tech-sys. (ILC-250)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'Tech Sys (2-ay) (ILC250) (2)'!$M$77:$U$77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(2)'!$M$78:$U$78</c:f>
              <c:numCache>
                <c:formatCode>General</c:formatCode>
                <c:ptCount val="9"/>
                <c:pt idx="0">
                  <c:v>385</c:v>
                </c:pt>
                <c:pt idx="1">
                  <c:v>610</c:v>
                </c:pt>
                <c:pt idx="2">
                  <c:v>890</c:v>
                </c:pt>
                <c:pt idx="3">
                  <c:v>1050</c:v>
                </c:pt>
                <c:pt idx="4">
                  <c:v>1210</c:v>
                </c:pt>
                <c:pt idx="5">
                  <c:v>1100</c:v>
                </c:pt>
                <c:pt idx="6">
                  <c:v>1000</c:v>
                </c:pt>
                <c:pt idx="7">
                  <c:v>770</c:v>
                </c:pt>
                <c:pt idx="8">
                  <c:v>450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406-B049-80F7-0E4932CC268E}"/>
            </c:ext>
          </c:extLst>
        </c:ser>
        <c:ser>
          <c:idx val="1"/>
          <c:order val="1"/>
          <c:tx>
            <c:strRef>
              <c:f>'Tech Sys (2-ay) (ILC250) (2)'!$L$79</c:f>
              <c:strCache>
                <c:ptCount val="1"/>
                <c:pt idx="0">
                  <c:v>Installation (ILC-250)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'Tech Sys (2-ay) (ILC250) (2)'!$M$77:$U$77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 (2)'!$M$79:$U$79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60</c:v>
                </c:pt>
                <c:pt idx="3">
                  <c:v>60</c:v>
                </c:pt>
                <c:pt idx="4">
                  <c:v>60</c:v>
                </c:pt>
                <c:pt idx="5">
                  <c:v>655</c:v>
                </c:pt>
                <c:pt idx="6">
                  <c:v>960</c:v>
                </c:pt>
                <c:pt idx="7">
                  <c:v>500</c:v>
                </c:pt>
                <c:pt idx="8">
                  <c:v>350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406-B049-80F7-0E4932CC26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9830360"/>
        <c:axId val="729841728"/>
      </c:barChart>
      <c:catAx>
        <c:axId val="729830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41728"/>
        <c:crosses val="autoZero"/>
        <c:auto val="1"/>
        <c:lblAlgn val="ctr"/>
        <c:lblOffset val="100"/>
        <c:noMultiLvlLbl val="0"/>
      </c:catAx>
      <c:valAx>
        <c:axId val="729841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30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70C0"/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ILC-250 </a:t>
            </a:r>
            <a:r>
              <a:rPr lang="en-US" sz="1800" b="1">
                <a:ln>
                  <a:noFill/>
                </a:ln>
                <a:solidFill>
                  <a:srgbClr val="0070C0"/>
                </a:solidFill>
                <a:latin typeface="Helvetica" pitchFamily="2" charset="0"/>
              </a:rPr>
              <a:t>Tech. System </a:t>
            </a: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Staff (HR) Annual-Profile</a:t>
            </a:r>
          </a:p>
          <a:p>
            <a:pPr>
              <a:defRPr>
                <a:ln>
                  <a:noFill/>
                </a:ln>
              </a:defRPr>
            </a:pP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(TS-adustment included: 190602)  </a:t>
            </a:r>
            <a:endParaRPr lang="ja-JP" sz="1800" b="1">
              <a:ln>
                <a:noFill/>
              </a:ln>
              <a:solidFill>
                <a:schemeClr val="tx1"/>
              </a:solidFill>
              <a:latin typeface="Helvetica" pitchFamily="2" charset="0"/>
            </a:endParaRPr>
          </a:p>
        </c:rich>
      </c:tx>
      <c:layout>
        <c:manualLayout>
          <c:xMode val="edge"/>
          <c:yMode val="edge"/>
          <c:x val="0.20320268672241004"/>
          <c:y val="4.76692833622057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'Tech Sys (2-ay) (ILC250)'!$L$54</c:f>
              <c:strCache>
                <c:ptCount val="1"/>
                <c:pt idx="0">
                  <c:v>CFS-Civil construction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(ILC250)'!$M$54:$U$54</c:f>
              <c:numCache>
                <c:formatCode>0.0</c:formatCode>
                <c:ptCount val="9"/>
                <c:pt idx="0">
                  <c:v>43.710132150151466</c:v>
                </c:pt>
                <c:pt idx="1">
                  <c:v>43.710132150151466</c:v>
                </c:pt>
                <c:pt idx="2">
                  <c:v>37.877522990719385</c:v>
                </c:pt>
                <c:pt idx="3">
                  <c:v>18.842112627873774</c:v>
                </c:pt>
                <c:pt idx="4">
                  <c:v>15</c:v>
                </c:pt>
                <c:pt idx="5">
                  <c:v>10</c:v>
                </c:pt>
                <c:pt idx="6">
                  <c:v>10</c:v>
                </c:pt>
                <c:pt idx="7">
                  <c:v>8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1FE-B04C-91F1-E910564AE8DD}"/>
            </c:ext>
          </c:extLst>
        </c:ser>
        <c:ser>
          <c:idx val="1"/>
          <c:order val="1"/>
          <c:tx>
            <c:strRef>
              <c:f>'Tech Sys (2-ay) (ILC250)'!$L$55</c:f>
              <c:strCache>
                <c:ptCount val="1"/>
                <c:pt idx="0">
                  <c:v>CFS-other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(ILC250)'!$M$55:$U$55</c:f>
              <c:numCache>
                <c:formatCode>0.0</c:formatCode>
                <c:ptCount val="9"/>
                <c:pt idx="0">
                  <c:v>2</c:v>
                </c:pt>
                <c:pt idx="1">
                  <c:v>3.084894683509535</c:v>
                </c:pt>
                <c:pt idx="2">
                  <c:v>7.56327850762528</c:v>
                </c:pt>
                <c:pt idx="3">
                  <c:v>21.279473740273666</c:v>
                </c:pt>
                <c:pt idx="4">
                  <c:v>27.506157939384892</c:v>
                </c:pt>
                <c:pt idx="5">
                  <c:v>14.720477856563601</c:v>
                </c:pt>
                <c:pt idx="6">
                  <c:v>12.529894530600069</c:v>
                </c:pt>
                <c:pt idx="7">
                  <c:v>8.0641828231468597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1FE-B04C-91F1-E910564AE8DD}"/>
            </c:ext>
          </c:extLst>
        </c:ser>
        <c:ser>
          <c:idx val="2"/>
          <c:order val="2"/>
          <c:tx>
            <c:strRef>
              <c:f>'Tech Sys (2-ay) (ILC250)'!$L$56</c:f>
              <c:strCache>
                <c:ptCount val="1"/>
                <c:pt idx="0">
                  <c:v>Survey and alignment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(ILC250)'!$M$56:$U$56</c:f>
              <c:numCache>
                <c:formatCode>0.0</c:formatCode>
                <c:ptCount val="9"/>
                <c:pt idx="0">
                  <c:v>2</c:v>
                </c:pt>
                <c:pt idx="1">
                  <c:v>4.2167831687419497</c:v>
                </c:pt>
                <c:pt idx="2">
                  <c:v>11.087924714942824</c:v>
                </c:pt>
                <c:pt idx="3">
                  <c:v>37.241629721145515</c:v>
                </c:pt>
                <c:pt idx="4">
                  <c:v>56.804491065837645</c:v>
                </c:pt>
                <c:pt idx="5">
                  <c:v>53.829097334622524</c:v>
                </c:pt>
                <c:pt idx="6">
                  <c:v>53.019029461319363</c:v>
                </c:pt>
                <c:pt idx="7">
                  <c:v>33.5793433740943</c:v>
                </c:pt>
                <c:pt idx="8">
                  <c:v>32.212242335766007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1FE-B04C-91F1-E910564AE8DD}"/>
            </c:ext>
          </c:extLst>
        </c:ser>
        <c:ser>
          <c:idx val="3"/>
          <c:order val="3"/>
          <c:tx>
            <c:strRef>
              <c:f>'Tech Sys (2-ay) (ILC250)'!$L$57</c:f>
              <c:strCache>
                <c:ptCount val="1"/>
                <c:pt idx="0">
                  <c:v>L-band Cavities and Cryomodules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(ILC250)'!$M$57:$U$57</c:f>
              <c:numCache>
                <c:formatCode>0.0</c:formatCode>
                <c:ptCount val="9"/>
                <c:pt idx="0">
                  <c:v>54.154060936014901</c:v>
                </c:pt>
                <c:pt idx="1">
                  <c:v>94.960133277754011</c:v>
                </c:pt>
                <c:pt idx="2">
                  <c:v>143.96013327775401</c:v>
                </c:pt>
                <c:pt idx="3">
                  <c:v>180.45317473878887</c:v>
                </c:pt>
                <c:pt idx="4">
                  <c:v>179.96013327775395</c:v>
                </c:pt>
                <c:pt idx="5">
                  <c:v>171.72224593258508</c:v>
                </c:pt>
                <c:pt idx="6">
                  <c:v>161.75547009413799</c:v>
                </c:pt>
                <c:pt idx="7">
                  <c:v>142.17123850535501</c:v>
                </c:pt>
                <c:pt idx="8">
                  <c:v>62.781030093739261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1FE-B04C-91F1-E910564AE8DD}"/>
            </c:ext>
          </c:extLst>
        </c:ser>
        <c:ser>
          <c:idx val="4"/>
          <c:order val="4"/>
          <c:tx>
            <c:strRef>
              <c:f>'Tech Sys (2-ay) (ILC250)'!$L$58</c:f>
              <c:strCache>
                <c:ptCount val="1"/>
                <c:pt idx="0">
                  <c:v>L-band HLRF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(ILC250)'!$M$58:$U$58</c:f>
              <c:numCache>
                <c:formatCode>0.0</c:formatCode>
                <c:ptCount val="9"/>
                <c:pt idx="0">
                  <c:v>49.588562804424228</c:v>
                </c:pt>
                <c:pt idx="1">
                  <c:v>49.5885628044242</c:v>
                </c:pt>
                <c:pt idx="2">
                  <c:v>49.5885628044242</c:v>
                </c:pt>
                <c:pt idx="3">
                  <c:v>49.724421880600737</c:v>
                </c:pt>
                <c:pt idx="4">
                  <c:v>49.588562804424228</c:v>
                </c:pt>
                <c:pt idx="5">
                  <c:v>48.242872439553786</c:v>
                </c:pt>
                <c:pt idx="6">
                  <c:v>47.29334325686483</c:v>
                </c:pt>
                <c:pt idx="7">
                  <c:v>38.694762123406704</c:v>
                </c:pt>
                <c:pt idx="8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1FE-B04C-91F1-E910564AE8DD}"/>
            </c:ext>
          </c:extLst>
        </c:ser>
        <c:ser>
          <c:idx val="5"/>
          <c:order val="5"/>
          <c:tx>
            <c:strRef>
              <c:f>'Tech Sys (2-ay) (ILC250)'!$L$59</c:f>
              <c:strCache>
                <c:ptCount val="1"/>
                <c:pt idx="0">
                  <c:v>Cryogenics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(ILC250)'!$M$59:$U$59</c:f>
              <c:numCache>
                <c:formatCode>0.0</c:formatCode>
                <c:ptCount val="9"/>
                <c:pt idx="0">
                  <c:v>43.225446387099282</c:v>
                </c:pt>
                <c:pt idx="1">
                  <c:v>48.955705470462597</c:v>
                </c:pt>
                <c:pt idx="2">
                  <c:v>34.11695975038262</c:v>
                </c:pt>
                <c:pt idx="3">
                  <c:v>34.210430872986407</c:v>
                </c:pt>
                <c:pt idx="4">
                  <c:v>32.592565782591805</c:v>
                </c:pt>
                <c:pt idx="5">
                  <c:v>24.966117076840675</c:v>
                </c:pt>
                <c:pt idx="6">
                  <c:v>22.552527721153886</c:v>
                </c:pt>
                <c:pt idx="7">
                  <c:v>20.391737571549022</c:v>
                </c:pt>
                <c:pt idx="8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1FE-B04C-91F1-E910564AE8DD}"/>
            </c:ext>
          </c:extLst>
        </c:ser>
        <c:ser>
          <c:idx val="6"/>
          <c:order val="6"/>
          <c:tx>
            <c:strRef>
              <c:f>'Tech Sys (2-ay) (ILC250)'!$L$60</c:f>
              <c:strCache>
                <c:ptCount val="1"/>
                <c:pt idx="0">
                  <c:v>Magnets and Power Supplies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(ILC250)'!$M$60:$U$60</c:f>
              <c:numCache>
                <c:formatCode>0.0</c:formatCode>
                <c:ptCount val="9"/>
                <c:pt idx="0">
                  <c:v>5</c:v>
                </c:pt>
                <c:pt idx="1">
                  <c:v>0</c:v>
                </c:pt>
                <c:pt idx="2">
                  <c:v>93.54350828973044</c:v>
                </c:pt>
                <c:pt idx="3">
                  <c:v>144.02138143804288</c:v>
                </c:pt>
                <c:pt idx="4">
                  <c:v>204.13338195588901</c:v>
                </c:pt>
                <c:pt idx="5">
                  <c:v>169.982622221974</c:v>
                </c:pt>
                <c:pt idx="6">
                  <c:v>152.35755343776299</c:v>
                </c:pt>
                <c:pt idx="7">
                  <c:v>86.859454510283783</c:v>
                </c:pt>
                <c:pt idx="8">
                  <c:v>31.236522563188892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1FE-B04C-91F1-E910564AE8DD}"/>
            </c:ext>
          </c:extLst>
        </c:ser>
        <c:ser>
          <c:idx val="7"/>
          <c:order val="7"/>
          <c:tx>
            <c:strRef>
              <c:f>'Tech Sys (2-ay) (ILC250)'!$L$61</c:f>
              <c:strCache>
                <c:ptCount val="1"/>
                <c:pt idx="0">
                  <c:v>Integrated Controls and LLRF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(ILC250)'!$M$61:$U$61</c:f>
              <c:numCache>
                <c:formatCode>0.0</c:formatCode>
                <c:ptCount val="9"/>
                <c:pt idx="0">
                  <c:v>29.476799226732947</c:v>
                </c:pt>
                <c:pt idx="1">
                  <c:v>21.960215423916047</c:v>
                </c:pt>
                <c:pt idx="2">
                  <c:v>40.363177938362789</c:v>
                </c:pt>
                <c:pt idx="3">
                  <c:v>54.480700023503672</c:v>
                </c:pt>
                <c:pt idx="4">
                  <c:v>110.2579382311407</c:v>
                </c:pt>
                <c:pt idx="5">
                  <c:v>104.35036577641851</c:v>
                </c:pt>
                <c:pt idx="6">
                  <c:v>100.18193848360053</c:v>
                </c:pt>
                <c:pt idx="7">
                  <c:v>81.567361834908837</c:v>
                </c:pt>
                <c:pt idx="8">
                  <c:v>39.561585726578791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E1FE-B04C-91F1-E910564AE8DD}"/>
            </c:ext>
          </c:extLst>
        </c:ser>
        <c:ser>
          <c:idx val="8"/>
          <c:order val="8"/>
          <c:tx>
            <c:strRef>
              <c:f>'Tech Sys (2-ay) (ILC250)'!$L$62</c:f>
              <c:strCache>
                <c:ptCount val="1"/>
                <c:pt idx="0">
                  <c:v>Computing Infrastructure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(ILC250)'!$M$62:$U$62</c:f>
              <c:numCache>
                <c:formatCode>0.0</c:formatCode>
                <c:ptCount val="9"/>
                <c:pt idx="0">
                  <c:v>69.689698978182818</c:v>
                </c:pt>
                <c:pt idx="1">
                  <c:v>69.689698978182818</c:v>
                </c:pt>
                <c:pt idx="2">
                  <c:v>69.689698978182818</c:v>
                </c:pt>
                <c:pt idx="3">
                  <c:v>69.880629660314838</c:v>
                </c:pt>
                <c:pt idx="4">
                  <c:v>69.689698978182818</c:v>
                </c:pt>
                <c:pt idx="5">
                  <c:v>69.689698978182818</c:v>
                </c:pt>
                <c:pt idx="6">
                  <c:v>69.689698978182818</c:v>
                </c:pt>
                <c:pt idx="7">
                  <c:v>64.880629660314796</c:v>
                </c:pt>
                <c:pt idx="8">
                  <c:v>47.124076222038099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1FE-B04C-91F1-E910564AE8DD}"/>
            </c:ext>
          </c:extLst>
        </c:ser>
        <c:ser>
          <c:idx val="9"/>
          <c:order val="9"/>
          <c:tx>
            <c:strRef>
              <c:f>'Tech Sys (2-ay) (ILC250)'!$L$63</c:f>
              <c:strCache>
                <c:ptCount val="1"/>
                <c:pt idx="0">
                  <c:v>Instrumentation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(ILC250)'!$M$63:$U$63</c:f>
              <c:numCache>
                <c:formatCode>0.0</c:formatCode>
                <c:ptCount val="9"/>
                <c:pt idx="0">
                  <c:v>2</c:v>
                </c:pt>
                <c:pt idx="1">
                  <c:v>7</c:v>
                </c:pt>
                <c:pt idx="2">
                  <c:v>44.843138024422942</c:v>
                </c:pt>
                <c:pt idx="3">
                  <c:v>52.481396347496243</c:v>
                </c:pt>
                <c:pt idx="4">
                  <c:v>68.568810275989506</c:v>
                </c:pt>
                <c:pt idx="5">
                  <c:v>46.60482066335458</c:v>
                </c:pt>
                <c:pt idx="6">
                  <c:v>31.106865375934614</c:v>
                </c:pt>
                <c:pt idx="7">
                  <c:v>19.349085613917744</c:v>
                </c:pt>
                <c:pt idx="8">
                  <c:v>6.7146620931250904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E1FE-B04C-91F1-E910564AE8DD}"/>
            </c:ext>
          </c:extLst>
        </c:ser>
        <c:ser>
          <c:idx val="10"/>
          <c:order val="10"/>
          <c:tx>
            <c:strRef>
              <c:f>'Tech Sys (2-ay) (ILC250)'!$L$64</c:f>
              <c:strCache>
                <c:ptCount val="1"/>
                <c:pt idx="0">
                  <c:v>Dumps and Collimators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(ILC250)'!$M$64:$U$64</c:f>
              <c:numCache>
                <c:formatCode>0.0</c:formatCode>
                <c:ptCount val="9"/>
                <c:pt idx="0">
                  <c:v>3</c:v>
                </c:pt>
                <c:pt idx="1">
                  <c:v>5</c:v>
                </c:pt>
                <c:pt idx="2">
                  <c:v>21.951724496848705</c:v>
                </c:pt>
                <c:pt idx="3">
                  <c:v>22.011866207798974</c:v>
                </c:pt>
                <c:pt idx="4">
                  <c:v>25.85278253582112</c:v>
                </c:pt>
                <c:pt idx="5">
                  <c:v>20.521205574643702</c:v>
                </c:pt>
                <c:pt idx="6">
                  <c:v>16.759205008579265</c:v>
                </c:pt>
                <c:pt idx="7">
                  <c:v>9.2663714565593001</c:v>
                </c:pt>
                <c:pt idx="8">
                  <c:v>1.6138623668077654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1FE-B04C-91F1-E910564AE8DD}"/>
            </c:ext>
          </c:extLst>
        </c:ser>
        <c:ser>
          <c:idx val="11"/>
          <c:order val="11"/>
          <c:tx>
            <c:strRef>
              <c:f>'Tech Sys (2-ay) (ILC250)'!$L$65</c:f>
              <c:strCache>
                <c:ptCount val="1"/>
                <c:pt idx="0">
                  <c:v>Vacuum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(ILC250)'!$M$65:$U$65</c:f>
              <c:numCache>
                <c:formatCode>0.0</c:formatCode>
                <c:ptCount val="9"/>
                <c:pt idx="0">
                  <c:v>3</c:v>
                </c:pt>
                <c:pt idx="1">
                  <c:v>4</c:v>
                </c:pt>
                <c:pt idx="2">
                  <c:v>4.7051125882093547</c:v>
                </c:pt>
                <c:pt idx="3">
                  <c:v>7.6087799714773974</c:v>
                </c:pt>
                <c:pt idx="4">
                  <c:v>13.530803270494658</c:v>
                </c:pt>
                <c:pt idx="5">
                  <c:v>12.935991134688027</c:v>
                </c:pt>
                <c:pt idx="6">
                  <c:v>12.516287244469328</c:v>
                </c:pt>
                <c:pt idx="7">
                  <c:v>7.4959999585308692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E1FE-B04C-91F1-E910564AE8DD}"/>
            </c:ext>
          </c:extLst>
        </c:ser>
        <c:ser>
          <c:idx val="12"/>
          <c:order val="12"/>
          <c:tx>
            <c:strRef>
              <c:f>'Tech Sys (2-ay) (ILC250)'!$L$66</c:f>
              <c:strCache>
                <c:ptCount val="1"/>
                <c:pt idx="0">
                  <c:v>Other HLRF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(ILC250)'!$M$66:$U$66</c:f>
              <c:numCache>
                <c:formatCode>0.0</c:formatCode>
                <c:ptCount val="9"/>
                <c:pt idx="0">
                  <c:v>3</c:v>
                </c:pt>
                <c:pt idx="1">
                  <c:v>4</c:v>
                </c:pt>
                <c:pt idx="2">
                  <c:v>4.7299516777883008</c:v>
                </c:pt>
                <c:pt idx="3">
                  <c:v>10.672499393675432</c:v>
                </c:pt>
                <c:pt idx="4">
                  <c:v>10.643339559266481</c:v>
                </c:pt>
                <c:pt idx="5">
                  <c:v>7.8701624111933413</c:v>
                </c:pt>
                <c:pt idx="6">
                  <c:v>5.9133878814781804</c:v>
                </c:pt>
                <c:pt idx="7">
                  <c:v>0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E1FE-B04C-91F1-E910564AE8DD}"/>
            </c:ext>
          </c:extLst>
        </c:ser>
        <c:ser>
          <c:idx val="13"/>
          <c:order val="13"/>
          <c:tx>
            <c:strRef>
              <c:f>'Tech Sys (2-ay) (ILC250)'!$L$67</c:f>
              <c:strCache>
                <c:ptCount val="1"/>
                <c:pt idx="0">
                  <c:v>Area system specific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(ILC250)'!$M$67:$U$67</c:f>
              <c:numCache>
                <c:formatCode>0.0</c:formatCode>
                <c:ptCount val="9"/>
                <c:pt idx="0">
                  <c:v>10</c:v>
                </c:pt>
                <c:pt idx="1">
                  <c:v>75.647017438543173</c:v>
                </c:pt>
                <c:pt idx="2">
                  <c:v>90.894251859415689</c:v>
                </c:pt>
                <c:pt idx="3">
                  <c:v>111.55314323326493</c:v>
                </c:pt>
                <c:pt idx="4">
                  <c:v>111.24835322443086</c:v>
                </c:pt>
                <c:pt idx="5">
                  <c:v>110.248353224431</c:v>
                </c:pt>
                <c:pt idx="6">
                  <c:v>79.251921525724555</c:v>
                </c:pt>
                <c:pt idx="7">
                  <c:v>40.224694742828525</c:v>
                </c:pt>
                <c:pt idx="8">
                  <c:v>8.4204638523761357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E1FE-B04C-91F1-E910564AE8DD}"/>
            </c:ext>
          </c:extLst>
        </c:ser>
        <c:ser>
          <c:idx val="14"/>
          <c:order val="14"/>
          <c:tx>
            <c:strRef>
              <c:f>'Tech Sys (2-ay) (ILC250)'!$L$68</c:f>
              <c:strCache>
                <c:ptCount val="1"/>
                <c:pt idx="0">
                  <c:v>Laboratory Management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(ILC250)'!$M$68:$U$68</c:f>
              <c:numCache>
                <c:formatCode>0.0</c:formatCode>
                <c:ptCount val="9"/>
                <c:pt idx="0">
                  <c:v>56.49890459363958</c:v>
                </c:pt>
                <c:pt idx="1">
                  <c:v>169.49671378091872</c:v>
                </c:pt>
                <c:pt idx="2">
                  <c:v>225.99561837455832</c:v>
                </c:pt>
                <c:pt idx="3">
                  <c:v>226.61478445229687</c:v>
                </c:pt>
                <c:pt idx="4">
                  <c:v>225.99561837455832</c:v>
                </c:pt>
                <c:pt idx="5">
                  <c:v>225.99561837455832</c:v>
                </c:pt>
                <c:pt idx="6">
                  <c:v>215.99561837455801</c:v>
                </c:pt>
                <c:pt idx="7">
                  <c:v>200.61478445229699</c:v>
                </c:pt>
                <c:pt idx="8">
                  <c:v>144.03233922261501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E1FE-B04C-91F1-E910564AE8DD}"/>
            </c:ext>
          </c:extLst>
        </c:ser>
        <c:ser>
          <c:idx val="15"/>
          <c:order val="15"/>
          <c:tx>
            <c:strRef>
              <c:f>'Tech Sys (2-ay) (ILC250)'!$L$69</c:f>
              <c:strCache>
                <c:ptCount val="1"/>
                <c:pt idx="0">
                  <c:v>Simulations and Operations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(ILC250)'!$M$69:$U$69</c:f>
              <c:numCache>
                <c:formatCode>0.0</c:formatCode>
                <c:ptCount val="9"/>
                <c:pt idx="0">
                  <c:v>8.7612768111939605</c:v>
                </c:pt>
                <c:pt idx="1">
                  <c:v>8.7612768111939605</c:v>
                </c:pt>
                <c:pt idx="2">
                  <c:v>8.7612768111939605</c:v>
                </c:pt>
                <c:pt idx="3">
                  <c:v>8.7852803093068221</c:v>
                </c:pt>
                <c:pt idx="4">
                  <c:v>8.7612768111939605</c:v>
                </c:pt>
                <c:pt idx="5">
                  <c:v>8.7612768111939605</c:v>
                </c:pt>
                <c:pt idx="6">
                  <c:v>8.7612768111939605</c:v>
                </c:pt>
                <c:pt idx="7">
                  <c:v>8.7852803093068221</c:v>
                </c:pt>
                <c:pt idx="8">
                  <c:v>6.5529549848108264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E1FE-B04C-91F1-E910564AE8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729840160"/>
        <c:axId val="729830752"/>
      </c:barChart>
      <c:catAx>
        <c:axId val="729840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29830752"/>
        <c:crosses val="autoZero"/>
        <c:auto val="1"/>
        <c:lblAlgn val="ctr"/>
        <c:lblOffset val="100"/>
        <c:noMultiLvlLbl val="0"/>
      </c:catAx>
      <c:valAx>
        <c:axId val="729830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ln>
                  <a:noFill/>
                </a:ln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40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028012304657813"/>
          <c:y val="4.0907644442459076E-2"/>
          <c:w val="0.19879706122755059"/>
          <c:h val="0.935005620311938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ln>
                <a:noFill/>
              </a:ln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70C0"/>
      </a:solidFill>
      <a:round/>
    </a:ln>
    <a:effectLst/>
  </c:spPr>
  <c:txPr>
    <a:bodyPr/>
    <a:lstStyle/>
    <a:p>
      <a:pPr>
        <a:defRPr>
          <a:ln>
            <a:solidFill>
              <a:srgbClr val="0070C0"/>
            </a:solidFill>
          </a:ln>
        </a:defRPr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800" b="1">
                <a:latin typeface="Helvetica" pitchFamily="2" charset="0"/>
              </a:rPr>
              <a:t>ILC-250</a:t>
            </a:r>
            <a:r>
              <a:rPr lang="en-US" altLang="ja-JP" sz="1800" b="1" baseline="0">
                <a:latin typeface="Helvetica" pitchFamily="2" charset="0"/>
              </a:rPr>
              <a:t> </a:t>
            </a:r>
            <a:r>
              <a:rPr lang="en-US" altLang="ja-JP" sz="1800" b="1" baseline="0">
                <a:solidFill>
                  <a:srgbClr val="00B050"/>
                </a:solidFill>
                <a:latin typeface="Helvetica" pitchFamily="2" charset="0"/>
              </a:rPr>
              <a:t>Overall</a:t>
            </a:r>
            <a:r>
              <a:rPr lang="en-US" altLang="ja-JP" sz="1800" b="1" baseline="0">
                <a:latin typeface="Helvetica" pitchFamily="2" charset="0"/>
              </a:rPr>
              <a:t> Staff (HR) Annual Profile</a:t>
            </a:r>
            <a:endParaRPr lang="ja-JP" altLang="en-US" sz="1800" b="1">
              <a:latin typeface="Helvetica" pitchFamily="2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'Tech Sys (2-ay) (ILC250)'!$L$78</c:f>
              <c:strCache>
                <c:ptCount val="1"/>
                <c:pt idx="0">
                  <c:v>Tech-sys. (ILC-250)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'Tech Sys (2-ay) (ILC250)'!$M$77:$U$77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(ILC250)'!$M$78:$U$78</c:f>
              <c:numCache>
                <c:formatCode>General</c:formatCode>
                <c:ptCount val="9"/>
                <c:pt idx="0">
                  <c:v>385</c:v>
                </c:pt>
                <c:pt idx="1">
                  <c:v>610</c:v>
                </c:pt>
                <c:pt idx="2">
                  <c:v>890</c:v>
                </c:pt>
                <c:pt idx="3">
                  <c:v>1050</c:v>
                </c:pt>
                <c:pt idx="4">
                  <c:v>1210</c:v>
                </c:pt>
                <c:pt idx="5">
                  <c:v>1100</c:v>
                </c:pt>
                <c:pt idx="6">
                  <c:v>1000</c:v>
                </c:pt>
                <c:pt idx="7">
                  <c:v>770</c:v>
                </c:pt>
                <c:pt idx="8">
                  <c:v>450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E8F-2F45-841E-E21A1E61F59F}"/>
            </c:ext>
          </c:extLst>
        </c:ser>
        <c:ser>
          <c:idx val="1"/>
          <c:order val="1"/>
          <c:tx>
            <c:strRef>
              <c:f>'Tech Sys (2-ay) (ILC250)'!$L$79</c:f>
              <c:strCache>
                <c:ptCount val="1"/>
                <c:pt idx="0">
                  <c:v>Installation (ILC-250)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'Tech Sys (2-ay) (ILC250)'!$M$77:$U$77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(ILC250)'!$M$79:$U$79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60</c:v>
                </c:pt>
                <c:pt idx="3">
                  <c:v>60</c:v>
                </c:pt>
                <c:pt idx="4">
                  <c:v>60</c:v>
                </c:pt>
                <c:pt idx="5">
                  <c:v>655</c:v>
                </c:pt>
                <c:pt idx="6">
                  <c:v>960</c:v>
                </c:pt>
                <c:pt idx="7">
                  <c:v>500</c:v>
                </c:pt>
                <c:pt idx="8">
                  <c:v>350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E8F-2F45-841E-E21A1E61F5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9838984"/>
        <c:axId val="729839376"/>
      </c:barChart>
      <c:catAx>
        <c:axId val="729838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39376"/>
        <c:crosses val="autoZero"/>
        <c:auto val="1"/>
        <c:lblAlgn val="ctr"/>
        <c:lblOffset val="100"/>
        <c:noMultiLvlLbl val="0"/>
      </c:catAx>
      <c:valAx>
        <c:axId val="729839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38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70C0"/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800" b="1">
                <a:latin typeface="Helvetica" pitchFamily="2" charset="0"/>
              </a:rPr>
              <a:t>ILC-250</a:t>
            </a:r>
            <a:r>
              <a:rPr lang="en-US" altLang="ja-JP" sz="1800" b="1" baseline="0">
                <a:latin typeface="Helvetica" pitchFamily="2" charset="0"/>
              </a:rPr>
              <a:t> </a:t>
            </a:r>
            <a:r>
              <a:rPr lang="en-US" altLang="ja-JP" sz="1800" b="1" baseline="0">
                <a:solidFill>
                  <a:srgbClr val="00B050"/>
                </a:solidFill>
                <a:latin typeface="Helvetica" pitchFamily="2" charset="0"/>
              </a:rPr>
              <a:t>Overall</a:t>
            </a:r>
            <a:r>
              <a:rPr lang="en-US" altLang="ja-JP" sz="1800" b="1" baseline="0">
                <a:latin typeface="Helvetica" pitchFamily="2" charset="0"/>
              </a:rPr>
              <a:t> Staff (HR) Annual Profile</a:t>
            </a:r>
            <a:endParaRPr lang="ja-JP" altLang="en-US" sz="1800" b="1">
              <a:latin typeface="Helvetica" pitchFamily="2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'Tech Sys (2-ay) (ILC250)'!$L$78</c:f>
              <c:strCache>
                <c:ptCount val="1"/>
                <c:pt idx="0">
                  <c:v>Tech-sys. (ILC-250)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'Tech Sys (2-ay) (ILC250)'!$M$77:$U$77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(ILC250)'!$M$78:$U$78</c:f>
              <c:numCache>
                <c:formatCode>General</c:formatCode>
                <c:ptCount val="9"/>
                <c:pt idx="0">
                  <c:v>385</c:v>
                </c:pt>
                <c:pt idx="1">
                  <c:v>610</c:v>
                </c:pt>
                <c:pt idx="2">
                  <c:v>890</c:v>
                </c:pt>
                <c:pt idx="3">
                  <c:v>1050</c:v>
                </c:pt>
                <c:pt idx="4">
                  <c:v>1210</c:v>
                </c:pt>
                <c:pt idx="5">
                  <c:v>1100</c:v>
                </c:pt>
                <c:pt idx="6">
                  <c:v>1000</c:v>
                </c:pt>
                <c:pt idx="7">
                  <c:v>770</c:v>
                </c:pt>
                <c:pt idx="8">
                  <c:v>450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B1B-2948-9251-19D8D39E531F}"/>
            </c:ext>
          </c:extLst>
        </c:ser>
        <c:ser>
          <c:idx val="1"/>
          <c:order val="1"/>
          <c:tx>
            <c:strRef>
              <c:f>'Tech Sys (2-ay) (ILC250)'!$L$79</c:f>
              <c:strCache>
                <c:ptCount val="1"/>
                <c:pt idx="0">
                  <c:v>Installation (ILC-250)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'Tech Sys (2-ay) (ILC250)'!$M$77:$U$77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(ILC250)'!$M$79:$U$79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60</c:v>
                </c:pt>
                <c:pt idx="3">
                  <c:v>60</c:v>
                </c:pt>
                <c:pt idx="4">
                  <c:v>60</c:v>
                </c:pt>
                <c:pt idx="5">
                  <c:v>655</c:v>
                </c:pt>
                <c:pt idx="6">
                  <c:v>960</c:v>
                </c:pt>
                <c:pt idx="7">
                  <c:v>500</c:v>
                </c:pt>
                <c:pt idx="8">
                  <c:v>350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B1B-2948-9251-19D8D39E53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9854272"/>
        <c:axId val="729842904"/>
      </c:barChart>
      <c:catAx>
        <c:axId val="72985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42904"/>
        <c:crosses val="autoZero"/>
        <c:auto val="1"/>
        <c:lblAlgn val="ctr"/>
        <c:lblOffset val="100"/>
        <c:noMultiLvlLbl val="0"/>
      </c:catAx>
      <c:valAx>
        <c:axId val="729842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54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70C0"/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ILC-250 </a:t>
            </a:r>
            <a:r>
              <a:rPr lang="en-US" sz="1800" b="1">
                <a:ln>
                  <a:noFill/>
                </a:ln>
                <a:solidFill>
                  <a:srgbClr val="0070C0"/>
                </a:solidFill>
                <a:latin typeface="Helvetica" pitchFamily="2" charset="0"/>
              </a:rPr>
              <a:t>Tech. System </a:t>
            </a: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Staff (HR) Annual-Profile</a:t>
            </a:r>
          </a:p>
          <a:p>
            <a:pPr>
              <a:defRPr>
                <a:ln>
                  <a:noFill/>
                </a:ln>
              </a:defRPr>
            </a:pPr>
            <a:r>
              <a:rPr lang="en-US" sz="1800" b="1">
                <a:ln>
                  <a:noFill/>
                </a:ln>
                <a:solidFill>
                  <a:schemeClr val="tx1"/>
                </a:solidFill>
                <a:latin typeface="Helvetica" pitchFamily="2" charset="0"/>
              </a:rPr>
              <a:t>(TS-adustment included: 190602)  </a:t>
            </a:r>
            <a:endParaRPr lang="ja-JP" sz="1800" b="1">
              <a:ln>
                <a:noFill/>
              </a:ln>
              <a:solidFill>
                <a:schemeClr val="tx1"/>
              </a:solidFill>
              <a:latin typeface="Helvetica" pitchFamily="2" charset="0"/>
            </a:endParaRPr>
          </a:p>
        </c:rich>
      </c:tx>
      <c:layout>
        <c:manualLayout>
          <c:xMode val="edge"/>
          <c:yMode val="edge"/>
          <c:x val="0.20320268672241004"/>
          <c:y val="4.76692833622057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'Tech Sys (2-ay) (ILC250)'!$L$54</c:f>
              <c:strCache>
                <c:ptCount val="1"/>
                <c:pt idx="0">
                  <c:v>CFS-Civil construction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(ILC250)'!$M$54:$U$54</c:f>
              <c:numCache>
                <c:formatCode>0.0</c:formatCode>
                <c:ptCount val="9"/>
                <c:pt idx="0">
                  <c:v>43.710132150151466</c:v>
                </c:pt>
                <c:pt idx="1">
                  <c:v>43.710132150151466</c:v>
                </c:pt>
                <c:pt idx="2">
                  <c:v>37.877522990719385</c:v>
                </c:pt>
                <c:pt idx="3">
                  <c:v>18.842112627873774</c:v>
                </c:pt>
                <c:pt idx="4">
                  <c:v>15</c:v>
                </c:pt>
                <c:pt idx="5">
                  <c:v>10</c:v>
                </c:pt>
                <c:pt idx="6">
                  <c:v>10</c:v>
                </c:pt>
                <c:pt idx="7">
                  <c:v>8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6CB-434B-A2E5-6B8B785B83DD}"/>
            </c:ext>
          </c:extLst>
        </c:ser>
        <c:ser>
          <c:idx val="1"/>
          <c:order val="1"/>
          <c:tx>
            <c:strRef>
              <c:f>'Tech Sys (2-ay) (ILC250)'!$L$55</c:f>
              <c:strCache>
                <c:ptCount val="1"/>
                <c:pt idx="0">
                  <c:v>CFS-other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(ILC250)'!$M$55:$U$55</c:f>
              <c:numCache>
                <c:formatCode>0.0</c:formatCode>
                <c:ptCount val="9"/>
                <c:pt idx="0">
                  <c:v>2</c:v>
                </c:pt>
                <c:pt idx="1">
                  <c:v>3.084894683509535</c:v>
                </c:pt>
                <c:pt idx="2">
                  <c:v>7.56327850762528</c:v>
                </c:pt>
                <c:pt idx="3">
                  <c:v>21.279473740273666</c:v>
                </c:pt>
                <c:pt idx="4">
                  <c:v>27.506157939384892</c:v>
                </c:pt>
                <c:pt idx="5">
                  <c:v>14.720477856563601</c:v>
                </c:pt>
                <c:pt idx="6">
                  <c:v>12.529894530600069</c:v>
                </c:pt>
                <c:pt idx="7">
                  <c:v>8.0641828231468597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6CB-434B-A2E5-6B8B785B83DD}"/>
            </c:ext>
          </c:extLst>
        </c:ser>
        <c:ser>
          <c:idx val="2"/>
          <c:order val="2"/>
          <c:tx>
            <c:strRef>
              <c:f>'Tech Sys (2-ay) (ILC250)'!$L$56</c:f>
              <c:strCache>
                <c:ptCount val="1"/>
                <c:pt idx="0">
                  <c:v>Survey and alignment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(ILC250)'!$M$56:$U$56</c:f>
              <c:numCache>
                <c:formatCode>0.0</c:formatCode>
                <c:ptCount val="9"/>
                <c:pt idx="0">
                  <c:v>2</c:v>
                </c:pt>
                <c:pt idx="1">
                  <c:v>4.2167831687419497</c:v>
                </c:pt>
                <c:pt idx="2">
                  <c:v>11.087924714942824</c:v>
                </c:pt>
                <c:pt idx="3">
                  <c:v>37.241629721145515</c:v>
                </c:pt>
                <c:pt idx="4">
                  <c:v>56.804491065837645</c:v>
                </c:pt>
                <c:pt idx="5">
                  <c:v>53.829097334622524</c:v>
                </c:pt>
                <c:pt idx="6">
                  <c:v>53.019029461319363</c:v>
                </c:pt>
                <c:pt idx="7">
                  <c:v>33.5793433740943</c:v>
                </c:pt>
                <c:pt idx="8">
                  <c:v>32.212242335766007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6CB-434B-A2E5-6B8B785B83DD}"/>
            </c:ext>
          </c:extLst>
        </c:ser>
        <c:ser>
          <c:idx val="3"/>
          <c:order val="3"/>
          <c:tx>
            <c:strRef>
              <c:f>'Tech Sys (2-ay) (ILC250)'!$L$57</c:f>
              <c:strCache>
                <c:ptCount val="1"/>
                <c:pt idx="0">
                  <c:v>L-band Cavities and Cryomodules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(ILC250)'!$M$57:$U$57</c:f>
              <c:numCache>
                <c:formatCode>0.0</c:formatCode>
                <c:ptCount val="9"/>
                <c:pt idx="0">
                  <c:v>54.154060936014901</c:v>
                </c:pt>
                <c:pt idx="1">
                  <c:v>94.960133277754011</c:v>
                </c:pt>
                <c:pt idx="2">
                  <c:v>143.96013327775401</c:v>
                </c:pt>
                <c:pt idx="3">
                  <c:v>180.45317473878887</c:v>
                </c:pt>
                <c:pt idx="4">
                  <c:v>179.96013327775395</c:v>
                </c:pt>
                <c:pt idx="5">
                  <c:v>171.72224593258508</c:v>
                </c:pt>
                <c:pt idx="6">
                  <c:v>161.75547009413799</c:v>
                </c:pt>
                <c:pt idx="7">
                  <c:v>142.17123850535501</c:v>
                </c:pt>
                <c:pt idx="8">
                  <c:v>62.781030093739261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6CB-434B-A2E5-6B8B785B83DD}"/>
            </c:ext>
          </c:extLst>
        </c:ser>
        <c:ser>
          <c:idx val="4"/>
          <c:order val="4"/>
          <c:tx>
            <c:strRef>
              <c:f>'Tech Sys (2-ay) (ILC250)'!$L$58</c:f>
              <c:strCache>
                <c:ptCount val="1"/>
                <c:pt idx="0">
                  <c:v>L-band HLRF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(ILC250)'!$M$58:$U$58</c:f>
              <c:numCache>
                <c:formatCode>0.0</c:formatCode>
                <c:ptCount val="9"/>
                <c:pt idx="0">
                  <c:v>49.588562804424228</c:v>
                </c:pt>
                <c:pt idx="1">
                  <c:v>49.5885628044242</c:v>
                </c:pt>
                <c:pt idx="2">
                  <c:v>49.5885628044242</c:v>
                </c:pt>
                <c:pt idx="3">
                  <c:v>49.724421880600737</c:v>
                </c:pt>
                <c:pt idx="4">
                  <c:v>49.588562804424228</c:v>
                </c:pt>
                <c:pt idx="5">
                  <c:v>48.242872439553786</c:v>
                </c:pt>
                <c:pt idx="6">
                  <c:v>47.29334325686483</c:v>
                </c:pt>
                <c:pt idx="7">
                  <c:v>38.694762123406704</c:v>
                </c:pt>
                <c:pt idx="8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6CB-434B-A2E5-6B8B785B83DD}"/>
            </c:ext>
          </c:extLst>
        </c:ser>
        <c:ser>
          <c:idx val="5"/>
          <c:order val="5"/>
          <c:tx>
            <c:strRef>
              <c:f>'Tech Sys (2-ay) (ILC250)'!$L$59</c:f>
              <c:strCache>
                <c:ptCount val="1"/>
                <c:pt idx="0">
                  <c:v>Cryogenics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(ILC250)'!$M$59:$U$59</c:f>
              <c:numCache>
                <c:formatCode>0.0</c:formatCode>
                <c:ptCount val="9"/>
                <c:pt idx="0">
                  <c:v>43.225446387099282</c:v>
                </c:pt>
                <c:pt idx="1">
                  <c:v>48.955705470462597</c:v>
                </c:pt>
                <c:pt idx="2">
                  <c:v>34.11695975038262</c:v>
                </c:pt>
                <c:pt idx="3">
                  <c:v>34.210430872986407</c:v>
                </c:pt>
                <c:pt idx="4">
                  <c:v>32.592565782591805</c:v>
                </c:pt>
                <c:pt idx="5">
                  <c:v>24.966117076840675</c:v>
                </c:pt>
                <c:pt idx="6">
                  <c:v>22.552527721153886</c:v>
                </c:pt>
                <c:pt idx="7">
                  <c:v>20.391737571549022</c:v>
                </c:pt>
                <c:pt idx="8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C6CB-434B-A2E5-6B8B785B83DD}"/>
            </c:ext>
          </c:extLst>
        </c:ser>
        <c:ser>
          <c:idx val="6"/>
          <c:order val="6"/>
          <c:tx>
            <c:strRef>
              <c:f>'Tech Sys (2-ay) (ILC250)'!$L$60</c:f>
              <c:strCache>
                <c:ptCount val="1"/>
                <c:pt idx="0">
                  <c:v>Magnets and Power Supplies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(ILC250)'!$M$60:$U$60</c:f>
              <c:numCache>
                <c:formatCode>0.0</c:formatCode>
                <c:ptCount val="9"/>
                <c:pt idx="0">
                  <c:v>5</c:v>
                </c:pt>
                <c:pt idx="1">
                  <c:v>0</c:v>
                </c:pt>
                <c:pt idx="2">
                  <c:v>93.54350828973044</c:v>
                </c:pt>
                <c:pt idx="3">
                  <c:v>144.02138143804288</c:v>
                </c:pt>
                <c:pt idx="4">
                  <c:v>204.13338195588901</c:v>
                </c:pt>
                <c:pt idx="5">
                  <c:v>169.982622221974</c:v>
                </c:pt>
                <c:pt idx="6">
                  <c:v>152.35755343776299</c:v>
                </c:pt>
                <c:pt idx="7">
                  <c:v>86.859454510283783</c:v>
                </c:pt>
                <c:pt idx="8">
                  <c:v>31.236522563188892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6CB-434B-A2E5-6B8B785B83DD}"/>
            </c:ext>
          </c:extLst>
        </c:ser>
        <c:ser>
          <c:idx val="7"/>
          <c:order val="7"/>
          <c:tx>
            <c:strRef>
              <c:f>'Tech Sys (2-ay) (ILC250)'!$L$61</c:f>
              <c:strCache>
                <c:ptCount val="1"/>
                <c:pt idx="0">
                  <c:v>Integrated Controls and LLRF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(ILC250)'!$M$61:$U$61</c:f>
              <c:numCache>
                <c:formatCode>0.0</c:formatCode>
                <c:ptCount val="9"/>
                <c:pt idx="0">
                  <c:v>29.476799226732947</c:v>
                </c:pt>
                <c:pt idx="1">
                  <c:v>21.960215423916047</c:v>
                </c:pt>
                <c:pt idx="2">
                  <c:v>40.363177938362789</c:v>
                </c:pt>
                <c:pt idx="3">
                  <c:v>54.480700023503672</c:v>
                </c:pt>
                <c:pt idx="4">
                  <c:v>110.2579382311407</c:v>
                </c:pt>
                <c:pt idx="5">
                  <c:v>104.35036577641851</c:v>
                </c:pt>
                <c:pt idx="6">
                  <c:v>100.18193848360053</c:v>
                </c:pt>
                <c:pt idx="7">
                  <c:v>81.567361834908837</c:v>
                </c:pt>
                <c:pt idx="8">
                  <c:v>39.561585726578791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C6CB-434B-A2E5-6B8B785B83DD}"/>
            </c:ext>
          </c:extLst>
        </c:ser>
        <c:ser>
          <c:idx val="8"/>
          <c:order val="8"/>
          <c:tx>
            <c:strRef>
              <c:f>'Tech Sys (2-ay) (ILC250)'!$L$62</c:f>
              <c:strCache>
                <c:ptCount val="1"/>
                <c:pt idx="0">
                  <c:v>Computing Infrastructure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(ILC250)'!$M$62:$U$62</c:f>
              <c:numCache>
                <c:formatCode>0.0</c:formatCode>
                <c:ptCount val="9"/>
                <c:pt idx="0">
                  <c:v>69.689698978182818</c:v>
                </c:pt>
                <c:pt idx="1">
                  <c:v>69.689698978182818</c:v>
                </c:pt>
                <c:pt idx="2">
                  <c:v>69.689698978182818</c:v>
                </c:pt>
                <c:pt idx="3">
                  <c:v>69.880629660314838</c:v>
                </c:pt>
                <c:pt idx="4">
                  <c:v>69.689698978182818</c:v>
                </c:pt>
                <c:pt idx="5">
                  <c:v>69.689698978182818</c:v>
                </c:pt>
                <c:pt idx="6">
                  <c:v>69.689698978182818</c:v>
                </c:pt>
                <c:pt idx="7">
                  <c:v>64.880629660314796</c:v>
                </c:pt>
                <c:pt idx="8">
                  <c:v>47.124076222038099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6CB-434B-A2E5-6B8B785B83DD}"/>
            </c:ext>
          </c:extLst>
        </c:ser>
        <c:ser>
          <c:idx val="9"/>
          <c:order val="9"/>
          <c:tx>
            <c:strRef>
              <c:f>'Tech Sys (2-ay) (ILC250)'!$L$63</c:f>
              <c:strCache>
                <c:ptCount val="1"/>
                <c:pt idx="0">
                  <c:v>Instrumentation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(ILC250)'!$M$63:$U$63</c:f>
              <c:numCache>
                <c:formatCode>0.0</c:formatCode>
                <c:ptCount val="9"/>
                <c:pt idx="0">
                  <c:v>2</c:v>
                </c:pt>
                <c:pt idx="1">
                  <c:v>7</c:v>
                </c:pt>
                <c:pt idx="2">
                  <c:v>44.843138024422942</c:v>
                </c:pt>
                <c:pt idx="3">
                  <c:v>52.481396347496243</c:v>
                </c:pt>
                <c:pt idx="4">
                  <c:v>68.568810275989506</c:v>
                </c:pt>
                <c:pt idx="5">
                  <c:v>46.60482066335458</c:v>
                </c:pt>
                <c:pt idx="6">
                  <c:v>31.106865375934614</c:v>
                </c:pt>
                <c:pt idx="7">
                  <c:v>19.349085613917744</c:v>
                </c:pt>
                <c:pt idx="8">
                  <c:v>6.7146620931250904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C6CB-434B-A2E5-6B8B785B83DD}"/>
            </c:ext>
          </c:extLst>
        </c:ser>
        <c:ser>
          <c:idx val="10"/>
          <c:order val="10"/>
          <c:tx>
            <c:strRef>
              <c:f>'Tech Sys (2-ay) (ILC250)'!$L$64</c:f>
              <c:strCache>
                <c:ptCount val="1"/>
                <c:pt idx="0">
                  <c:v>Dumps and Collimators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(ILC250)'!$M$64:$U$64</c:f>
              <c:numCache>
                <c:formatCode>0.0</c:formatCode>
                <c:ptCount val="9"/>
                <c:pt idx="0">
                  <c:v>3</c:v>
                </c:pt>
                <c:pt idx="1">
                  <c:v>5</c:v>
                </c:pt>
                <c:pt idx="2">
                  <c:v>21.951724496848705</c:v>
                </c:pt>
                <c:pt idx="3">
                  <c:v>22.011866207798974</c:v>
                </c:pt>
                <c:pt idx="4">
                  <c:v>25.85278253582112</c:v>
                </c:pt>
                <c:pt idx="5">
                  <c:v>20.521205574643702</c:v>
                </c:pt>
                <c:pt idx="6">
                  <c:v>16.759205008579265</c:v>
                </c:pt>
                <c:pt idx="7">
                  <c:v>9.2663714565593001</c:v>
                </c:pt>
                <c:pt idx="8">
                  <c:v>1.6138623668077654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C6CB-434B-A2E5-6B8B785B83DD}"/>
            </c:ext>
          </c:extLst>
        </c:ser>
        <c:ser>
          <c:idx val="11"/>
          <c:order val="11"/>
          <c:tx>
            <c:strRef>
              <c:f>'Tech Sys (2-ay) (ILC250)'!$L$65</c:f>
              <c:strCache>
                <c:ptCount val="1"/>
                <c:pt idx="0">
                  <c:v>Vacuum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(ILC250)'!$M$65:$U$65</c:f>
              <c:numCache>
                <c:formatCode>0.0</c:formatCode>
                <c:ptCount val="9"/>
                <c:pt idx="0">
                  <c:v>3</c:v>
                </c:pt>
                <c:pt idx="1">
                  <c:v>4</c:v>
                </c:pt>
                <c:pt idx="2">
                  <c:v>4.7051125882093547</c:v>
                </c:pt>
                <c:pt idx="3">
                  <c:v>7.6087799714773974</c:v>
                </c:pt>
                <c:pt idx="4">
                  <c:v>13.530803270494658</c:v>
                </c:pt>
                <c:pt idx="5">
                  <c:v>12.935991134688027</c:v>
                </c:pt>
                <c:pt idx="6">
                  <c:v>12.516287244469328</c:v>
                </c:pt>
                <c:pt idx="7">
                  <c:v>7.4959999585308692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6CB-434B-A2E5-6B8B785B83DD}"/>
            </c:ext>
          </c:extLst>
        </c:ser>
        <c:ser>
          <c:idx val="12"/>
          <c:order val="12"/>
          <c:tx>
            <c:strRef>
              <c:f>'Tech Sys (2-ay) (ILC250)'!$L$66</c:f>
              <c:strCache>
                <c:ptCount val="1"/>
                <c:pt idx="0">
                  <c:v>Other HLRF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(ILC250)'!$M$66:$U$66</c:f>
              <c:numCache>
                <c:formatCode>0.0</c:formatCode>
                <c:ptCount val="9"/>
                <c:pt idx="0">
                  <c:v>3</c:v>
                </c:pt>
                <c:pt idx="1">
                  <c:v>4</c:v>
                </c:pt>
                <c:pt idx="2">
                  <c:v>4.7299516777883008</c:v>
                </c:pt>
                <c:pt idx="3">
                  <c:v>10.672499393675432</c:v>
                </c:pt>
                <c:pt idx="4">
                  <c:v>10.643339559266481</c:v>
                </c:pt>
                <c:pt idx="5">
                  <c:v>7.8701624111933413</c:v>
                </c:pt>
                <c:pt idx="6">
                  <c:v>5.9133878814781804</c:v>
                </c:pt>
                <c:pt idx="7">
                  <c:v>0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C6CB-434B-A2E5-6B8B785B83DD}"/>
            </c:ext>
          </c:extLst>
        </c:ser>
        <c:ser>
          <c:idx val="13"/>
          <c:order val="13"/>
          <c:tx>
            <c:strRef>
              <c:f>'Tech Sys (2-ay) (ILC250)'!$L$67</c:f>
              <c:strCache>
                <c:ptCount val="1"/>
                <c:pt idx="0">
                  <c:v>Area system specific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(ILC250)'!$M$67:$U$67</c:f>
              <c:numCache>
                <c:formatCode>0.0</c:formatCode>
                <c:ptCount val="9"/>
                <c:pt idx="0">
                  <c:v>10</c:v>
                </c:pt>
                <c:pt idx="1">
                  <c:v>75.647017438543173</c:v>
                </c:pt>
                <c:pt idx="2">
                  <c:v>90.894251859415689</c:v>
                </c:pt>
                <c:pt idx="3">
                  <c:v>111.55314323326493</c:v>
                </c:pt>
                <c:pt idx="4">
                  <c:v>111.24835322443086</c:v>
                </c:pt>
                <c:pt idx="5">
                  <c:v>110.248353224431</c:v>
                </c:pt>
                <c:pt idx="6">
                  <c:v>79.251921525724555</c:v>
                </c:pt>
                <c:pt idx="7">
                  <c:v>40.224694742828525</c:v>
                </c:pt>
                <c:pt idx="8">
                  <c:v>8.4204638523761357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C6CB-434B-A2E5-6B8B785B83DD}"/>
            </c:ext>
          </c:extLst>
        </c:ser>
        <c:ser>
          <c:idx val="14"/>
          <c:order val="14"/>
          <c:tx>
            <c:strRef>
              <c:f>'Tech Sys (2-ay) (ILC250)'!$L$68</c:f>
              <c:strCache>
                <c:ptCount val="1"/>
                <c:pt idx="0">
                  <c:v>Laboratory Management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(ILC250)'!$M$68:$U$68</c:f>
              <c:numCache>
                <c:formatCode>0.0</c:formatCode>
                <c:ptCount val="9"/>
                <c:pt idx="0">
                  <c:v>56.49890459363958</c:v>
                </c:pt>
                <c:pt idx="1">
                  <c:v>169.49671378091872</c:v>
                </c:pt>
                <c:pt idx="2">
                  <c:v>225.99561837455832</c:v>
                </c:pt>
                <c:pt idx="3">
                  <c:v>226.61478445229687</c:v>
                </c:pt>
                <c:pt idx="4">
                  <c:v>225.99561837455832</c:v>
                </c:pt>
                <c:pt idx="5">
                  <c:v>225.99561837455832</c:v>
                </c:pt>
                <c:pt idx="6">
                  <c:v>215.99561837455801</c:v>
                </c:pt>
                <c:pt idx="7">
                  <c:v>200.61478445229699</c:v>
                </c:pt>
                <c:pt idx="8">
                  <c:v>144.03233922261501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C6CB-434B-A2E5-6B8B785B83DD}"/>
            </c:ext>
          </c:extLst>
        </c:ser>
        <c:ser>
          <c:idx val="15"/>
          <c:order val="15"/>
          <c:tx>
            <c:strRef>
              <c:f>'Tech Sys (2-ay) (ILC250)'!$L$69</c:f>
              <c:strCache>
                <c:ptCount val="1"/>
                <c:pt idx="0">
                  <c:v>Simulations and Operations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'Tech Sys (2-ay) (ILC250)'!$M$53:$U$53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'Tech Sys (2-ay) (ILC250)'!$M$69:$U$69</c:f>
              <c:numCache>
                <c:formatCode>0.0</c:formatCode>
                <c:ptCount val="9"/>
                <c:pt idx="0">
                  <c:v>8.7612768111939605</c:v>
                </c:pt>
                <c:pt idx="1">
                  <c:v>8.7612768111939605</c:v>
                </c:pt>
                <c:pt idx="2">
                  <c:v>8.7612768111939605</c:v>
                </c:pt>
                <c:pt idx="3">
                  <c:v>8.7852803093068221</c:v>
                </c:pt>
                <c:pt idx="4">
                  <c:v>8.7612768111939605</c:v>
                </c:pt>
                <c:pt idx="5">
                  <c:v>8.7612768111939605</c:v>
                </c:pt>
                <c:pt idx="6">
                  <c:v>8.7612768111939605</c:v>
                </c:pt>
                <c:pt idx="7">
                  <c:v>8.7852803093068221</c:v>
                </c:pt>
                <c:pt idx="8">
                  <c:v>6.5529549848108264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C6CB-434B-A2E5-6B8B785B83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729846040"/>
        <c:axId val="729844864"/>
      </c:barChart>
      <c:catAx>
        <c:axId val="729846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29844864"/>
        <c:crosses val="autoZero"/>
        <c:auto val="1"/>
        <c:lblAlgn val="ctr"/>
        <c:lblOffset val="100"/>
        <c:noMultiLvlLbl val="0"/>
      </c:catAx>
      <c:valAx>
        <c:axId val="729844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ln>
                  <a:noFill/>
                </a:ln>
                <a:solidFill>
                  <a:schemeClr val="tx1"/>
                </a:solidFill>
                <a:effectLst/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729846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028012304657813"/>
          <c:y val="4.0907644442459076E-2"/>
          <c:w val="0.19879706122755059"/>
          <c:h val="0.935005620311938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ln>
                <a:noFill/>
              </a:ln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70C0"/>
      </a:solidFill>
      <a:round/>
    </a:ln>
    <a:effectLst/>
  </c:spPr>
  <c:txPr>
    <a:bodyPr/>
    <a:lstStyle/>
    <a:p>
      <a:pPr>
        <a:defRPr>
          <a:ln>
            <a:solidFill>
              <a:srgbClr val="0070C0"/>
            </a:solidFill>
          </a:ln>
        </a:defRPr>
      </a:pPr>
      <a:endParaRPr lang="ja-JP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ILC TDR Explicit Labor profile, excluding Installation
</a:t>
            </a:r>
          </a:p>
        </c:rich>
      </c:tx>
      <c:layout>
        <c:manualLayout>
          <c:xMode val="edge"/>
          <c:yMode val="edge"/>
          <c:x val="8.0980834426946605E-2"/>
          <c:y val="9.2592592592592605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94112259405074E-2"/>
          <c:y val="9.5995431126664699E-2"/>
          <c:w val="0.60733322397200296"/>
          <c:h val="0.7612369981530090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'Tech Systems (2-ay)'!$A$4</c:f>
              <c:strCache>
                <c:ptCount val="1"/>
                <c:pt idx="0">
                  <c:v>CFS-Civil construction</c:v>
                </c:pt>
              </c:strCache>
            </c:strRef>
          </c:tx>
          <c:invertIfNegative val="0"/>
          <c:val>
            <c:numRef>
              <c:f>'Tech Systems (2-ay)'!$M$4:$U$4</c:f>
              <c:numCache>
                <c:formatCode>General</c:formatCode>
                <c:ptCount val="9"/>
                <c:pt idx="0">
                  <c:v>55.944432781134729</c:v>
                </c:pt>
                <c:pt idx="1">
                  <c:v>55.944432781134729</c:v>
                </c:pt>
                <c:pt idx="2">
                  <c:v>50.111823621702641</c:v>
                </c:pt>
                <c:pt idx="3">
                  <c:v>28.026217759077653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7FD-2448-BEF2-9E6B420B18BB}"/>
            </c:ext>
          </c:extLst>
        </c:ser>
        <c:ser>
          <c:idx val="1"/>
          <c:order val="1"/>
          <c:tx>
            <c:strRef>
              <c:f>'Tech Systems (2-ay)'!$A$5</c:f>
              <c:strCache>
                <c:ptCount val="1"/>
                <c:pt idx="0">
                  <c:v>CFS-other</c:v>
                </c:pt>
              </c:strCache>
            </c:strRef>
          </c:tx>
          <c:invertIfNegative val="0"/>
          <c:val>
            <c:numRef>
              <c:f>'Tech Systems (2-ay)'!$M$5:$U$5</c:f>
              <c:numCache>
                <c:formatCode>General</c:formatCode>
                <c:ptCount val="9"/>
                <c:pt idx="0">
                  <c:v>0</c:v>
                </c:pt>
                <c:pt idx="1">
                  <c:v>3.084894683509535</c:v>
                </c:pt>
                <c:pt idx="2">
                  <c:v>7.56327850762528</c:v>
                </c:pt>
                <c:pt idx="3">
                  <c:v>25.203130891079564</c:v>
                </c:pt>
                <c:pt idx="4">
                  <c:v>35.28949957005964</c:v>
                </c:pt>
                <c:pt idx="5">
                  <c:v>22.503819487238346</c:v>
                </c:pt>
                <c:pt idx="6">
                  <c:v>20.313236161274819</c:v>
                </c:pt>
                <c:pt idx="7">
                  <c:v>1.7252337561630664</c:v>
                </c:pt>
                <c:pt idx="8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7FD-2448-BEF2-9E6B420B18BB}"/>
            </c:ext>
          </c:extLst>
        </c:ser>
        <c:ser>
          <c:idx val="5"/>
          <c:order val="2"/>
          <c:tx>
            <c:strRef>
              <c:f>'Tech Systems (2-ay)'!$A$6</c:f>
              <c:strCache>
                <c:ptCount val="1"/>
                <c:pt idx="0">
                  <c:v>Survey and alignment</c:v>
                </c:pt>
              </c:strCache>
            </c:strRef>
          </c:tx>
          <c:invertIfNegative val="0"/>
          <c:val>
            <c:numRef>
              <c:f>'Tech Systems (2-ay)'!$M$6:$U$6</c:f>
              <c:numCache>
                <c:formatCode>General</c:formatCode>
                <c:ptCount val="9"/>
                <c:pt idx="0">
                  <c:v>0</c:v>
                </c:pt>
                <c:pt idx="1">
                  <c:v>5.6601116358952348</c:v>
                </c:pt>
                <c:pt idx="2">
                  <c:v>13.549676539760341</c:v>
                </c:pt>
                <c:pt idx="3">
                  <c:v>45.942948594972414</c:v>
                </c:pt>
                <c:pt idx="4">
                  <c:v>70.18693736406496</c:v>
                </c:pt>
                <c:pt idx="5">
                  <c:v>66.193120275185606</c:v>
                </c:pt>
                <c:pt idx="6">
                  <c:v>65.383052401882452</c:v>
                </c:pt>
                <c:pt idx="7">
                  <c:v>45.977240350111032</c:v>
                </c:pt>
                <c:pt idx="8">
                  <c:v>23.57750107342207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7FD-2448-BEF2-9E6B420B18BB}"/>
            </c:ext>
          </c:extLst>
        </c:ser>
        <c:ser>
          <c:idx val="2"/>
          <c:order val="3"/>
          <c:tx>
            <c:strRef>
              <c:f>'Tech Systems (2-ay)'!$A$7</c:f>
              <c:strCache>
                <c:ptCount val="1"/>
                <c:pt idx="0">
                  <c:v>L-band Cavities and Cryomodules</c:v>
                </c:pt>
              </c:strCache>
            </c:strRef>
          </c:tx>
          <c:invertIfNegative val="0"/>
          <c:val>
            <c:numRef>
              <c:f>'Tech Systems (2-ay)'!$M$7:$U$7</c:f>
              <c:numCache>
                <c:formatCode>General</c:formatCode>
                <c:ptCount val="9"/>
                <c:pt idx="0">
                  <c:v>18.998739511429381</c:v>
                </c:pt>
                <c:pt idx="1">
                  <c:v>289.39304124237162</c:v>
                </c:pt>
                <c:pt idx="2">
                  <c:v>289.39304124237162</c:v>
                </c:pt>
                <c:pt idx="3">
                  <c:v>290.185898889611</c:v>
                </c:pt>
                <c:pt idx="4">
                  <c:v>289.39304124237162</c:v>
                </c:pt>
                <c:pt idx="5">
                  <c:v>281.15515389720269</c:v>
                </c:pt>
                <c:pt idx="6">
                  <c:v>256.34369948334108</c:v>
                </c:pt>
                <c:pt idx="7">
                  <c:v>257.04601098877492</c:v>
                </c:pt>
                <c:pt idx="8">
                  <c:v>106.04903732050551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7FD-2448-BEF2-9E6B420B18BB}"/>
            </c:ext>
          </c:extLst>
        </c:ser>
        <c:ser>
          <c:idx val="3"/>
          <c:order val="4"/>
          <c:tx>
            <c:strRef>
              <c:f>'Tech Systems (2-ay)'!$A$8</c:f>
              <c:strCache>
                <c:ptCount val="1"/>
                <c:pt idx="0">
                  <c:v>L-band HLRF</c:v>
                </c:pt>
              </c:strCache>
            </c:strRef>
          </c:tx>
          <c:invertIfNegative val="0"/>
          <c:val>
            <c:numRef>
              <c:f>'Tech Systems (2-ay)'!$M$8:$U$8</c:f>
              <c:numCache>
                <c:formatCode>General</c:formatCode>
                <c:ptCount val="9"/>
                <c:pt idx="0">
                  <c:v>81.201012225536772</c:v>
                </c:pt>
                <c:pt idx="1">
                  <c:v>81.201012225536772</c:v>
                </c:pt>
                <c:pt idx="2">
                  <c:v>81.201012225536772</c:v>
                </c:pt>
                <c:pt idx="3">
                  <c:v>81.423480752182058</c:v>
                </c:pt>
                <c:pt idx="4">
                  <c:v>81.201012225536772</c:v>
                </c:pt>
                <c:pt idx="5">
                  <c:v>79.855321860666308</c:v>
                </c:pt>
                <c:pt idx="6">
                  <c:v>78.90579267797736</c:v>
                </c:pt>
                <c:pt idx="7">
                  <c:v>32.85939859466454</c:v>
                </c:pt>
                <c:pt idx="8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7FD-2448-BEF2-9E6B420B18BB}"/>
            </c:ext>
          </c:extLst>
        </c:ser>
        <c:ser>
          <c:idx val="4"/>
          <c:order val="5"/>
          <c:tx>
            <c:strRef>
              <c:f>'Tech Systems (2-ay)'!$A$9</c:f>
              <c:strCache>
                <c:ptCount val="1"/>
                <c:pt idx="0">
                  <c:v>Cryogenics</c:v>
                </c:pt>
              </c:strCache>
            </c:strRef>
          </c:tx>
          <c:invertIfNegative val="0"/>
          <c:val>
            <c:numRef>
              <c:f>'Tech Systems (2-ay)'!$M$9:$U$9</c:f>
              <c:numCache>
                <c:formatCode>General</c:formatCode>
                <c:ptCount val="9"/>
                <c:pt idx="0">
                  <c:v>43.225446387099282</c:v>
                </c:pt>
                <c:pt idx="1">
                  <c:v>48.955705470462597</c:v>
                </c:pt>
                <c:pt idx="2">
                  <c:v>48.955705470462597</c:v>
                </c:pt>
                <c:pt idx="3">
                  <c:v>49.089830690929617</c:v>
                </c:pt>
                <c:pt idx="4">
                  <c:v>47.431311502671782</c:v>
                </c:pt>
                <c:pt idx="5">
                  <c:v>39.804862796920659</c:v>
                </c:pt>
                <c:pt idx="6">
                  <c:v>37.391273441233864</c:v>
                </c:pt>
                <c:pt idx="7">
                  <c:v>15.571160446760404</c:v>
                </c:pt>
                <c:pt idx="8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27FD-2448-BEF2-9E6B420B18BB}"/>
            </c:ext>
          </c:extLst>
        </c:ser>
        <c:ser>
          <c:idx val="6"/>
          <c:order val="6"/>
          <c:tx>
            <c:strRef>
              <c:f>'Tech Systems (2-ay)'!$A$10</c:f>
              <c:strCache>
                <c:ptCount val="1"/>
                <c:pt idx="0">
                  <c:v>Magnets and Power Supplies</c:v>
                </c:pt>
              </c:strCache>
            </c:strRef>
          </c:tx>
          <c:invertIfNegative val="0"/>
          <c:val>
            <c:numRef>
              <c:f>'Tech Systems (2-ay)'!$M$10:$U$10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93.54350828973044</c:v>
                </c:pt>
                <c:pt idx="3">
                  <c:v>144.02138143804288</c:v>
                </c:pt>
                <c:pt idx="4">
                  <c:v>252.49704414655946</c:v>
                </c:pt>
                <c:pt idx="5">
                  <c:v>213.34628441264502</c:v>
                </c:pt>
                <c:pt idx="6">
                  <c:v>185.72121562843432</c:v>
                </c:pt>
                <c:pt idx="7">
                  <c:v>120.31452399462775</c:v>
                </c:pt>
                <c:pt idx="8">
                  <c:v>45.039023907822617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7FD-2448-BEF2-9E6B420B18BB}"/>
            </c:ext>
          </c:extLst>
        </c:ser>
        <c:ser>
          <c:idx val="7"/>
          <c:order val="7"/>
          <c:tx>
            <c:strRef>
              <c:f>'Tech Systems (2-ay)'!$A$11</c:f>
              <c:strCache>
                <c:ptCount val="1"/>
                <c:pt idx="0">
                  <c:v>Integrated Controls and LLRF</c:v>
                </c:pt>
              </c:strCache>
            </c:strRef>
          </c:tx>
          <c:invertIfNegative val="0"/>
          <c:val>
            <c:numRef>
              <c:f>'Tech Systems (2-ay)'!$M$11:$U$11</c:f>
              <c:numCache>
                <c:formatCode>General</c:formatCode>
                <c:ptCount val="9"/>
                <c:pt idx="0">
                  <c:v>29.476799226732947</c:v>
                </c:pt>
                <c:pt idx="1">
                  <c:v>29.476799226732947</c:v>
                </c:pt>
                <c:pt idx="2">
                  <c:v>47.879761741179685</c:v>
                </c:pt>
                <c:pt idx="3">
                  <c:v>62.017877206602265</c:v>
                </c:pt>
                <c:pt idx="4">
                  <c:v>153.75926150107608</c:v>
                </c:pt>
                <c:pt idx="5">
                  <c:v>147.8516890463539</c:v>
                </c:pt>
                <c:pt idx="6">
                  <c:v>143.6832617535359</c:v>
                </c:pt>
                <c:pt idx="7">
                  <c:v>125.1878668124331</c:v>
                </c:pt>
                <c:pt idx="8">
                  <c:v>60.070415966863472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27FD-2448-BEF2-9E6B420B18BB}"/>
            </c:ext>
          </c:extLst>
        </c:ser>
        <c:ser>
          <c:idx val="8"/>
          <c:order val="8"/>
          <c:tx>
            <c:strRef>
              <c:f>'Tech Systems (2-ay)'!$A$12</c:f>
              <c:strCache>
                <c:ptCount val="1"/>
                <c:pt idx="0">
                  <c:v>Computing Infrastructure</c:v>
                </c:pt>
              </c:strCache>
            </c:strRef>
          </c:tx>
          <c:invertIfNegative val="0"/>
          <c:val>
            <c:numRef>
              <c:f>'Tech Systems (2-ay)'!$M$12:$U$12</c:f>
              <c:numCache>
                <c:formatCode>General</c:formatCode>
                <c:ptCount val="9"/>
                <c:pt idx="0">
                  <c:v>93.543220104943387</c:v>
                </c:pt>
                <c:pt idx="1">
                  <c:v>93.543220104943387</c:v>
                </c:pt>
                <c:pt idx="2">
                  <c:v>93.543220104943387</c:v>
                </c:pt>
                <c:pt idx="3">
                  <c:v>93.799502899751459</c:v>
                </c:pt>
                <c:pt idx="4">
                  <c:v>93.543220104943387</c:v>
                </c:pt>
                <c:pt idx="5">
                  <c:v>93.543220104943387</c:v>
                </c:pt>
                <c:pt idx="6">
                  <c:v>93.543220104943387</c:v>
                </c:pt>
                <c:pt idx="7">
                  <c:v>93.799502899751459</c:v>
                </c:pt>
                <c:pt idx="8">
                  <c:v>69.965202982601497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7FD-2448-BEF2-9E6B420B18BB}"/>
            </c:ext>
          </c:extLst>
        </c:ser>
        <c:ser>
          <c:idx val="9"/>
          <c:order val="9"/>
          <c:tx>
            <c:strRef>
              <c:f>'Tech Systems (2-ay)'!$A$13</c:f>
              <c:strCache>
                <c:ptCount val="1"/>
                <c:pt idx="0">
                  <c:v>Instrumentation</c:v>
                </c:pt>
              </c:strCache>
            </c:strRef>
          </c:tx>
          <c:invertIfNegative val="0"/>
          <c:val>
            <c:numRef>
              <c:f>'Tech Systems (2-ay)'!$M$13:$U$13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44.843138024422942</c:v>
                </c:pt>
                <c:pt idx="3">
                  <c:v>52.481396347496243</c:v>
                </c:pt>
                <c:pt idx="4">
                  <c:v>76.312606802044087</c:v>
                </c:pt>
                <c:pt idx="5">
                  <c:v>54.348617189409175</c:v>
                </c:pt>
                <c:pt idx="6">
                  <c:v>38.850661901989206</c:v>
                </c:pt>
                <c:pt idx="7">
                  <c:v>27.114098020865637</c:v>
                </c:pt>
                <c:pt idx="8">
                  <c:v>9.9182601080134294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27FD-2448-BEF2-9E6B420B18BB}"/>
            </c:ext>
          </c:extLst>
        </c:ser>
        <c:ser>
          <c:idx val="10"/>
          <c:order val="10"/>
          <c:tx>
            <c:strRef>
              <c:f>'Tech Systems (2-ay)'!$A$14</c:f>
              <c:strCache>
                <c:ptCount val="1"/>
                <c:pt idx="0">
                  <c:v>Dumps and Collimators</c:v>
                </c:pt>
              </c:strCache>
            </c:strRef>
          </c:tx>
          <c:invertIfNegative val="0"/>
          <c:val>
            <c:numRef>
              <c:f>'Tech Systems (2-ay)'!$M$14:$U$14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21.951724496848705</c:v>
                </c:pt>
                <c:pt idx="3">
                  <c:v>22.011866207798974</c:v>
                </c:pt>
                <c:pt idx="4">
                  <c:v>27.188044012247914</c:v>
                </c:pt>
                <c:pt idx="5">
                  <c:v>21.856467051070503</c:v>
                </c:pt>
                <c:pt idx="6">
                  <c:v>18.094466485006063</c:v>
                </c:pt>
                <c:pt idx="7">
                  <c:v>10.605291183606447</c:v>
                </c:pt>
                <c:pt idx="8">
                  <c:v>2.1662582104802217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27FD-2448-BEF2-9E6B420B18BB}"/>
            </c:ext>
          </c:extLst>
        </c:ser>
        <c:ser>
          <c:idx val="11"/>
          <c:order val="11"/>
          <c:tx>
            <c:strRef>
              <c:f>'Tech Systems (2-ay)'!$A$15</c:f>
              <c:strCache>
                <c:ptCount val="1"/>
                <c:pt idx="0">
                  <c:v>Vacuum</c:v>
                </c:pt>
              </c:strCache>
            </c:strRef>
          </c:tx>
          <c:invertIfNegative val="0"/>
          <c:val>
            <c:numRef>
              <c:f>'Tech Systems (2-ay)'!$M$15:$U$15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4.7051125882093547</c:v>
                </c:pt>
                <c:pt idx="3">
                  <c:v>7.6087799714773974</c:v>
                </c:pt>
                <c:pt idx="4">
                  <c:v>15.564920237487755</c:v>
                </c:pt>
                <c:pt idx="5">
                  <c:v>14.970108101681124</c:v>
                </c:pt>
                <c:pt idx="6">
                  <c:v>14.550404211462425</c:v>
                </c:pt>
                <c:pt idx="7">
                  <c:v>9.5356898487212067</c:v>
                </c:pt>
                <c:pt idx="8">
                  <c:v>3.3000447167978262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27FD-2448-BEF2-9E6B420B18BB}"/>
            </c:ext>
          </c:extLst>
        </c:ser>
        <c:ser>
          <c:idx val="12"/>
          <c:order val="12"/>
          <c:tx>
            <c:strRef>
              <c:f>'Tech Systems (2-ay)'!$L$16</c:f>
              <c:strCache>
                <c:ptCount val="1"/>
                <c:pt idx="0">
                  <c:v>Other HLRF</c:v>
                </c:pt>
              </c:strCache>
            </c:strRef>
          </c:tx>
          <c:invertIfNegative val="0"/>
          <c:val>
            <c:numRef>
              <c:f>'Tech Systems (2-ay)'!$M$16:$U$16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4.7299516777883008</c:v>
                </c:pt>
                <c:pt idx="3">
                  <c:v>10.672499393675432</c:v>
                </c:pt>
                <c:pt idx="4">
                  <c:v>10.643339559266481</c:v>
                </c:pt>
                <c:pt idx="5">
                  <c:v>7.8701624111933413</c:v>
                </c:pt>
                <c:pt idx="6">
                  <c:v>5.9133878814781804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27FD-2448-BEF2-9E6B420B18BB}"/>
            </c:ext>
          </c:extLst>
        </c:ser>
        <c:ser>
          <c:idx val="13"/>
          <c:order val="13"/>
          <c:tx>
            <c:strRef>
              <c:f>'Tech Systems (2-ay)'!$A$17</c:f>
              <c:strCache>
                <c:ptCount val="1"/>
                <c:pt idx="0">
                  <c:v>Area system specific</c:v>
                </c:pt>
              </c:strCache>
            </c:strRef>
          </c:tx>
          <c:invertIfNegative val="0"/>
          <c:val>
            <c:numRef>
              <c:f>'Tech Systems (2-ay)'!$M$17:$U$17</c:f>
              <c:numCache>
                <c:formatCode>General</c:formatCode>
                <c:ptCount val="9"/>
                <c:pt idx="0">
                  <c:v>0</c:v>
                </c:pt>
                <c:pt idx="1">
                  <c:v>75.647017438543173</c:v>
                </c:pt>
                <c:pt idx="2">
                  <c:v>90.894251859415689</c:v>
                </c:pt>
                <c:pt idx="3">
                  <c:v>121.67411643852276</c:v>
                </c:pt>
                <c:pt idx="4">
                  <c:v>121.34167349743389</c:v>
                </c:pt>
                <c:pt idx="5">
                  <c:v>121.34167349743389</c:v>
                </c:pt>
                <c:pt idx="6">
                  <c:v>100.68690635888937</c:v>
                </c:pt>
                <c:pt idx="7">
                  <c:v>50.345667948086358</c:v>
                </c:pt>
                <c:pt idx="8">
                  <c:v>12.596056622851364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27FD-2448-BEF2-9E6B420B18BB}"/>
            </c:ext>
          </c:extLst>
        </c:ser>
        <c:ser>
          <c:idx val="14"/>
          <c:order val="14"/>
          <c:tx>
            <c:strRef>
              <c:f>'Tech Systems (2-ay)'!$A$18</c:f>
              <c:strCache>
                <c:ptCount val="1"/>
                <c:pt idx="0">
                  <c:v>Laboratory Management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val>
            <c:numRef>
              <c:f>'Tech Systems (2-ay)'!$M$18:$U$18</c:f>
              <c:numCache>
                <c:formatCode>General</c:formatCode>
                <c:ptCount val="9"/>
                <c:pt idx="0">
                  <c:v>75.837455830388691</c:v>
                </c:pt>
                <c:pt idx="1">
                  <c:v>227.51236749116606</c:v>
                </c:pt>
                <c:pt idx="2">
                  <c:v>303.34982332155477</c:v>
                </c:pt>
                <c:pt idx="3">
                  <c:v>304.18091872791524</c:v>
                </c:pt>
                <c:pt idx="4">
                  <c:v>303.34982332155477</c:v>
                </c:pt>
                <c:pt idx="5">
                  <c:v>303.34982332155477</c:v>
                </c:pt>
                <c:pt idx="6">
                  <c:v>303.34982332155477</c:v>
                </c:pt>
                <c:pt idx="7">
                  <c:v>304.18091872791524</c:v>
                </c:pt>
                <c:pt idx="8">
                  <c:v>226.88904593639577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27FD-2448-BEF2-9E6B420B18BB}"/>
            </c:ext>
          </c:extLst>
        </c:ser>
        <c:ser>
          <c:idx val="15"/>
          <c:order val="15"/>
          <c:tx>
            <c:strRef>
              <c:f>'Tech Systems (2-ay)'!$A$19</c:f>
              <c:strCache>
                <c:ptCount val="1"/>
                <c:pt idx="0">
                  <c:v>Simulations and Operations</c:v>
                </c:pt>
              </c:strCache>
            </c:strRef>
          </c:tx>
          <c:invertIfNegative val="0"/>
          <c:val>
            <c:numRef>
              <c:f>'Tech Systems (2-ay)'!$M$19:$U$19</c:f>
              <c:numCache>
                <c:formatCode>General</c:formatCode>
                <c:ptCount val="9"/>
                <c:pt idx="0">
                  <c:v>11.760103102273773</c:v>
                </c:pt>
                <c:pt idx="1">
                  <c:v>11.760103102273773</c:v>
                </c:pt>
                <c:pt idx="2">
                  <c:v>11.760103102273773</c:v>
                </c:pt>
                <c:pt idx="3">
                  <c:v>11.792322562827948</c:v>
                </c:pt>
                <c:pt idx="4">
                  <c:v>11.760103102273773</c:v>
                </c:pt>
                <c:pt idx="5">
                  <c:v>11.760103102273773</c:v>
                </c:pt>
                <c:pt idx="6">
                  <c:v>11.760103102273773</c:v>
                </c:pt>
                <c:pt idx="7">
                  <c:v>11.792322562827948</c:v>
                </c:pt>
                <c:pt idx="8">
                  <c:v>8.7959127312897003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27FD-2448-BEF2-9E6B420B18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29852704"/>
        <c:axId val="729853096"/>
      </c:barChart>
      <c:catAx>
        <c:axId val="7298527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29853096"/>
        <c:crosses val="autoZero"/>
        <c:auto val="1"/>
        <c:lblAlgn val="ctr"/>
        <c:lblOffset val="100"/>
        <c:noMultiLvlLbl val="0"/>
      </c:catAx>
      <c:valAx>
        <c:axId val="729853096"/>
        <c:scaling>
          <c:orientation val="minMax"/>
          <c:max val="165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Labor</a:t>
                </a:r>
                <a:r>
                  <a:rPr lang="en-US" baseline="0"/>
                  <a:t> (FTE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29852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584167213473305"/>
          <c:y val="8.7458928745017997E-2"/>
          <c:w val="0.26374166119859999"/>
          <c:h val="0.89298337707786501"/>
        </c:manualLayout>
      </c:layout>
      <c:overlay val="0"/>
    </c:legend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86138-4612-AA41-8A1E-C56D22518C92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7BDDD-10FB-174C-B059-9358A206A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686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F8D4E-FB1B-F447-80CF-32DD76FF4078}" type="datetimeFigureOut">
              <a:rPr kumimoji="1" lang="ja-JP" altLang="en-US" smtClean="0"/>
              <a:t>2019/6/18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8D2CBF-C781-3146-87D5-38F185DAE5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7043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8D2CBF-C781-3146-87D5-38F185DAE57F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824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527"/>
            <a:ext cx="103632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1643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137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740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740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217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643"/>
            <a:ext cx="103632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03237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53678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7118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06260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42769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46134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00675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61879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7" y="273268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12" indent="0">
              <a:buNone/>
              <a:defRPr sz="1200"/>
            </a:lvl2pPr>
            <a:lvl3pPr marL="914423" indent="0">
              <a:buNone/>
              <a:defRPr sz="1000"/>
            </a:lvl3pPr>
            <a:lvl4pPr marL="1371634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9" indent="0">
              <a:buNone/>
              <a:defRPr sz="900"/>
            </a:lvl7pPr>
            <a:lvl8pPr marL="3200480" indent="0">
              <a:buNone/>
              <a:defRPr sz="900"/>
            </a:lvl8pPr>
            <a:lvl9pPr marL="3657691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96067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3162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12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12" indent="0">
              <a:buNone/>
              <a:defRPr sz="1200"/>
            </a:lvl2pPr>
            <a:lvl3pPr marL="914423" indent="0">
              <a:buNone/>
              <a:defRPr sz="1000"/>
            </a:lvl3pPr>
            <a:lvl4pPr marL="1371634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9" indent="0">
              <a:buNone/>
              <a:defRPr sz="900"/>
            </a:lvl7pPr>
            <a:lvl8pPr marL="3200480" indent="0">
              <a:buNone/>
              <a:defRPr sz="900"/>
            </a:lvl8pPr>
            <a:lvl9pPr marL="3657691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27238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1576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856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856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003488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57883" y="1443550"/>
            <a:ext cx="10903663" cy="4659556"/>
          </a:xfrm>
          <a:prstGeom prst="rect">
            <a:avLst/>
          </a:prstGeom>
        </p:spPr>
        <p:txBody>
          <a:bodyPr lIns="0" rIns="0"/>
          <a:lstStyle>
            <a:lvl2pPr marL="415439" indent="-415439">
              <a:defRPr sz="2200">
                <a:latin typeface="+mj-lt"/>
                <a:cs typeface="Arial"/>
              </a:defRPr>
            </a:lvl2pPr>
            <a:lvl3pPr marL="731345" indent="-315908">
              <a:defRPr sz="1800">
                <a:latin typeface="+mj-lt"/>
                <a:cs typeface="Arial"/>
              </a:defRPr>
            </a:lvl3pPr>
            <a:lvl4pPr marL="1038598" indent="-307255">
              <a:buFont typeface="Lucida Grande"/>
              <a:buChar char="‒"/>
              <a:defRPr sz="1600">
                <a:latin typeface="+mj-lt"/>
                <a:cs typeface="Arial"/>
              </a:defRPr>
            </a:lvl4pPr>
            <a:lvl5pPr marL="1246315" indent="-207721">
              <a:defRPr sz="1600">
                <a:latin typeface="+mj-lt"/>
                <a:cs typeface="Arial"/>
              </a:defRPr>
            </a:lvl5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9054" y="6383886"/>
            <a:ext cx="284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pPr algn="r"/>
            <a:fld id="{AAB6FA28-7AEC-3F43-9C2D-3DB969CFEC6A}" type="slidenum">
              <a:rPr lang="en-US" smtClean="0">
                <a:latin typeface="Calibri"/>
              </a:rPr>
              <a:pPr algn="r"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08369" y="773550"/>
            <a:ext cx="9975274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+mj-lt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77695" y="6383886"/>
            <a:ext cx="280457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>
                <a:latin typeface="Calibri"/>
              </a:rPr>
              <a:t>ay-2017/9/26</a:t>
            </a:r>
            <a:endParaRPr lang="en-US" dirty="0">
              <a:latin typeface="Calibri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68967" y="6383886"/>
            <a:ext cx="21859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>
                <a:latin typeface="Calibri"/>
              </a:rPr>
              <a:t>ILC Project-Cost Overview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1906286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587"/>
            <a:ext cx="103632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614250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292371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706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844258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99139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308558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580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70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361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293655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6" y="27321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093920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073816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46339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800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800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565248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787884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598470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8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610029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994473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89511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9809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052829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250210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9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156207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665387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614440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1" y="274643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177864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60" cy="114348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</a:rPr>
              <a:t>AY-2015/11/17b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</a:rPr>
              <a:t>加速器建設への人材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A7F02-CC73-E048-A759-CA7A0F1AE62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1551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8366" y="1789547"/>
            <a:ext cx="9975273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08366" y="769700"/>
            <a:ext cx="9975273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latin typeface="Calibri"/>
              </a:rPr>
              <a:t>AY-2015/11/17b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latin typeface="Calibri"/>
              </a:rPr>
              <a:t>ILC</a:t>
            </a:r>
            <a:r>
              <a:rPr lang="ja-JP" altLang="en-US">
                <a:latin typeface="Calibri"/>
              </a:rPr>
              <a:t>加速器建設への人材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8497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287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5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798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7" y="2731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12" indent="0">
              <a:buNone/>
              <a:defRPr sz="1200"/>
            </a:lvl2pPr>
            <a:lvl3pPr marL="914423" indent="0">
              <a:buNone/>
              <a:defRPr sz="1000"/>
            </a:lvl3pPr>
            <a:lvl4pPr marL="1371634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9" indent="0">
              <a:buNone/>
              <a:defRPr sz="900"/>
            </a:lvl7pPr>
            <a:lvl8pPr marL="3200480" indent="0">
              <a:buNone/>
              <a:defRPr sz="900"/>
            </a:lvl8pPr>
            <a:lvl9pPr marL="3657691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639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12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12" indent="0">
              <a:buNone/>
              <a:defRPr sz="1200"/>
            </a:lvl2pPr>
            <a:lvl3pPr marL="914423" indent="0">
              <a:buNone/>
              <a:defRPr sz="1000"/>
            </a:lvl3pPr>
            <a:lvl4pPr marL="1371634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9" indent="0">
              <a:buNone/>
              <a:defRPr sz="900"/>
            </a:lvl7pPr>
            <a:lvl8pPr marL="3200480" indent="0">
              <a:buNone/>
              <a:defRPr sz="900"/>
            </a:lvl8pPr>
            <a:lvl9pPr marL="3657691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105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4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4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ILC Project-Cost Overview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4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EB0F9-2015-8A4C-9AB3-B76066324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691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12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8" indent="-342908" algn="l" defTabSz="457212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69" indent="-285757" algn="l" defTabSz="457212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457212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457212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457212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457212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457212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457212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457212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56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ay-2017/9/26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56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Project-Cost Overview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56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5280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457212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8" indent="-342908" algn="l" defTabSz="457212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69" indent="-285757" algn="l" defTabSz="457212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457212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457212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457212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457212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457212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457212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457212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45721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51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51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WG3 Report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51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3CF88-7736-1A4F-90D6-A510BE416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8466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AY-2015/11/17b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加速器建設への人材 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01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920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</p:sldLayoutIdLst>
  <p:hf hdr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85950" y="1203188"/>
            <a:ext cx="8420100" cy="2312737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ja-JP" b="1" dirty="0"/>
              <a:t>Update of Human Resource Estimate for </a:t>
            </a:r>
            <a:r>
              <a:rPr lang="en-US" altLang="ja-JP" sz="4000" b="1" dirty="0">
                <a:solidFill>
                  <a:srgbClr val="FF0000"/>
                </a:solidFill>
                <a:sym typeface="Wingdings"/>
              </a:rPr>
              <a:t>ILC-250</a:t>
            </a:r>
            <a:endParaRPr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35775" y="4030644"/>
            <a:ext cx="6934200" cy="1835584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sz="2600" dirty="0">
                <a:solidFill>
                  <a:schemeClr val="tx1"/>
                </a:solidFill>
              </a:rPr>
              <a:t>A. Yamamoto and S. </a:t>
            </a:r>
            <a:r>
              <a:rPr lang="en-US" altLang="ja-JP" sz="2600" dirty="0" err="1">
                <a:solidFill>
                  <a:schemeClr val="tx1"/>
                </a:solidFill>
              </a:rPr>
              <a:t>Michizono</a:t>
            </a:r>
            <a:endParaRPr lang="en-US" altLang="ja-JP" sz="2600" dirty="0">
              <a:solidFill>
                <a:schemeClr val="tx1"/>
              </a:solidFill>
            </a:endParaRPr>
          </a:p>
          <a:p>
            <a:endParaRPr lang="en-US" altLang="ja-JP" sz="2600" dirty="0">
              <a:solidFill>
                <a:schemeClr val="tx1"/>
              </a:solidFill>
            </a:endParaRPr>
          </a:p>
          <a:p>
            <a:r>
              <a:rPr lang="en-US" altLang="ja-JP" sz="2600" dirty="0">
                <a:solidFill>
                  <a:srgbClr val="0070C0"/>
                </a:solidFill>
              </a:rPr>
              <a:t>Provided for discussions at KEK-ILC Int’l WG: </a:t>
            </a:r>
          </a:p>
          <a:p>
            <a:r>
              <a:rPr lang="en-US" altLang="ja-JP" sz="2600" dirty="0">
                <a:solidFill>
                  <a:srgbClr val="0070C0"/>
                </a:solidFill>
              </a:rPr>
              <a:t>190526a </a:t>
            </a:r>
          </a:p>
          <a:p>
            <a:r>
              <a:rPr lang="en-US" altLang="ja-JP" sz="2600" dirty="0">
                <a:solidFill>
                  <a:srgbClr val="FF0000"/>
                </a:solidFill>
              </a:rPr>
              <a:t>Updated: , 190602, 190618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ay-2017/12/</a:t>
            </a:r>
            <a:r>
              <a:rPr lang="en-US" altLang="ja-JP" dirty="0"/>
              <a:t>11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887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17739F31-C254-404F-A33A-87B7DFA84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66D0AF16-EFB3-2244-956B-289CE8F76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10</a:t>
            </a:fld>
            <a:endParaRPr kumimoji="1" lang="ja-JP" altLang="en-US"/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xmlns="" id="{C65E42B3-FD75-9D47-AA25-7B54E48453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3619817"/>
              </p:ext>
            </p:extLst>
          </p:nvPr>
        </p:nvGraphicFramePr>
        <p:xfrm>
          <a:off x="952857" y="548641"/>
          <a:ext cx="10426963" cy="5261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9FA92363-84D0-4E49-B291-38B20E57D84B}"/>
              </a:ext>
            </a:extLst>
          </p:cNvPr>
          <p:cNvSpPr txBox="1"/>
          <p:nvPr/>
        </p:nvSpPr>
        <p:spPr>
          <a:xfrm>
            <a:off x="1119251" y="5987120"/>
            <a:ext cx="1028012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Excel Reference: TDR-schedule-Labor-resource-180118(v1)-180114-190602, Sheet: Tech Sys (2-ay)(ILC250)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961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7EC16A0D-4B14-7B46-9722-00A927DEB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11</a:t>
            </a:fld>
            <a:endParaRPr kumimoji="1" lang="ja-JP" altLang="en-US"/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xmlns="" id="{19356D34-F16B-464F-9A4E-C185542892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851168"/>
              </p:ext>
            </p:extLst>
          </p:nvPr>
        </p:nvGraphicFramePr>
        <p:xfrm>
          <a:off x="970671" y="844059"/>
          <a:ext cx="10611729" cy="5008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F2E951CB-4BEF-0745-B835-F3E6F3BEF5B3}"/>
              </a:ext>
            </a:extLst>
          </p:cNvPr>
          <p:cNvSpPr txBox="1"/>
          <p:nvPr/>
        </p:nvSpPr>
        <p:spPr>
          <a:xfrm>
            <a:off x="1136474" y="6169682"/>
            <a:ext cx="1028012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Excel Reference: TDR-schedule-Labor-resource-180118(v1)-180114-190602, Sheet: Tech Sys (2-ay)(ILC250) 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97ECA6ED-41D8-7E4F-80FA-CEA8E2216C6F}"/>
              </a:ext>
            </a:extLst>
          </p:cNvPr>
          <p:cNvSpPr txBox="1"/>
          <p:nvPr/>
        </p:nvSpPr>
        <p:spPr>
          <a:xfrm>
            <a:off x="10564837" y="131299"/>
            <a:ext cx="117243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AY-190602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205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xmlns="" id="{D94EC85B-E5E8-5543-9897-9A677A0D3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12</a:t>
            </a:fld>
            <a:endParaRPr kumimoji="1" lang="ja-JP" altLang="en-US"/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xmlns="" id="{0CE9935D-B209-3C49-BA10-3F9AB44FEC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645810"/>
              </p:ext>
            </p:extLst>
          </p:nvPr>
        </p:nvGraphicFramePr>
        <p:xfrm>
          <a:off x="1153551" y="3784526"/>
          <a:ext cx="10340696" cy="2571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xmlns="" id="{D11A55C9-7EFD-ED45-8935-B5D5B53D71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5752289"/>
              </p:ext>
            </p:extLst>
          </p:nvPr>
        </p:nvGraphicFramePr>
        <p:xfrm>
          <a:off x="882518" y="464235"/>
          <a:ext cx="11187562" cy="3137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149D56B1-1219-914F-A4B5-4CBEE070342A}"/>
              </a:ext>
            </a:extLst>
          </p:cNvPr>
          <p:cNvSpPr txBox="1"/>
          <p:nvPr/>
        </p:nvSpPr>
        <p:spPr>
          <a:xfrm>
            <a:off x="1139483" y="6422585"/>
            <a:ext cx="1028012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Excel Reference: TDR-schedule-Labor-resource-180118(v1)-180114-190602, Sheet: Tech Sys (2-ay)(ILC250) 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20BA1A16-D55C-F349-AECF-FECB41474544}"/>
              </a:ext>
            </a:extLst>
          </p:cNvPr>
          <p:cNvSpPr txBox="1"/>
          <p:nvPr/>
        </p:nvSpPr>
        <p:spPr>
          <a:xfrm>
            <a:off x="10564837" y="46891"/>
            <a:ext cx="117243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AY-190602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741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xmlns="" id="{32B474F6-0AC7-8C46-9AF2-00A280CC4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676" y="131300"/>
            <a:ext cx="10739506" cy="750444"/>
          </a:xfrm>
        </p:spPr>
        <p:txBody>
          <a:bodyPr>
            <a:normAutofit fontScale="90000"/>
          </a:bodyPr>
          <a:lstStyle/>
          <a:p>
            <a:r>
              <a:rPr kumimoji="1" lang="en-US" altLang="ja-JP" sz="4000" b="1" dirty="0">
                <a:latin typeface="Helvetica" pitchFamily="2" charset="0"/>
              </a:rPr>
              <a:t>ILC250 AC Plug-Power Estimates to be updated,</a:t>
            </a:r>
            <a:br>
              <a:rPr kumimoji="1" lang="en-US" altLang="ja-JP" sz="4000" b="1" dirty="0">
                <a:latin typeface="Helvetica" pitchFamily="2" charset="0"/>
              </a:rPr>
            </a:br>
            <a:r>
              <a:rPr kumimoji="1" lang="en-US" altLang="ja-JP" sz="2700" b="1" dirty="0">
                <a:solidFill>
                  <a:srgbClr val="0070C0"/>
                </a:solidFill>
                <a:latin typeface="Helvetica" pitchFamily="2" charset="0"/>
              </a:rPr>
              <a:t>re-estimated by NW/BL (190531)  </a:t>
            </a:r>
            <a:endParaRPr kumimoji="1" lang="ja-JP" altLang="en-US" sz="4000" b="1">
              <a:solidFill>
                <a:srgbClr val="0070C0"/>
              </a:solidFill>
              <a:latin typeface="Helvetica" pitchFamily="2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BE2FCEB7-3498-3F4A-A146-3E87390D1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13</a:t>
            </a:fld>
            <a:endParaRPr kumimoji="1" lang="ja-JP" altLang="en-US"/>
          </a:p>
        </p:txBody>
      </p:sp>
      <p:graphicFrame>
        <p:nvGraphicFramePr>
          <p:cNvPr id="8" name="コンテンツ プレースホルダー 6">
            <a:extLst>
              <a:ext uri="{FF2B5EF4-FFF2-40B4-BE49-F238E27FC236}">
                <a16:creationId xmlns:a16="http://schemas.microsoft.com/office/drawing/2014/main" xmlns="" id="{4A19D084-2F99-E340-A705-D3F8806759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0993044"/>
              </p:ext>
            </p:extLst>
          </p:nvPr>
        </p:nvGraphicFramePr>
        <p:xfrm>
          <a:off x="411365" y="966352"/>
          <a:ext cx="10972801" cy="5390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543">
                  <a:extLst>
                    <a:ext uri="{9D8B030D-6E8A-4147-A177-3AD203B41FA5}">
                      <a16:colId xmlns:a16="http://schemas.microsoft.com/office/drawing/2014/main" xmlns="" val="2671223931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xmlns="" val="2286520220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xmlns="" val="1747084220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xmlns="" val="3523514041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xmlns="" val="1695205417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xmlns="" val="3714538539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xmlns="" val="2116725838"/>
                    </a:ext>
                  </a:extLst>
                </a:gridCol>
              </a:tblGrid>
              <a:tr h="537588"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500 (DKS)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250A-Base L.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5Hz, 1312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L= 1.35E34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250A’ (RD)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5Hz, 1312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L = 1.35E34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250A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5Hz, 2625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L=2.7E34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500 @ 250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10Hz, 2625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L= 5.4E34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500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5Hz, 2625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L = ?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71594451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Gradient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14.7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0931537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Helvetica" pitchFamily="2" charset="0"/>
                        </a:rPr>
                        <a:t>Qo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1.6E10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5293360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ML-</a:t>
                      </a:r>
                      <a:r>
                        <a:rPr kumimoji="1" lang="en-US" altLang="ja-JP" sz="1400" dirty="0" err="1">
                          <a:latin typeface="Helvetica" pitchFamily="2" charset="0"/>
                        </a:rPr>
                        <a:t>Egain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470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220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220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220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220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470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46142113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E. Ratio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0.47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0.47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0.47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0.47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23180646"/>
                  </a:ext>
                </a:extLst>
              </a:tr>
              <a:tr h="229086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ML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104.1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48.0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47.3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61.1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100.4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130.6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6643765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e- Source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4.87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3384713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e+ Source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9.32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2390371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DR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15.72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13.6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13.6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30.3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168741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RTML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10.40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13.9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13.9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13.9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7184404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BDS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12.38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9.3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9.3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9.3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9.3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12.4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3884713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Dumps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1.21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6945093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5.76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8737941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Main Campus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86585154"/>
                  </a:ext>
                </a:extLst>
              </a:tr>
              <a:tr h="250173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General Margin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0353125"/>
                  </a:ext>
                </a:extLst>
              </a:tr>
              <a:tr h="31146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163.8</a:t>
                      </a:r>
                      <a:endParaRPr kumimoji="1" lang="ja-JP" altLang="en-US" sz="1400">
                        <a:solidFill>
                          <a:srgbClr val="FF000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104.0</a:t>
                      </a:r>
                      <a:endParaRPr kumimoji="1" lang="ja-JP" altLang="en-US" sz="1400">
                        <a:solidFill>
                          <a:srgbClr val="FF000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103.3</a:t>
                      </a:r>
                      <a:endParaRPr kumimoji="1" lang="ja-JP" altLang="en-US" sz="1400">
                        <a:solidFill>
                          <a:srgbClr val="FF000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128.5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178.6</a:t>
                      </a:r>
                      <a:endParaRPr kumimoji="1" lang="ja-JP" altLang="en-US" sz="1400">
                        <a:solidFill>
                          <a:srgbClr val="FF000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201.1</a:t>
                      </a:r>
                      <a:endParaRPr kumimoji="1" lang="ja-JP" altLang="en-US" sz="1400">
                        <a:solidFill>
                          <a:srgbClr val="FF000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11115538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3EDD83AA-20F6-3B4A-8824-44FD8025F558}"/>
              </a:ext>
            </a:extLst>
          </p:cNvPr>
          <p:cNvSpPr txBox="1"/>
          <p:nvPr/>
        </p:nvSpPr>
        <p:spPr>
          <a:xfrm>
            <a:off x="10996181" y="86109"/>
            <a:ext cx="117243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AY-190602</a:t>
            </a:r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42A07D7F-A998-1B40-8B44-8BA24606DA82}"/>
              </a:ext>
            </a:extLst>
          </p:cNvPr>
          <p:cNvSpPr txBox="1"/>
          <p:nvPr/>
        </p:nvSpPr>
        <p:spPr>
          <a:xfrm>
            <a:off x="3047999" y="6416981"/>
            <a:ext cx="592655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Excel Reference:  ILC TDR AC Power Scaling CR018-b (190602)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174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xmlns="" id="{32B474F6-0AC7-8C46-9AF2-00A280CC4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676" y="131299"/>
            <a:ext cx="10739506" cy="833133"/>
          </a:xfrm>
        </p:spPr>
        <p:txBody>
          <a:bodyPr>
            <a:normAutofit fontScale="90000"/>
          </a:bodyPr>
          <a:lstStyle/>
          <a:p>
            <a:r>
              <a:rPr kumimoji="1" lang="en-US" altLang="ja-JP" sz="4000" b="1" dirty="0">
                <a:latin typeface="Helvetica" pitchFamily="2" charset="0"/>
              </a:rPr>
              <a:t>ILC250 AC Plug-Power Estimates to be updated</a:t>
            </a:r>
            <a:br>
              <a:rPr kumimoji="1" lang="en-US" altLang="ja-JP" sz="4000" b="1" dirty="0">
                <a:latin typeface="Helvetica" pitchFamily="2" charset="0"/>
              </a:rPr>
            </a:br>
            <a:r>
              <a:rPr kumimoji="1" lang="en-US" altLang="ja-JP" sz="2700" b="1" dirty="0">
                <a:solidFill>
                  <a:srgbClr val="0070C0"/>
                </a:solidFill>
                <a:latin typeface="Helvetica" pitchFamily="2" charset="0"/>
              </a:rPr>
              <a:t> </a:t>
            </a:r>
            <a:r>
              <a:rPr kumimoji="1" lang="en-US" altLang="ja-JP" sz="2200" b="1" dirty="0">
                <a:solidFill>
                  <a:srgbClr val="0070C0"/>
                </a:solidFill>
                <a:latin typeface="Helvetica" pitchFamily="2" charset="0"/>
              </a:rPr>
              <a:t>Adjustment s</a:t>
            </a:r>
            <a:r>
              <a:rPr lang="en-US" altLang="ja-JP" sz="2200" b="1" dirty="0">
                <a:solidFill>
                  <a:srgbClr val="0070C0"/>
                </a:solidFill>
                <a:latin typeface="Helvetica" pitchFamily="2" charset="0"/>
              </a:rPr>
              <a:t>uggested</a:t>
            </a:r>
            <a:r>
              <a:rPr kumimoji="1" lang="en-US" altLang="ja-JP" sz="2200" b="1" dirty="0">
                <a:solidFill>
                  <a:srgbClr val="0070C0"/>
                </a:solidFill>
                <a:latin typeface="Helvetica" pitchFamily="2" charset="0"/>
              </a:rPr>
              <a:t> by AY, </a:t>
            </a:r>
            <a:r>
              <a:rPr lang="en-US" altLang="ja-JP" sz="2200" b="1" dirty="0" err="1">
                <a:solidFill>
                  <a:srgbClr val="0070C0"/>
                </a:solidFill>
                <a:latin typeface="Helvetica" pitchFamily="2" charset="0"/>
              </a:rPr>
              <a:t>refering</a:t>
            </a:r>
            <a:r>
              <a:rPr kumimoji="1" lang="en-US" altLang="ja-JP" sz="2200" b="1" dirty="0">
                <a:solidFill>
                  <a:srgbClr val="0070C0"/>
                </a:solidFill>
                <a:latin typeface="Helvetica" pitchFamily="2" charset="0"/>
              </a:rPr>
              <a:t> Re-estimate by NW/BL (190602)  </a:t>
            </a:r>
            <a:endParaRPr kumimoji="1" lang="ja-JP" altLang="en-US" sz="4000" b="1">
              <a:solidFill>
                <a:srgbClr val="0070C0"/>
              </a:solidFill>
              <a:latin typeface="Helvetica" pitchFamily="2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BE2FCEB7-3498-3F4A-A146-3E87390D1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14</a:t>
            </a:fld>
            <a:endParaRPr kumimoji="1" lang="ja-JP" altLang="en-US"/>
          </a:p>
        </p:txBody>
      </p:sp>
      <p:graphicFrame>
        <p:nvGraphicFramePr>
          <p:cNvPr id="8" name="コンテンツ プレースホルダー 6">
            <a:extLst>
              <a:ext uri="{FF2B5EF4-FFF2-40B4-BE49-F238E27FC236}">
                <a16:creationId xmlns:a16="http://schemas.microsoft.com/office/drawing/2014/main" xmlns="" id="{4A19D084-2F99-E340-A705-D3F8806759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7973137"/>
              </p:ext>
            </p:extLst>
          </p:nvPr>
        </p:nvGraphicFramePr>
        <p:xfrm>
          <a:off x="433138" y="1040054"/>
          <a:ext cx="1095332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4760">
                  <a:extLst>
                    <a:ext uri="{9D8B030D-6E8A-4147-A177-3AD203B41FA5}">
                      <a16:colId xmlns:a16="http://schemas.microsoft.com/office/drawing/2014/main" xmlns="" val="2671223931"/>
                    </a:ext>
                  </a:extLst>
                </a:gridCol>
                <a:gridCol w="1564760">
                  <a:extLst>
                    <a:ext uri="{9D8B030D-6E8A-4147-A177-3AD203B41FA5}">
                      <a16:colId xmlns:a16="http://schemas.microsoft.com/office/drawing/2014/main" xmlns="" val="2286520220"/>
                    </a:ext>
                  </a:extLst>
                </a:gridCol>
                <a:gridCol w="1564760">
                  <a:extLst>
                    <a:ext uri="{9D8B030D-6E8A-4147-A177-3AD203B41FA5}">
                      <a16:colId xmlns:a16="http://schemas.microsoft.com/office/drawing/2014/main" xmlns="" val="1747084220"/>
                    </a:ext>
                  </a:extLst>
                </a:gridCol>
                <a:gridCol w="1564760">
                  <a:extLst>
                    <a:ext uri="{9D8B030D-6E8A-4147-A177-3AD203B41FA5}">
                      <a16:colId xmlns:a16="http://schemas.microsoft.com/office/drawing/2014/main" xmlns="" val="3523514041"/>
                    </a:ext>
                  </a:extLst>
                </a:gridCol>
                <a:gridCol w="1564760">
                  <a:extLst>
                    <a:ext uri="{9D8B030D-6E8A-4147-A177-3AD203B41FA5}">
                      <a16:colId xmlns:a16="http://schemas.microsoft.com/office/drawing/2014/main" xmlns="" val="1695205417"/>
                    </a:ext>
                  </a:extLst>
                </a:gridCol>
                <a:gridCol w="1564760">
                  <a:extLst>
                    <a:ext uri="{9D8B030D-6E8A-4147-A177-3AD203B41FA5}">
                      <a16:colId xmlns:a16="http://schemas.microsoft.com/office/drawing/2014/main" xmlns="" val="3714538539"/>
                    </a:ext>
                  </a:extLst>
                </a:gridCol>
                <a:gridCol w="1564760">
                  <a:extLst>
                    <a:ext uri="{9D8B030D-6E8A-4147-A177-3AD203B41FA5}">
                      <a16:colId xmlns:a16="http://schemas.microsoft.com/office/drawing/2014/main" xmlns="" val="2116725838"/>
                    </a:ext>
                  </a:extLst>
                </a:gridCol>
              </a:tblGrid>
              <a:tr h="662532"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500 (DKS)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250A-Base L.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5Hz, 1312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L= 1.35E34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250A’ (RD)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5Hz, 1312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L = 1.35E34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250A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5Hz, 2625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L=2.7E34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500 @ 250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10Hz, 2625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L= 5.4E34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500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5Hz, 2625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L = ?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71594451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Gradient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14.7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0931537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Qo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1.6E10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1E10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5293360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ML-Egain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470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220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220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220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220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470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46142113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E. Ratio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0.47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0.47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0.47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0.47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23180646"/>
                  </a:ext>
                </a:extLst>
              </a:tr>
              <a:tr h="276055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ML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104.1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49.4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48.5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62,6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103.0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133.8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6643765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e- Source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4.87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4.8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3384713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e+ Source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9.32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9.6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2390371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DR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15.72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13.6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13.6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30.3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21.5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168741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RTML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10.40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10.4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8.4</a:t>
                      </a:r>
                      <a:endParaRPr kumimoji="1" lang="ja-JP" altLang="en-US" sz="1400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13.9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13.9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13.9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7184404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BDS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12.38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9.3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9.3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9.3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9.3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12.4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3884713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Dumps</a:t>
                      </a:r>
                      <a:endParaRPr kumimoji="1" lang="en-US" altLang="ja-JP" sz="14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1.21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1.2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6945093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IR</a:t>
                      </a:r>
                      <a:endParaRPr kumimoji="1" lang="en-US" altLang="ja-JP" sz="14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5.76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Helvetica" pitchFamily="2" charset="0"/>
                        </a:rPr>
                        <a:t>5.8</a:t>
                      </a:r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8737941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Main Campus</a:t>
                      </a:r>
                      <a:endParaRPr kumimoji="1" lang="en-US" altLang="ja-JP" sz="14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2.7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2.7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2.7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Helvetica" pitchFamily="2" charset="0"/>
                          <a:ea typeface="ＭＳ Ｐゴシック" panose="020B0600070205080204" pitchFamily="34" charset="-128"/>
                          <a:cs typeface="+mn-cs"/>
                        </a:rPr>
                        <a:t>2.7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Helvetica" pitchFamily="2" charset="0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Helvetica" pitchFamily="2" charset="0"/>
                          <a:ea typeface="ＭＳ Ｐゴシック" panose="020B0600070205080204" pitchFamily="34" charset="-128"/>
                          <a:cs typeface="+mn-cs"/>
                        </a:rPr>
                        <a:t>2.7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Helvetica" pitchFamily="2" charset="0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86585154"/>
                  </a:ext>
                </a:extLst>
              </a:tr>
              <a:tr h="276055">
                <a:tc>
                  <a:txBody>
                    <a:bodyPr/>
                    <a:lstStyle/>
                    <a:p>
                      <a:r>
                        <a:rPr kumimoji="1" lang="en-US" altLang="ja-JP" sz="1400">
                          <a:latin typeface="Helvetica" pitchFamily="2" charset="0"/>
                        </a:rPr>
                        <a:t>General Margin</a:t>
                      </a:r>
                      <a:endParaRPr kumimoji="1" lang="en-US" altLang="ja-JP" sz="1400" dirty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3.3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3.1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70C0"/>
                          </a:solidFill>
                          <a:latin typeface="Helvetica" pitchFamily="2" charset="0"/>
                        </a:rPr>
                        <a:t>4.0</a:t>
                      </a:r>
                      <a:endParaRPr kumimoji="1" lang="ja-JP" altLang="en-US" sz="1400" b="1">
                        <a:solidFill>
                          <a:srgbClr val="0070C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Helvetica" pitchFamily="2" charset="0"/>
                          <a:ea typeface="ＭＳ Ｐゴシック" panose="020B0600070205080204" pitchFamily="34" charset="-128"/>
                          <a:cs typeface="+mn-cs"/>
                        </a:rPr>
                        <a:t>5.4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Helvetica" pitchFamily="2" charset="0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Helvetica" pitchFamily="2" charset="0"/>
                          <a:ea typeface="ＭＳ Ｐゴシック" panose="020B0600070205080204" pitchFamily="34" charset="-128"/>
                          <a:cs typeface="+mn-cs"/>
                        </a:rPr>
                        <a:t>6.2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Helvetica" pitchFamily="2" charset="0"/>
                        <a:ea typeface="ＭＳ Ｐゴシック" panose="020B0600070205080204" pitchFamily="34" charset="-128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0353125"/>
                  </a:ext>
                </a:extLst>
              </a:tr>
              <a:tr h="282087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Helvetica" pitchFamily="2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163.8</a:t>
                      </a:r>
                      <a:endParaRPr kumimoji="1" lang="ja-JP" altLang="en-US" sz="1400">
                        <a:solidFill>
                          <a:srgbClr val="FF000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111.5</a:t>
                      </a:r>
                      <a:endParaRPr kumimoji="1" lang="ja-JP" altLang="en-US" sz="1400" b="1">
                        <a:solidFill>
                          <a:srgbClr val="FF000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106.9</a:t>
                      </a:r>
                      <a:endParaRPr kumimoji="1" lang="ja-JP" altLang="en-US" sz="1400" b="1">
                        <a:solidFill>
                          <a:srgbClr val="FF000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136.7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184.5</a:t>
                      </a:r>
                      <a:endParaRPr kumimoji="1" lang="ja-JP" altLang="en-US" sz="1400" b="1">
                        <a:solidFill>
                          <a:srgbClr val="FF000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Helvetica" pitchFamily="2" charset="0"/>
                        </a:rPr>
                        <a:t>213.2</a:t>
                      </a:r>
                      <a:endParaRPr kumimoji="1" lang="ja-JP" altLang="en-US" sz="1400" b="1">
                        <a:solidFill>
                          <a:srgbClr val="FF0000"/>
                        </a:solidFill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11115538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3EDD83AA-20F6-3B4A-8824-44FD8025F558}"/>
              </a:ext>
            </a:extLst>
          </p:cNvPr>
          <p:cNvSpPr txBox="1"/>
          <p:nvPr/>
        </p:nvSpPr>
        <p:spPr>
          <a:xfrm>
            <a:off x="10996181" y="86109"/>
            <a:ext cx="117243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AY-190603</a:t>
            </a:r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9044DBD4-7C1F-AC44-ADE3-F6D1ACAB9D03}"/>
              </a:ext>
            </a:extLst>
          </p:cNvPr>
          <p:cNvSpPr txBox="1"/>
          <p:nvPr/>
        </p:nvSpPr>
        <p:spPr>
          <a:xfrm>
            <a:off x="3047999" y="6416981"/>
            <a:ext cx="592655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Excel Reference:  ILC TDR AC Power Scaling CR018-b (190602)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37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0775" y="47148"/>
            <a:ext cx="7783828" cy="653618"/>
          </a:xfrm>
        </p:spPr>
        <p:txBody>
          <a:bodyPr>
            <a:noAutofit/>
          </a:bodyPr>
          <a:lstStyle/>
          <a:p>
            <a:r>
              <a:rPr lang="en-US" altLang="ja-JP" sz="2400" b="1" dirty="0"/>
              <a:t>LIC Labor-Matrix in TDR (500 </a:t>
            </a:r>
            <a:r>
              <a:rPr lang="en-US" altLang="ja-JP" sz="2400" b="1" dirty="0" err="1"/>
              <a:t>GeV</a:t>
            </a:r>
            <a:r>
              <a:rPr lang="en-US" altLang="ja-JP" sz="2400" b="1" dirty="0"/>
              <a:t>) &amp; Staging (250 </a:t>
            </a:r>
            <a:r>
              <a:rPr lang="en-US" altLang="ja-JP" sz="2400" b="1" dirty="0" err="1"/>
              <a:t>GeV</a:t>
            </a:r>
            <a:r>
              <a:rPr lang="en-US" altLang="ja-JP" sz="2400" b="1" dirty="0"/>
              <a:t>)  </a:t>
            </a:r>
            <a:r>
              <a:rPr lang="en-US" altLang="ja-JP" sz="2800" b="1" dirty="0"/>
              <a:t/>
            </a:r>
            <a:br>
              <a:rPr lang="en-US" altLang="ja-JP" sz="2800" b="1" dirty="0"/>
            </a:br>
            <a:r>
              <a:rPr lang="en-US" altLang="ja-JP" sz="2000" b="1" dirty="0">
                <a:solidFill>
                  <a:srgbClr val="3366FF"/>
                </a:solidFill>
              </a:rPr>
              <a:t>(Offset + Linear-Scaling – </a:t>
            </a:r>
            <a:r>
              <a:rPr lang="en-US" altLang="ja-JP" sz="2000" b="1" dirty="0">
                <a:solidFill>
                  <a:srgbClr val="FF0000"/>
                </a:solidFill>
              </a:rPr>
              <a:t>updated, 170725</a:t>
            </a:r>
            <a:r>
              <a:rPr lang="en-US" altLang="ja-JP" sz="2000" b="1" dirty="0">
                <a:solidFill>
                  <a:srgbClr val="3366FF"/>
                </a:solidFill>
              </a:rPr>
              <a:t>)   </a:t>
            </a:r>
            <a:endParaRPr lang="ja-JP" altLang="en-US" sz="2000" b="1" dirty="0">
              <a:solidFill>
                <a:srgbClr val="3366FF"/>
              </a:solidFill>
            </a:endParaRPr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57" b="-3780"/>
          <a:stretch/>
        </p:blipFill>
        <p:spPr>
          <a:xfrm>
            <a:off x="1557493" y="912262"/>
            <a:ext cx="8510392" cy="1910421"/>
          </a:xfrm>
          <a:ln>
            <a:solidFill>
              <a:srgbClr val="3366FF"/>
            </a:solidFill>
          </a:ln>
        </p:spPr>
      </p:pic>
      <p:graphicFrame>
        <p:nvGraphicFramePr>
          <p:cNvPr id="11" name="表 10"/>
          <p:cNvGraphicFramePr>
            <a:graphicFrameLocks noGrp="1"/>
          </p:cNvGraphicFramePr>
          <p:nvPr>
            <p:extLst/>
          </p:nvPr>
        </p:nvGraphicFramePr>
        <p:xfrm>
          <a:off x="1279313" y="2955578"/>
          <a:ext cx="9583939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9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885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840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429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74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879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49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Area System</a:t>
                      </a:r>
                    </a:p>
                  </a:txBody>
                  <a:tcPr marL="13758" marR="13758" marT="1270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TDR (500GeV)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Construct. + Install. [k p-</a:t>
                      </a:r>
                      <a:r>
                        <a:rPr kumimoji="1" lang="en-US" altLang="ja-JP" sz="1200" dirty="0" err="1"/>
                        <a:t>hrs</a:t>
                      </a:r>
                      <a:r>
                        <a:rPr kumimoji="1" lang="en-US" altLang="ja-JP" sz="1200" dirty="0"/>
                        <a:t>]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Scaling Factor (a model for 250 </a:t>
                      </a:r>
                      <a:r>
                        <a:rPr kumimoji="1" lang="en-US" altLang="ja-JP" sz="1200" dirty="0" err="1"/>
                        <a:t>GeV</a:t>
                      </a:r>
                      <a:r>
                        <a:rPr kumimoji="1" lang="en-US" altLang="ja-JP" sz="1200" dirty="0"/>
                        <a:t>)</a:t>
                      </a:r>
                    </a:p>
                    <a:p>
                      <a:pPr algn="ctr"/>
                      <a:r>
                        <a:rPr kumimoji="1" lang="en-US" altLang="ja-JP" sz="1200" dirty="0" err="1"/>
                        <a:t>Unchange</a:t>
                      </a:r>
                      <a:r>
                        <a:rPr kumimoji="1" lang="en-US" altLang="ja-JP" sz="1200" dirty="0"/>
                        <a:t>/offset + reduction, ratio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Staging (250 </a:t>
                      </a:r>
                      <a:r>
                        <a:rPr kumimoji="1" lang="en-US" altLang="ja-JP" sz="1200" dirty="0" err="1"/>
                        <a:t>GeV</a:t>
                      </a:r>
                      <a:r>
                        <a:rPr kumimoji="1" lang="en-US" altLang="ja-JP" sz="1200" dirty="0"/>
                        <a:t>)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[k p-</a:t>
                      </a:r>
                      <a:r>
                        <a:rPr kumimoji="1" lang="en-US" altLang="ja-JP" sz="1200" dirty="0" err="1"/>
                        <a:t>hrs</a:t>
                      </a:r>
                      <a:r>
                        <a:rPr kumimoji="1" lang="en-US" altLang="ja-JP" sz="1200" dirty="0"/>
                        <a:t>]   (%) 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solidFill>
                            <a:srgbClr val="FFFF00"/>
                          </a:solidFill>
                        </a:rPr>
                        <a:t>Reduct</a:t>
                      </a:r>
                      <a:r>
                        <a:rPr kumimoji="1" lang="en-US" altLang="ja-JP" sz="1200" dirty="0">
                          <a:solidFill>
                            <a:srgbClr val="FFFF00"/>
                          </a:solidFill>
                        </a:rPr>
                        <a:t>.  Ratio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[%]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97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Common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/>
                        <a:t>6,076  +  1,050  =  7,126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3366FF"/>
                          </a:solidFill>
                        </a:rPr>
                        <a:t>0.3</a:t>
                      </a:r>
                      <a:r>
                        <a:rPr kumimoji="1" lang="en-US" altLang="ja-JP" sz="1200" dirty="0"/>
                        <a:t> + </a:t>
                      </a:r>
                      <a:r>
                        <a:rPr kumimoji="1" lang="en-US" altLang="ja-JP" sz="1200" u="sng" dirty="0"/>
                        <a:t>0.2</a:t>
                      </a:r>
                      <a:r>
                        <a:rPr kumimoji="1" lang="ja-JP" altLang="en-US" sz="1200" u="none" baseline="30000" dirty="0"/>
                        <a:t>＊</a:t>
                      </a:r>
                      <a:r>
                        <a:rPr kumimoji="1" lang="en-US" altLang="ja-JP" sz="1200" dirty="0"/>
                        <a:t>+ </a:t>
                      </a:r>
                      <a:r>
                        <a:rPr kumimoji="1" lang="en-US" altLang="ja-JP" sz="1200" b="1" dirty="0">
                          <a:solidFill>
                            <a:srgbClr val="3366FF"/>
                          </a:solidFill>
                        </a:rPr>
                        <a:t>0.5</a:t>
                      </a:r>
                      <a:r>
                        <a:rPr kumimoji="1" lang="en-US" altLang="ja-JP" sz="1200" b="1" dirty="0">
                          <a:solidFill>
                            <a:srgbClr val="008000"/>
                          </a:solidFill>
                        </a:rPr>
                        <a:t> x 0.490**</a:t>
                      </a:r>
                      <a:r>
                        <a:rPr kumimoji="1" lang="en-US" altLang="ja-JP" sz="1200" dirty="0"/>
                        <a:t> = </a:t>
                      </a:r>
                      <a:r>
                        <a:rPr kumimoji="1" lang="en-US" altLang="ja-JP" sz="1200" dirty="0">
                          <a:solidFill>
                            <a:srgbClr val="3366FF"/>
                          </a:solidFill>
                        </a:rPr>
                        <a:t>0.745</a:t>
                      </a:r>
                      <a:endParaRPr kumimoji="1" lang="ja-JP" altLang="en-US" sz="1200" dirty="0">
                        <a:solidFill>
                          <a:srgbClr val="3366FF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5,309  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- 25.5 %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97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e- Source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/>
                        <a:t>588 +  200 =     788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1.00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788   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0 %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97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e+ Source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/>
                        <a:t>826  +  300  =  1,126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1.00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1,126   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0 %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97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Damping Rings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/>
                        <a:t>996  +  1,000  =  1,996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1.00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1,996   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0 %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97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RTML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/>
                        <a:t>1,318  +  250  =  1,568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3366FF"/>
                          </a:solidFill>
                        </a:rPr>
                        <a:t>0.3</a:t>
                      </a:r>
                      <a:r>
                        <a:rPr kumimoji="1" lang="en-US" altLang="ja-JP" sz="1200" dirty="0"/>
                        <a:t> + </a:t>
                      </a:r>
                      <a:r>
                        <a:rPr kumimoji="1" lang="en-US" altLang="ja-JP" sz="1200" u="sng" dirty="0"/>
                        <a:t>0.2</a:t>
                      </a:r>
                      <a:r>
                        <a:rPr kumimoji="1" lang="en-US" altLang="ja-JP" sz="1200" u="none" dirty="0"/>
                        <a:t>* </a:t>
                      </a:r>
                      <a:r>
                        <a:rPr kumimoji="1" lang="en-US" altLang="ja-JP" sz="1200" dirty="0"/>
                        <a:t>+ </a:t>
                      </a:r>
                      <a:r>
                        <a:rPr kumimoji="1" lang="en-US" altLang="ja-JP" sz="1200" b="1" dirty="0">
                          <a:solidFill>
                            <a:srgbClr val="3366FF"/>
                          </a:solidFill>
                        </a:rPr>
                        <a:t>0.5</a:t>
                      </a:r>
                      <a:r>
                        <a:rPr kumimoji="1" lang="en-US" altLang="ja-JP" sz="1200" b="1" dirty="0">
                          <a:solidFill>
                            <a:srgbClr val="008000"/>
                          </a:solidFill>
                        </a:rPr>
                        <a:t> x 0.490**</a:t>
                      </a:r>
                      <a:r>
                        <a:rPr kumimoji="1" lang="en-US" altLang="ja-JP" sz="1200" dirty="0"/>
                        <a:t> = </a:t>
                      </a:r>
                      <a:r>
                        <a:rPr kumimoji="1" lang="en-US" altLang="ja-JP" sz="1200" dirty="0">
                          <a:solidFill>
                            <a:srgbClr val="3366FF"/>
                          </a:solidFill>
                        </a:rPr>
                        <a:t>0.745</a:t>
                      </a:r>
                      <a:endParaRPr kumimoji="1" lang="ja-JP" altLang="en-US" sz="1200" dirty="0">
                        <a:solidFill>
                          <a:srgbClr val="3366FF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1,168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- 25.5 %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97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Main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Linac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/>
                        <a:t>6,331  +  2,200  =  8,531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u="sng" dirty="0">
                          <a:solidFill>
                            <a:schemeClr val="tx1"/>
                          </a:solidFill>
                        </a:rPr>
                        <a:t>0.2*</a:t>
                      </a:r>
                      <a:r>
                        <a:rPr kumimoji="1" lang="en-US" altLang="ja-JP" sz="12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1200" dirty="0"/>
                        <a:t>+ 0.8 x</a:t>
                      </a:r>
                      <a:r>
                        <a:rPr kumimoji="1" lang="en-US" altLang="ja-JP" sz="1050" dirty="0"/>
                        <a:t> </a:t>
                      </a:r>
                      <a:r>
                        <a:rPr kumimoji="1" lang="en-US" altLang="ja-JP" sz="1200" b="1" dirty="0">
                          <a:solidFill>
                            <a:srgbClr val="008000"/>
                          </a:solidFill>
                        </a:rPr>
                        <a:t>0.490</a:t>
                      </a:r>
                      <a:r>
                        <a:rPr kumimoji="1" lang="en-US" altLang="ja-JP" sz="1200" dirty="0"/>
                        <a:t> = 0.592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5,050  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- 40.8 %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97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BDS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/>
                        <a:t>933  +  700  =  1,663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1.00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1,633    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0%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97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IR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/>
                        <a:t>123  +  0  =     123         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1.00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123   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0%</a:t>
                      </a:r>
                      <a:endParaRPr kumimoji="1" lang="ja-JP" altLang="en-US" sz="12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9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TOTAL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/>
                        <a:t>17,192 +  5,700 = </a:t>
                      </a:r>
                      <a:r>
                        <a:rPr kumimoji="1" lang="en-US" altLang="ja-JP" sz="1600" b="1" dirty="0"/>
                        <a:t>22,892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--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17,193  (</a:t>
                      </a: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75.1 %</a:t>
                      </a:r>
                      <a:r>
                        <a:rPr kumimoji="1" lang="en-US" altLang="ja-JP" sz="1600" b="1" dirty="0"/>
                        <a:t>)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- 24.9 %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395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Notes;</a:t>
                      </a:r>
                    </a:p>
                  </a:txBody>
                  <a:tcPr marL="13758" marR="13758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b="1" dirty="0"/>
                    </a:p>
                  </a:txBody>
                  <a:tcPr marL="99060" marR="9906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Tx/>
                        <a:buChar char="•"/>
                      </a:pPr>
                      <a:r>
                        <a:rPr kumimoji="1" lang="en-US" altLang="ja-JP" sz="1000" dirty="0">
                          <a:solidFill>
                            <a:srgbClr val="3366FF"/>
                          </a:solidFill>
                        </a:rPr>
                        <a:t>0.3 {=(22.89-7.13-8.53)/22.89)} </a:t>
                      </a:r>
                      <a:r>
                        <a:rPr kumimoji="1" lang="en-US" altLang="ja-JP" sz="1000" dirty="0"/>
                        <a:t>+</a:t>
                      </a:r>
                      <a:r>
                        <a:rPr kumimoji="1" lang="en-US" altLang="ja-JP" sz="1000" u="sng" dirty="0"/>
                        <a:t> </a:t>
                      </a:r>
                      <a:r>
                        <a:rPr kumimoji="1" lang="en-US" altLang="ja-JP" sz="1000" u="none" dirty="0"/>
                        <a:t>0.2 = 0.5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000" dirty="0">
                          <a:sym typeface="Wingdings"/>
                        </a:rPr>
                        <a:t>    ratio  (non-ML) + </a:t>
                      </a:r>
                      <a:r>
                        <a:rPr kumimoji="1" lang="en-US" altLang="ja-JP" sz="1000" u="sng" dirty="0">
                          <a:sym typeface="Wingdings"/>
                        </a:rPr>
                        <a:t>offset (ML): </a:t>
                      </a:r>
                      <a:r>
                        <a:rPr kumimoji="1" lang="en-US" altLang="ja-JP" sz="1000" u="sng" dirty="0">
                          <a:solidFill>
                            <a:srgbClr val="3366FF"/>
                          </a:solidFill>
                          <a:sym typeface="Wingdings"/>
                        </a:rPr>
                        <a:t>(0.2 for Labor</a:t>
                      </a:r>
                      <a:endParaRPr kumimoji="1" lang="en-US" altLang="ja-JP" sz="1000" u="sng" dirty="0">
                        <a:solidFill>
                          <a:srgbClr val="3366FF"/>
                        </a:solidFill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000" dirty="0"/>
                        <a:t>** ML energy  staging ratio: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000" dirty="0"/>
                        <a:t>    0.2 : offset for the subject related the ML.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000" dirty="0"/>
                        <a:t>   (125x1.06 – 15) / (250x1.02-15) = </a:t>
                      </a:r>
                      <a:r>
                        <a:rPr kumimoji="1" lang="en-US" altLang="ja-JP" sz="1000" b="1" dirty="0">
                          <a:solidFill>
                            <a:srgbClr val="008000"/>
                          </a:solidFill>
                        </a:rPr>
                        <a:t>0.490</a:t>
                      </a:r>
                      <a:endParaRPr kumimoji="1" lang="ja-JP" altLang="en-US" sz="1000" b="1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b="1" dirty="0"/>
                    </a:p>
                  </a:txBody>
                  <a:tcPr marL="99060" marR="9906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5926569" y="947146"/>
            <a:ext cx="2845907" cy="276999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Calibri"/>
                <a:ea typeface="ＭＳ Ｐゴシック"/>
              </a:rPr>
              <a:t>TDR HR matrix: updated by GD, 2014-3-11 </a:t>
            </a:r>
            <a:endParaRPr lang="ja-JP" altLang="en-US" sz="12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>
          <a:xfrm>
            <a:off x="8713639" y="6489490"/>
            <a:ext cx="2311400" cy="365125"/>
          </a:xfrm>
        </p:spPr>
        <p:txBody>
          <a:bodyPr/>
          <a:lstStyle/>
          <a:p>
            <a:fld id="{BE43CF88-7736-1A4F-90D6-A510BE4167FE}" type="slidenum"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15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1638300" y="6482841"/>
            <a:ext cx="2311400" cy="365125"/>
          </a:xfrm>
        </p:spPr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Yamamoto: 170628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9491618" y="1179399"/>
            <a:ext cx="576267" cy="155021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5430333" y="1179399"/>
            <a:ext cx="496236" cy="1575902"/>
          </a:xfrm>
          <a:prstGeom prst="roundRect">
            <a:avLst/>
          </a:prstGeom>
          <a:noFill/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89673" y="47148"/>
            <a:ext cx="1178590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solidFill>
                  <a:prstClr val="black"/>
                </a:solidFill>
                <a:latin typeface="Calibri"/>
                <a:ea typeface="ＭＳ Ｐゴシック"/>
              </a:rPr>
              <a:t>Updated, 170725</a:t>
            </a:r>
            <a:endParaRPr lang="ja-JP" altLang="en-US" sz="11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7000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9F3D193-DCBE-5940-AB34-4450AD8F0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0" y="292791"/>
            <a:ext cx="11085339" cy="426304"/>
          </a:xfrm>
        </p:spPr>
        <p:txBody>
          <a:bodyPr>
            <a:noAutofit/>
          </a:bodyPr>
          <a:lstStyle/>
          <a:p>
            <a:r>
              <a:rPr kumimoji="1" lang="en-US" altLang="ja-JP" sz="2800" dirty="0"/>
              <a:t>TDR HR: Annual Profile (P-</a:t>
            </a:r>
            <a:r>
              <a:rPr lang="en-US" altLang="ja-JP" sz="2800" dirty="0" err="1"/>
              <a:t>H</a:t>
            </a:r>
            <a:r>
              <a:rPr kumimoji="1" lang="en-US" altLang="ja-JP" sz="2800" dirty="0" err="1"/>
              <a:t>rs</a:t>
            </a:r>
            <a:r>
              <a:rPr kumimoji="1" lang="en-US" altLang="ja-JP" sz="2800" dirty="0"/>
              <a:t>)  (File: TDR Schedule-Labor-130118(v1))</a:t>
            </a:r>
            <a:endParaRPr kumimoji="1" lang="ja-JP" altLang="en-US" sz="280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xmlns="" id="{108AC0EC-2F3A-E747-82AD-4F4D6FC564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6138752"/>
              </p:ext>
            </p:extLst>
          </p:nvPr>
        </p:nvGraphicFramePr>
        <p:xfrm>
          <a:off x="323555" y="761298"/>
          <a:ext cx="11085339" cy="5890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371">
                  <a:extLst>
                    <a:ext uri="{9D8B030D-6E8A-4147-A177-3AD203B41FA5}">
                      <a16:colId xmlns:a16="http://schemas.microsoft.com/office/drawing/2014/main" xmlns="" val="611254922"/>
                    </a:ext>
                  </a:extLst>
                </a:gridCol>
                <a:gridCol w="1562708">
                  <a:extLst>
                    <a:ext uri="{9D8B030D-6E8A-4147-A177-3AD203B41FA5}">
                      <a16:colId xmlns:a16="http://schemas.microsoft.com/office/drawing/2014/main" xmlns="" val="3585015052"/>
                    </a:ext>
                  </a:extLst>
                </a:gridCol>
                <a:gridCol w="928426">
                  <a:extLst>
                    <a:ext uri="{9D8B030D-6E8A-4147-A177-3AD203B41FA5}">
                      <a16:colId xmlns:a16="http://schemas.microsoft.com/office/drawing/2014/main" xmlns="" val="1672677757"/>
                    </a:ext>
                  </a:extLst>
                </a:gridCol>
                <a:gridCol w="928426">
                  <a:extLst>
                    <a:ext uri="{9D8B030D-6E8A-4147-A177-3AD203B41FA5}">
                      <a16:colId xmlns:a16="http://schemas.microsoft.com/office/drawing/2014/main" xmlns="" val="1464588149"/>
                    </a:ext>
                  </a:extLst>
                </a:gridCol>
                <a:gridCol w="928426">
                  <a:extLst>
                    <a:ext uri="{9D8B030D-6E8A-4147-A177-3AD203B41FA5}">
                      <a16:colId xmlns:a16="http://schemas.microsoft.com/office/drawing/2014/main" xmlns="" val="661054314"/>
                    </a:ext>
                  </a:extLst>
                </a:gridCol>
                <a:gridCol w="928426">
                  <a:extLst>
                    <a:ext uri="{9D8B030D-6E8A-4147-A177-3AD203B41FA5}">
                      <a16:colId xmlns:a16="http://schemas.microsoft.com/office/drawing/2014/main" xmlns="" val="2251150218"/>
                    </a:ext>
                  </a:extLst>
                </a:gridCol>
                <a:gridCol w="928426">
                  <a:extLst>
                    <a:ext uri="{9D8B030D-6E8A-4147-A177-3AD203B41FA5}">
                      <a16:colId xmlns:a16="http://schemas.microsoft.com/office/drawing/2014/main" xmlns="" val="2696019301"/>
                    </a:ext>
                  </a:extLst>
                </a:gridCol>
                <a:gridCol w="928426">
                  <a:extLst>
                    <a:ext uri="{9D8B030D-6E8A-4147-A177-3AD203B41FA5}">
                      <a16:colId xmlns:a16="http://schemas.microsoft.com/office/drawing/2014/main" xmlns="" val="216295921"/>
                    </a:ext>
                  </a:extLst>
                </a:gridCol>
                <a:gridCol w="928426">
                  <a:extLst>
                    <a:ext uri="{9D8B030D-6E8A-4147-A177-3AD203B41FA5}">
                      <a16:colId xmlns:a16="http://schemas.microsoft.com/office/drawing/2014/main" xmlns="" val="1667781894"/>
                    </a:ext>
                  </a:extLst>
                </a:gridCol>
                <a:gridCol w="928426">
                  <a:extLst>
                    <a:ext uri="{9D8B030D-6E8A-4147-A177-3AD203B41FA5}">
                      <a16:colId xmlns:a16="http://schemas.microsoft.com/office/drawing/2014/main" xmlns="" val="1531242293"/>
                    </a:ext>
                  </a:extLst>
                </a:gridCol>
                <a:gridCol w="928426">
                  <a:extLst>
                    <a:ext uri="{9D8B030D-6E8A-4147-A177-3AD203B41FA5}">
                      <a16:colId xmlns:a16="http://schemas.microsoft.com/office/drawing/2014/main" xmlns="" val="3186804772"/>
                    </a:ext>
                  </a:extLst>
                </a:gridCol>
                <a:gridCol w="928426">
                  <a:extLst>
                    <a:ext uri="{9D8B030D-6E8A-4147-A177-3AD203B41FA5}">
                      <a16:colId xmlns:a16="http://schemas.microsoft.com/office/drawing/2014/main" xmlns="" val="2695077501"/>
                    </a:ext>
                  </a:extLst>
                </a:gridCol>
              </a:tblGrid>
              <a:tr h="225854">
                <a:tc>
                  <a:txBody>
                    <a:bodyPr/>
                    <a:lstStyle/>
                    <a:p>
                      <a:pPr algn="ctr"/>
                      <a:endParaRPr kumimoji="1" lang="ja-JP" altLang="en-US" sz="100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Technical Systems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</a:t>
                      </a:r>
                      <a:endParaRPr lang="ja-JP" altLang="en-US" sz="10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</a:t>
                      </a:r>
                      <a:endParaRPr lang="ja-JP" altLang="en-US" sz="10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</a:t>
                      </a:r>
                      <a:endParaRPr lang="ja-JP" altLang="en-US" sz="10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</a:t>
                      </a:r>
                      <a:endParaRPr lang="ja-JP" altLang="en-US" sz="10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</a:t>
                      </a:r>
                      <a:endParaRPr lang="ja-JP" altLang="en-US" sz="10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</a:t>
                      </a:r>
                      <a:endParaRPr lang="ja-JP" altLang="en-US" sz="10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</a:t>
                      </a:r>
                      <a:endParaRPr lang="ja-JP" altLang="en-US" sz="10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</a:t>
                      </a:r>
                      <a:endParaRPr lang="ja-JP" altLang="en-US" sz="10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</a:t>
                      </a:r>
                      <a:endParaRPr lang="ja-JP" altLang="en-US" sz="10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Total</a:t>
                      </a:r>
                      <a:endParaRPr lang="ja-JP" altLang="en-US" sz="10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5206834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CFS-Civil construction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95.10554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95.10554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85.1901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47.64457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323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82780022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CFS-other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5.244321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12.85757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42.84532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59.99215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38.25649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34.5325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2.932897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197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830307152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Survey and alignment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9.62219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23.03445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78.10301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119.3178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112.5283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111.1512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78.16131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40.08175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572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87088664"/>
                  </a:ext>
                </a:extLst>
              </a:tr>
              <a:tr h="291140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L-band Cavities and Cryomodules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32.29786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491.9682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491.9682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493.316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491.9682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477.9638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435.7843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436.9782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180.2834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3,533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36607747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L-band HLRF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138.0417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138.0417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138.0417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138.4199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138.0417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135.754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134.1398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55.86098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1,016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471177862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Cryogenics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73.48326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83.2247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83.2247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83.45271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80.63323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67.66827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63.56516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26.47097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562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565416273"/>
                  </a:ext>
                </a:extLst>
              </a:tr>
              <a:tr h="291140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Magnets and Power Supplies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159.024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244.8363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429.245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362.6887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315.7261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204.5347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76.56634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1,793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11724974"/>
                  </a:ext>
                </a:extLst>
              </a:tr>
              <a:tr h="291140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Integrated Controls and LLRF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50.11056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50.11056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81.39559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105.4304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261.3907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251.3479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244.2615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212.8194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102.1197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1,359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293164215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Computing Infrastructure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159.0235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159.0235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159.0235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159.4592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159.0235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159.0235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159.0235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159.4592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118.9408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1,392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10852494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Instrumentation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76.23333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89.21837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129.7314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92.39265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66.04613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46.09397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16.86104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517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559893080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Dumps and Collimators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37.31793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37.42017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46.21967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37.15599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30.76059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18.029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3.682639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211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52300148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Vacuum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7.998691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12.93493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26.46036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25.44918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24.73569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16.21067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5.610076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119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11231044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Other HLRF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8.040918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18.14325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18.09368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13.37928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10.05276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09596097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Area system specific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128.5999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154.5202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206.846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206.2808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206.2808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171.1677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85.58764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21.4133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1,181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28634586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Laboratory Management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128.9237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386.771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515.6947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517.1076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515.6947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515.6947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515.6947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517.1076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385.7114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3,998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73171021"/>
                  </a:ext>
                </a:extLst>
              </a:tr>
              <a:tr h="291140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Simulations and Operations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19.99218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19.99218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19.99218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20.04695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19.99218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19.99218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19.99218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20.04695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14.95305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175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175121020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TOTAL w/o installation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397345216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Installation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135.7336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136.1055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135.7336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1305.71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1937.996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1161.28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620.7742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00B05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000" b="1" i="0" u="none" strike="noStrike" dirty="0">
                          <a:solidFill>
                            <a:srgbClr val="00B05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5,433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58597323"/>
                  </a:ext>
                </a:extLst>
              </a:tr>
              <a:tr h="225854">
                <a:tc>
                  <a:txBody>
                    <a:bodyPr/>
                    <a:lstStyle/>
                    <a:p>
                      <a:endParaRPr kumimoji="1" lang="ja-JP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283024713"/>
                  </a:ext>
                </a:extLst>
              </a:tr>
              <a:tr h="338781"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</a:t>
                      </a:r>
                      <a: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22,448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80192457"/>
                  </a:ext>
                </a:extLst>
              </a:tr>
              <a:tr h="338781"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485569587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A4701458-F03F-FC41-8288-EA88E8C51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671" y="6468996"/>
            <a:ext cx="2844800" cy="365125"/>
          </a:xfrm>
        </p:spPr>
        <p:txBody>
          <a:bodyPr/>
          <a:lstStyle/>
          <a:p>
            <a:fld id="{0DFEB0F9-2015-8A4C-9AB3-B760663244F2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037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9F3D193-DCBE-5940-AB34-4450AD8F0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56" y="77688"/>
            <a:ext cx="11085339" cy="426304"/>
          </a:xfrm>
        </p:spPr>
        <p:txBody>
          <a:bodyPr>
            <a:noAutofit/>
          </a:bodyPr>
          <a:lstStyle/>
          <a:p>
            <a:r>
              <a:rPr kumimoji="1" lang="en-US" altLang="ja-JP" sz="2800" dirty="0"/>
              <a:t>TDR HR: Annual Profile: FTE-</a:t>
            </a:r>
            <a:r>
              <a:rPr lang="en-US" altLang="ja-JP" sz="2800" dirty="0" err="1"/>
              <a:t>Y</a:t>
            </a:r>
            <a:r>
              <a:rPr kumimoji="1" lang="en-US" altLang="ja-JP" sz="2800" dirty="0" err="1"/>
              <a:t>rs</a:t>
            </a:r>
            <a:r>
              <a:rPr kumimoji="1" lang="en-US" altLang="ja-JP" sz="2800" dirty="0"/>
              <a:t>  (File: TDR Schedule-Labor-130118(v1))</a:t>
            </a:r>
            <a:endParaRPr kumimoji="1" lang="ja-JP" altLang="en-US" sz="280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xmlns="" id="{108AC0EC-2F3A-E747-82AD-4F4D6FC564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038240"/>
              </p:ext>
            </p:extLst>
          </p:nvPr>
        </p:nvGraphicFramePr>
        <p:xfrm>
          <a:off x="323555" y="501850"/>
          <a:ext cx="11727921" cy="6295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699">
                  <a:extLst>
                    <a:ext uri="{9D8B030D-6E8A-4147-A177-3AD203B41FA5}">
                      <a16:colId xmlns:a16="http://schemas.microsoft.com/office/drawing/2014/main" xmlns="" val="611254922"/>
                    </a:ext>
                  </a:extLst>
                </a:gridCol>
                <a:gridCol w="1525526">
                  <a:extLst>
                    <a:ext uri="{9D8B030D-6E8A-4147-A177-3AD203B41FA5}">
                      <a16:colId xmlns:a16="http://schemas.microsoft.com/office/drawing/2014/main" xmlns="" val="3585015052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1672677757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1464588149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661054314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2251150218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2696019301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216295921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1667781894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1531242293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3186804772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2695077501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1193248640"/>
                    </a:ext>
                  </a:extLst>
                </a:gridCol>
              </a:tblGrid>
              <a:tr h="230323">
                <a:tc>
                  <a:txBody>
                    <a:bodyPr/>
                    <a:lstStyle/>
                    <a:p>
                      <a:pPr algn="ctr"/>
                      <a:endParaRPr kumimoji="1" lang="ja-JP" altLang="en-US" sz="100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Total</a:t>
                      </a:r>
                      <a:endParaRPr lang="ja-JP" altLang="en-US" sz="1100" b="0" i="0" u="none" strike="noStrike">
                        <a:solidFill>
                          <a:schemeClr val="bg1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Average</a:t>
                      </a:r>
                      <a:endParaRPr lang="ja-JP" altLang="en-US" sz="1100" b="0" i="0" u="none" strike="noStrike">
                        <a:solidFill>
                          <a:schemeClr val="bg1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5206834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CFS-Civil construction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55.94443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55.94443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50.11182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28.02622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21.1141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82780022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CFS-other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3.084895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7.563279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25.20313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35.2895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22.50382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20.31324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1.725234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12.85368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830307152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Survey and alignment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5.660112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13.54968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45.94295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70.18694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66.19312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65.38305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45.97724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23.5775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336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37.38562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87088664"/>
                  </a:ext>
                </a:extLst>
              </a:tr>
              <a:tr h="325691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L-band Cavities and Cryomodules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18.99874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289.393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289.393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290.1859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289.393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281.1552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256.3437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257.046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106.049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2,078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230.8842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36607747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L-band HLRF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81.20101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81.20101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81.20101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81.42348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81.20101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79.85532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78.90579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32.8594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598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66.42756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471177862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Cryogenics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43.22545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48.95571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48.95571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49.08983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47.43131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39.80486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37.39127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15.57116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330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36.71392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565416273"/>
                  </a:ext>
                </a:extLst>
              </a:tr>
              <a:tr h="325691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Magnets and Power Supplies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93.54351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144.0214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252.497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213.3463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185.7212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120.3145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45.03902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1,054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117.1648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11724974"/>
                  </a:ext>
                </a:extLst>
              </a:tr>
              <a:tr h="325691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Integrated Controls and LLRF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29.4768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29.4768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47.87976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62.01788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153.7593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147.8517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143.6833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125.1879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60.07042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799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88.82264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293164215"/>
                  </a:ext>
                </a:extLst>
              </a:tr>
              <a:tr h="325691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Computing Infrastructure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93.54322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93.54322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93.54322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93.7995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93.54322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93.54322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93.54322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93.7995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69.9652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819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90.98039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10852494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Instrumentation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44.84314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52.4814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76.31261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54.34862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38.85066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27.1141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9.91826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304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33.7632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559893080"/>
                  </a:ext>
                </a:extLst>
              </a:tr>
              <a:tr h="325691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Dumps and Collimators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21.95172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22.01187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27.18804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21.85647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18.09447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10.60529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2.166258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13.76379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52300148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Vacuum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4.705113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7.60878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15.56492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14.97011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14.5504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9.53569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3.300045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7.803896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11231044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Other HLRF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4.729952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10.6725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10.64334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7.870162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5.913388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4.425482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09596097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Area system specific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75.64702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90.89425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121.6741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121.3417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121.3417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100.6869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50.34567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12.59606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77.16971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28634586"/>
                  </a:ext>
                </a:extLst>
              </a:tr>
              <a:tr h="325691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Laboratory Management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75.83746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227.5124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303.3498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304.1809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303.3498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303.3498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303.3498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304.1809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226.889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2,352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261.3333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73171021"/>
                  </a:ext>
                </a:extLst>
              </a:tr>
              <a:tr h="325691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Simulations and Operations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11.7601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11.7601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11.7601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11.79232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11.7601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11.7601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11.7601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11.79232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8.795913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11.43791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175121020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409.9872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922.1787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1207.975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1350.132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1589.462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1479.75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1374.491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1106.055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568.3668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10008.4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1112.044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397345216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Installation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79.8433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80.06205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79.8433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768.0648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1139.998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683.106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365.1613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B05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3,196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58597323"/>
                  </a:ext>
                </a:extLst>
              </a:tr>
              <a:tr h="230323">
                <a:tc>
                  <a:txBody>
                    <a:bodyPr/>
                    <a:lstStyle/>
                    <a:p>
                      <a:endParaRPr kumimoji="1" lang="ja-JP" altLang="en-US" sz="10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283024713"/>
                  </a:ext>
                </a:extLst>
              </a:tr>
              <a:tr h="154442">
                <a:tc>
                  <a:txBody>
                    <a:bodyPr/>
                    <a:lstStyle/>
                    <a:p>
                      <a:endParaRPr kumimoji="1" lang="ja-JP" altLang="en-US" sz="18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922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1,288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1,430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1,669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2,248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2,514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1,789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</a:t>
                      </a:r>
                      <a:r>
                        <a:rPr lang="en-US" altLang="ja-JP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13,204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1467.164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80192457"/>
                  </a:ext>
                </a:extLst>
              </a:tr>
              <a:tr h="345484">
                <a:tc>
                  <a:txBody>
                    <a:bodyPr/>
                    <a:lstStyle/>
                    <a:p>
                      <a:endParaRPr kumimoji="1" lang="ja-JP" altLang="en-US" sz="180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85569587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A4701458-F03F-FC41-8288-EA88E8C51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671" y="6468996"/>
            <a:ext cx="2844800" cy="365125"/>
          </a:xfrm>
        </p:spPr>
        <p:txBody>
          <a:bodyPr/>
          <a:lstStyle/>
          <a:p>
            <a:fld id="{0DFEB0F9-2015-8A4C-9AB3-B760663244F2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70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33D9B5F7-8213-1644-A019-64699CC05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TDR Technical Systems Annual Profile (FTE)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F81A0E4F-D5FF-0D4B-9B33-0E7D90D10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869731C5-E9DE-6942-94E7-A3E778541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18</a:t>
            </a:fld>
            <a:endParaRPr kumimoji="1" lang="ja-JP" altLang="en-US"/>
          </a:p>
        </p:txBody>
      </p:sp>
      <p:graphicFrame>
        <p:nvGraphicFramePr>
          <p:cNvPr id="6" name="Chart 1">
            <a:extLst>
              <a:ext uri="{FF2B5EF4-FFF2-40B4-BE49-F238E27FC236}">
                <a16:creationId xmlns:a16="http://schemas.microsoft.com/office/drawing/2014/main" xmlns="" id="{00000000-0008-0000-0B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2672882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9178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9F3D193-DCBE-5940-AB34-4450AD8F0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56" y="77688"/>
            <a:ext cx="11085339" cy="426304"/>
          </a:xfrm>
        </p:spPr>
        <p:txBody>
          <a:bodyPr>
            <a:noAutofit/>
          </a:bodyPr>
          <a:lstStyle/>
          <a:p>
            <a:r>
              <a:rPr lang="en-US" altLang="ja-JP" sz="2800" dirty="0"/>
              <a:t>ILC-250A</a:t>
            </a:r>
            <a:r>
              <a:rPr kumimoji="1" lang="en-US" altLang="ja-JP" sz="2800" dirty="0"/>
              <a:t> HR: Annual Profile: P-</a:t>
            </a:r>
            <a:r>
              <a:rPr kumimoji="1" lang="en-US" altLang="ja-JP" sz="2800" dirty="0" err="1"/>
              <a:t>Hrs</a:t>
            </a:r>
            <a:r>
              <a:rPr kumimoji="1" lang="en-US" altLang="ja-JP" sz="2800" dirty="0"/>
              <a:t>  (File: TDR Schedule-Labor-130118-v1)</a:t>
            </a:r>
            <a:endParaRPr kumimoji="1" lang="ja-JP" altLang="en-US" sz="280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xmlns="" id="{108AC0EC-2F3A-E747-82AD-4F4D6FC564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9419646"/>
              </p:ext>
            </p:extLst>
          </p:nvPr>
        </p:nvGraphicFramePr>
        <p:xfrm>
          <a:off x="112539" y="461788"/>
          <a:ext cx="11746527" cy="636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932">
                  <a:extLst>
                    <a:ext uri="{9D8B030D-6E8A-4147-A177-3AD203B41FA5}">
                      <a16:colId xmlns:a16="http://schemas.microsoft.com/office/drawing/2014/main" xmlns="" val="611254922"/>
                    </a:ext>
                  </a:extLst>
                </a:gridCol>
                <a:gridCol w="1536670">
                  <a:extLst>
                    <a:ext uri="{9D8B030D-6E8A-4147-A177-3AD203B41FA5}">
                      <a16:colId xmlns:a16="http://schemas.microsoft.com/office/drawing/2014/main" xmlns="" val="3585015052"/>
                    </a:ext>
                  </a:extLst>
                </a:gridCol>
                <a:gridCol w="909175">
                  <a:extLst>
                    <a:ext uri="{9D8B030D-6E8A-4147-A177-3AD203B41FA5}">
                      <a16:colId xmlns:a16="http://schemas.microsoft.com/office/drawing/2014/main" xmlns="" val="1672677757"/>
                    </a:ext>
                  </a:extLst>
                </a:gridCol>
                <a:gridCol w="909175">
                  <a:extLst>
                    <a:ext uri="{9D8B030D-6E8A-4147-A177-3AD203B41FA5}">
                      <a16:colId xmlns:a16="http://schemas.microsoft.com/office/drawing/2014/main" xmlns="" val="1464588149"/>
                    </a:ext>
                  </a:extLst>
                </a:gridCol>
                <a:gridCol w="909175">
                  <a:extLst>
                    <a:ext uri="{9D8B030D-6E8A-4147-A177-3AD203B41FA5}">
                      <a16:colId xmlns:a16="http://schemas.microsoft.com/office/drawing/2014/main" xmlns="" val="661054314"/>
                    </a:ext>
                  </a:extLst>
                </a:gridCol>
                <a:gridCol w="909175">
                  <a:extLst>
                    <a:ext uri="{9D8B030D-6E8A-4147-A177-3AD203B41FA5}">
                      <a16:colId xmlns:a16="http://schemas.microsoft.com/office/drawing/2014/main" xmlns="" val="2251150218"/>
                    </a:ext>
                  </a:extLst>
                </a:gridCol>
                <a:gridCol w="909175">
                  <a:extLst>
                    <a:ext uri="{9D8B030D-6E8A-4147-A177-3AD203B41FA5}">
                      <a16:colId xmlns:a16="http://schemas.microsoft.com/office/drawing/2014/main" xmlns="" val="2696019301"/>
                    </a:ext>
                  </a:extLst>
                </a:gridCol>
                <a:gridCol w="909175">
                  <a:extLst>
                    <a:ext uri="{9D8B030D-6E8A-4147-A177-3AD203B41FA5}">
                      <a16:colId xmlns:a16="http://schemas.microsoft.com/office/drawing/2014/main" xmlns="" val="216295921"/>
                    </a:ext>
                  </a:extLst>
                </a:gridCol>
                <a:gridCol w="909175">
                  <a:extLst>
                    <a:ext uri="{9D8B030D-6E8A-4147-A177-3AD203B41FA5}">
                      <a16:colId xmlns:a16="http://schemas.microsoft.com/office/drawing/2014/main" xmlns="" val="1667781894"/>
                    </a:ext>
                  </a:extLst>
                </a:gridCol>
                <a:gridCol w="909175">
                  <a:extLst>
                    <a:ext uri="{9D8B030D-6E8A-4147-A177-3AD203B41FA5}">
                      <a16:colId xmlns:a16="http://schemas.microsoft.com/office/drawing/2014/main" xmlns="" val="1531242293"/>
                    </a:ext>
                  </a:extLst>
                </a:gridCol>
                <a:gridCol w="909175">
                  <a:extLst>
                    <a:ext uri="{9D8B030D-6E8A-4147-A177-3AD203B41FA5}">
                      <a16:colId xmlns:a16="http://schemas.microsoft.com/office/drawing/2014/main" xmlns="" val="3186804772"/>
                    </a:ext>
                  </a:extLst>
                </a:gridCol>
                <a:gridCol w="909175">
                  <a:extLst>
                    <a:ext uri="{9D8B030D-6E8A-4147-A177-3AD203B41FA5}">
                      <a16:colId xmlns:a16="http://schemas.microsoft.com/office/drawing/2014/main" xmlns="" val="2695077501"/>
                    </a:ext>
                  </a:extLst>
                </a:gridCol>
                <a:gridCol w="909175">
                  <a:extLst>
                    <a:ext uri="{9D8B030D-6E8A-4147-A177-3AD203B41FA5}">
                      <a16:colId xmlns:a16="http://schemas.microsoft.com/office/drawing/2014/main" xmlns="" val="1193248640"/>
                    </a:ext>
                  </a:extLst>
                </a:gridCol>
              </a:tblGrid>
              <a:tr h="21843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kumimoji="1" lang="ja-JP" altLang="en-US" sz="900" b="0" i="0">
                        <a:solidFill>
                          <a:schemeClr val="bg1"/>
                        </a:solidFill>
                        <a:latin typeface="Helvetica" pitchFamily="2" charset="0"/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endParaRPr lang="ja-JP" altLang="en-US" sz="9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TOTAL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endParaRPr lang="ja-JP" altLang="en-US" sz="9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5206834"/>
                  </a:ext>
                </a:extLst>
              </a:tr>
              <a:tr h="3294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CFS-Civil construction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74.30722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74.30722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64.39179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32.03159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245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82780022"/>
                  </a:ext>
                </a:extLst>
              </a:tr>
              <a:tr h="3294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CFS-other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5.244321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12.85757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36.17511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46.76047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25.02481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21.30082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1.809111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149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830307152"/>
                  </a:ext>
                </a:extLst>
              </a:tr>
              <a:tr h="3294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Survey and alignment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7.168531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18.84947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63.31077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96.56763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91.50947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90.13235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57.08488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238.3608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663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87088664"/>
                  </a:ext>
                </a:extLst>
              </a:tr>
              <a:tr h="27122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L-band Cavities and Cryomodules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24.0619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305.9322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305.9322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306.7704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305.9322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291.9278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257.9843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258.6911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106.7278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2,164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36607747"/>
                  </a:ext>
                </a:extLst>
              </a:tr>
              <a:tr h="3294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L-band HLRF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84.30056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84.30056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84.30056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84.53152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84.30056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82.01288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80.39868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33.4811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618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471177862"/>
                  </a:ext>
                </a:extLst>
              </a:tr>
              <a:tr h="3294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Cryogenics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73.48326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83.2247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57.99883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58.15773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55.40736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42.4424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38.3393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15.96595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425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565416273"/>
                  </a:ext>
                </a:extLst>
              </a:tr>
              <a:tr h="21843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Magnets and Power Supplies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159.024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244.8363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372.5267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305.9705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259.0078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147.6611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53.10209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1,542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11724974"/>
                  </a:ext>
                </a:extLst>
              </a:tr>
              <a:tr h="3294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Integrated Controls and LLRF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50.11056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37.33237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68.6174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92.61719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187.4385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177.3956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170.3093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138.6645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67.2547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990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293164215"/>
                  </a:ext>
                </a:extLst>
              </a:tr>
              <a:tr h="21843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Computing Infrastructure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118.4725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118.4725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118.4725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118.7971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118.4725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118.4725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118.4725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118.7971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88.61093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1,037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10852494"/>
                  </a:ext>
                </a:extLst>
              </a:tr>
              <a:tr h="3294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Instrumentation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76.23333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89.21837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116.567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79.2282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52.88167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32.89345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11.41493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458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559893080"/>
                  </a:ext>
                </a:extLst>
              </a:tr>
              <a:tr h="3294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Dumps and Collimators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37.31793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37.42017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43.94973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34.88605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28.49065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15.75283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2.743566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201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52300148"/>
                  </a:ext>
                </a:extLst>
              </a:tr>
              <a:tr h="3294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Vacuum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7.998691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12.93493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23.00237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21.99118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21.27769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12.7432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11231044"/>
                  </a:ext>
                </a:extLst>
              </a:tr>
              <a:tr h="3294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Other HLRF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8.040918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18.14325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18.09368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13.37928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10.05276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68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09596097"/>
                  </a:ext>
                </a:extLst>
              </a:tr>
              <a:tr h="21843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Area system specific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128.5999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154.5202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189.6403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189.1222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189.1222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134.7283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68.38198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14.31479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1,068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28634586"/>
                  </a:ext>
                </a:extLst>
              </a:tr>
              <a:tr h="21843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Laboratory Management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96.04814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288.1444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384.1926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385.2451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384.1926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384.1926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384.1926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385.2451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287.355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2,979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73171021"/>
                  </a:ext>
                </a:extLst>
              </a:tr>
              <a:tr h="3294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Simulations and Operations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14.89417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14.89417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14.89417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14.93498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14.89417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14.89417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14.89417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14.93498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11.14002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   </a:t>
                      </a:r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130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175121020"/>
                  </a:ext>
                </a:extLst>
              </a:tr>
              <a:tr h="21843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TS-Adjustment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397345216"/>
                  </a:ext>
                </a:extLst>
              </a:tr>
              <a:tr h="21843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58597323"/>
                  </a:ext>
                </a:extLst>
              </a:tr>
              <a:tr h="21843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Installation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101.1215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101.3986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101.1215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1111.749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1631.597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854.0416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391.6043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00B05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  </a:t>
                      </a:r>
                      <a:r>
                        <a:rPr lang="en-US" altLang="ja-JP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4,293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ja-JP" altLang="en-US" sz="900" b="1" i="0" u="none" strike="noStrike">
                        <a:solidFill>
                          <a:srgbClr val="00B05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283024713"/>
                  </a:ext>
                </a:extLst>
              </a:tr>
              <a:tr h="21843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Inst-Adjustment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ja-JP" altLang="en-US" sz="1100" b="1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80192457"/>
                  </a:ext>
                </a:extLst>
              </a:tr>
              <a:tr h="21843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TOTAL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           </a:t>
                      </a:r>
                      <a:r>
                        <a:rPr lang="en-US" altLang="ja-JP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34" charset="-128"/>
                          <a:ea typeface="ＭＳ Ｐゴシック" panose="020B0600070205080204" pitchFamily="34" charset="-128"/>
                        </a:rPr>
                        <a:t>17,130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485569587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A4701458-F03F-FC41-8288-EA88E8C51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671" y="6468996"/>
            <a:ext cx="2844800" cy="365125"/>
          </a:xfrm>
        </p:spPr>
        <p:txBody>
          <a:bodyPr/>
          <a:lstStyle/>
          <a:p>
            <a:fld id="{0DFEB0F9-2015-8A4C-9AB3-B760663244F2}" type="slidenum">
              <a:rPr kumimoji="1" lang="ja-JP" altLang="en-US" sz="1000" smtClean="0">
                <a:latin typeface="Helvetica" pitchFamily="2" charset="0"/>
              </a:rPr>
              <a:t>19</a:t>
            </a:fld>
            <a:endParaRPr kumimoji="1" lang="ja-JP" altLang="en-US" sz="100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250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0" y="394584"/>
            <a:ext cx="8648700" cy="653618"/>
          </a:xfrm>
        </p:spPr>
        <p:txBody>
          <a:bodyPr>
            <a:noAutofit/>
          </a:bodyPr>
          <a:lstStyle/>
          <a:p>
            <a:r>
              <a:rPr lang="en-US" altLang="ja-JP" sz="3200" b="1" dirty="0"/>
              <a:t>HR Estimates for 250 GeV Staging Opt. (C--&gt;) A</a:t>
            </a:r>
            <a:br>
              <a:rPr lang="en-US" altLang="ja-JP" sz="3200" b="1" dirty="0"/>
            </a:br>
            <a:r>
              <a:rPr lang="en-US" altLang="ja-JP" sz="2800" b="1" dirty="0">
                <a:solidFill>
                  <a:srgbClr val="3366FF"/>
                </a:solidFill>
              </a:rPr>
              <a:t>assuming a partly energy-scaling model</a:t>
            </a:r>
            <a:endParaRPr lang="ja-JP" altLang="en-US" sz="2400" b="1" dirty="0">
              <a:solidFill>
                <a:srgbClr val="3366FF"/>
              </a:solidFill>
            </a:endParaRP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/>
          </p:nvPr>
        </p:nvGraphicFramePr>
        <p:xfrm>
          <a:off x="1397674" y="1318762"/>
          <a:ext cx="9357227" cy="5055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08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897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905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443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5663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0210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224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6486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Area System</a:t>
                      </a:r>
                    </a:p>
                  </a:txBody>
                  <a:tcPr marL="13758" marR="13758" marT="1270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TDR </a:t>
                      </a: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Construct. + Install. </a:t>
                      </a: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[k p-</a:t>
                      </a:r>
                      <a:r>
                        <a:rPr kumimoji="1" lang="en-US" altLang="ja-JP" sz="1200" dirty="0" err="1">
                          <a:solidFill>
                            <a:schemeClr val="bg1"/>
                          </a:solidFill>
                        </a:rPr>
                        <a:t>hr</a:t>
                      </a: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</a:rPr>
                        <a:t>]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TDR HR </a:t>
                      </a:r>
                    </a:p>
                    <a:p>
                      <a:pPr algn="ctr"/>
                      <a:r>
                        <a:rPr kumimoji="1" lang="en-US" altLang="ja-JP" sz="1200" b="1" dirty="0"/>
                        <a:t>Sum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/>
                        <a:t>[k p-</a:t>
                      </a:r>
                      <a:r>
                        <a:rPr kumimoji="1" lang="en-US" altLang="ja-JP" sz="1200" b="1" dirty="0" err="1"/>
                        <a:t>hr</a:t>
                      </a:r>
                      <a:r>
                        <a:rPr kumimoji="1" lang="en-US" altLang="ja-JP" sz="1200" b="1" dirty="0"/>
                        <a:t>]</a:t>
                      </a:r>
                      <a:endParaRPr kumimoji="1" lang="ja-JP" altLang="en-US" sz="1200" b="1" dirty="0"/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Fraction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unhanged</a:t>
                      </a:r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Fraction changed: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Offset + E. Scaling</a:t>
                      </a:r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Staging 250-C</a:t>
                      </a:r>
                    </a:p>
                    <a:p>
                      <a:pPr algn="ctr"/>
                      <a:r>
                        <a:rPr kumimoji="1" lang="en-US" altLang="ja-JP" sz="1200" b="1" dirty="0"/>
                        <a:t>[k p-</a:t>
                      </a:r>
                      <a:r>
                        <a:rPr kumimoji="1" lang="en-US" altLang="ja-JP" sz="1200" b="1" dirty="0" err="1"/>
                        <a:t>hrs</a:t>
                      </a:r>
                      <a:r>
                        <a:rPr kumimoji="1" lang="en-US" altLang="ja-JP" sz="1200" b="1" dirty="0"/>
                        <a:t>]   (%) </a:t>
                      </a:r>
                      <a:endParaRPr kumimoji="1" lang="ja-JP" altLang="en-US" sz="1200" b="1" dirty="0"/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Staring/TDR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solidFill>
                            <a:srgbClr val="FFFF00"/>
                          </a:solidFill>
                        </a:rPr>
                        <a:t>Reduct</a:t>
                      </a:r>
                      <a:r>
                        <a:rPr kumimoji="1" lang="en-US" altLang="ja-JP" sz="1200" dirty="0">
                          <a:solidFill>
                            <a:srgbClr val="FFFF00"/>
                          </a:solidFill>
                        </a:rPr>
                        <a:t>.  Ratio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[%]</a:t>
                      </a:r>
                      <a:endParaRPr kumimoji="1" lang="ja-JP" altLang="en-US" sz="1200" dirty="0"/>
                    </a:p>
                  </a:txBody>
                  <a:tcPr marL="99060" marR="990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9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Common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6,076 + 1,050 = 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/>
                        <a:t>7 ,126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3366FF"/>
                          </a:solidFill>
                        </a:rPr>
                        <a:t>0.3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kumimoji="1" lang="en-US" altLang="ja-JP" sz="1600" b="0" u="sng" dirty="0">
                          <a:solidFill>
                            <a:srgbClr val="008000"/>
                          </a:solidFill>
                        </a:rPr>
                        <a:t>0.2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+ 0.5 x 0.490 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5,309  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74.5%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- 25.5 %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9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e- Source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 588 +    200 =  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/>
                        <a:t>788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n/a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788   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100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0 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9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e+ Source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 826 +    300  =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1,126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n/a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1,126   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100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0 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Damping Rings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 996 + 1,000 =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1,996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1.00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1,996   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100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0 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03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RTML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1,318 +    250 =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3366FF"/>
                          </a:solidFill>
                        </a:rPr>
                        <a:t>1,568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3366FF"/>
                          </a:solidFill>
                        </a:rPr>
                        <a:t>0.3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kumimoji="1" lang="en-US" altLang="ja-JP" sz="1600" b="0" u="sng" dirty="0">
                          <a:solidFill>
                            <a:srgbClr val="008000"/>
                          </a:solidFill>
                        </a:rPr>
                        <a:t>0.2</a:t>
                      </a:r>
                      <a:r>
                        <a:rPr kumimoji="1" lang="en-US" altLang="ja-JP" sz="1600" b="0" u="none" dirty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+ 0.5 x 0.490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1,168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74.5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- 25.5 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03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Main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Linac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6,331 + 2,200= 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8,351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rgbClr val="008000"/>
                          </a:solidFill>
                        </a:rPr>
                        <a:t>0.2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+ 0.8 x 0.490 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5,050  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59.2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- 40.8 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9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BDS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 933 +    700 =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1,663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n/a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1,633    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100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9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IR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 123 +       0 =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123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n/a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123   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100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0</a:t>
                      </a:r>
                      <a:endParaRPr kumimoji="1" lang="ja-JP" altLang="en-US" sz="16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815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TOTAL</a:t>
                      </a:r>
                    </a:p>
                  </a:txBody>
                  <a:tcPr marL="13758" marR="13758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17,192 + 5,700 = </a:t>
                      </a:r>
                      <a:endParaRPr kumimoji="1" lang="ja-JP" alt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22,892</a:t>
                      </a:r>
                      <a:endParaRPr kumimoji="1" lang="ja-JP" altLang="en-US" sz="1600" b="1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17,193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3366FF"/>
                          </a:solidFill>
                        </a:rPr>
                        <a:t>75.1 %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- 24.9 %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8963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Notes;</a:t>
                      </a:r>
                    </a:p>
                  </a:txBody>
                  <a:tcPr marL="13758" marR="13758" marT="1270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 b="1" dirty="0"/>
                    </a:p>
                  </a:txBody>
                  <a:tcPr marL="99060" marR="9906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endParaRPr kumimoji="1" lang="ja-JP" altLang="en-US" sz="1100" b="1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100" b="1" dirty="0">
                          <a:solidFill>
                            <a:srgbClr val="008000"/>
                          </a:solidFill>
                        </a:rPr>
                        <a:t>0.3*: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100" b="1" dirty="0">
                          <a:solidFill>
                            <a:srgbClr val="008000"/>
                          </a:solidFill>
                        </a:rPr>
                        <a:t>  not for ML</a:t>
                      </a:r>
                      <a:endParaRPr kumimoji="1" lang="ja-JP" altLang="en-US" sz="1100" b="1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100" b="0" u="none" dirty="0">
                          <a:solidFill>
                            <a:srgbClr val="008000"/>
                          </a:solidFill>
                        </a:rPr>
                        <a:t>0.2* </a:t>
                      </a:r>
                      <a:r>
                        <a:rPr kumimoji="1" lang="en-US" altLang="ja-JP" sz="1100" b="0" u="none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100" b="0" u="none" dirty="0">
                          <a:solidFill>
                            <a:schemeClr val="tx1"/>
                          </a:solidFill>
                        </a:rPr>
                        <a:t>   off set assumed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100" b="0" u="none" dirty="0">
                          <a:solidFill>
                            <a:schemeClr val="tx1"/>
                          </a:solidFill>
                        </a:rPr>
                        <a:t>0.490 ** : 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</a:rPr>
                        <a:t>    (125x1.06 – 15) /     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</a:rPr>
                        <a:t>              (250x1.02-15) </a:t>
                      </a:r>
                    </a:p>
                  </a:txBody>
                  <a:tcPr marL="99060" marR="9906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1" dirty="0"/>
                    </a:p>
                  </a:txBody>
                  <a:tcPr marL="99060" marR="9906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99060" marR="9906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>
          <a:xfrm>
            <a:off x="8713639" y="6489538"/>
            <a:ext cx="2311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43CF88-7736-1A4F-90D6-A510BE4167F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1638300" y="6482889"/>
            <a:ext cx="2311400" cy="365125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ay-2017/9/26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612634" y="132974"/>
            <a:ext cx="1180131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rPr>
              <a:t>Updated, 170725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045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9F3D193-DCBE-5940-AB34-4450AD8F0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56" y="77688"/>
            <a:ext cx="11085339" cy="426304"/>
          </a:xfrm>
        </p:spPr>
        <p:txBody>
          <a:bodyPr>
            <a:noAutofit/>
          </a:bodyPr>
          <a:lstStyle/>
          <a:p>
            <a:r>
              <a:rPr lang="en-US" altLang="ja-JP" sz="2800" dirty="0"/>
              <a:t>ILC-250A</a:t>
            </a:r>
            <a:r>
              <a:rPr kumimoji="1" lang="en-US" altLang="ja-JP" sz="2800" dirty="0"/>
              <a:t> HR: Annual Profile: FTE-</a:t>
            </a:r>
            <a:r>
              <a:rPr lang="en-US" altLang="ja-JP" sz="2800" dirty="0" err="1"/>
              <a:t>Y</a:t>
            </a:r>
            <a:r>
              <a:rPr kumimoji="1" lang="en-US" altLang="ja-JP" sz="2800" dirty="0" err="1"/>
              <a:t>rs</a:t>
            </a:r>
            <a:r>
              <a:rPr kumimoji="1" lang="en-US" altLang="ja-JP" sz="2800" dirty="0"/>
              <a:t>  (File: TDR Schedule-Labor-190526:ay)</a:t>
            </a:r>
            <a:endParaRPr kumimoji="1" lang="ja-JP" altLang="en-US" sz="280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xmlns="" id="{108AC0EC-2F3A-E747-82AD-4F4D6FC564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7765556"/>
              </p:ext>
            </p:extLst>
          </p:nvPr>
        </p:nvGraphicFramePr>
        <p:xfrm>
          <a:off x="112540" y="503992"/>
          <a:ext cx="11709848" cy="6189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611254922"/>
                    </a:ext>
                  </a:extLst>
                </a:gridCol>
                <a:gridCol w="1531872">
                  <a:extLst>
                    <a:ext uri="{9D8B030D-6E8A-4147-A177-3AD203B41FA5}">
                      <a16:colId xmlns:a16="http://schemas.microsoft.com/office/drawing/2014/main" xmlns="" val="3585015052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1672677757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1464588149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661054314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2251150218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2696019301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216295921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1667781894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1531242293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3186804772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2695077501"/>
                    </a:ext>
                  </a:extLst>
                </a:gridCol>
                <a:gridCol w="906336">
                  <a:extLst>
                    <a:ext uri="{9D8B030D-6E8A-4147-A177-3AD203B41FA5}">
                      <a16:colId xmlns:a16="http://schemas.microsoft.com/office/drawing/2014/main" xmlns="" val="11932486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kumimoji="1" lang="ja-JP" altLang="en-US" sz="900" b="0" i="0">
                        <a:solidFill>
                          <a:schemeClr val="bg1"/>
                        </a:solidFill>
                        <a:latin typeface="Helvetica" pitchFamily="2" charset="0"/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endParaRPr lang="ja-JP" altLang="en-US" sz="9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r>
                        <a:rPr lang="en-US" altLang="ja-JP" sz="9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r>
                        <a:rPr lang="en-US" altLang="ja-JP" sz="9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r>
                        <a:rPr lang="en-US" altLang="ja-JP" sz="9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r>
                        <a:rPr lang="en-US" altLang="ja-JP" sz="9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r>
                        <a:rPr lang="en-US" altLang="ja-JP" sz="9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r>
                        <a:rPr lang="en-US" altLang="ja-JP" sz="9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r>
                        <a:rPr lang="en-US" altLang="ja-JP" sz="9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r>
                        <a:rPr lang="en-US" altLang="ja-JP" sz="9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r>
                        <a:rPr lang="en-US" altLang="ja-JP" sz="9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r>
                        <a:rPr lang="en-US" altLang="ja-JP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Total</a:t>
                      </a:r>
                      <a:endParaRPr lang="ja-JP" altLang="en-US" sz="9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</a:pPr>
                      <a:r>
                        <a:rPr lang="en-US" altLang="ja-JP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Average</a:t>
                      </a:r>
                      <a:endParaRPr lang="ja-JP" altLang="en-US" sz="9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5206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CFS-Civil construction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43.71013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43.71013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37.87752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18.84211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16.01554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82780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CFS-other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3.084895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7.563279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21.27947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27.50616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14.72048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12.52989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1.064183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  </a:t>
                      </a: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9.749818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8303071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Survey and alignment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4.216783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11.08792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37.24163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56.80449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53.8291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53.01903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33.57934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140.2122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</a:t>
                      </a: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390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43.33228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870886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L-band Cavities and Cryomodules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14.15406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179.9601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179.9601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180.4532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179.9601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171.7222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151.7555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152.1712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62.78103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</a:t>
                      </a: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1,273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141.4353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366077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L-band HLRF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49.58856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49.58856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49.58856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49.72442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49.58856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48.24287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47.29334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19.69476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363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40.36774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4711778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Cryogenics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43.22545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48.95571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34.11696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34.21043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32.59257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24.96612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22.55253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9.391738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250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27.77905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5654162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Magnets and Power Supplies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93.54351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144.0214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219.1334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179.9826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152.3576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86.85945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31.23652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</a:t>
                      </a: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907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100.7927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11724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Integrated Controls and LLRF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29.4768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21.96022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40.36318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54.4807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110.2579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104.3504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100.1819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81.56736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39.56159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</a:t>
                      </a: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582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64.6889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2931642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Computing Infrastructure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69.6897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69.6897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69.6897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69.88063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69.6897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69.6897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69.6897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69.88063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52.12408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</a:t>
                      </a: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67.78039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108524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Instrumentation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44.84314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52.4814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68.56881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46.60482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31.10687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19.34909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6.714662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</a:t>
                      </a: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270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29.9632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559893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Dumps and Collimators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21.95172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22.01187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25.85278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20.52121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16.75921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9.266371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1.613862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13.10856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523001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Vacuum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4.705113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7.60878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13.5308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12.93599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12.51629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7.496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  </a:t>
                      </a: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6.532553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11231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Other HLRF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4.729952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10.6725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10.64334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7.870162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5.913388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  </a:t>
                      </a: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4.425482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095960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Area system specific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75.64702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90.89425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111.5531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111.2484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111.2484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79.25192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40.22469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8.420464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628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69.83202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286345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Laboratory Management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56.4989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169.4967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225.9956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226.6148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225.9956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225.9956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225.9956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226.6148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169.0323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1,752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194.6933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73171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Simulations and Operations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8.761277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8.761277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8.761277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8.78528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8.761277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8.761277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8.761277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8.78528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6.552955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  </a:t>
                      </a: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8.521242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175121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TS-Adjustment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-65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-36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-1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-68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(86)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397345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385.1049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610.0711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889.6718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1049.862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1210.134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1100.441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999.684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769.9449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450.2497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</a:t>
                      </a:r>
                      <a:r>
                        <a:rPr lang="en-US" altLang="ja-JP" sz="9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7,465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829.462</a:t>
                      </a:r>
                      <a:r>
                        <a:rPr lang="en-US" altLang="ja-JP" sz="9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585973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Installation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59.48326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59.64622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59.48326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653.9699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959.7629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502.3774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230.3555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</a:t>
                      </a:r>
                      <a:r>
                        <a:rPr lang="en-US" altLang="ja-JP" sz="900" b="1" i="0" u="none" strike="noStrike" dirty="0">
                          <a:solidFill>
                            <a:srgbClr val="00B05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2,525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2830247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Inst-Adjustment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-2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80192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1" lang="ja-JP" altLang="en-US" sz="900" b="0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TOTAL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385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950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1,110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1,271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1,755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1,959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1,270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ja-JP" alt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                   </a:t>
                      </a:r>
                      <a:r>
                        <a:rPr lang="en-US" altLang="ja-JP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10,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1123.36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485569587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A4701458-F03F-FC41-8288-EA88E8C51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06671" y="6468996"/>
            <a:ext cx="2844800" cy="365125"/>
          </a:xfrm>
        </p:spPr>
        <p:txBody>
          <a:bodyPr/>
          <a:lstStyle/>
          <a:p>
            <a:fld id="{0DFEB0F9-2015-8A4C-9AB3-B760663244F2}" type="slidenum">
              <a:rPr kumimoji="1" lang="ja-JP" altLang="en-US" sz="1000" smtClean="0">
                <a:latin typeface="Helvetica" pitchFamily="2" charset="0"/>
              </a:rPr>
              <a:t>20</a:t>
            </a:fld>
            <a:endParaRPr kumimoji="1" lang="ja-JP" altLang="en-US" sz="100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336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3E6EF471-BEA4-8D45-9DC2-CCFFBA9C1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95040"/>
            <a:ext cx="10972800" cy="731202"/>
          </a:xfrm>
        </p:spPr>
        <p:txBody>
          <a:bodyPr>
            <a:noAutofit/>
          </a:bodyPr>
          <a:lstStyle/>
          <a:p>
            <a:r>
              <a:rPr lang="en-US" altLang="ja-JP" sz="2800" dirty="0"/>
              <a:t>ILC250 Staff (HR) Annual Profile scaled from ILC500, originally 190602</a:t>
            </a:r>
            <a:endParaRPr kumimoji="1" lang="ja-JP" altLang="en-US" sz="280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xmlns="" id="{56C53358-0285-E149-8783-6C496C9B8A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585" t="7936" r="3634" b="39534"/>
          <a:stretch/>
        </p:blipFill>
        <p:spPr>
          <a:xfrm>
            <a:off x="421172" y="1384664"/>
            <a:ext cx="11509236" cy="4654846"/>
          </a:xfrm>
          <a:ln>
            <a:solidFill>
              <a:srgbClr val="002060"/>
            </a:solidFill>
          </a:ln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1E9986E9-D9A0-C54D-BABE-F176FED8D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67063692-2F80-2A48-823F-910F07B7A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125DB043-1199-FE4E-90CD-84397C872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1BA00F93-6EA3-4F4F-A6CD-21007C6EE79A}"/>
              </a:ext>
            </a:extLst>
          </p:cNvPr>
          <p:cNvSpPr txBox="1"/>
          <p:nvPr/>
        </p:nvSpPr>
        <p:spPr>
          <a:xfrm>
            <a:off x="10763794" y="194030"/>
            <a:ext cx="118487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Ay-190618</a:t>
            </a:r>
            <a:endParaRPr kumimoji="1" lang="ja-JP" altLang="en-US"/>
          </a:p>
        </p:txBody>
      </p:sp>
      <p:sp>
        <p:nvSpPr>
          <p:cNvPr id="10" name="円/楕円 9">
            <a:extLst>
              <a:ext uri="{FF2B5EF4-FFF2-40B4-BE49-F238E27FC236}">
                <a16:creationId xmlns:a16="http://schemas.microsoft.com/office/drawing/2014/main" xmlns="" id="{43AEED62-5054-D845-A1FE-2DACE7CD3EB7}"/>
              </a:ext>
            </a:extLst>
          </p:cNvPr>
          <p:cNvSpPr/>
          <p:nvPr/>
        </p:nvSpPr>
        <p:spPr>
          <a:xfrm>
            <a:off x="6048103" y="1632857"/>
            <a:ext cx="3762103" cy="5225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>
            <a:extLst>
              <a:ext uri="{FF2B5EF4-FFF2-40B4-BE49-F238E27FC236}">
                <a16:creationId xmlns:a16="http://schemas.microsoft.com/office/drawing/2014/main" xmlns="" id="{8B21B336-702B-FF44-AAA4-5A3994EA3724}"/>
              </a:ext>
            </a:extLst>
          </p:cNvPr>
          <p:cNvSpPr/>
          <p:nvPr/>
        </p:nvSpPr>
        <p:spPr>
          <a:xfrm>
            <a:off x="2413687" y="3605349"/>
            <a:ext cx="3046587" cy="901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>
            <a:extLst>
              <a:ext uri="{FF2B5EF4-FFF2-40B4-BE49-F238E27FC236}">
                <a16:creationId xmlns:a16="http://schemas.microsoft.com/office/drawing/2014/main" xmlns="" id="{9BB6EF81-A301-C346-86C4-E7F02E121292}"/>
              </a:ext>
            </a:extLst>
          </p:cNvPr>
          <p:cNvSpPr/>
          <p:nvPr/>
        </p:nvSpPr>
        <p:spPr>
          <a:xfrm>
            <a:off x="9130936" y="2677884"/>
            <a:ext cx="679269" cy="5878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EC2BDF15-94EB-B54E-B2A0-C534200F557B}"/>
              </a:ext>
            </a:extLst>
          </p:cNvPr>
          <p:cNvSpPr txBox="1"/>
          <p:nvPr/>
        </p:nvSpPr>
        <p:spPr>
          <a:xfrm>
            <a:off x="7276011" y="6204857"/>
            <a:ext cx="3165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Some </a:t>
            </a:r>
            <a:r>
              <a:rPr kumimoji="1" lang="en-US" altLang="ja-JP" dirty="0">
                <a:solidFill>
                  <a:srgbClr val="FF0000"/>
                </a:solidFill>
              </a:rPr>
              <a:t>“zero</a:t>
            </a:r>
            <a:r>
              <a:rPr kumimoji="1" lang="en-US" altLang="ja-JP" dirty="0"/>
              <a:t>” should be revised.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019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2C5AC8BD-420B-2447-ABA5-A19D7448F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92204"/>
            <a:ext cx="10972800" cy="1063030"/>
          </a:xfrm>
        </p:spPr>
        <p:txBody>
          <a:bodyPr>
            <a:noAutofit/>
          </a:bodyPr>
          <a:lstStyle/>
          <a:p>
            <a:r>
              <a:rPr lang="en-US" altLang="ja-JP" sz="3200" dirty="0"/>
              <a:t>ILC250 Staff (HR) Annual Profile adjusted/updated for smoothing</a:t>
            </a:r>
            <a:br>
              <a:rPr lang="en-US" altLang="ja-JP" sz="3200" dirty="0"/>
            </a:br>
            <a:r>
              <a:rPr lang="en-US" altLang="ja-JP" sz="3200" dirty="0"/>
              <a:t>Also, matched to MEXT-report-2018, on </a:t>
            </a:r>
            <a:r>
              <a:rPr lang="en-US" altLang="ja-JP" sz="3200" dirty="0" err="1"/>
              <a:t>Acc</a:t>
            </a:r>
            <a:r>
              <a:rPr lang="en-US" altLang="ja-JP" sz="3200" dirty="0"/>
              <a:t>/CFS/Manage.</a:t>
            </a:r>
            <a:endParaRPr kumimoji="1" lang="ja-JP" altLang="en-US" sz="32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4A4298D8-96F5-6B40-B54C-55AA2860E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AY-2015/11/17b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94D720C0-03D2-A847-A074-3B3BB5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加速器建設への人材 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CA61AF96-C25A-484C-865D-F46E3888D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xmlns="" id="{3406511E-6A4E-EC4D-ADD0-2740886DB4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091" t="8514" r="5489" b="36648"/>
          <a:stretch/>
        </p:blipFill>
        <p:spPr>
          <a:xfrm>
            <a:off x="482927" y="1520743"/>
            <a:ext cx="11226145" cy="4811205"/>
          </a:xfrm>
          <a:ln>
            <a:solidFill>
              <a:srgbClr val="002060"/>
            </a:solidFill>
          </a:ln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B3D4A769-782C-E34F-BAC7-54793B350D7E}"/>
              </a:ext>
            </a:extLst>
          </p:cNvPr>
          <p:cNvSpPr txBox="1"/>
          <p:nvPr/>
        </p:nvSpPr>
        <p:spPr>
          <a:xfrm>
            <a:off x="10763794" y="194030"/>
            <a:ext cx="118487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Ay-190618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9683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17739F31-C254-404F-A33A-87B7DFA84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66D0AF16-EFB3-2244-956B-289CE8F76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9FA92363-84D0-4E49-B291-38B20E57D84B}"/>
              </a:ext>
            </a:extLst>
          </p:cNvPr>
          <p:cNvSpPr txBox="1"/>
          <p:nvPr/>
        </p:nvSpPr>
        <p:spPr>
          <a:xfrm>
            <a:off x="1119251" y="5987120"/>
            <a:ext cx="1040605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Excel Reference: TDR-schedule-Labor-resource-180118(v1)-180114-190602, Sheet: Tech Sys (2-ay)(ILC250) (2) </a:t>
            </a:r>
            <a:endParaRPr kumimoji="1" lang="ja-JP" altLang="en-US"/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xmlns="" id="{4FEAA2C9-9012-3E4A-9B9A-4D655E22F2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3515191"/>
              </p:ext>
            </p:extLst>
          </p:nvPr>
        </p:nvGraphicFramePr>
        <p:xfrm>
          <a:off x="541865" y="561703"/>
          <a:ext cx="11175518" cy="5060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4666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7EC16A0D-4B14-7B46-9722-00A927DEB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F2E951CB-4BEF-0745-B835-F3E6F3BEF5B3}"/>
              </a:ext>
            </a:extLst>
          </p:cNvPr>
          <p:cNvSpPr txBox="1"/>
          <p:nvPr/>
        </p:nvSpPr>
        <p:spPr>
          <a:xfrm>
            <a:off x="1136474" y="6169682"/>
            <a:ext cx="10529486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Excel Reference: TDR-schedule-Labor-resource-180118(v1)-180114-190602, Sheet: Tech Sys (2-ay)(ILC250) (2)  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97ECA6ED-41D8-7E4F-80FA-CEA8E2216C6F}"/>
              </a:ext>
            </a:extLst>
          </p:cNvPr>
          <p:cNvSpPr txBox="1"/>
          <p:nvPr/>
        </p:nvSpPr>
        <p:spPr>
          <a:xfrm>
            <a:off x="10564837" y="131299"/>
            <a:ext cx="117243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AY-190618</a:t>
            </a:r>
            <a:endParaRPr kumimoji="1" lang="ja-JP" altLang="en-US"/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xmlns="" id="{FB580E26-2380-1349-B7C3-6DD6FA5FF3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2698991"/>
              </p:ext>
            </p:extLst>
          </p:nvPr>
        </p:nvGraphicFramePr>
        <p:xfrm>
          <a:off x="522514" y="1201783"/>
          <a:ext cx="11059885" cy="4428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7176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xmlns="" id="{D94EC85B-E5E8-5543-9897-9A677A0D3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149D56B1-1219-914F-A4B5-4CBEE070342A}"/>
              </a:ext>
            </a:extLst>
          </p:cNvPr>
          <p:cNvSpPr txBox="1"/>
          <p:nvPr/>
        </p:nvSpPr>
        <p:spPr>
          <a:xfrm>
            <a:off x="868780" y="6352148"/>
            <a:ext cx="1040605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Excel Reference: TDR-schedule-Labor-resource-180118(v1)-180114-190602, Sheet: Tech Sys (2-ay)(ILC250) (2) </a:t>
            </a:r>
            <a:endParaRPr kumimoji="1" lang="ja-JP" altLang="en-US"/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xmlns="" id="{1C7B23CC-9347-CF47-9324-8E1BDA3888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9457284"/>
              </p:ext>
            </p:extLst>
          </p:nvPr>
        </p:nvGraphicFramePr>
        <p:xfrm>
          <a:off x="484048" y="231557"/>
          <a:ext cx="11175518" cy="3004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xmlns="" id="{9B43A2B3-DCC5-9644-A00C-96F5CDB1F6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6625605"/>
              </p:ext>
            </p:extLst>
          </p:nvPr>
        </p:nvGraphicFramePr>
        <p:xfrm>
          <a:off x="756435" y="3425153"/>
          <a:ext cx="10359637" cy="2860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20BA1A16-D55C-F349-AECF-FECB41474544}"/>
              </a:ext>
            </a:extLst>
          </p:cNvPr>
          <p:cNvSpPr txBox="1"/>
          <p:nvPr/>
        </p:nvSpPr>
        <p:spPr>
          <a:xfrm>
            <a:off x="10959318" y="765348"/>
            <a:ext cx="117243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AY-190618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206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E32A26AD-6115-994A-8D1B-3586C2D2C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Appendix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E3E57E23-7622-6449-949A-E25487F42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/>
          </a:p>
          <a:p>
            <a:r>
              <a:rPr kumimoji="1" lang="en-US" altLang="ja-JP" dirty="0"/>
              <a:t>Data before Adjustment</a:t>
            </a:r>
          </a:p>
          <a:p>
            <a:endParaRPr kumimoji="1" lang="en-US" altLang="ja-JP" dirty="0"/>
          </a:p>
          <a:p>
            <a:r>
              <a:rPr lang="en-US" altLang="ja-JP" dirty="0"/>
              <a:t>ILC250A and A’ Cryogenics Consideration, 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en-US" altLang="ja-JP" dirty="0"/>
              <a:t>Previous Study. 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08075E69-E0A1-E44B-A572-EC9A01899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ay-2017/9/26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50BA149F-49D9-8B4B-B5CB-54CD3BA1E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81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xmlns="" id="{55A0456E-4283-7C46-AA21-E57A83D9E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686" y="141516"/>
            <a:ext cx="10167257" cy="381735"/>
          </a:xfrm>
        </p:spPr>
        <p:txBody>
          <a:bodyPr>
            <a:noAutofit/>
          </a:bodyPr>
          <a:lstStyle/>
          <a:p>
            <a:r>
              <a:rPr lang="en-US" altLang="ja-JP" sz="2800" dirty="0"/>
              <a:t>ILC250 Staff (HR) Annual Profile adjusted/updated for smoothing</a:t>
            </a:r>
            <a:br>
              <a:rPr lang="en-US" altLang="ja-JP" sz="2800" dirty="0"/>
            </a:br>
            <a:r>
              <a:rPr lang="en-US" altLang="ja-JP" sz="2000" dirty="0">
                <a:solidFill>
                  <a:srgbClr val="0070C0"/>
                </a:solidFill>
              </a:rPr>
              <a:t>but </a:t>
            </a:r>
            <a:r>
              <a:rPr lang="en-US" altLang="ja-JP" sz="2000" dirty="0" err="1">
                <a:solidFill>
                  <a:srgbClr val="0070C0"/>
                </a:solidFill>
              </a:rPr>
              <a:t>Acc</a:t>
            </a:r>
            <a:r>
              <a:rPr lang="en-US" altLang="ja-JP" sz="2000" dirty="0">
                <a:solidFill>
                  <a:srgbClr val="0070C0"/>
                </a:solidFill>
              </a:rPr>
              <a:t>/CFS/Management balance not consistent with Report to MEXT in 2018</a:t>
            </a:r>
            <a:endParaRPr kumimoji="1" lang="ja-JP" altLang="en-US" sz="2800">
              <a:solidFill>
                <a:srgbClr val="0070C0"/>
              </a:solidFill>
            </a:endParaRP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xmlns="" id="{95206C56-30EF-454D-BA30-31B125E67DAA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228600" y="704560"/>
          <a:ext cx="11125200" cy="5470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1428">
                  <a:extLst>
                    <a:ext uri="{9D8B030D-6E8A-4147-A177-3AD203B41FA5}">
                      <a16:colId xmlns:a16="http://schemas.microsoft.com/office/drawing/2014/main" xmlns="" val="401897772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3065994304"/>
                    </a:ext>
                  </a:extLst>
                </a:gridCol>
                <a:gridCol w="783772">
                  <a:extLst>
                    <a:ext uri="{9D8B030D-6E8A-4147-A177-3AD203B41FA5}">
                      <a16:colId xmlns:a16="http://schemas.microsoft.com/office/drawing/2014/main" xmlns="" val="2545125303"/>
                    </a:ext>
                  </a:extLst>
                </a:gridCol>
                <a:gridCol w="805542">
                  <a:extLst>
                    <a:ext uri="{9D8B030D-6E8A-4147-A177-3AD203B41FA5}">
                      <a16:colId xmlns:a16="http://schemas.microsoft.com/office/drawing/2014/main" xmlns="" val="139939709"/>
                    </a:ext>
                  </a:extLst>
                </a:gridCol>
                <a:gridCol w="772886">
                  <a:extLst>
                    <a:ext uri="{9D8B030D-6E8A-4147-A177-3AD203B41FA5}">
                      <a16:colId xmlns:a16="http://schemas.microsoft.com/office/drawing/2014/main" xmlns="" val="2030042561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xmlns="" val="3719592692"/>
                    </a:ext>
                  </a:extLst>
                </a:gridCol>
                <a:gridCol w="718457">
                  <a:extLst>
                    <a:ext uri="{9D8B030D-6E8A-4147-A177-3AD203B41FA5}">
                      <a16:colId xmlns:a16="http://schemas.microsoft.com/office/drawing/2014/main" xmlns="" val="817088667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xmlns="" val="3216177382"/>
                    </a:ext>
                  </a:extLst>
                </a:gridCol>
                <a:gridCol w="718457">
                  <a:extLst>
                    <a:ext uri="{9D8B030D-6E8A-4147-A177-3AD203B41FA5}">
                      <a16:colId xmlns:a16="http://schemas.microsoft.com/office/drawing/2014/main" xmlns="" val="244340665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3393954842"/>
                    </a:ext>
                  </a:extLst>
                </a:gridCol>
                <a:gridCol w="816429">
                  <a:extLst>
                    <a:ext uri="{9D8B030D-6E8A-4147-A177-3AD203B41FA5}">
                      <a16:colId xmlns:a16="http://schemas.microsoft.com/office/drawing/2014/main" xmlns="" val="1826521096"/>
                    </a:ext>
                  </a:extLst>
                </a:gridCol>
                <a:gridCol w="772886">
                  <a:extLst>
                    <a:ext uri="{9D8B030D-6E8A-4147-A177-3AD203B41FA5}">
                      <a16:colId xmlns:a16="http://schemas.microsoft.com/office/drawing/2014/main" xmlns="" val="1131620144"/>
                    </a:ext>
                  </a:extLst>
                </a:gridCol>
              </a:tblGrid>
              <a:tr h="210407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Year</a:t>
                      </a:r>
                      <a:endParaRPr lang="ja-JP" altLang="en-US" sz="11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FFFF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Total</a:t>
                      </a: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92D05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Avg.</a:t>
                      </a: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16510970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CFS-Civil construction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43.7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43.7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37.9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192.1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21.3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923934440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CFS-other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27.5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13025965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Survey and alignment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37.2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56.8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53.8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53.0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33.6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284.0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31.6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14049609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L-band Cavities and Cryomodules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54.2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144.0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180.5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171.7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161.8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62.8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1191.9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132.4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53265758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L-band HLRF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48.2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38.7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412.3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45.8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651241906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Cryogenics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43.2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49.0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34.1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34.2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281.0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31.2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04103462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Magnets and Power Supplies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93.5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144.0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204.1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170.0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152.4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86.9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887.1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98.6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952662463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Integrated Controls and LLRF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29.5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54.5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104.4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39.6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582.2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64.7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313492057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Computing Infrastructure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64.9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47.1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66.7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42724899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Instrumentation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44.8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52.5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68.6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46.6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278.7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31.0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786379554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Dumps and Collimators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25.9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16.8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14.0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16678840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Vacuum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13.5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70.8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974832237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Other HLRF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525793527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Area system specific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75.6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90.9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79.3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637.5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70.8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93995155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Laboratory Management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56.5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169.5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226.6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226.0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216.0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200.6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144.0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1691.2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187.9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4804406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Simulations and Operations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76.7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8.5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980201540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Tech-System-Total (Updated, 190602)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385.1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610.1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889.7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1049.9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1210.1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1100.4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999.7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769.9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450.2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7465.2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829.5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800294661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A6A6A6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A6A6A6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A6A6A6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A6A6A6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A6A6A6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A6A6A6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A6A6A6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A6A6A6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A6A6A6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A6A6A6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00041771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Installation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59.5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59.6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60.5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655.0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959.8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500.4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350.4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2645</a:t>
                      </a:r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294</a:t>
                      </a:r>
                      <a:endParaRPr lang="ja-JP" altLang="en-US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689604380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504549810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Year</a:t>
                      </a:r>
                      <a:endParaRPr lang="ja-JP" altLang="en-US" sz="11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chemeClr val="bg1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75822372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Tech-sys. (ILC-250)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450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7465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792085158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Installation (ILC-250)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0070C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2645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294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572633431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Helvetica" pitchFamily="2" charset="0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53906192"/>
                  </a:ext>
                </a:extLst>
              </a:tr>
              <a:tr h="210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TOTAL (ILC-250A)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385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610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950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1755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1960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1270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800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10110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i="0" u="none" strike="noStrike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Helvetica" pitchFamily="2" charset="0"/>
                          <a:ea typeface="ＭＳ Ｐゴシック" panose="020B0600070205080204" pitchFamily="34" charset="-128"/>
                        </a:rPr>
                        <a:t>1123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331816191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4CB7FA75-9772-5D4E-A3A2-42187508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B0F9-2015-8A4C-9AB3-B760663244F2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4BF82D64-FDC0-7342-BC57-9CE97A71F41A}"/>
              </a:ext>
            </a:extLst>
          </p:cNvPr>
          <p:cNvSpPr txBox="1"/>
          <p:nvPr/>
        </p:nvSpPr>
        <p:spPr>
          <a:xfrm>
            <a:off x="803565" y="6352245"/>
            <a:ext cx="1028012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Excel Reference: TDR-schedule-Labor-resource-180118(v1)-180114-190602, Sheet: Tech Sys (2-ay)(ILC250) 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210B5512-A1D2-AD4D-87F3-0271CDF30894}"/>
              </a:ext>
            </a:extLst>
          </p:cNvPr>
          <p:cNvSpPr txBox="1"/>
          <p:nvPr/>
        </p:nvSpPr>
        <p:spPr>
          <a:xfrm>
            <a:off x="10770951" y="89972"/>
            <a:ext cx="117243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AY-190602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335524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8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10905</TotalTime>
  <Words>2653</Words>
  <Application>Microsoft Office PowerPoint</Application>
  <PresentationFormat>ワイド画面</PresentationFormat>
  <Paragraphs>1650</Paragraphs>
  <Slides>20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20</vt:i4>
      </vt:variant>
    </vt:vector>
  </HeadingPairs>
  <TitlesOfParts>
    <vt:vector size="30" baseType="lpstr">
      <vt:lpstr>Lucida Grande</vt:lpstr>
      <vt:lpstr>ＭＳ Ｐゴシック</vt:lpstr>
      <vt:lpstr>Arial</vt:lpstr>
      <vt:lpstr>Calibri</vt:lpstr>
      <vt:lpstr>Helvetica</vt:lpstr>
      <vt:lpstr>Wingdings</vt:lpstr>
      <vt:lpstr>ホワイト</vt:lpstr>
      <vt:lpstr>1_ホワイト</vt:lpstr>
      <vt:lpstr>4_ホワイト</vt:lpstr>
      <vt:lpstr>8_ホワイト</vt:lpstr>
      <vt:lpstr>Update of Human Resource Estimate for ILC-250</vt:lpstr>
      <vt:lpstr>HR Estimates for 250 GeV Staging Opt. (C--&gt;) A assuming a partly energy-scaling model</vt:lpstr>
      <vt:lpstr>ILC250 Staff (HR) Annual Profile scaled from ILC500, originally 190602</vt:lpstr>
      <vt:lpstr>ILC250 Staff (HR) Annual Profile adjusted/updated for smoothing Also, matched to MEXT-report-2018, on Acc/CFS/Manage.</vt:lpstr>
      <vt:lpstr>PowerPoint プレゼンテーション</vt:lpstr>
      <vt:lpstr>PowerPoint プレゼンテーション</vt:lpstr>
      <vt:lpstr>PowerPoint プレゼンテーション</vt:lpstr>
      <vt:lpstr>Appendix</vt:lpstr>
      <vt:lpstr>ILC250 Staff (HR) Annual Profile adjusted/updated for smoothing but Acc/CFS/Management balance not consistent with Report to MEXT in 2018</vt:lpstr>
      <vt:lpstr>PowerPoint プレゼンテーション</vt:lpstr>
      <vt:lpstr>PowerPoint プレゼンテーション</vt:lpstr>
      <vt:lpstr>PowerPoint プレゼンテーション</vt:lpstr>
      <vt:lpstr>ILC250 AC Plug-Power Estimates to be updated, re-estimated by NW/BL (190531)  </vt:lpstr>
      <vt:lpstr>ILC250 AC Plug-Power Estimates to be updated  Adjustment suggested by AY, refering Re-estimate by NW/BL (190602)  </vt:lpstr>
      <vt:lpstr>LIC Labor-Matrix in TDR (500 GeV) &amp; Staging (250 GeV)   (Offset + Linear-Scaling – updated, 170725)   </vt:lpstr>
      <vt:lpstr>TDR HR: Annual Profile (P-Hrs)  (File: TDR Schedule-Labor-130118(v1))</vt:lpstr>
      <vt:lpstr>TDR HR: Annual Profile: FTE-Yrs  (File: TDR Schedule-Labor-130118(v1))</vt:lpstr>
      <vt:lpstr>TDR Technical Systems Annual Profile (FTE)</vt:lpstr>
      <vt:lpstr>ILC-250A HR: Annual Profile: P-Hrs  (File: TDR Schedule-Labor-130118-v1)</vt:lpstr>
      <vt:lpstr>ILC-250A HR: Annual Profile: FTE-Yrs  (File: TDR Schedule-Labor-190526:ay)</vt:lpstr>
    </vt:vector>
  </TitlesOfParts>
  <Company>KEK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Cryogenic-Plant Layout for Cost-saving associated with SRF R&amp;D</dc:title>
  <dc:creator>Yamamoto Akira</dc:creator>
  <cp:lastModifiedBy>道園 真一郎</cp:lastModifiedBy>
  <cp:revision>155</cp:revision>
  <cp:lastPrinted>2017-12-13T12:43:34Z</cp:lastPrinted>
  <dcterms:created xsi:type="dcterms:W3CDTF">2017-07-19T12:26:08Z</dcterms:created>
  <dcterms:modified xsi:type="dcterms:W3CDTF">2019-06-18T13:40:48Z</dcterms:modified>
</cp:coreProperties>
</file>