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70" r:id="rId2"/>
    <p:sldId id="277" r:id="rId3"/>
    <p:sldId id="278" r:id="rId4"/>
    <p:sldId id="280" r:id="rId5"/>
    <p:sldId id="279" r:id="rId6"/>
    <p:sldId id="272" r:id="rId7"/>
    <p:sldId id="268" r:id="rId8"/>
    <p:sldId id="257" r:id="rId9"/>
    <p:sldId id="261" r:id="rId10"/>
    <p:sldId id="269" r:id="rId11"/>
    <p:sldId id="274" r:id="rId12"/>
    <p:sldId id="273" r:id="rId13"/>
    <p:sldId id="264" r:id="rId14"/>
    <p:sldId id="265" r:id="rId15"/>
    <p:sldId id="275" r:id="rId16"/>
    <p:sldId id="276" r:id="rId17"/>
    <p:sldId id="266" r:id="rId18"/>
    <p:sldId id="282" r:id="rId19"/>
    <p:sldId id="281" r:id="rId20"/>
    <p:sldId id="283" r:id="rId21"/>
    <p:sldId id="271" r:id="rId22"/>
    <p:sldId id="262"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5050"/>
    <a:srgbClr val="4472C4"/>
    <a:srgbClr val="FFC000"/>
    <a:srgbClr val="FFFFFF"/>
    <a:srgbClr val="A5A5A5"/>
    <a:srgbClr val="ED7D31"/>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9" d="100"/>
          <a:sy n="69" d="100"/>
        </p:scale>
        <p:origin x="56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Ramjiawan.OXPPWTLAP11\Documents\FONT_KEK_June2019\Resolution.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Ramjiawan.OXPPWTLAP11\Documents\FONT_KEK_June2019\Resolution.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Ramjiawan.OXPPWTLAP11\Documents\FONT_KEK_June2019\Resolution.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Ramjiawan.OXPPWTLAP11\Documents\FONT_KEK_June2019\Resolution.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spPr>
            <a:ln w="19050" cap="rnd">
              <a:solidFill>
                <a:schemeClr val="accent1"/>
              </a:solidFill>
              <a:round/>
            </a:ln>
            <a:effectLst/>
          </c:spPr>
          <c:marker>
            <c:symbol val="none"/>
          </c:marker>
          <c:xVal>
            <c:numRef>
              <c:f>Sheet1!$A$1:$A$150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Sheet1!$B$1:$B$150</c:f>
              <c:numCache>
                <c:formatCode>General</c:formatCode>
                <c:ptCount val="15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10.4938797539854</c:v>
                </c:pt>
                <c:pt idx="90">
                  <c:v>13.4107022123215</c:v>
                </c:pt>
                <c:pt idx="91">
                  <c:v>13.478089033013701</c:v>
                </c:pt>
                <c:pt idx="92">
                  <c:v>10.4917065092323</c:v>
                </c:pt>
                <c:pt idx="93">
                  <c:v>6.7732525069106</c:v>
                </c:pt>
                <c:pt idx="94">
                  <c:v>4.3234459517213102</c:v>
                </c:pt>
                <c:pt idx="95">
                  <c:v>3.0689844756350499</c:v>
                </c:pt>
                <c:pt idx="96">
                  <c:v>1.0614197935537499</c:v>
                </c:pt>
                <c:pt idx="97">
                  <c:v>0.53530888029791202</c:v>
                </c:pt>
                <c:pt idx="98">
                  <c:v>0.34680720020862899</c:v>
                </c:pt>
                <c:pt idx="99">
                  <c:v>0.27925106985984899</c:v>
                </c:pt>
                <c:pt idx="100">
                  <c:v>0.24690411793154399</c:v>
                </c:pt>
                <c:pt idx="101">
                  <c:v>0.22286925976056099</c:v>
                </c:pt>
                <c:pt idx="102">
                  <c:v>0.212596618670334</c:v>
                </c:pt>
                <c:pt idx="103">
                  <c:v>0.223459618582667</c:v>
                </c:pt>
                <c:pt idx="104">
                  <c:v>0.21928537097314099</c:v>
                </c:pt>
                <c:pt idx="105">
                  <c:v>0.217549825773655</c:v>
                </c:pt>
                <c:pt idx="106">
                  <c:v>0.23322655071076501</c:v>
                </c:pt>
                <c:pt idx="107">
                  <c:v>0.251766381506277</c:v>
                </c:pt>
                <c:pt idx="108">
                  <c:v>0.29762700667271502</c:v>
                </c:pt>
                <c:pt idx="109">
                  <c:v>0.36656885259285998</c:v>
                </c:pt>
                <c:pt idx="110">
                  <c:v>0.42524237295442302</c:v>
                </c:pt>
                <c:pt idx="111">
                  <c:v>0.49361047927678398</c:v>
                </c:pt>
                <c:pt idx="112">
                  <c:v>0.50902511895812097</c:v>
                </c:pt>
                <c:pt idx="113">
                  <c:v>0.49283533858842299</c:v>
                </c:pt>
                <c:pt idx="114">
                  <c:v>0.46792705752034602</c:v>
                </c:pt>
                <c:pt idx="115">
                  <c:v>0.45034543980590602</c:v>
                </c:pt>
                <c:pt idx="116">
                  <c:v>0.41939532233043803</c:v>
                </c:pt>
                <c:pt idx="117">
                  <c:v>0.43089931189969299</c:v>
                </c:pt>
                <c:pt idx="118">
                  <c:v>0.4761535279754</c:v>
                </c:pt>
                <c:pt idx="119">
                  <c:v>0.54439185809299395</c:v>
                </c:pt>
                <c:pt idx="120">
                  <c:v>0.65792604344239303</c:v>
                </c:pt>
                <c:pt idx="121">
                  <c:v>0.77005752071422395</c:v>
                </c:pt>
                <c:pt idx="122">
                  <c:v>0.85047541529756698</c:v>
                </c:pt>
                <c:pt idx="123">
                  <c:v>0.91705213525757501</c:v>
                </c:pt>
                <c:pt idx="124">
                  <c:v>0.90802308935181297</c:v>
                </c:pt>
                <c:pt idx="125">
                  <c:v>0.98839192331487502</c:v>
                </c:pt>
                <c:pt idx="126">
                  <c:v>0.97223920940382502</c:v>
                </c:pt>
                <c:pt idx="127">
                  <c:v>0.97686721319879</c:v>
                </c:pt>
                <c:pt idx="128">
                  <c:v>0.99405644231531898</c:v>
                </c:pt>
                <c:pt idx="129">
                  <c:v>1.08608645044563</c:v>
                </c:pt>
                <c:pt idx="130">
                  <c:v>1.3148263421545701</c:v>
                </c:pt>
                <c:pt idx="131">
                  <c:v>1.2923701236807601</c:v>
                </c:pt>
                <c:pt idx="132">
                  <c:v>1.48284918083571</c:v>
                </c:pt>
                <c:pt idx="133">
                  <c:v>1.6183410180368401</c:v>
                </c:pt>
                <c:pt idx="134">
                  <c:v>1.60675207466877</c:v>
                </c:pt>
                <c:pt idx="135">
                  <c:v>1.6807891849291801</c:v>
                </c:pt>
                <c:pt idx="136">
                  <c:v>1.83030226320381</c:v>
                </c:pt>
                <c:pt idx="137">
                  <c:v>2.6293874903850201</c:v>
                </c:pt>
                <c:pt idx="138">
                  <c:v>3.3158692689359599</c:v>
                </c:pt>
                <c:pt idx="139">
                  <c:v>3.5416422804246799</c:v>
                </c:pt>
                <c:pt idx="140">
                  <c:v>3.6842007745537901</c:v>
                </c:pt>
                <c:pt idx="141">
                  <c:v>3.8151432044072799</c:v>
                </c:pt>
                <c:pt idx="142">
                  <c:v>4.7498676977146603</c:v>
                </c:pt>
                <c:pt idx="143">
                  <c:v>4.8518040524406203</c:v>
                </c:pt>
                <c:pt idx="144">
                  <c:v>7.95920737121775</c:v>
                </c:pt>
                <c:pt idx="145">
                  <c:v>11.4691496523598</c:v>
                </c:pt>
                <c:pt idx="146">
                  <c:v>27.983375131774402</c:v>
                </c:pt>
                <c:pt idx="147">
                  <c:v>13.2475996551201</c:v>
                </c:pt>
                <c:pt idx="148">
                  <c:v>7.6189273015294496</c:v>
                </c:pt>
                <c:pt idx="149">
                  <c:v>10.5289605412567</c:v>
                </c:pt>
              </c:numCache>
            </c:numRef>
          </c:yVal>
          <c:smooth val="1"/>
          <c:extLst>
            <c:ext xmlns:c16="http://schemas.microsoft.com/office/drawing/2014/chart" uri="{C3380CC4-5D6E-409C-BE32-E72D297353CC}">
              <c16:uniqueId val="{00000000-05D1-471C-AFBE-9CE3C83860C1}"/>
            </c:ext>
          </c:extLst>
        </c:ser>
        <c:ser>
          <c:idx val="1"/>
          <c:order val="1"/>
          <c:spPr>
            <a:ln w="19050" cap="rnd">
              <a:solidFill>
                <a:schemeClr val="accent2"/>
              </a:solidFill>
              <a:round/>
            </a:ln>
            <a:effectLst/>
          </c:spPr>
          <c:marker>
            <c:symbol val="none"/>
          </c:marker>
          <c:xVal>
            <c:numRef>
              <c:f>Sheet1!$A$1:$A$150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Sheet1!$C$1:$C$150</c:f>
              <c:numCache>
                <c:formatCode>General</c:formatCode>
                <c:ptCount val="15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9.1124260999486992</c:v>
                </c:pt>
                <c:pt idx="90">
                  <c:v>10.168642234623301</c:v>
                </c:pt>
                <c:pt idx="91">
                  <c:v>10.2001200385305</c:v>
                </c:pt>
                <c:pt idx="92">
                  <c:v>6.6759768060200804</c:v>
                </c:pt>
                <c:pt idx="93">
                  <c:v>5.2728555416076501</c:v>
                </c:pt>
                <c:pt idx="94">
                  <c:v>3.4578897639383599</c:v>
                </c:pt>
                <c:pt idx="95">
                  <c:v>1.49163225465503</c:v>
                </c:pt>
                <c:pt idx="96">
                  <c:v>0.63039252096402498</c:v>
                </c:pt>
                <c:pt idx="97">
                  <c:v>0.374990664755257</c:v>
                </c:pt>
                <c:pt idx="98">
                  <c:v>0.27759633702978398</c:v>
                </c:pt>
                <c:pt idx="99">
                  <c:v>0.24516694528573699</c:v>
                </c:pt>
                <c:pt idx="100">
                  <c:v>0.221086888271082</c:v>
                </c:pt>
                <c:pt idx="101">
                  <c:v>0.20692932807946199</c:v>
                </c:pt>
                <c:pt idx="102">
                  <c:v>0.21105993063429601</c:v>
                </c:pt>
                <c:pt idx="103">
                  <c:v>0.21664259783474801</c:v>
                </c:pt>
                <c:pt idx="104">
                  <c:v>0.21199799843488801</c:v>
                </c:pt>
                <c:pt idx="105">
                  <c:v>0.21610544226107001</c:v>
                </c:pt>
                <c:pt idx="106">
                  <c:v>0.231876396745892</c:v>
                </c:pt>
                <c:pt idx="107">
                  <c:v>0.26078634957324298</c:v>
                </c:pt>
                <c:pt idx="108">
                  <c:v>0.31617424249578902</c:v>
                </c:pt>
                <c:pt idx="109">
                  <c:v>0.3807871910174</c:v>
                </c:pt>
                <c:pt idx="110">
                  <c:v>0.43797435401343598</c:v>
                </c:pt>
                <c:pt idx="111">
                  <c:v>0.47756182803511799</c:v>
                </c:pt>
                <c:pt idx="112">
                  <c:v>0.47988503243691999</c:v>
                </c:pt>
                <c:pt idx="113">
                  <c:v>0.46137844934733302</c:v>
                </c:pt>
                <c:pt idx="114">
                  <c:v>0.43878601143616203</c:v>
                </c:pt>
                <c:pt idx="115">
                  <c:v>0.41278803454134999</c:v>
                </c:pt>
                <c:pt idx="116">
                  <c:v>0.39353371050930203</c:v>
                </c:pt>
                <c:pt idx="117">
                  <c:v>0.42729304639800197</c:v>
                </c:pt>
                <c:pt idx="118">
                  <c:v>0.46266552835236402</c:v>
                </c:pt>
                <c:pt idx="119">
                  <c:v>0.56446584650921305</c:v>
                </c:pt>
                <c:pt idx="120">
                  <c:v>0.66101065518761104</c:v>
                </c:pt>
                <c:pt idx="121">
                  <c:v>0.77545830085985401</c:v>
                </c:pt>
                <c:pt idx="122">
                  <c:v>0.83965235916232195</c:v>
                </c:pt>
                <c:pt idx="123">
                  <c:v>0.85176287864612199</c:v>
                </c:pt>
                <c:pt idx="124">
                  <c:v>0.91768532314280205</c:v>
                </c:pt>
                <c:pt idx="125">
                  <c:v>0.92696167185849698</c:v>
                </c:pt>
                <c:pt idx="126">
                  <c:v>0.92893307143233905</c:v>
                </c:pt>
                <c:pt idx="127">
                  <c:v>0.90236921646773605</c:v>
                </c:pt>
                <c:pt idx="128">
                  <c:v>0.93944691699551397</c:v>
                </c:pt>
                <c:pt idx="129">
                  <c:v>1.07778604125609</c:v>
                </c:pt>
                <c:pt idx="130">
                  <c:v>1.1879305977230801</c:v>
                </c:pt>
                <c:pt idx="131">
                  <c:v>1.24166879447724</c:v>
                </c:pt>
                <c:pt idx="132">
                  <c:v>1.3976877311521201</c:v>
                </c:pt>
                <c:pt idx="133">
                  <c:v>1.4494673287273301</c:v>
                </c:pt>
                <c:pt idx="134">
                  <c:v>1.44828562922181</c:v>
                </c:pt>
                <c:pt idx="135">
                  <c:v>1.45196102067528</c:v>
                </c:pt>
                <c:pt idx="136">
                  <c:v>1.8197548598250299</c:v>
                </c:pt>
                <c:pt idx="137">
                  <c:v>2.6117569241471101</c:v>
                </c:pt>
                <c:pt idx="138">
                  <c:v>3.0072825792296101</c:v>
                </c:pt>
                <c:pt idx="139">
                  <c:v>3.1088886258400699</c:v>
                </c:pt>
                <c:pt idx="140">
                  <c:v>3.1147266616513698</c:v>
                </c:pt>
                <c:pt idx="141">
                  <c:v>3.63121480263918</c:v>
                </c:pt>
                <c:pt idx="142">
                  <c:v>4.3323427752546504</c:v>
                </c:pt>
                <c:pt idx="143">
                  <c:v>5.7918043450000098</c:v>
                </c:pt>
                <c:pt idx="144">
                  <c:v>8.2254923279614598</c:v>
                </c:pt>
                <c:pt idx="145">
                  <c:v>14.7403904056788</c:v>
                </c:pt>
                <c:pt idx="146">
                  <c:v>45.192320943782399</c:v>
                </c:pt>
                <c:pt idx="147">
                  <c:v>7.0515948094335004</c:v>
                </c:pt>
                <c:pt idx="148">
                  <c:v>7.5935228700662902</c:v>
                </c:pt>
                <c:pt idx="149">
                  <c:v>7.94897597463219</c:v>
                </c:pt>
              </c:numCache>
            </c:numRef>
          </c:yVal>
          <c:smooth val="1"/>
          <c:extLst>
            <c:ext xmlns:c16="http://schemas.microsoft.com/office/drawing/2014/chart" uri="{C3380CC4-5D6E-409C-BE32-E72D297353CC}">
              <c16:uniqueId val="{00000001-05D1-471C-AFBE-9CE3C83860C1}"/>
            </c:ext>
          </c:extLst>
        </c:ser>
        <c:ser>
          <c:idx val="2"/>
          <c:order val="2"/>
          <c:spPr>
            <a:ln w="19050" cap="rnd">
              <a:solidFill>
                <a:schemeClr val="accent3"/>
              </a:solidFill>
              <a:round/>
            </a:ln>
            <a:effectLst/>
          </c:spPr>
          <c:marker>
            <c:symbol val="none"/>
          </c:marker>
          <c:xVal>
            <c:numRef>
              <c:f>Sheet1!$A$1:$A$150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Sheet1!$D$1:$D$150</c:f>
              <c:numCache>
                <c:formatCode>General</c:formatCode>
                <c:ptCount val="15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7.6513110727678004</c:v>
                </c:pt>
                <c:pt idx="90">
                  <c:v>9.7287727293567698</c:v>
                </c:pt>
                <c:pt idx="91">
                  <c:v>7.88384355716427</c:v>
                </c:pt>
                <c:pt idx="92">
                  <c:v>6.0798872218921103</c:v>
                </c:pt>
                <c:pt idx="93">
                  <c:v>3.46566159479231</c:v>
                </c:pt>
                <c:pt idx="94">
                  <c:v>1.6366668374694899</c:v>
                </c:pt>
                <c:pt idx="95">
                  <c:v>0.81515145218060503</c:v>
                </c:pt>
                <c:pt idx="96">
                  <c:v>0.42876387379923098</c:v>
                </c:pt>
                <c:pt idx="97">
                  <c:v>0.29352891534724401</c:v>
                </c:pt>
                <c:pt idx="98">
                  <c:v>0.239232233014992</c:v>
                </c:pt>
                <c:pt idx="99">
                  <c:v>0.22147836108827901</c:v>
                </c:pt>
                <c:pt idx="100">
                  <c:v>0.20822504649512999</c:v>
                </c:pt>
                <c:pt idx="101">
                  <c:v>0.20523662668386999</c:v>
                </c:pt>
                <c:pt idx="102">
                  <c:v>0.209045487756576</c:v>
                </c:pt>
                <c:pt idx="103">
                  <c:v>0.20947859615820699</c:v>
                </c:pt>
                <c:pt idx="104">
                  <c:v>0.20972537020445201</c:v>
                </c:pt>
                <c:pt idx="105">
                  <c:v>0.21654827371632401</c:v>
                </c:pt>
                <c:pt idx="106">
                  <c:v>0.23988495719033801</c:v>
                </c:pt>
                <c:pt idx="107">
                  <c:v>0.27820583946403998</c:v>
                </c:pt>
                <c:pt idx="108">
                  <c:v>0.33314164330443702</c:v>
                </c:pt>
                <c:pt idx="109">
                  <c:v>0.39634623195687801</c:v>
                </c:pt>
                <c:pt idx="110">
                  <c:v>0.44016759489344898</c:v>
                </c:pt>
                <c:pt idx="111">
                  <c:v>0.46228750992741402</c:v>
                </c:pt>
                <c:pt idx="112">
                  <c:v>0.44935074396411101</c:v>
                </c:pt>
                <c:pt idx="113">
                  <c:v>0.43752638635791602</c:v>
                </c:pt>
                <c:pt idx="114">
                  <c:v>0.41066983284897901</c:v>
                </c:pt>
                <c:pt idx="115">
                  <c:v>0.38187680444768102</c:v>
                </c:pt>
                <c:pt idx="116">
                  <c:v>0.38454300427298899</c:v>
                </c:pt>
                <c:pt idx="117">
                  <c:v>0.41570250846599399</c:v>
                </c:pt>
                <c:pt idx="118">
                  <c:v>0.48998176433815899</c:v>
                </c:pt>
                <c:pt idx="119">
                  <c:v>0.58096898348673698</c:v>
                </c:pt>
                <c:pt idx="120">
                  <c:v>0.68953349578210699</c:v>
                </c:pt>
                <c:pt idx="121">
                  <c:v>0.77526379021124403</c:v>
                </c:pt>
                <c:pt idx="122">
                  <c:v>0.80564190728184604</c:v>
                </c:pt>
                <c:pt idx="123">
                  <c:v>0.86228673417328505</c:v>
                </c:pt>
                <c:pt idx="124">
                  <c:v>0.89646623419445604</c:v>
                </c:pt>
                <c:pt idx="125">
                  <c:v>0.89788628776980905</c:v>
                </c:pt>
                <c:pt idx="126">
                  <c:v>0.86926907360222505</c:v>
                </c:pt>
                <c:pt idx="127">
                  <c:v>0.86971069374979604</c:v>
                </c:pt>
                <c:pt idx="128">
                  <c:v>0.94783668210291105</c:v>
                </c:pt>
                <c:pt idx="129">
                  <c:v>1.03844815138411</c:v>
                </c:pt>
                <c:pt idx="130">
                  <c:v>1.1516743277668999</c:v>
                </c:pt>
                <c:pt idx="131">
                  <c:v>1.2382022223348901</c:v>
                </c:pt>
                <c:pt idx="132">
                  <c:v>1.2894996165247099</c:v>
                </c:pt>
                <c:pt idx="133">
                  <c:v>1.3124525183529201</c:v>
                </c:pt>
                <c:pt idx="134">
                  <c:v>1.2719610682609801</c:v>
                </c:pt>
                <c:pt idx="135">
                  <c:v>1.43408722016736</c:v>
                </c:pt>
                <c:pt idx="136">
                  <c:v>1.9423965204854501</c:v>
                </c:pt>
                <c:pt idx="137">
                  <c:v>2.4043376446807501</c:v>
                </c:pt>
                <c:pt idx="138">
                  <c:v>2.6369695061595699</c:v>
                </c:pt>
                <c:pt idx="139">
                  <c:v>2.6846154941506302</c:v>
                </c:pt>
                <c:pt idx="140">
                  <c:v>2.8972211252090498</c:v>
                </c:pt>
                <c:pt idx="141">
                  <c:v>3.6857394200639102</c:v>
                </c:pt>
                <c:pt idx="142">
                  <c:v>4.5330043100463797</c:v>
                </c:pt>
                <c:pt idx="143">
                  <c:v>6.0745742649780103</c:v>
                </c:pt>
                <c:pt idx="144">
                  <c:v>9.6673022822422592</c:v>
                </c:pt>
                <c:pt idx="145">
                  <c:v>22.647440081661799</c:v>
                </c:pt>
                <c:pt idx="146">
                  <c:v>15.863886676989599</c:v>
                </c:pt>
                <c:pt idx="147">
                  <c:v>6.6059554189313099</c:v>
                </c:pt>
                <c:pt idx="148">
                  <c:v>6.8393863559965604</c:v>
                </c:pt>
                <c:pt idx="149">
                  <c:v>6.1522684642506702</c:v>
                </c:pt>
              </c:numCache>
            </c:numRef>
          </c:yVal>
          <c:smooth val="1"/>
          <c:extLst>
            <c:ext xmlns:c16="http://schemas.microsoft.com/office/drawing/2014/chart" uri="{C3380CC4-5D6E-409C-BE32-E72D297353CC}">
              <c16:uniqueId val="{00000002-05D1-471C-AFBE-9CE3C83860C1}"/>
            </c:ext>
          </c:extLst>
        </c:ser>
        <c:ser>
          <c:idx val="3"/>
          <c:order val="3"/>
          <c:spPr>
            <a:ln w="19050" cap="rnd">
              <a:solidFill>
                <a:schemeClr val="accent4"/>
              </a:solidFill>
              <a:round/>
            </a:ln>
            <a:effectLst/>
          </c:spPr>
          <c:marker>
            <c:symbol val="none"/>
          </c:marker>
          <c:xVal>
            <c:numRef>
              <c:f>Sheet1!$A$1:$A$150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Sheet1!$E$1:$E$150</c:f>
              <c:numCache>
                <c:formatCode>General</c:formatCode>
                <c:ptCount val="15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8.4509062401428707</c:v>
                </c:pt>
                <c:pt idx="90">
                  <c:v>7.23498165257885</c:v>
                </c:pt>
                <c:pt idx="91">
                  <c:v>6.85342096623061</c:v>
                </c:pt>
                <c:pt idx="92">
                  <c:v>4.2183675186134</c:v>
                </c:pt>
                <c:pt idx="93">
                  <c:v>2.1072117582588699</c:v>
                </c:pt>
                <c:pt idx="94">
                  <c:v>0.945042705695325</c:v>
                </c:pt>
                <c:pt idx="95">
                  <c:v>0.52771207877235904</c:v>
                </c:pt>
                <c:pt idx="96">
                  <c:v>0.32514842787002901</c:v>
                </c:pt>
                <c:pt idx="97">
                  <c:v>0.246808313166066</c:v>
                </c:pt>
                <c:pt idx="98">
                  <c:v>0.218250484749618</c:v>
                </c:pt>
                <c:pt idx="99">
                  <c:v>0.208999573183834</c:v>
                </c:pt>
                <c:pt idx="100">
                  <c:v>0.20248316001073</c:v>
                </c:pt>
                <c:pt idx="101">
                  <c:v>0.20478251279405901</c:v>
                </c:pt>
                <c:pt idx="102">
                  <c:v>0.207301075452624</c:v>
                </c:pt>
                <c:pt idx="103">
                  <c:v>0.20738846061291</c:v>
                </c:pt>
                <c:pt idx="104">
                  <c:v>0.210645274838239</c:v>
                </c:pt>
                <c:pt idx="105">
                  <c:v>0.223094985113443</c:v>
                </c:pt>
                <c:pt idx="106">
                  <c:v>0.25100265178248898</c:v>
                </c:pt>
                <c:pt idx="107">
                  <c:v>0.29463832281333902</c:v>
                </c:pt>
                <c:pt idx="108">
                  <c:v>0.35034027402102902</c:v>
                </c:pt>
                <c:pt idx="109">
                  <c:v>0.40432878548647</c:v>
                </c:pt>
                <c:pt idx="110">
                  <c:v>0.43921855907457302</c:v>
                </c:pt>
                <c:pt idx="111">
                  <c:v>0.44301303292351102</c:v>
                </c:pt>
                <c:pt idx="112">
                  <c:v>0.43570449581417597</c:v>
                </c:pt>
                <c:pt idx="113">
                  <c:v>0.40782865273448499</c:v>
                </c:pt>
                <c:pt idx="114">
                  <c:v>0.38519094922678498</c:v>
                </c:pt>
                <c:pt idx="115">
                  <c:v>0.37519559488339099</c:v>
                </c:pt>
                <c:pt idx="116">
                  <c:v>0.38032641687215302</c:v>
                </c:pt>
                <c:pt idx="117">
                  <c:v>0.44511708249188198</c:v>
                </c:pt>
                <c:pt idx="118">
                  <c:v>0.51295177408558401</c:v>
                </c:pt>
                <c:pt idx="119">
                  <c:v>0.59714937211502095</c:v>
                </c:pt>
                <c:pt idx="120">
                  <c:v>0.70671768795221801</c:v>
                </c:pt>
                <c:pt idx="121">
                  <c:v>0.75491130217956903</c:v>
                </c:pt>
                <c:pt idx="122">
                  <c:v>0.81405244271646204</c:v>
                </c:pt>
                <c:pt idx="123">
                  <c:v>0.84658161794589804</c:v>
                </c:pt>
                <c:pt idx="124">
                  <c:v>0.85555065149633203</c:v>
                </c:pt>
                <c:pt idx="125">
                  <c:v>0.85328632151260198</c:v>
                </c:pt>
                <c:pt idx="126">
                  <c:v>0.840486899271087</c:v>
                </c:pt>
                <c:pt idx="127">
                  <c:v>0.87197290776314496</c:v>
                </c:pt>
                <c:pt idx="128">
                  <c:v>0.926092198322365</c:v>
                </c:pt>
                <c:pt idx="129">
                  <c:v>1.0389503799297599</c:v>
                </c:pt>
                <c:pt idx="130">
                  <c:v>1.1470656051228501</c:v>
                </c:pt>
                <c:pt idx="131">
                  <c:v>1.17207571390528</c:v>
                </c:pt>
                <c:pt idx="132">
                  <c:v>1.1956215767073299</c:v>
                </c:pt>
                <c:pt idx="133">
                  <c:v>1.18233394060304</c:v>
                </c:pt>
                <c:pt idx="134">
                  <c:v>1.2172672421903601</c:v>
                </c:pt>
                <c:pt idx="135">
                  <c:v>1.5347720882306399</c:v>
                </c:pt>
                <c:pt idx="136">
                  <c:v>1.9189477908517201</c:v>
                </c:pt>
                <c:pt idx="137">
                  <c:v>2.1930326657783601</c:v>
                </c:pt>
                <c:pt idx="138">
                  <c:v>2.34664787026025</c:v>
                </c:pt>
                <c:pt idx="139">
                  <c:v>2.5033716996725901</c:v>
                </c:pt>
                <c:pt idx="140">
                  <c:v>2.90360558723664</c:v>
                </c:pt>
                <c:pt idx="141">
                  <c:v>3.6686043121619898</c:v>
                </c:pt>
                <c:pt idx="142">
                  <c:v>4.8107409208338296</c:v>
                </c:pt>
                <c:pt idx="143">
                  <c:v>6.7720870748841699</c:v>
                </c:pt>
                <c:pt idx="144">
                  <c:v>12.290962645120601</c:v>
                </c:pt>
                <c:pt idx="145">
                  <c:v>22.724653693188198</c:v>
                </c:pt>
                <c:pt idx="146">
                  <c:v>12.741229500003801</c:v>
                </c:pt>
                <c:pt idx="147">
                  <c:v>6.77377349942374</c:v>
                </c:pt>
                <c:pt idx="148">
                  <c:v>5.8997042445629404</c:v>
                </c:pt>
                <c:pt idx="149">
                  <c:v>5.7549684660946303</c:v>
                </c:pt>
              </c:numCache>
            </c:numRef>
          </c:yVal>
          <c:smooth val="1"/>
          <c:extLst>
            <c:ext xmlns:c16="http://schemas.microsoft.com/office/drawing/2014/chart" uri="{C3380CC4-5D6E-409C-BE32-E72D297353CC}">
              <c16:uniqueId val="{00000003-05D1-471C-AFBE-9CE3C83860C1}"/>
            </c:ext>
          </c:extLst>
        </c:ser>
        <c:ser>
          <c:idx val="4"/>
          <c:order val="4"/>
          <c:spPr>
            <a:ln w="19050" cap="rnd">
              <a:solidFill>
                <a:schemeClr val="accent5"/>
              </a:solidFill>
              <a:round/>
            </a:ln>
            <a:effectLst/>
          </c:spPr>
          <c:marker>
            <c:symbol val="none"/>
          </c:marker>
          <c:xVal>
            <c:numRef>
              <c:f>Sheet1!$A$1:$A$150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Sheet1!$F$1:$F$150</c:f>
              <c:numCache>
                <c:formatCode>General</c:formatCode>
                <c:ptCount val="15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6.7023984568500596</c:v>
                </c:pt>
                <c:pt idx="90">
                  <c:v>7.5972040088195598</c:v>
                </c:pt>
                <c:pt idx="91">
                  <c:v>4.7089707163467303</c:v>
                </c:pt>
                <c:pt idx="92">
                  <c:v>2.7416042351796901</c:v>
                </c:pt>
                <c:pt idx="93">
                  <c:v>0.96940333766568099</c:v>
                </c:pt>
                <c:pt idx="94">
                  <c:v>0.60956498028930794</c:v>
                </c:pt>
                <c:pt idx="95">
                  <c:v>0.38276279447369699</c:v>
                </c:pt>
                <c:pt idx="96">
                  <c:v>0.26995925263348602</c:v>
                </c:pt>
                <c:pt idx="97">
                  <c:v>0.22382662874824999</c:v>
                </c:pt>
                <c:pt idx="98">
                  <c:v>0.206849252787591</c:v>
                </c:pt>
                <c:pt idx="99">
                  <c:v>0.20344717704514401</c:v>
                </c:pt>
                <c:pt idx="100">
                  <c:v>0.20234198517640301</c:v>
                </c:pt>
                <c:pt idx="101">
                  <c:v>0.20437032626624299</c:v>
                </c:pt>
                <c:pt idx="102">
                  <c:v>0.20479183324144901</c:v>
                </c:pt>
                <c:pt idx="103">
                  <c:v>0.207446973254064</c:v>
                </c:pt>
                <c:pt idx="104">
                  <c:v>0.215046379990493</c:v>
                </c:pt>
                <c:pt idx="105">
                  <c:v>0.23293078929630701</c:v>
                </c:pt>
                <c:pt idx="106">
                  <c:v>0.26440853951175303</c:v>
                </c:pt>
                <c:pt idx="107">
                  <c:v>0.31057440375907902</c:v>
                </c:pt>
                <c:pt idx="108">
                  <c:v>0.361797828431973</c:v>
                </c:pt>
                <c:pt idx="109">
                  <c:v>0.40903487565909202</c:v>
                </c:pt>
                <c:pt idx="110">
                  <c:v>0.433140247169499</c:v>
                </c:pt>
                <c:pt idx="111">
                  <c:v>0.43280142767466501</c:v>
                </c:pt>
                <c:pt idx="112">
                  <c:v>0.41566170571706901</c:v>
                </c:pt>
                <c:pt idx="113">
                  <c:v>0.39601101727703603</c:v>
                </c:pt>
                <c:pt idx="114">
                  <c:v>0.38268343383488002</c:v>
                </c:pt>
                <c:pt idx="115">
                  <c:v>0.37678101948595</c:v>
                </c:pt>
                <c:pt idx="116">
                  <c:v>0.41263542005807002</c:v>
                </c:pt>
                <c:pt idx="117">
                  <c:v>0.46737421001520901</c:v>
                </c:pt>
                <c:pt idx="118">
                  <c:v>0.53223815599341195</c:v>
                </c:pt>
                <c:pt idx="119">
                  <c:v>0.61880846845855197</c:v>
                </c:pt>
                <c:pt idx="120">
                  <c:v>0.70162894133329101</c:v>
                </c:pt>
                <c:pt idx="121">
                  <c:v>0.75646727647229794</c:v>
                </c:pt>
                <c:pt idx="122">
                  <c:v>0.81237562901948202</c:v>
                </c:pt>
                <c:pt idx="123">
                  <c:v>0.82385564839713099</c:v>
                </c:pt>
                <c:pt idx="124">
                  <c:v>0.819283826925576</c:v>
                </c:pt>
                <c:pt idx="125">
                  <c:v>0.82191795732363904</c:v>
                </c:pt>
                <c:pt idx="126">
                  <c:v>0.85546988416591496</c:v>
                </c:pt>
                <c:pt idx="127">
                  <c:v>0.87050668131924003</c:v>
                </c:pt>
                <c:pt idx="128">
                  <c:v>0.94423806542868105</c:v>
                </c:pt>
                <c:pt idx="129">
                  <c:v>1.0526228850542101</c:v>
                </c:pt>
                <c:pt idx="130">
                  <c:v>1.10976962461522</c:v>
                </c:pt>
                <c:pt idx="131">
                  <c:v>1.1190559913611999</c:v>
                </c:pt>
                <c:pt idx="132">
                  <c:v>1.1004769943625301</c:v>
                </c:pt>
                <c:pt idx="133">
                  <c:v>1.1105896793638499</c:v>
                </c:pt>
                <c:pt idx="134">
                  <c:v>1.2819456186478799</c:v>
                </c:pt>
                <c:pt idx="135">
                  <c:v>1.55455846955344</c:v>
                </c:pt>
                <c:pt idx="136">
                  <c:v>1.8271567939078599</c:v>
                </c:pt>
                <c:pt idx="137">
                  <c:v>2.0180628273116898</c:v>
                </c:pt>
                <c:pt idx="138">
                  <c:v>2.2747176692483402</c:v>
                </c:pt>
                <c:pt idx="139">
                  <c:v>2.43249692277077</c:v>
                </c:pt>
                <c:pt idx="140">
                  <c:v>2.9143378790790102</c:v>
                </c:pt>
                <c:pt idx="141">
                  <c:v>4.0734186826677403</c:v>
                </c:pt>
                <c:pt idx="142">
                  <c:v>5.14712189340786</c:v>
                </c:pt>
                <c:pt idx="143">
                  <c:v>8.1104792986657408</c:v>
                </c:pt>
                <c:pt idx="144">
                  <c:v>14.078645871385801</c:v>
                </c:pt>
                <c:pt idx="145">
                  <c:v>26.400766480034299</c:v>
                </c:pt>
                <c:pt idx="146">
                  <c:v>12.546524181033099</c:v>
                </c:pt>
                <c:pt idx="147">
                  <c:v>6.0563803817559796</c:v>
                </c:pt>
                <c:pt idx="148">
                  <c:v>5.2810912616270098</c:v>
                </c:pt>
                <c:pt idx="149">
                  <c:v>5.4015295633739502</c:v>
                </c:pt>
              </c:numCache>
            </c:numRef>
          </c:yVal>
          <c:smooth val="1"/>
          <c:extLst>
            <c:ext xmlns:c16="http://schemas.microsoft.com/office/drawing/2014/chart" uri="{C3380CC4-5D6E-409C-BE32-E72D297353CC}">
              <c16:uniqueId val="{00000004-05D1-471C-AFBE-9CE3C83860C1}"/>
            </c:ext>
          </c:extLst>
        </c:ser>
        <c:ser>
          <c:idx val="5"/>
          <c:order val="5"/>
          <c:spPr>
            <a:ln w="19050" cap="rnd">
              <a:solidFill>
                <a:schemeClr val="accent6"/>
              </a:solidFill>
              <a:round/>
            </a:ln>
            <a:effectLst/>
          </c:spPr>
          <c:marker>
            <c:symbol val="none"/>
          </c:marker>
          <c:xVal>
            <c:numRef>
              <c:f>Sheet1!$A$1:$A$150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Sheet1!$G$1:$G$150</c:f>
              <c:numCache>
                <c:formatCode>General</c:formatCode>
                <c:ptCount val="150"/>
              </c:numCache>
            </c:numRef>
          </c:yVal>
          <c:smooth val="1"/>
          <c:extLst>
            <c:ext xmlns:c16="http://schemas.microsoft.com/office/drawing/2014/chart" uri="{C3380CC4-5D6E-409C-BE32-E72D297353CC}">
              <c16:uniqueId val="{00000005-05D1-471C-AFBE-9CE3C83860C1}"/>
            </c:ext>
          </c:extLst>
        </c:ser>
        <c:ser>
          <c:idx val="6"/>
          <c:order val="6"/>
          <c:spPr>
            <a:ln w="19050" cap="rnd">
              <a:solidFill>
                <a:schemeClr val="accent1">
                  <a:lumMod val="60000"/>
                </a:schemeClr>
              </a:solidFill>
              <a:round/>
            </a:ln>
            <a:effectLst/>
          </c:spPr>
          <c:marker>
            <c:symbol val="none"/>
          </c:marker>
          <c:xVal>
            <c:numRef>
              <c:f>Sheet1!$A$1:$A$150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Sheet1!$H$1:$H$150</c:f>
              <c:numCache>
                <c:formatCode>General</c:formatCode>
                <c:ptCount val="150"/>
              </c:numCache>
            </c:numRef>
          </c:yVal>
          <c:smooth val="1"/>
          <c:extLst>
            <c:ext xmlns:c16="http://schemas.microsoft.com/office/drawing/2014/chart" uri="{C3380CC4-5D6E-409C-BE32-E72D297353CC}">
              <c16:uniqueId val="{00000006-05D1-471C-AFBE-9CE3C83860C1}"/>
            </c:ext>
          </c:extLst>
        </c:ser>
        <c:ser>
          <c:idx val="7"/>
          <c:order val="7"/>
          <c:spPr>
            <a:ln w="19050" cap="rnd">
              <a:solidFill>
                <a:schemeClr val="accent2">
                  <a:lumMod val="60000"/>
                </a:schemeClr>
              </a:solidFill>
              <a:round/>
            </a:ln>
            <a:effectLst/>
          </c:spPr>
          <c:marker>
            <c:symbol val="none"/>
          </c:marker>
          <c:xVal>
            <c:numRef>
              <c:f>Sheet1!$A$1:$A$150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Sheet1!$I$1:$I$150</c:f>
              <c:numCache>
                <c:formatCode>General</c:formatCode>
                <c:ptCount val="150"/>
              </c:numCache>
            </c:numRef>
          </c:yVal>
          <c:smooth val="1"/>
          <c:extLst>
            <c:ext xmlns:c16="http://schemas.microsoft.com/office/drawing/2014/chart" uri="{C3380CC4-5D6E-409C-BE32-E72D297353CC}">
              <c16:uniqueId val="{00000007-05D1-471C-AFBE-9CE3C83860C1}"/>
            </c:ext>
          </c:extLst>
        </c:ser>
        <c:ser>
          <c:idx val="8"/>
          <c:order val="8"/>
          <c:spPr>
            <a:ln w="19050" cap="rnd">
              <a:solidFill>
                <a:schemeClr val="accent3">
                  <a:lumMod val="60000"/>
                </a:schemeClr>
              </a:solidFill>
              <a:round/>
            </a:ln>
            <a:effectLst/>
          </c:spPr>
          <c:marker>
            <c:symbol val="none"/>
          </c:marker>
          <c:xVal>
            <c:numRef>
              <c:f>Sheet1!$A$1:$A$150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Sheet1!$J$1:$J$150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yVal>
          <c:smooth val="1"/>
          <c:extLst>
            <c:ext xmlns:c16="http://schemas.microsoft.com/office/drawing/2014/chart" uri="{C3380CC4-5D6E-409C-BE32-E72D297353CC}">
              <c16:uniqueId val="{00000008-05D1-471C-AFBE-9CE3C83860C1}"/>
            </c:ext>
          </c:extLst>
        </c:ser>
        <c:dLbls>
          <c:showLegendKey val="0"/>
          <c:showVal val="0"/>
          <c:showCatName val="0"/>
          <c:showSerName val="0"/>
          <c:showPercent val="0"/>
          <c:showBubbleSize val="0"/>
        </c:dLbls>
        <c:axId val="497117376"/>
        <c:axId val="497117704"/>
      </c:scatterChart>
      <c:valAx>
        <c:axId val="497117376"/>
        <c:scaling>
          <c:orientation val="minMax"/>
          <c:max val="140"/>
          <c:min val="9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dirty="0" smtClean="0"/>
                  <a:t>Sample number</a:t>
                </a:r>
                <a:endParaRPr lang="en-GB" dirty="0"/>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497117704"/>
        <c:crosses val="autoZero"/>
        <c:crossBetween val="midCat"/>
      </c:valAx>
      <c:valAx>
        <c:axId val="497117704"/>
        <c:scaling>
          <c:orientation val="minMax"/>
          <c:max val="2"/>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dirty="0" smtClean="0"/>
                  <a:t>Jitter</a:t>
                </a:r>
                <a:r>
                  <a:rPr lang="en-GB" baseline="0" dirty="0" smtClean="0"/>
                  <a:t> on waist (um)</a:t>
                </a:r>
                <a:endParaRPr lang="en-GB" dirty="0"/>
              </a:p>
            </c:rich>
          </c:tx>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497117376"/>
        <c:crosses val="autoZero"/>
        <c:crossBetween val="midCat"/>
      </c:valAx>
      <c:spPr>
        <a:noFill/>
        <a:ln>
          <a:noFill/>
        </a:ln>
        <a:effectLst/>
      </c:spPr>
    </c:plotArea>
    <c:plotVisOnly val="1"/>
    <c:dispBlanksAs val="gap"/>
    <c:showDLblsOverMax val="0"/>
  </c:chart>
  <c:spPr>
    <a:noFill/>
    <a:ln>
      <a:noFill/>
    </a:ln>
    <a:effectLst/>
  </c:spPr>
  <c:txPr>
    <a:bodyPr/>
    <a:lstStyle/>
    <a:p>
      <a:pPr>
        <a:defRPr sz="18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05510462946569"/>
          <c:y val="6.0409541590116259E-2"/>
          <c:w val="0.7703698963618083"/>
          <c:h val="0.7205286998951228"/>
        </c:manualLayout>
      </c:layout>
      <c:scatterChart>
        <c:scatterStyle val="smoothMarker"/>
        <c:varyColors val="0"/>
        <c:ser>
          <c:idx val="0"/>
          <c:order val="0"/>
          <c:spPr>
            <a:ln w="19050" cap="rnd">
              <a:solidFill>
                <a:schemeClr val="accent1"/>
              </a:solidFill>
              <a:round/>
            </a:ln>
            <a:effectLst/>
          </c:spPr>
          <c:marker>
            <c:symbol val="none"/>
          </c:marker>
          <c:xVal>
            <c:numRef>
              <c:f>Sheet1!$J$1:$J$150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Sheet1!$K$1:$K$150</c:f>
              <c:numCache>
                <c:formatCode>General</c:formatCode>
                <c:ptCount val="15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25.7984962290566</c:v>
                </c:pt>
                <c:pt idx="90">
                  <c:v>23.877193899627201</c:v>
                </c:pt>
                <c:pt idx="91">
                  <c:v>25.822183039083502</c:v>
                </c:pt>
                <c:pt idx="92">
                  <c:v>27.3156127674497</c:v>
                </c:pt>
                <c:pt idx="93">
                  <c:v>54.6919510590944</c:v>
                </c:pt>
                <c:pt idx="94">
                  <c:v>19.003727629805201</c:v>
                </c:pt>
                <c:pt idx="95">
                  <c:v>6.2172899325449702</c:v>
                </c:pt>
                <c:pt idx="96">
                  <c:v>3.3509538658184699</c:v>
                </c:pt>
                <c:pt idx="97">
                  <c:v>1.8904737726502701</c:v>
                </c:pt>
                <c:pt idx="98">
                  <c:v>1.14781069433765</c:v>
                </c:pt>
                <c:pt idx="99">
                  <c:v>0.78168763213437897</c:v>
                </c:pt>
                <c:pt idx="100">
                  <c:v>0.61681024330416701</c:v>
                </c:pt>
                <c:pt idx="101">
                  <c:v>0.57139778744660896</c:v>
                </c:pt>
                <c:pt idx="102">
                  <c:v>0.52402073055992704</c:v>
                </c:pt>
                <c:pt idx="103">
                  <c:v>0.50213703155910505</c:v>
                </c:pt>
                <c:pt idx="104">
                  <c:v>0.49088264578095298</c:v>
                </c:pt>
                <c:pt idx="105">
                  <c:v>0.46211485442447803</c:v>
                </c:pt>
                <c:pt idx="106">
                  <c:v>0.48117198625070201</c:v>
                </c:pt>
                <c:pt idx="107">
                  <c:v>0.56984797921054298</c:v>
                </c:pt>
                <c:pt idx="108">
                  <c:v>0.64287868922061298</c:v>
                </c:pt>
                <c:pt idx="109">
                  <c:v>0.75638835719629405</c:v>
                </c:pt>
                <c:pt idx="110">
                  <c:v>0.84491160127806397</c:v>
                </c:pt>
                <c:pt idx="111">
                  <c:v>0.99166987146594798</c:v>
                </c:pt>
                <c:pt idx="112">
                  <c:v>0.99751492691648302</c:v>
                </c:pt>
                <c:pt idx="113">
                  <c:v>0.97210695327310004</c:v>
                </c:pt>
                <c:pt idx="114">
                  <c:v>0.99663613933107897</c:v>
                </c:pt>
                <c:pt idx="115">
                  <c:v>0.998336672564484</c:v>
                </c:pt>
                <c:pt idx="116">
                  <c:v>0.93897181093890403</c:v>
                </c:pt>
                <c:pt idx="117">
                  <c:v>1.01171843161366</c:v>
                </c:pt>
                <c:pt idx="118">
                  <c:v>1.19964636430913</c:v>
                </c:pt>
                <c:pt idx="119">
                  <c:v>1.5547177478863601</c:v>
                </c:pt>
                <c:pt idx="120">
                  <c:v>1.7390791682368401</c:v>
                </c:pt>
                <c:pt idx="121">
                  <c:v>1.9057537388098</c:v>
                </c:pt>
                <c:pt idx="122">
                  <c:v>2.1964960293876001</c:v>
                </c:pt>
                <c:pt idx="123">
                  <c:v>2.3906089805256001</c:v>
                </c:pt>
                <c:pt idx="124">
                  <c:v>2.4671516982088701</c:v>
                </c:pt>
                <c:pt idx="125">
                  <c:v>2.2823600096298202</c:v>
                </c:pt>
                <c:pt idx="126">
                  <c:v>2.3394114136175599</c:v>
                </c:pt>
                <c:pt idx="127">
                  <c:v>2.5413624609014298</c:v>
                </c:pt>
                <c:pt idx="128">
                  <c:v>2.7528935251617299</c:v>
                </c:pt>
                <c:pt idx="129">
                  <c:v>2.9004761161865802</c:v>
                </c:pt>
                <c:pt idx="130">
                  <c:v>3.24323250653365</c:v>
                </c:pt>
                <c:pt idx="131">
                  <c:v>3.8924741288512301</c:v>
                </c:pt>
                <c:pt idx="132">
                  <c:v>4.6159423766044299</c:v>
                </c:pt>
                <c:pt idx="133">
                  <c:v>4.8100730332255903</c:v>
                </c:pt>
                <c:pt idx="134">
                  <c:v>5.1050586610668303</c:v>
                </c:pt>
                <c:pt idx="135">
                  <c:v>5.74220858099876</c:v>
                </c:pt>
                <c:pt idx="136">
                  <c:v>6.35092757867241</c:v>
                </c:pt>
                <c:pt idx="137">
                  <c:v>7.0703884560709396</c:v>
                </c:pt>
                <c:pt idx="138">
                  <c:v>7.1633847824252701</c:v>
                </c:pt>
                <c:pt idx="139">
                  <c:v>8.4215765983465793</c:v>
                </c:pt>
                <c:pt idx="140">
                  <c:v>10.9186762374217</c:v>
                </c:pt>
                <c:pt idx="141">
                  <c:v>14.0557746778998</c:v>
                </c:pt>
                <c:pt idx="142">
                  <c:v>17.2713417598193</c:v>
                </c:pt>
                <c:pt idx="143">
                  <c:v>26.143400010103498</c:v>
                </c:pt>
                <c:pt idx="144">
                  <c:v>31.975979144713701</c:v>
                </c:pt>
                <c:pt idx="145">
                  <c:v>44.698111877216903</c:v>
                </c:pt>
                <c:pt idx="146">
                  <c:v>52.738914562944103</c:v>
                </c:pt>
                <c:pt idx="147">
                  <c:v>28.1270184693654</c:v>
                </c:pt>
                <c:pt idx="148">
                  <c:v>18.013694864226299</c:v>
                </c:pt>
                <c:pt idx="149">
                  <c:v>16.473326657972201</c:v>
                </c:pt>
              </c:numCache>
            </c:numRef>
          </c:yVal>
          <c:smooth val="1"/>
          <c:extLst>
            <c:ext xmlns:c16="http://schemas.microsoft.com/office/drawing/2014/chart" uri="{C3380CC4-5D6E-409C-BE32-E72D297353CC}">
              <c16:uniqueId val="{00000000-A941-48FF-9CBC-C14CCB1620DA}"/>
            </c:ext>
          </c:extLst>
        </c:ser>
        <c:ser>
          <c:idx val="1"/>
          <c:order val="1"/>
          <c:spPr>
            <a:ln w="19050" cap="rnd">
              <a:solidFill>
                <a:schemeClr val="accent2"/>
              </a:solidFill>
              <a:round/>
            </a:ln>
            <a:effectLst/>
          </c:spPr>
          <c:marker>
            <c:symbol val="none"/>
          </c:marker>
          <c:xVal>
            <c:numRef>
              <c:f>Sheet1!$J$1:$J$150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Sheet1!$L$1:$L$150</c:f>
              <c:numCache>
                <c:formatCode>General</c:formatCode>
                <c:ptCount val="15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19.290277213349601</c:v>
                </c:pt>
                <c:pt idx="90">
                  <c:v>19.4623791086157</c:v>
                </c:pt>
                <c:pt idx="91">
                  <c:v>22.3445564213783</c:v>
                </c:pt>
                <c:pt idx="92">
                  <c:v>37.701771380124597</c:v>
                </c:pt>
                <c:pt idx="93">
                  <c:v>33.587573298163797</c:v>
                </c:pt>
                <c:pt idx="94">
                  <c:v>8.2481041851346397</c:v>
                </c:pt>
                <c:pt idx="95">
                  <c:v>4.00856397702686</c:v>
                </c:pt>
                <c:pt idx="96">
                  <c:v>2.2808103766578101</c:v>
                </c:pt>
                <c:pt idx="97">
                  <c:v>1.31730178266936</c:v>
                </c:pt>
                <c:pt idx="98">
                  <c:v>0.83813008625003005</c:v>
                </c:pt>
                <c:pt idx="99">
                  <c:v>0.62368494064146296</c:v>
                </c:pt>
                <c:pt idx="100">
                  <c:v>0.54409324109637702</c:v>
                </c:pt>
                <c:pt idx="101">
                  <c:v>0.51244660895040495</c:v>
                </c:pt>
                <c:pt idx="102">
                  <c:v>0.480544510667056</c:v>
                </c:pt>
                <c:pt idx="103">
                  <c:v>0.46626891166322398</c:v>
                </c:pt>
                <c:pt idx="104">
                  <c:v>0.43831374102776599</c:v>
                </c:pt>
                <c:pt idx="105">
                  <c:v>0.427617636176294</c:v>
                </c:pt>
                <c:pt idx="106">
                  <c:v>0.48171659774536002</c:v>
                </c:pt>
                <c:pt idx="107">
                  <c:v>0.55427280806017298</c:v>
                </c:pt>
                <c:pt idx="108">
                  <c:v>0.63055780556651697</c:v>
                </c:pt>
                <c:pt idx="109">
                  <c:v>0.699462811596678</c:v>
                </c:pt>
                <c:pt idx="110">
                  <c:v>0.81365663346584605</c:v>
                </c:pt>
                <c:pt idx="111">
                  <c:v>0.87756483774857397</c:v>
                </c:pt>
                <c:pt idx="112">
                  <c:v>0.88383593670083305</c:v>
                </c:pt>
                <c:pt idx="113">
                  <c:v>0.87731860828651997</c:v>
                </c:pt>
                <c:pt idx="114">
                  <c:v>0.86434501389354901</c:v>
                </c:pt>
                <c:pt idx="115">
                  <c:v>0.82815980111474197</c:v>
                </c:pt>
                <c:pt idx="116">
                  <c:v>0.82792301483031505</c:v>
                </c:pt>
                <c:pt idx="117">
                  <c:v>0.94211527776300497</c:v>
                </c:pt>
                <c:pt idx="118">
                  <c:v>1.18679655886581</c:v>
                </c:pt>
                <c:pt idx="119">
                  <c:v>1.4550068402170899</c:v>
                </c:pt>
                <c:pt idx="120">
                  <c:v>1.5782395303731001</c:v>
                </c:pt>
                <c:pt idx="121">
                  <c:v>1.7521736454949699</c:v>
                </c:pt>
                <c:pt idx="122">
                  <c:v>2.0103060723197901</c:v>
                </c:pt>
                <c:pt idx="123">
                  <c:v>2.168455494686</c:v>
                </c:pt>
                <c:pt idx="124">
                  <c:v>2.1284426205982601</c:v>
                </c:pt>
                <c:pt idx="125">
                  <c:v>1.9486876732103899</c:v>
                </c:pt>
                <c:pt idx="126">
                  <c:v>2.10841646659811</c:v>
                </c:pt>
                <c:pt idx="127">
                  <c:v>2.2153518420705298</c:v>
                </c:pt>
                <c:pt idx="128">
                  <c:v>2.3595201667133301</c:v>
                </c:pt>
                <c:pt idx="129">
                  <c:v>2.5798790542033601</c:v>
                </c:pt>
                <c:pt idx="130">
                  <c:v>3.0361455497286798</c:v>
                </c:pt>
                <c:pt idx="131">
                  <c:v>3.6494592383273501</c:v>
                </c:pt>
                <c:pt idx="132">
                  <c:v>3.9279859261301899</c:v>
                </c:pt>
                <c:pt idx="133">
                  <c:v>4.1043412524407801</c:v>
                </c:pt>
                <c:pt idx="134">
                  <c:v>4.6556716761540597</c:v>
                </c:pt>
                <c:pt idx="135">
                  <c:v>5.0708802363302201</c:v>
                </c:pt>
                <c:pt idx="136">
                  <c:v>5.5909837849297501</c:v>
                </c:pt>
                <c:pt idx="137">
                  <c:v>6.0666757535604496</c:v>
                </c:pt>
                <c:pt idx="138">
                  <c:v>6.52472184918867</c:v>
                </c:pt>
                <c:pt idx="139">
                  <c:v>8.0775585233784497</c:v>
                </c:pt>
                <c:pt idx="140">
                  <c:v>10.3369108160183</c:v>
                </c:pt>
                <c:pt idx="141">
                  <c:v>12.648147642644499</c:v>
                </c:pt>
                <c:pt idx="142">
                  <c:v>16.796979735170702</c:v>
                </c:pt>
                <c:pt idx="143">
                  <c:v>22.4690838636173</c:v>
                </c:pt>
                <c:pt idx="144">
                  <c:v>30.574335827294</c:v>
                </c:pt>
                <c:pt idx="145">
                  <c:v>49.315967624110499</c:v>
                </c:pt>
                <c:pt idx="146">
                  <c:v>31.993244435126201</c:v>
                </c:pt>
                <c:pt idx="147">
                  <c:v>16.9735430649711</c:v>
                </c:pt>
                <c:pt idx="148">
                  <c:v>13.6804289357933</c:v>
                </c:pt>
                <c:pt idx="149">
                  <c:v>12.563732134029401</c:v>
                </c:pt>
              </c:numCache>
            </c:numRef>
          </c:yVal>
          <c:smooth val="1"/>
          <c:extLst>
            <c:ext xmlns:c16="http://schemas.microsoft.com/office/drawing/2014/chart" uri="{C3380CC4-5D6E-409C-BE32-E72D297353CC}">
              <c16:uniqueId val="{00000001-A941-48FF-9CBC-C14CCB1620DA}"/>
            </c:ext>
          </c:extLst>
        </c:ser>
        <c:ser>
          <c:idx val="2"/>
          <c:order val="2"/>
          <c:spPr>
            <a:ln w="19050" cap="rnd">
              <a:solidFill>
                <a:schemeClr val="accent3"/>
              </a:solidFill>
              <a:round/>
            </a:ln>
            <a:effectLst/>
          </c:spPr>
          <c:marker>
            <c:symbol val="none"/>
          </c:marker>
          <c:xVal>
            <c:numRef>
              <c:f>Sheet1!$J$1:$J$150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Sheet1!$M$1:$M$150</c:f>
              <c:numCache>
                <c:formatCode>General</c:formatCode>
                <c:ptCount val="15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17.4671274863877</c:v>
                </c:pt>
                <c:pt idx="90">
                  <c:v>19.397840486293799</c:v>
                </c:pt>
                <c:pt idx="91">
                  <c:v>30.483072932266101</c:v>
                </c:pt>
                <c:pt idx="92">
                  <c:v>51.277166109240902</c:v>
                </c:pt>
                <c:pt idx="93">
                  <c:v>10.573507743402001</c:v>
                </c:pt>
                <c:pt idx="94">
                  <c:v>4.6763553465147396</c:v>
                </c:pt>
                <c:pt idx="95">
                  <c:v>2.7669264499169102</c:v>
                </c:pt>
                <c:pt idx="96">
                  <c:v>1.57115730626404</c:v>
                </c:pt>
                <c:pt idx="97">
                  <c:v>0.94239645759054502</c:v>
                </c:pt>
                <c:pt idx="98">
                  <c:v>0.66851422929957904</c:v>
                </c:pt>
                <c:pt idx="99">
                  <c:v>0.549498863640971</c:v>
                </c:pt>
                <c:pt idx="100">
                  <c:v>0.499008350220359</c:v>
                </c:pt>
                <c:pt idx="101">
                  <c:v>0.47590145787031102</c:v>
                </c:pt>
                <c:pt idx="102">
                  <c:v>0.453849507593094</c:v>
                </c:pt>
                <c:pt idx="103">
                  <c:v>0.42768159607553502</c:v>
                </c:pt>
                <c:pt idx="104">
                  <c:v>0.41360382743169599</c:v>
                </c:pt>
                <c:pt idx="105">
                  <c:v>0.42945889538905702</c:v>
                </c:pt>
                <c:pt idx="106">
                  <c:v>0.47290753157932702</c:v>
                </c:pt>
                <c:pt idx="107">
                  <c:v>0.54300812453182901</c:v>
                </c:pt>
                <c:pt idx="108">
                  <c:v>0.60924840676299197</c:v>
                </c:pt>
                <c:pt idx="109">
                  <c:v>0.67875934362444601</c:v>
                </c:pt>
                <c:pt idx="110">
                  <c:v>0.75665349465090304</c:v>
                </c:pt>
                <c:pt idx="111">
                  <c:v>0.80194040048311999</c:v>
                </c:pt>
                <c:pt idx="112">
                  <c:v>0.80313904441016504</c:v>
                </c:pt>
                <c:pt idx="113">
                  <c:v>0.78637919555591296</c:v>
                </c:pt>
                <c:pt idx="114">
                  <c:v>0.75260644668257504</c:v>
                </c:pt>
                <c:pt idx="115">
                  <c:v>0.75380773150818603</c:v>
                </c:pt>
                <c:pt idx="116">
                  <c:v>0.77986024063758597</c:v>
                </c:pt>
                <c:pt idx="117">
                  <c:v>0.92615459118990096</c:v>
                </c:pt>
                <c:pt idx="118">
                  <c:v>1.14173390062167</c:v>
                </c:pt>
                <c:pt idx="119">
                  <c:v>1.3548584139307001</c:v>
                </c:pt>
                <c:pt idx="120">
                  <c:v>1.4772169107492901</c:v>
                </c:pt>
                <c:pt idx="121">
                  <c:v>1.6677080026800699</c:v>
                </c:pt>
                <c:pt idx="122">
                  <c:v>1.8130444415031399</c:v>
                </c:pt>
                <c:pt idx="123">
                  <c:v>1.8969702742007599</c:v>
                </c:pt>
                <c:pt idx="124">
                  <c:v>1.8150036261011799</c:v>
                </c:pt>
                <c:pt idx="125">
                  <c:v>1.7473950445627999</c:v>
                </c:pt>
                <c:pt idx="126">
                  <c:v>1.8880873968491301</c:v>
                </c:pt>
                <c:pt idx="127">
                  <c:v>1.9500178164227799</c:v>
                </c:pt>
                <c:pt idx="128">
                  <c:v>2.1498017531080098</c:v>
                </c:pt>
                <c:pt idx="129">
                  <c:v>2.4350289060313601</c:v>
                </c:pt>
                <c:pt idx="130">
                  <c:v>2.8740843368787199</c:v>
                </c:pt>
                <c:pt idx="131">
                  <c:v>3.1901415505441602</c:v>
                </c:pt>
                <c:pt idx="132">
                  <c:v>3.3593988907192398</c:v>
                </c:pt>
                <c:pt idx="133">
                  <c:v>3.75981220509864</c:v>
                </c:pt>
                <c:pt idx="134">
                  <c:v>4.1846199655184302</c:v>
                </c:pt>
                <c:pt idx="135">
                  <c:v>4.5735645333118802</c:v>
                </c:pt>
                <c:pt idx="136">
                  <c:v>5.0546358234563202</c:v>
                </c:pt>
                <c:pt idx="137">
                  <c:v>5.59324722294095</c:v>
                </c:pt>
                <c:pt idx="138">
                  <c:v>6.2604066796536104</c:v>
                </c:pt>
                <c:pt idx="139">
                  <c:v>7.8401205738791298</c:v>
                </c:pt>
                <c:pt idx="140">
                  <c:v>9.5451626474662401</c:v>
                </c:pt>
                <c:pt idx="141">
                  <c:v>12.596097979176401</c:v>
                </c:pt>
                <c:pt idx="142">
                  <c:v>16.038550017329499</c:v>
                </c:pt>
                <c:pt idx="143">
                  <c:v>21.621949147934</c:v>
                </c:pt>
                <c:pt idx="144">
                  <c:v>32.1157462406943</c:v>
                </c:pt>
                <c:pt idx="145">
                  <c:v>37.490791944652003</c:v>
                </c:pt>
                <c:pt idx="146">
                  <c:v>19.824074605998302</c:v>
                </c:pt>
                <c:pt idx="147">
                  <c:v>13.249297470838099</c:v>
                </c:pt>
                <c:pt idx="148">
                  <c:v>11.412341159923701</c:v>
                </c:pt>
                <c:pt idx="149">
                  <c:v>10.9123718437449</c:v>
                </c:pt>
              </c:numCache>
            </c:numRef>
          </c:yVal>
          <c:smooth val="1"/>
          <c:extLst>
            <c:ext xmlns:c16="http://schemas.microsoft.com/office/drawing/2014/chart" uri="{C3380CC4-5D6E-409C-BE32-E72D297353CC}">
              <c16:uniqueId val="{00000002-A941-48FF-9CBC-C14CCB1620DA}"/>
            </c:ext>
          </c:extLst>
        </c:ser>
        <c:ser>
          <c:idx val="3"/>
          <c:order val="3"/>
          <c:spPr>
            <a:ln w="19050" cap="rnd">
              <a:solidFill>
                <a:schemeClr val="accent4"/>
              </a:solidFill>
              <a:round/>
            </a:ln>
            <a:effectLst/>
          </c:spPr>
          <c:marker>
            <c:symbol val="none"/>
          </c:marker>
          <c:xVal>
            <c:numRef>
              <c:f>Sheet1!$J$1:$J$150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Sheet1!$N$1:$N$150</c:f>
              <c:numCache>
                <c:formatCode>General</c:formatCode>
                <c:ptCount val="15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17.933242650770701</c:v>
                </c:pt>
                <c:pt idx="90">
                  <c:v>25.053217852086298</c:v>
                </c:pt>
                <c:pt idx="91">
                  <c:v>57.453058589157401</c:v>
                </c:pt>
                <c:pt idx="92">
                  <c:v>14.274251645076401</c:v>
                </c:pt>
                <c:pt idx="93">
                  <c:v>5.2995659134239101</c:v>
                </c:pt>
                <c:pt idx="94">
                  <c:v>3.25936409735329</c:v>
                </c:pt>
                <c:pt idx="95">
                  <c:v>1.9115979344354901</c:v>
                </c:pt>
                <c:pt idx="96">
                  <c:v>1.1220494623566299</c:v>
                </c:pt>
                <c:pt idx="97">
                  <c:v>0.74261420350080898</c:v>
                </c:pt>
                <c:pt idx="98">
                  <c:v>0.58254859541442905</c:v>
                </c:pt>
                <c:pt idx="99">
                  <c:v>0.50534784814664002</c:v>
                </c:pt>
                <c:pt idx="100">
                  <c:v>0.46919740384694297</c:v>
                </c:pt>
                <c:pt idx="101">
                  <c:v>0.45205033522676602</c:v>
                </c:pt>
                <c:pt idx="102">
                  <c:v>0.42386861577007601</c:v>
                </c:pt>
                <c:pt idx="103">
                  <c:v>0.407586526624584</c:v>
                </c:pt>
                <c:pt idx="104">
                  <c:v>0.41153795814481398</c:v>
                </c:pt>
                <c:pt idx="105">
                  <c:v>0.42765347777312301</c:v>
                </c:pt>
                <c:pt idx="106">
                  <c:v>0.46398306601848699</c:v>
                </c:pt>
                <c:pt idx="107">
                  <c:v>0.53447416950092097</c:v>
                </c:pt>
                <c:pt idx="108">
                  <c:v>0.60091538879784201</c:v>
                </c:pt>
                <c:pt idx="109">
                  <c:v>0.65618570735091197</c:v>
                </c:pt>
                <c:pt idx="110">
                  <c:v>0.72241018104837496</c:v>
                </c:pt>
                <c:pt idx="111">
                  <c:v>0.75854814717191599</c:v>
                </c:pt>
                <c:pt idx="112">
                  <c:v>0.734522984040344</c:v>
                </c:pt>
                <c:pt idx="113">
                  <c:v>0.70202167691667905</c:v>
                </c:pt>
                <c:pt idx="114">
                  <c:v>0.702204887386497</c:v>
                </c:pt>
                <c:pt idx="115">
                  <c:v>0.70933904404006598</c:v>
                </c:pt>
                <c:pt idx="116">
                  <c:v>0.76906510614716195</c:v>
                </c:pt>
                <c:pt idx="117">
                  <c:v>0.92232909538395902</c:v>
                </c:pt>
                <c:pt idx="118">
                  <c:v>1.1189025520851901</c:v>
                </c:pt>
                <c:pt idx="119">
                  <c:v>1.30392507884674</c:v>
                </c:pt>
                <c:pt idx="120">
                  <c:v>1.4159559910336199</c:v>
                </c:pt>
                <c:pt idx="121">
                  <c:v>1.5593973522592599</c:v>
                </c:pt>
                <c:pt idx="122">
                  <c:v>1.67481034739192</c:v>
                </c:pt>
                <c:pt idx="123">
                  <c:v>1.7108777275218601</c:v>
                </c:pt>
                <c:pt idx="124">
                  <c:v>1.6667182356621799</c:v>
                </c:pt>
                <c:pt idx="125">
                  <c:v>1.6441432018909501</c:v>
                </c:pt>
                <c:pt idx="126">
                  <c:v>1.7064250887785899</c:v>
                </c:pt>
                <c:pt idx="127">
                  <c:v>1.8564015731175501</c:v>
                </c:pt>
                <c:pt idx="128">
                  <c:v>2.1023392288994902</c:v>
                </c:pt>
                <c:pt idx="129">
                  <c:v>2.3755485680455299</c:v>
                </c:pt>
                <c:pt idx="130">
                  <c:v>2.6445270473063101</c:v>
                </c:pt>
                <c:pt idx="131">
                  <c:v>2.8772408559442302</c:v>
                </c:pt>
                <c:pt idx="132">
                  <c:v>3.23130511898712</c:v>
                </c:pt>
                <c:pt idx="133">
                  <c:v>3.5623555783144298</c:v>
                </c:pt>
                <c:pt idx="134">
                  <c:v>3.9001358979295002</c:v>
                </c:pt>
                <c:pt idx="135">
                  <c:v>4.3098069174699098</c:v>
                </c:pt>
                <c:pt idx="136">
                  <c:v>4.8295108746928399</c:v>
                </c:pt>
                <c:pt idx="137">
                  <c:v>5.4745016109253699</c:v>
                </c:pt>
                <c:pt idx="138">
                  <c:v>6.2663029371786996</c:v>
                </c:pt>
                <c:pt idx="139">
                  <c:v>7.93577301387164</c:v>
                </c:pt>
                <c:pt idx="140">
                  <c:v>9.9099772923456992</c:v>
                </c:pt>
                <c:pt idx="141">
                  <c:v>12.302175890043699</c:v>
                </c:pt>
                <c:pt idx="142">
                  <c:v>16.4905055291892</c:v>
                </c:pt>
                <c:pt idx="143">
                  <c:v>22.994989101888901</c:v>
                </c:pt>
                <c:pt idx="144">
                  <c:v>35.059505935710298</c:v>
                </c:pt>
                <c:pt idx="145">
                  <c:v>27.526583302850302</c:v>
                </c:pt>
                <c:pt idx="146">
                  <c:v>16.1804690447611</c:v>
                </c:pt>
                <c:pt idx="147">
                  <c:v>11.8289104458007</c:v>
                </c:pt>
                <c:pt idx="148">
                  <c:v>10.4444215251219</c:v>
                </c:pt>
                <c:pt idx="149">
                  <c:v>9.8276323177306804</c:v>
                </c:pt>
              </c:numCache>
            </c:numRef>
          </c:yVal>
          <c:smooth val="1"/>
          <c:extLst>
            <c:ext xmlns:c16="http://schemas.microsoft.com/office/drawing/2014/chart" uri="{C3380CC4-5D6E-409C-BE32-E72D297353CC}">
              <c16:uniqueId val="{00000003-A941-48FF-9CBC-C14CCB1620DA}"/>
            </c:ext>
          </c:extLst>
        </c:ser>
        <c:ser>
          <c:idx val="4"/>
          <c:order val="4"/>
          <c:spPr>
            <a:ln w="19050" cap="rnd">
              <a:solidFill>
                <a:schemeClr val="accent5"/>
              </a:solidFill>
              <a:round/>
            </a:ln>
            <a:effectLst/>
          </c:spPr>
          <c:marker>
            <c:symbol val="none"/>
          </c:marker>
          <c:xVal>
            <c:numRef>
              <c:f>Sheet1!$J$1:$J$150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Sheet1!$O$1:$O$150</c:f>
              <c:numCache>
                <c:formatCode>General</c:formatCode>
                <c:ptCount val="15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22.110775592950301</c:v>
                </c:pt>
                <c:pt idx="90">
                  <c:v>53.130884910612302</c:v>
                </c:pt>
                <c:pt idx="91">
                  <c:v>16.5072627898513</c:v>
                </c:pt>
                <c:pt idx="92">
                  <c:v>6.1581965203875999</c:v>
                </c:pt>
                <c:pt idx="93">
                  <c:v>3.5277584262687798</c:v>
                </c:pt>
                <c:pt idx="94">
                  <c:v>2.26063673572714</c:v>
                </c:pt>
                <c:pt idx="95">
                  <c:v>1.3245744173427301</c:v>
                </c:pt>
                <c:pt idx="96">
                  <c:v>0.86586774545543699</c:v>
                </c:pt>
                <c:pt idx="97">
                  <c:v>0.63809406879414199</c:v>
                </c:pt>
                <c:pt idx="98">
                  <c:v>0.53079793512513196</c:v>
                </c:pt>
                <c:pt idx="99">
                  <c:v>0.47635366667030299</c:v>
                </c:pt>
                <c:pt idx="100">
                  <c:v>0.45039684149483999</c:v>
                </c:pt>
                <c:pt idx="101">
                  <c:v>0.42751359754179102</c:v>
                </c:pt>
                <c:pt idx="102">
                  <c:v>0.40680413449720698</c:v>
                </c:pt>
                <c:pt idx="103">
                  <c:v>0.404397881587164</c:v>
                </c:pt>
                <c:pt idx="104">
                  <c:v>0.40901940272329301</c:v>
                </c:pt>
                <c:pt idx="105">
                  <c:v>0.428945814567189</c:v>
                </c:pt>
                <c:pt idx="106">
                  <c:v>0.46736241853903199</c:v>
                </c:pt>
                <c:pt idx="107">
                  <c:v>0.53687211292294501</c:v>
                </c:pt>
                <c:pt idx="108">
                  <c:v>0.58926026688534205</c:v>
                </c:pt>
                <c:pt idx="109">
                  <c:v>0.64447945281393704</c:v>
                </c:pt>
                <c:pt idx="110">
                  <c:v>0.69936361976407901</c:v>
                </c:pt>
                <c:pt idx="111">
                  <c:v>0.70320238218992304</c:v>
                </c:pt>
                <c:pt idx="112">
                  <c:v>0.67524012342260697</c:v>
                </c:pt>
                <c:pt idx="113">
                  <c:v>0.66918434556752804</c:v>
                </c:pt>
                <c:pt idx="114">
                  <c:v>0.67748074051753904</c:v>
                </c:pt>
                <c:pt idx="115">
                  <c:v>0.70478581862456502</c:v>
                </c:pt>
                <c:pt idx="116">
                  <c:v>0.77836331707895701</c:v>
                </c:pt>
                <c:pt idx="117">
                  <c:v>0.935741648309385</c:v>
                </c:pt>
                <c:pt idx="118">
                  <c:v>1.1116256810826399</c:v>
                </c:pt>
                <c:pt idx="119">
                  <c:v>1.2571316103580199</c:v>
                </c:pt>
                <c:pt idx="120">
                  <c:v>1.36076626196477</c:v>
                </c:pt>
                <c:pt idx="121">
                  <c:v>1.4723995041511599</c:v>
                </c:pt>
                <c:pt idx="122">
                  <c:v>1.5627031182401301</c:v>
                </c:pt>
                <c:pt idx="123">
                  <c:v>1.59592373378314</c:v>
                </c:pt>
                <c:pt idx="124">
                  <c:v>1.55477368457634</c:v>
                </c:pt>
                <c:pt idx="125">
                  <c:v>1.5311575262608901</c:v>
                </c:pt>
                <c:pt idx="126">
                  <c:v>1.6391270069905799</c:v>
                </c:pt>
                <c:pt idx="127">
                  <c:v>1.8365797336799199</c:v>
                </c:pt>
                <c:pt idx="128">
                  <c:v>2.0914551653195801</c:v>
                </c:pt>
                <c:pt idx="129">
                  <c:v>2.27327793467787</c:v>
                </c:pt>
                <c:pt idx="130">
                  <c:v>2.4777829889749698</c:v>
                </c:pt>
                <c:pt idx="131">
                  <c:v>2.8475935332952398</c:v>
                </c:pt>
                <c:pt idx="132">
                  <c:v>3.1728468679918298</c:v>
                </c:pt>
                <c:pt idx="133">
                  <c:v>3.4066692239576999</c:v>
                </c:pt>
                <c:pt idx="134">
                  <c:v>3.7561003577504599</c:v>
                </c:pt>
                <c:pt idx="135">
                  <c:v>4.2062640795638702</c:v>
                </c:pt>
                <c:pt idx="136">
                  <c:v>4.85949662748635</c:v>
                </c:pt>
                <c:pt idx="137">
                  <c:v>5.5023856162634504</c:v>
                </c:pt>
                <c:pt idx="138">
                  <c:v>6.5278574491661301</c:v>
                </c:pt>
                <c:pt idx="139">
                  <c:v>8.2393827200645706</c:v>
                </c:pt>
                <c:pt idx="140">
                  <c:v>9.7426766161669605</c:v>
                </c:pt>
                <c:pt idx="141">
                  <c:v>12.8704853526026</c:v>
                </c:pt>
                <c:pt idx="142">
                  <c:v>17.4055639170498</c:v>
                </c:pt>
                <c:pt idx="143">
                  <c:v>24.642683282753399</c:v>
                </c:pt>
                <c:pt idx="144">
                  <c:v>33.876598086558303</c:v>
                </c:pt>
                <c:pt idx="145">
                  <c:v>22.006421107376902</c:v>
                </c:pt>
                <c:pt idx="146">
                  <c:v>14.4127787680526</c:v>
                </c:pt>
                <c:pt idx="147">
                  <c:v>10.9660272793546</c:v>
                </c:pt>
                <c:pt idx="148">
                  <c:v>9.7069774335313994</c:v>
                </c:pt>
                <c:pt idx="149">
                  <c:v>9.5606495530951303</c:v>
                </c:pt>
              </c:numCache>
            </c:numRef>
          </c:yVal>
          <c:smooth val="1"/>
          <c:extLst>
            <c:ext xmlns:c16="http://schemas.microsoft.com/office/drawing/2014/chart" uri="{C3380CC4-5D6E-409C-BE32-E72D297353CC}">
              <c16:uniqueId val="{00000004-A941-48FF-9CBC-C14CCB1620DA}"/>
            </c:ext>
          </c:extLst>
        </c:ser>
        <c:dLbls>
          <c:showLegendKey val="0"/>
          <c:showVal val="0"/>
          <c:showCatName val="0"/>
          <c:showSerName val="0"/>
          <c:showPercent val="0"/>
          <c:showBubbleSize val="0"/>
        </c:dLbls>
        <c:axId val="205913672"/>
        <c:axId val="205915640"/>
      </c:scatterChart>
      <c:valAx>
        <c:axId val="205913672"/>
        <c:scaling>
          <c:orientation val="minMax"/>
          <c:max val="150"/>
          <c:min val="9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dirty="0" smtClean="0"/>
                  <a:t>Sample number</a:t>
                </a:r>
                <a:endParaRPr lang="en-GB" dirty="0"/>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05915640"/>
        <c:crosses val="autoZero"/>
        <c:crossBetween val="midCat"/>
      </c:valAx>
      <c:valAx>
        <c:axId val="205915640"/>
        <c:scaling>
          <c:orientation val="minMax"/>
          <c:max val="1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dirty="0" smtClean="0"/>
                  <a:t>Jitter</a:t>
                </a:r>
                <a:r>
                  <a:rPr lang="en-GB" baseline="0" dirty="0" smtClean="0"/>
                  <a:t> on waist (um)</a:t>
                </a:r>
                <a:endParaRPr lang="en-GB" dirty="0"/>
              </a:p>
            </c:rich>
          </c:tx>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05913672"/>
        <c:crosses val="autoZero"/>
        <c:crossBetween val="midCat"/>
      </c:valAx>
      <c:spPr>
        <a:noFill/>
        <a:ln>
          <a:noFill/>
        </a:ln>
        <a:effectLst/>
      </c:spPr>
    </c:plotArea>
    <c:plotVisOnly val="1"/>
    <c:dispBlanksAs val="gap"/>
    <c:showDLblsOverMax val="0"/>
  </c:chart>
  <c:spPr>
    <a:noFill/>
    <a:ln>
      <a:noFill/>
    </a:ln>
    <a:effectLst/>
  </c:spPr>
  <c:txPr>
    <a:bodyPr/>
    <a:lstStyle/>
    <a:p>
      <a:pPr>
        <a:defRPr sz="18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spPr>
            <a:ln w="19050" cap="rnd">
              <a:solidFill>
                <a:schemeClr val="accent1"/>
              </a:solidFill>
              <a:round/>
            </a:ln>
            <a:effectLst/>
          </c:spPr>
          <c:marker>
            <c:symbol val="none"/>
          </c:marker>
          <c:xVal>
            <c:numRef>
              <c:f>Sheet1!$A$1:$A$150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Sheet1!$B$1:$B$150</c:f>
              <c:numCache>
                <c:formatCode>General</c:formatCode>
                <c:ptCount val="15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10.4938797539854</c:v>
                </c:pt>
                <c:pt idx="90">
                  <c:v>13.4107022123215</c:v>
                </c:pt>
                <c:pt idx="91">
                  <c:v>13.478089033013701</c:v>
                </c:pt>
                <c:pt idx="92">
                  <c:v>10.4917065092323</c:v>
                </c:pt>
                <c:pt idx="93">
                  <c:v>6.7732525069106</c:v>
                </c:pt>
                <c:pt idx="94">
                  <c:v>4.3234459517213102</c:v>
                </c:pt>
                <c:pt idx="95">
                  <c:v>3.0689844756350499</c:v>
                </c:pt>
                <c:pt idx="96">
                  <c:v>1.0614197935537499</c:v>
                </c:pt>
                <c:pt idx="97">
                  <c:v>0.53530888029791202</c:v>
                </c:pt>
                <c:pt idx="98">
                  <c:v>0.34680720020862899</c:v>
                </c:pt>
                <c:pt idx="99">
                  <c:v>0.27925106985984899</c:v>
                </c:pt>
                <c:pt idx="100">
                  <c:v>0.24690411793154399</c:v>
                </c:pt>
                <c:pt idx="101">
                  <c:v>0.22286925976056099</c:v>
                </c:pt>
                <c:pt idx="102">
                  <c:v>0.212596618670334</c:v>
                </c:pt>
                <c:pt idx="103">
                  <c:v>0.223459618582667</c:v>
                </c:pt>
                <c:pt idx="104">
                  <c:v>0.21928537097314099</c:v>
                </c:pt>
                <c:pt idx="105">
                  <c:v>0.217549825773655</c:v>
                </c:pt>
                <c:pt idx="106">
                  <c:v>0.23322655071076501</c:v>
                </c:pt>
                <c:pt idx="107">
                  <c:v>0.251766381506277</c:v>
                </c:pt>
                <c:pt idx="108">
                  <c:v>0.29762700667271502</c:v>
                </c:pt>
                <c:pt idx="109">
                  <c:v>0.36656885259285998</c:v>
                </c:pt>
                <c:pt idx="110">
                  <c:v>0.42524237295442302</c:v>
                </c:pt>
                <c:pt idx="111">
                  <c:v>0.49361047927678398</c:v>
                </c:pt>
                <c:pt idx="112">
                  <c:v>0.50902511895812097</c:v>
                </c:pt>
                <c:pt idx="113">
                  <c:v>0.49283533858842299</c:v>
                </c:pt>
                <c:pt idx="114">
                  <c:v>0.46792705752034602</c:v>
                </c:pt>
                <c:pt idx="115">
                  <c:v>0.45034543980590602</c:v>
                </c:pt>
                <c:pt idx="116">
                  <c:v>0.41939532233043803</c:v>
                </c:pt>
                <c:pt idx="117">
                  <c:v>0.43089931189969299</c:v>
                </c:pt>
                <c:pt idx="118">
                  <c:v>0.4761535279754</c:v>
                </c:pt>
                <c:pt idx="119">
                  <c:v>0.54439185809299395</c:v>
                </c:pt>
                <c:pt idx="120">
                  <c:v>0.65792604344239303</c:v>
                </c:pt>
                <c:pt idx="121">
                  <c:v>0.77005752071422395</c:v>
                </c:pt>
                <c:pt idx="122">
                  <c:v>0.85047541529756698</c:v>
                </c:pt>
                <c:pt idx="123">
                  <c:v>0.91705213525757501</c:v>
                </c:pt>
                <c:pt idx="124">
                  <c:v>0.90802308935181297</c:v>
                </c:pt>
                <c:pt idx="125">
                  <c:v>0.98839192331487502</c:v>
                </c:pt>
                <c:pt idx="126">
                  <c:v>0.97223920940382502</c:v>
                </c:pt>
                <c:pt idx="127">
                  <c:v>0.97686721319879</c:v>
                </c:pt>
                <c:pt idx="128">
                  <c:v>0.99405644231531898</c:v>
                </c:pt>
                <c:pt idx="129">
                  <c:v>1.08608645044563</c:v>
                </c:pt>
                <c:pt idx="130">
                  <c:v>1.3148263421545701</c:v>
                </c:pt>
                <c:pt idx="131">
                  <c:v>1.2923701236807601</c:v>
                </c:pt>
                <c:pt idx="132">
                  <c:v>1.48284918083571</c:v>
                </c:pt>
                <c:pt idx="133">
                  <c:v>1.6183410180368401</c:v>
                </c:pt>
                <c:pt idx="134">
                  <c:v>1.60675207466877</c:v>
                </c:pt>
                <c:pt idx="135">
                  <c:v>1.6807891849291801</c:v>
                </c:pt>
                <c:pt idx="136">
                  <c:v>1.83030226320381</c:v>
                </c:pt>
                <c:pt idx="137">
                  <c:v>2.6293874903850201</c:v>
                </c:pt>
                <c:pt idx="138">
                  <c:v>3.3158692689359599</c:v>
                </c:pt>
                <c:pt idx="139">
                  <c:v>3.5416422804246799</c:v>
                </c:pt>
                <c:pt idx="140">
                  <c:v>3.6842007745537901</c:v>
                </c:pt>
                <c:pt idx="141">
                  <c:v>3.8151432044072799</c:v>
                </c:pt>
                <c:pt idx="142">
                  <c:v>4.7498676977146603</c:v>
                </c:pt>
                <c:pt idx="143">
                  <c:v>4.8518040524406203</c:v>
                </c:pt>
                <c:pt idx="144">
                  <c:v>7.95920737121775</c:v>
                </c:pt>
                <c:pt idx="145">
                  <c:v>11.4691496523598</c:v>
                </c:pt>
                <c:pt idx="146">
                  <c:v>27.983375131774402</c:v>
                </c:pt>
                <c:pt idx="147">
                  <c:v>13.2475996551201</c:v>
                </c:pt>
                <c:pt idx="148">
                  <c:v>7.6189273015294496</c:v>
                </c:pt>
                <c:pt idx="149">
                  <c:v>10.5289605412567</c:v>
                </c:pt>
              </c:numCache>
            </c:numRef>
          </c:yVal>
          <c:smooth val="1"/>
          <c:extLst>
            <c:ext xmlns:c16="http://schemas.microsoft.com/office/drawing/2014/chart" uri="{C3380CC4-5D6E-409C-BE32-E72D297353CC}">
              <c16:uniqueId val="{00000000-05D1-471C-AFBE-9CE3C83860C1}"/>
            </c:ext>
          </c:extLst>
        </c:ser>
        <c:ser>
          <c:idx val="1"/>
          <c:order val="1"/>
          <c:spPr>
            <a:ln w="19050" cap="rnd">
              <a:solidFill>
                <a:schemeClr val="accent2"/>
              </a:solidFill>
              <a:round/>
            </a:ln>
            <a:effectLst/>
          </c:spPr>
          <c:marker>
            <c:symbol val="none"/>
          </c:marker>
          <c:xVal>
            <c:numRef>
              <c:f>Sheet1!$A$1:$A$150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Sheet1!$C$1:$C$150</c:f>
              <c:numCache>
                <c:formatCode>General</c:formatCode>
                <c:ptCount val="15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9.1124260999486992</c:v>
                </c:pt>
                <c:pt idx="90">
                  <c:v>10.168642234623301</c:v>
                </c:pt>
                <c:pt idx="91">
                  <c:v>10.2001200385305</c:v>
                </c:pt>
                <c:pt idx="92">
                  <c:v>6.6759768060200804</c:v>
                </c:pt>
                <c:pt idx="93">
                  <c:v>5.2728555416076501</c:v>
                </c:pt>
                <c:pt idx="94">
                  <c:v>3.4578897639383599</c:v>
                </c:pt>
                <c:pt idx="95">
                  <c:v>1.49163225465503</c:v>
                </c:pt>
                <c:pt idx="96">
                  <c:v>0.63039252096402498</c:v>
                </c:pt>
                <c:pt idx="97">
                  <c:v>0.374990664755257</c:v>
                </c:pt>
                <c:pt idx="98">
                  <c:v>0.27759633702978398</c:v>
                </c:pt>
                <c:pt idx="99">
                  <c:v>0.24516694528573699</c:v>
                </c:pt>
                <c:pt idx="100">
                  <c:v>0.221086888271082</c:v>
                </c:pt>
                <c:pt idx="101">
                  <c:v>0.20692932807946199</c:v>
                </c:pt>
                <c:pt idx="102">
                  <c:v>0.21105993063429601</c:v>
                </c:pt>
                <c:pt idx="103">
                  <c:v>0.21664259783474801</c:v>
                </c:pt>
                <c:pt idx="104">
                  <c:v>0.21199799843488801</c:v>
                </c:pt>
                <c:pt idx="105">
                  <c:v>0.21610544226107001</c:v>
                </c:pt>
                <c:pt idx="106">
                  <c:v>0.231876396745892</c:v>
                </c:pt>
                <c:pt idx="107">
                  <c:v>0.26078634957324298</c:v>
                </c:pt>
                <c:pt idx="108">
                  <c:v>0.31617424249578902</c:v>
                </c:pt>
                <c:pt idx="109">
                  <c:v>0.3807871910174</c:v>
                </c:pt>
                <c:pt idx="110">
                  <c:v>0.43797435401343598</c:v>
                </c:pt>
                <c:pt idx="111">
                  <c:v>0.47756182803511799</c:v>
                </c:pt>
                <c:pt idx="112">
                  <c:v>0.47988503243691999</c:v>
                </c:pt>
                <c:pt idx="113">
                  <c:v>0.46137844934733302</c:v>
                </c:pt>
                <c:pt idx="114">
                  <c:v>0.43878601143616203</c:v>
                </c:pt>
                <c:pt idx="115">
                  <c:v>0.41278803454134999</c:v>
                </c:pt>
                <c:pt idx="116">
                  <c:v>0.39353371050930203</c:v>
                </c:pt>
                <c:pt idx="117">
                  <c:v>0.42729304639800197</c:v>
                </c:pt>
                <c:pt idx="118">
                  <c:v>0.46266552835236402</c:v>
                </c:pt>
                <c:pt idx="119">
                  <c:v>0.56446584650921305</c:v>
                </c:pt>
                <c:pt idx="120">
                  <c:v>0.66101065518761104</c:v>
                </c:pt>
                <c:pt idx="121">
                  <c:v>0.77545830085985401</c:v>
                </c:pt>
                <c:pt idx="122">
                  <c:v>0.83965235916232195</c:v>
                </c:pt>
                <c:pt idx="123">
                  <c:v>0.85176287864612199</c:v>
                </c:pt>
                <c:pt idx="124">
                  <c:v>0.91768532314280205</c:v>
                </c:pt>
                <c:pt idx="125">
                  <c:v>0.92696167185849698</c:v>
                </c:pt>
                <c:pt idx="126">
                  <c:v>0.92893307143233905</c:v>
                </c:pt>
                <c:pt idx="127">
                  <c:v>0.90236921646773605</c:v>
                </c:pt>
                <c:pt idx="128">
                  <c:v>0.93944691699551397</c:v>
                </c:pt>
                <c:pt idx="129">
                  <c:v>1.07778604125609</c:v>
                </c:pt>
                <c:pt idx="130">
                  <c:v>1.1879305977230801</c:v>
                </c:pt>
                <c:pt idx="131">
                  <c:v>1.24166879447724</c:v>
                </c:pt>
                <c:pt idx="132">
                  <c:v>1.3976877311521201</c:v>
                </c:pt>
                <c:pt idx="133">
                  <c:v>1.4494673287273301</c:v>
                </c:pt>
                <c:pt idx="134">
                  <c:v>1.44828562922181</c:v>
                </c:pt>
                <c:pt idx="135">
                  <c:v>1.45196102067528</c:v>
                </c:pt>
                <c:pt idx="136">
                  <c:v>1.8197548598250299</c:v>
                </c:pt>
                <c:pt idx="137">
                  <c:v>2.6117569241471101</c:v>
                </c:pt>
                <c:pt idx="138">
                  <c:v>3.0072825792296101</c:v>
                </c:pt>
                <c:pt idx="139">
                  <c:v>3.1088886258400699</c:v>
                </c:pt>
                <c:pt idx="140">
                  <c:v>3.1147266616513698</c:v>
                </c:pt>
                <c:pt idx="141">
                  <c:v>3.63121480263918</c:v>
                </c:pt>
                <c:pt idx="142">
                  <c:v>4.3323427752546504</c:v>
                </c:pt>
                <c:pt idx="143">
                  <c:v>5.7918043450000098</c:v>
                </c:pt>
                <c:pt idx="144">
                  <c:v>8.2254923279614598</c:v>
                </c:pt>
                <c:pt idx="145">
                  <c:v>14.7403904056788</c:v>
                </c:pt>
                <c:pt idx="146">
                  <c:v>45.192320943782399</c:v>
                </c:pt>
                <c:pt idx="147">
                  <c:v>7.0515948094335004</c:v>
                </c:pt>
                <c:pt idx="148">
                  <c:v>7.5935228700662902</c:v>
                </c:pt>
                <c:pt idx="149">
                  <c:v>7.94897597463219</c:v>
                </c:pt>
              </c:numCache>
            </c:numRef>
          </c:yVal>
          <c:smooth val="1"/>
          <c:extLst>
            <c:ext xmlns:c16="http://schemas.microsoft.com/office/drawing/2014/chart" uri="{C3380CC4-5D6E-409C-BE32-E72D297353CC}">
              <c16:uniqueId val="{00000001-05D1-471C-AFBE-9CE3C83860C1}"/>
            </c:ext>
          </c:extLst>
        </c:ser>
        <c:ser>
          <c:idx val="2"/>
          <c:order val="2"/>
          <c:spPr>
            <a:ln w="19050" cap="rnd">
              <a:solidFill>
                <a:schemeClr val="accent3"/>
              </a:solidFill>
              <a:round/>
            </a:ln>
            <a:effectLst/>
          </c:spPr>
          <c:marker>
            <c:symbol val="none"/>
          </c:marker>
          <c:xVal>
            <c:numRef>
              <c:f>Sheet1!$A$1:$A$150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Sheet1!$D$1:$D$150</c:f>
              <c:numCache>
                <c:formatCode>General</c:formatCode>
                <c:ptCount val="15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7.6513110727678004</c:v>
                </c:pt>
                <c:pt idx="90">
                  <c:v>9.7287727293567698</c:v>
                </c:pt>
                <c:pt idx="91">
                  <c:v>7.88384355716427</c:v>
                </c:pt>
                <c:pt idx="92">
                  <c:v>6.0798872218921103</c:v>
                </c:pt>
                <c:pt idx="93">
                  <c:v>3.46566159479231</c:v>
                </c:pt>
                <c:pt idx="94">
                  <c:v>1.6366668374694899</c:v>
                </c:pt>
                <c:pt idx="95">
                  <c:v>0.81515145218060503</c:v>
                </c:pt>
                <c:pt idx="96">
                  <c:v>0.42876387379923098</c:v>
                </c:pt>
                <c:pt idx="97">
                  <c:v>0.29352891534724401</c:v>
                </c:pt>
                <c:pt idx="98">
                  <c:v>0.239232233014992</c:v>
                </c:pt>
                <c:pt idx="99">
                  <c:v>0.22147836108827901</c:v>
                </c:pt>
                <c:pt idx="100">
                  <c:v>0.20822504649512999</c:v>
                </c:pt>
                <c:pt idx="101">
                  <c:v>0.20523662668386999</c:v>
                </c:pt>
                <c:pt idx="102">
                  <c:v>0.209045487756576</c:v>
                </c:pt>
                <c:pt idx="103">
                  <c:v>0.20947859615820699</c:v>
                </c:pt>
                <c:pt idx="104">
                  <c:v>0.20972537020445201</c:v>
                </c:pt>
                <c:pt idx="105">
                  <c:v>0.21654827371632401</c:v>
                </c:pt>
                <c:pt idx="106">
                  <c:v>0.23988495719033801</c:v>
                </c:pt>
                <c:pt idx="107">
                  <c:v>0.27820583946403998</c:v>
                </c:pt>
                <c:pt idx="108">
                  <c:v>0.33314164330443702</c:v>
                </c:pt>
                <c:pt idx="109">
                  <c:v>0.39634623195687801</c:v>
                </c:pt>
                <c:pt idx="110">
                  <c:v>0.44016759489344898</c:v>
                </c:pt>
                <c:pt idx="111">
                  <c:v>0.46228750992741402</c:v>
                </c:pt>
                <c:pt idx="112">
                  <c:v>0.44935074396411101</c:v>
                </c:pt>
                <c:pt idx="113">
                  <c:v>0.43752638635791602</c:v>
                </c:pt>
                <c:pt idx="114">
                  <c:v>0.41066983284897901</c:v>
                </c:pt>
                <c:pt idx="115">
                  <c:v>0.38187680444768102</c:v>
                </c:pt>
                <c:pt idx="116">
                  <c:v>0.38454300427298899</c:v>
                </c:pt>
                <c:pt idx="117">
                  <c:v>0.41570250846599399</c:v>
                </c:pt>
                <c:pt idx="118">
                  <c:v>0.48998176433815899</c:v>
                </c:pt>
                <c:pt idx="119">
                  <c:v>0.58096898348673698</c:v>
                </c:pt>
                <c:pt idx="120">
                  <c:v>0.68953349578210699</c:v>
                </c:pt>
                <c:pt idx="121">
                  <c:v>0.77526379021124403</c:v>
                </c:pt>
                <c:pt idx="122">
                  <c:v>0.80564190728184604</c:v>
                </c:pt>
                <c:pt idx="123">
                  <c:v>0.86228673417328505</c:v>
                </c:pt>
                <c:pt idx="124">
                  <c:v>0.89646623419445604</c:v>
                </c:pt>
                <c:pt idx="125">
                  <c:v>0.89788628776980905</c:v>
                </c:pt>
                <c:pt idx="126">
                  <c:v>0.86926907360222505</c:v>
                </c:pt>
                <c:pt idx="127">
                  <c:v>0.86971069374979604</c:v>
                </c:pt>
                <c:pt idx="128">
                  <c:v>0.94783668210291105</c:v>
                </c:pt>
                <c:pt idx="129">
                  <c:v>1.03844815138411</c:v>
                </c:pt>
                <c:pt idx="130">
                  <c:v>1.1516743277668999</c:v>
                </c:pt>
                <c:pt idx="131">
                  <c:v>1.2382022223348901</c:v>
                </c:pt>
                <c:pt idx="132">
                  <c:v>1.2894996165247099</c:v>
                </c:pt>
                <c:pt idx="133">
                  <c:v>1.3124525183529201</c:v>
                </c:pt>
                <c:pt idx="134">
                  <c:v>1.2719610682609801</c:v>
                </c:pt>
                <c:pt idx="135">
                  <c:v>1.43408722016736</c:v>
                </c:pt>
                <c:pt idx="136">
                  <c:v>1.9423965204854501</c:v>
                </c:pt>
                <c:pt idx="137">
                  <c:v>2.4043376446807501</c:v>
                </c:pt>
                <c:pt idx="138">
                  <c:v>2.6369695061595699</c:v>
                </c:pt>
                <c:pt idx="139">
                  <c:v>2.6846154941506302</c:v>
                </c:pt>
                <c:pt idx="140">
                  <c:v>2.8972211252090498</c:v>
                </c:pt>
                <c:pt idx="141">
                  <c:v>3.6857394200639102</c:v>
                </c:pt>
                <c:pt idx="142">
                  <c:v>4.5330043100463797</c:v>
                </c:pt>
                <c:pt idx="143">
                  <c:v>6.0745742649780103</c:v>
                </c:pt>
                <c:pt idx="144">
                  <c:v>9.6673022822422592</c:v>
                </c:pt>
                <c:pt idx="145">
                  <c:v>22.647440081661799</c:v>
                </c:pt>
                <c:pt idx="146">
                  <c:v>15.863886676989599</c:v>
                </c:pt>
                <c:pt idx="147">
                  <c:v>6.6059554189313099</c:v>
                </c:pt>
                <c:pt idx="148">
                  <c:v>6.8393863559965604</c:v>
                </c:pt>
                <c:pt idx="149">
                  <c:v>6.1522684642506702</c:v>
                </c:pt>
              </c:numCache>
            </c:numRef>
          </c:yVal>
          <c:smooth val="1"/>
          <c:extLst>
            <c:ext xmlns:c16="http://schemas.microsoft.com/office/drawing/2014/chart" uri="{C3380CC4-5D6E-409C-BE32-E72D297353CC}">
              <c16:uniqueId val="{00000002-05D1-471C-AFBE-9CE3C83860C1}"/>
            </c:ext>
          </c:extLst>
        </c:ser>
        <c:ser>
          <c:idx val="3"/>
          <c:order val="3"/>
          <c:spPr>
            <a:ln w="19050" cap="rnd">
              <a:solidFill>
                <a:schemeClr val="accent4"/>
              </a:solidFill>
              <a:round/>
            </a:ln>
            <a:effectLst/>
          </c:spPr>
          <c:marker>
            <c:symbol val="none"/>
          </c:marker>
          <c:xVal>
            <c:numRef>
              <c:f>Sheet1!$A$1:$A$150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Sheet1!$E$1:$E$150</c:f>
              <c:numCache>
                <c:formatCode>General</c:formatCode>
                <c:ptCount val="15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8.4509062401428707</c:v>
                </c:pt>
                <c:pt idx="90">
                  <c:v>7.23498165257885</c:v>
                </c:pt>
                <c:pt idx="91">
                  <c:v>6.85342096623061</c:v>
                </c:pt>
                <c:pt idx="92">
                  <c:v>4.2183675186134</c:v>
                </c:pt>
                <c:pt idx="93">
                  <c:v>2.1072117582588699</c:v>
                </c:pt>
                <c:pt idx="94">
                  <c:v>0.945042705695325</c:v>
                </c:pt>
                <c:pt idx="95">
                  <c:v>0.52771207877235904</c:v>
                </c:pt>
                <c:pt idx="96">
                  <c:v>0.32514842787002901</c:v>
                </c:pt>
                <c:pt idx="97">
                  <c:v>0.246808313166066</c:v>
                </c:pt>
                <c:pt idx="98">
                  <c:v>0.218250484749618</c:v>
                </c:pt>
                <c:pt idx="99">
                  <c:v>0.208999573183834</c:v>
                </c:pt>
                <c:pt idx="100">
                  <c:v>0.20248316001073</c:v>
                </c:pt>
                <c:pt idx="101">
                  <c:v>0.20478251279405901</c:v>
                </c:pt>
                <c:pt idx="102">
                  <c:v>0.207301075452624</c:v>
                </c:pt>
                <c:pt idx="103">
                  <c:v>0.20738846061291</c:v>
                </c:pt>
                <c:pt idx="104">
                  <c:v>0.210645274838239</c:v>
                </c:pt>
                <c:pt idx="105">
                  <c:v>0.223094985113443</c:v>
                </c:pt>
                <c:pt idx="106">
                  <c:v>0.25100265178248898</c:v>
                </c:pt>
                <c:pt idx="107">
                  <c:v>0.29463832281333902</c:v>
                </c:pt>
                <c:pt idx="108">
                  <c:v>0.35034027402102902</c:v>
                </c:pt>
                <c:pt idx="109">
                  <c:v>0.40432878548647</c:v>
                </c:pt>
                <c:pt idx="110">
                  <c:v>0.43921855907457302</c:v>
                </c:pt>
                <c:pt idx="111">
                  <c:v>0.44301303292351102</c:v>
                </c:pt>
                <c:pt idx="112">
                  <c:v>0.43570449581417597</c:v>
                </c:pt>
                <c:pt idx="113">
                  <c:v>0.40782865273448499</c:v>
                </c:pt>
                <c:pt idx="114">
                  <c:v>0.38519094922678498</c:v>
                </c:pt>
                <c:pt idx="115">
                  <c:v>0.37519559488339099</c:v>
                </c:pt>
                <c:pt idx="116">
                  <c:v>0.38032641687215302</c:v>
                </c:pt>
                <c:pt idx="117">
                  <c:v>0.44511708249188198</c:v>
                </c:pt>
                <c:pt idx="118">
                  <c:v>0.51295177408558401</c:v>
                </c:pt>
                <c:pt idx="119">
                  <c:v>0.59714937211502095</c:v>
                </c:pt>
                <c:pt idx="120">
                  <c:v>0.70671768795221801</c:v>
                </c:pt>
                <c:pt idx="121">
                  <c:v>0.75491130217956903</c:v>
                </c:pt>
                <c:pt idx="122">
                  <c:v>0.81405244271646204</c:v>
                </c:pt>
                <c:pt idx="123">
                  <c:v>0.84658161794589804</c:v>
                </c:pt>
                <c:pt idx="124">
                  <c:v>0.85555065149633203</c:v>
                </c:pt>
                <c:pt idx="125">
                  <c:v>0.85328632151260198</c:v>
                </c:pt>
                <c:pt idx="126">
                  <c:v>0.840486899271087</c:v>
                </c:pt>
                <c:pt idx="127">
                  <c:v>0.87197290776314496</c:v>
                </c:pt>
                <c:pt idx="128">
                  <c:v>0.926092198322365</c:v>
                </c:pt>
                <c:pt idx="129">
                  <c:v>1.0389503799297599</c:v>
                </c:pt>
                <c:pt idx="130">
                  <c:v>1.1470656051228501</c:v>
                </c:pt>
                <c:pt idx="131">
                  <c:v>1.17207571390528</c:v>
                </c:pt>
                <c:pt idx="132">
                  <c:v>1.1956215767073299</c:v>
                </c:pt>
                <c:pt idx="133">
                  <c:v>1.18233394060304</c:v>
                </c:pt>
                <c:pt idx="134">
                  <c:v>1.2172672421903601</c:v>
                </c:pt>
                <c:pt idx="135">
                  <c:v>1.5347720882306399</c:v>
                </c:pt>
                <c:pt idx="136">
                  <c:v>1.9189477908517201</c:v>
                </c:pt>
                <c:pt idx="137">
                  <c:v>2.1930326657783601</c:v>
                </c:pt>
                <c:pt idx="138">
                  <c:v>2.34664787026025</c:v>
                </c:pt>
                <c:pt idx="139">
                  <c:v>2.5033716996725901</c:v>
                </c:pt>
                <c:pt idx="140">
                  <c:v>2.90360558723664</c:v>
                </c:pt>
                <c:pt idx="141">
                  <c:v>3.6686043121619898</c:v>
                </c:pt>
                <c:pt idx="142">
                  <c:v>4.8107409208338296</c:v>
                </c:pt>
                <c:pt idx="143">
                  <c:v>6.7720870748841699</c:v>
                </c:pt>
                <c:pt idx="144">
                  <c:v>12.290962645120601</c:v>
                </c:pt>
                <c:pt idx="145">
                  <c:v>22.724653693188198</c:v>
                </c:pt>
                <c:pt idx="146">
                  <c:v>12.741229500003801</c:v>
                </c:pt>
                <c:pt idx="147">
                  <c:v>6.77377349942374</c:v>
                </c:pt>
                <c:pt idx="148">
                  <c:v>5.8997042445629404</c:v>
                </c:pt>
                <c:pt idx="149">
                  <c:v>5.7549684660946303</c:v>
                </c:pt>
              </c:numCache>
            </c:numRef>
          </c:yVal>
          <c:smooth val="1"/>
          <c:extLst>
            <c:ext xmlns:c16="http://schemas.microsoft.com/office/drawing/2014/chart" uri="{C3380CC4-5D6E-409C-BE32-E72D297353CC}">
              <c16:uniqueId val="{00000003-05D1-471C-AFBE-9CE3C83860C1}"/>
            </c:ext>
          </c:extLst>
        </c:ser>
        <c:ser>
          <c:idx val="4"/>
          <c:order val="4"/>
          <c:spPr>
            <a:ln w="19050" cap="rnd">
              <a:solidFill>
                <a:schemeClr val="accent5"/>
              </a:solidFill>
              <a:round/>
            </a:ln>
            <a:effectLst/>
          </c:spPr>
          <c:marker>
            <c:symbol val="none"/>
          </c:marker>
          <c:xVal>
            <c:numRef>
              <c:f>Sheet1!$A$1:$A$150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Sheet1!$F$1:$F$150</c:f>
              <c:numCache>
                <c:formatCode>General</c:formatCode>
                <c:ptCount val="15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6.7023984568500596</c:v>
                </c:pt>
                <c:pt idx="90">
                  <c:v>7.5972040088195598</c:v>
                </c:pt>
                <c:pt idx="91">
                  <c:v>4.7089707163467303</c:v>
                </c:pt>
                <c:pt idx="92">
                  <c:v>2.7416042351796901</c:v>
                </c:pt>
                <c:pt idx="93">
                  <c:v>0.96940333766568099</c:v>
                </c:pt>
                <c:pt idx="94">
                  <c:v>0.60956498028930794</c:v>
                </c:pt>
                <c:pt idx="95">
                  <c:v>0.38276279447369699</c:v>
                </c:pt>
                <c:pt idx="96">
                  <c:v>0.26995925263348602</c:v>
                </c:pt>
                <c:pt idx="97">
                  <c:v>0.22382662874824999</c:v>
                </c:pt>
                <c:pt idx="98">
                  <c:v>0.206849252787591</c:v>
                </c:pt>
                <c:pt idx="99">
                  <c:v>0.20344717704514401</c:v>
                </c:pt>
                <c:pt idx="100">
                  <c:v>0.20234198517640301</c:v>
                </c:pt>
                <c:pt idx="101">
                  <c:v>0.20437032626624299</c:v>
                </c:pt>
                <c:pt idx="102">
                  <c:v>0.20479183324144901</c:v>
                </c:pt>
                <c:pt idx="103">
                  <c:v>0.207446973254064</c:v>
                </c:pt>
                <c:pt idx="104">
                  <c:v>0.215046379990493</c:v>
                </c:pt>
                <c:pt idx="105">
                  <c:v>0.23293078929630701</c:v>
                </c:pt>
                <c:pt idx="106">
                  <c:v>0.26440853951175303</c:v>
                </c:pt>
                <c:pt idx="107">
                  <c:v>0.31057440375907902</c:v>
                </c:pt>
                <c:pt idx="108">
                  <c:v>0.361797828431973</c:v>
                </c:pt>
                <c:pt idx="109">
                  <c:v>0.40903487565909202</c:v>
                </c:pt>
                <c:pt idx="110">
                  <c:v>0.433140247169499</c:v>
                </c:pt>
                <c:pt idx="111">
                  <c:v>0.43280142767466501</c:v>
                </c:pt>
                <c:pt idx="112">
                  <c:v>0.41566170571706901</c:v>
                </c:pt>
                <c:pt idx="113">
                  <c:v>0.39601101727703603</c:v>
                </c:pt>
                <c:pt idx="114">
                  <c:v>0.38268343383488002</c:v>
                </c:pt>
                <c:pt idx="115">
                  <c:v>0.37678101948595</c:v>
                </c:pt>
                <c:pt idx="116">
                  <c:v>0.41263542005807002</c:v>
                </c:pt>
                <c:pt idx="117">
                  <c:v>0.46737421001520901</c:v>
                </c:pt>
                <c:pt idx="118">
                  <c:v>0.53223815599341195</c:v>
                </c:pt>
                <c:pt idx="119">
                  <c:v>0.61880846845855197</c:v>
                </c:pt>
                <c:pt idx="120">
                  <c:v>0.70162894133329101</c:v>
                </c:pt>
                <c:pt idx="121">
                  <c:v>0.75646727647229794</c:v>
                </c:pt>
                <c:pt idx="122">
                  <c:v>0.81237562901948202</c:v>
                </c:pt>
                <c:pt idx="123">
                  <c:v>0.82385564839713099</c:v>
                </c:pt>
                <c:pt idx="124">
                  <c:v>0.819283826925576</c:v>
                </c:pt>
                <c:pt idx="125">
                  <c:v>0.82191795732363904</c:v>
                </c:pt>
                <c:pt idx="126">
                  <c:v>0.85546988416591496</c:v>
                </c:pt>
                <c:pt idx="127">
                  <c:v>0.87050668131924003</c:v>
                </c:pt>
                <c:pt idx="128">
                  <c:v>0.94423806542868105</c:v>
                </c:pt>
                <c:pt idx="129">
                  <c:v>1.0526228850542101</c:v>
                </c:pt>
                <c:pt idx="130">
                  <c:v>1.10976962461522</c:v>
                </c:pt>
                <c:pt idx="131">
                  <c:v>1.1190559913611999</c:v>
                </c:pt>
                <c:pt idx="132">
                  <c:v>1.1004769943625301</c:v>
                </c:pt>
                <c:pt idx="133">
                  <c:v>1.1105896793638499</c:v>
                </c:pt>
                <c:pt idx="134">
                  <c:v>1.2819456186478799</c:v>
                </c:pt>
                <c:pt idx="135">
                  <c:v>1.55455846955344</c:v>
                </c:pt>
                <c:pt idx="136">
                  <c:v>1.8271567939078599</c:v>
                </c:pt>
                <c:pt idx="137">
                  <c:v>2.0180628273116898</c:v>
                </c:pt>
                <c:pt idx="138">
                  <c:v>2.2747176692483402</c:v>
                </c:pt>
                <c:pt idx="139">
                  <c:v>2.43249692277077</c:v>
                </c:pt>
                <c:pt idx="140">
                  <c:v>2.9143378790790102</c:v>
                </c:pt>
                <c:pt idx="141">
                  <c:v>4.0734186826677403</c:v>
                </c:pt>
                <c:pt idx="142">
                  <c:v>5.14712189340786</c:v>
                </c:pt>
                <c:pt idx="143">
                  <c:v>8.1104792986657408</c:v>
                </c:pt>
                <c:pt idx="144">
                  <c:v>14.078645871385801</c:v>
                </c:pt>
                <c:pt idx="145">
                  <c:v>26.400766480034299</c:v>
                </c:pt>
                <c:pt idx="146">
                  <c:v>12.546524181033099</c:v>
                </c:pt>
                <c:pt idx="147">
                  <c:v>6.0563803817559796</c:v>
                </c:pt>
                <c:pt idx="148">
                  <c:v>5.2810912616270098</c:v>
                </c:pt>
                <c:pt idx="149">
                  <c:v>5.4015295633739502</c:v>
                </c:pt>
              </c:numCache>
            </c:numRef>
          </c:yVal>
          <c:smooth val="1"/>
          <c:extLst>
            <c:ext xmlns:c16="http://schemas.microsoft.com/office/drawing/2014/chart" uri="{C3380CC4-5D6E-409C-BE32-E72D297353CC}">
              <c16:uniqueId val="{00000004-05D1-471C-AFBE-9CE3C83860C1}"/>
            </c:ext>
          </c:extLst>
        </c:ser>
        <c:ser>
          <c:idx val="5"/>
          <c:order val="5"/>
          <c:spPr>
            <a:ln w="19050" cap="rnd">
              <a:solidFill>
                <a:schemeClr val="accent6"/>
              </a:solidFill>
              <a:round/>
            </a:ln>
            <a:effectLst/>
          </c:spPr>
          <c:marker>
            <c:symbol val="none"/>
          </c:marker>
          <c:xVal>
            <c:numRef>
              <c:f>Sheet1!$A$1:$A$150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Sheet1!$G$1:$G$150</c:f>
              <c:numCache>
                <c:formatCode>General</c:formatCode>
                <c:ptCount val="150"/>
              </c:numCache>
            </c:numRef>
          </c:yVal>
          <c:smooth val="1"/>
          <c:extLst>
            <c:ext xmlns:c16="http://schemas.microsoft.com/office/drawing/2014/chart" uri="{C3380CC4-5D6E-409C-BE32-E72D297353CC}">
              <c16:uniqueId val="{00000005-05D1-471C-AFBE-9CE3C83860C1}"/>
            </c:ext>
          </c:extLst>
        </c:ser>
        <c:ser>
          <c:idx val="6"/>
          <c:order val="6"/>
          <c:spPr>
            <a:ln w="19050" cap="rnd">
              <a:solidFill>
                <a:schemeClr val="accent1">
                  <a:lumMod val="60000"/>
                </a:schemeClr>
              </a:solidFill>
              <a:round/>
            </a:ln>
            <a:effectLst/>
          </c:spPr>
          <c:marker>
            <c:symbol val="none"/>
          </c:marker>
          <c:xVal>
            <c:numRef>
              <c:f>Sheet1!$A$1:$A$150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Sheet1!$H$1:$H$150</c:f>
              <c:numCache>
                <c:formatCode>General</c:formatCode>
                <c:ptCount val="150"/>
              </c:numCache>
            </c:numRef>
          </c:yVal>
          <c:smooth val="1"/>
          <c:extLst>
            <c:ext xmlns:c16="http://schemas.microsoft.com/office/drawing/2014/chart" uri="{C3380CC4-5D6E-409C-BE32-E72D297353CC}">
              <c16:uniqueId val="{00000006-05D1-471C-AFBE-9CE3C83860C1}"/>
            </c:ext>
          </c:extLst>
        </c:ser>
        <c:ser>
          <c:idx val="7"/>
          <c:order val="7"/>
          <c:spPr>
            <a:ln w="19050" cap="rnd">
              <a:solidFill>
                <a:schemeClr val="accent2">
                  <a:lumMod val="60000"/>
                </a:schemeClr>
              </a:solidFill>
              <a:round/>
            </a:ln>
            <a:effectLst/>
          </c:spPr>
          <c:marker>
            <c:symbol val="none"/>
          </c:marker>
          <c:xVal>
            <c:numRef>
              <c:f>Sheet1!$A$1:$A$150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Sheet1!$I$1:$I$150</c:f>
              <c:numCache>
                <c:formatCode>General</c:formatCode>
                <c:ptCount val="150"/>
              </c:numCache>
            </c:numRef>
          </c:yVal>
          <c:smooth val="1"/>
          <c:extLst>
            <c:ext xmlns:c16="http://schemas.microsoft.com/office/drawing/2014/chart" uri="{C3380CC4-5D6E-409C-BE32-E72D297353CC}">
              <c16:uniqueId val="{00000007-05D1-471C-AFBE-9CE3C83860C1}"/>
            </c:ext>
          </c:extLst>
        </c:ser>
        <c:ser>
          <c:idx val="8"/>
          <c:order val="8"/>
          <c:spPr>
            <a:ln w="19050" cap="rnd">
              <a:solidFill>
                <a:schemeClr val="accent3">
                  <a:lumMod val="60000"/>
                </a:schemeClr>
              </a:solidFill>
              <a:round/>
            </a:ln>
            <a:effectLst/>
          </c:spPr>
          <c:marker>
            <c:symbol val="none"/>
          </c:marker>
          <c:xVal>
            <c:numRef>
              <c:f>Sheet1!$A$1:$A$150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Sheet1!$J$1:$J$150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yVal>
          <c:smooth val="1"/>
          <c:extLst>
            <c:ext xmlns:c16="http://schemas.microsoft.com/office/drawing/2014/chart" uri="{C3380CC4-5D6E-409C-BE32-E72D297353CC}">
              <c16:uniqueId val="{00000008-05D1-471C-AFBE-9CE3C83860C1}"/>
            </c:ext>
          </c:extLst>
        </c:ser>
        <c:dLbls>
          <c:showLegendKey val="0"/>
          <c:showVal val="0"/>
          <c:showCatName val="0"/>
          <c:showSerName val="0"/>
          <c:showPercent val="0"/>
          <c:showBubbleSize val="0"/>
        </c:dLbls>
        <c:axId val="497117376"/>
        <c:axId val="497117704"/>
      </c:scatterChart>
      <c:valAx>
        <c:axId val="497117376"/>
        <c:scaling>
          <c:orientation val="minMax"/>
          <c:max val="120"/>
          <c:min val="9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dirty="0" smtClean="0"/>
                  <a:t>Sample number</a:t>
                </a:r>
                <a:endParaRPr lang="en-GB" dirty="0"/>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497117704"/>
        <c:crosses val="autoZero"/>
        <c:crossBetween val="midCat"/>
      </c:valAx>
      <c:valAx>
        <c:axId val="497117704"/>
        <c:scaling>
          <c:orientation val="minMax"/>
          <c:max val="0.30000000000000004"/>
          <c:min val="0.19000000000000003"/>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dirty="0" smtClean="0"/>
                  <a:t>Jitter</a:t>
                </a:r>
                <a:r>
                  <a:rPr lang="en-GB" baseline="0" dirty="0" smtClean="0"/>
                  <a:t> on waist (um)</a:t>
                </a:r>
                <a:endParaRPr lang="en-GB" dirty="0"/>
              </a:p>
            </c:rich>
          </c:tx>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497117376"/>
        <c:crosses val="autoZero"/>
        <c:crossBetween val="midCat"/>
      </c:valAx>
      <c:spPr>
        <a:noFill/>
        <a:ln>
          <a:noFill/>
        </a:ln>
        <a:effectLst/>
      </c:spPr>
    </c:plotArea>
    <c:plotVisOnly val="1"/>
    <c:dispBlanksAs val="gap"/>
    <c:showDLblsOverMax val="0"/>
  </c:chart>
  <c:spPr>
    <a:noFill/>
    <a:ln>
      <a:noFill/>
    </a:ln>
    <a:effectLst/>
  </c:spPr>
  <c:txPr>
    <a:bodyPr/>
    <a:lstStyle/>
    <a:p>
      <a:pPr>
        <a:defRPr sz="18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05510462946569"/>
          <c:y val="6.0409541590116259E-2"/>
          <c:w val="0.7703698963618083"/>
          <c:h val="0.7205286998951228"/>
        </c:manualLayout>
      </c:layout>
      <c:scatterChart>
        <c:scatterStyle val="smoothMarker"/>
        <c:varyColors val="0"/>
        <c:ser>
          <c:idx val="0"/>
          <c:order val="0"/>
          <c:spPr>
            <a:ln w="19050" cap="rnd">
              <a:solidFill>
                <a:schemeClr val="accent1"/>
              </a:solidFill>
              <a:round/>
            </a:ln>
            <a:effectLst/>
          </c:spPr>
          <c:marker>
            <c:symbol val="none"/>
          </c:marker>
          <c:xVal>
            <c:numRef>
              <c:f>Sheet1!$J$1:$J$150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Sheet1!$K$1:$K$150</c:f>
              <c:numCache>
                <c:formatCode>General</c:formatCode>
                <c:ptCount val="15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25.7984962290566</c:v>
                </c:pt>
                <c:pt idx="90">
                  <c:v>23.877193899627201</c:v>
                </c:pt>
                <c:pt idx="91">
                  <c:v>25.822183039083502</c:v>
                </c:pt>
                <c:pt idx="92">
                  <c:v>27.3156127674497</c:v>
                </c:pt>
                <c:pt idx="93">
                  <c:v>54.6919510590944</c:v>
                </c:pt>
                <c:pt idx="94">
                  <c:v>19.003727629805201</c:v>
                </c:pt>
                <c:pt idx="95">
                  <c:v>6.2172899325449702</c:v>
                </c:pt>
                <c:pt idx="96">
                  <c:v>3.3509538658184699</c:v>
                </c:pt>
                <c:pt idx="97">
                  <c:v>1.8904737726502701</c:v>
                </c:pt>
                <c:pt idx="98">
                  <c:v>1.14781069433765</c:v>
                </c:pt>
                <c:pt idx="99">
                  <c:v>0.78168763213437897</c:v>
                </c:pt>
                <c:pt idx="100">
                  <c:v>0.61681024330416701</c:v>
                </c:pt>
                <c:pt idx="101">
                  <c:v>0.57139778744660896</c:v>
                </c:pt>
                <c:pt idx="102">
                  <c:v>0.52402073055992704</c:v>
                </c:pt>
                <c:pt idx="103">
                  <c:v>0.50213703155910505</c:v>
                </c:pt>
                <c:pt idx="104">
                  <c:v>0.49088264578095298</c:v>
                </c:pt>
                <c:pt idx="105">
                  <c:v>0.46211485442447803</c:v>
                </c:pt>
                <c:pt idx="106">
                  <c:v>0.48117198625070201</c:v>
                </c:pt>
                <c:pt idx="107">
                  <c:v>0.56984797921054298</c:v>
                </c:pt>
                <c:pt idx="108">
                  <c:v>0.64287868922061298</c:v>
                </c:pt>
                <c:pt idx="109">
                  <c:v>0.75638835719629405</c:v>
                </c:pt>
                <c:pt idx="110">
                  <c:v>0.84491160127806397</c:v>
                </c:pt>
                <c:pt idx="111">
                  <c:v>0.99166987146594798</c:v>
                </c:pt>
                <c:pt idx="112">
                  <c:v>0.99751492691648302</c:v>
                </c:pt>
                <c:pt idx="113">
                  <c:v>0.97210695327310004</c:v>
                </c:pt>
                <c:pt idx="114">
                  <c:v>0.99663613933107897</c:v>
                </c:pt>
                <c:pt idx="115">
                  <c:v>0.998336672564484</c:v>
                </c:pt>
                <c:pt idx="116">
                  <c:v>0.93897181093890403</c:v>
                </c:pt>
                <c:pt idx="117">
                  <c:v>1.01171843161366</c:v>
                </c:pt>
                <c:pt idx="118">
                  <c:v>1.19964636430913</c:v>
                </c:pt>
                <c:pt idx="119">
                  <c:v>1.5547177478863601</c:v>
                </c:pt>
                <c:pt idx="120">
                  <c:v>1.7390791682368401</c:v>
                </c:pt>
                <c:pt idx="121">
                  <c:v>1.9057537388098</c:v>
                </c:pt>
                <c:pt idx="122">
                  <c:v>2.1964960293876001</c:v>
                </c:pt>
                <c:pt idx="123">
                  <c:v>2.3906089805256001</c:v>
                </c:pt>
                <c:pt idx="124">
                  <c:v>2.4671516982088701</c:v>
                </c:pt>
                <c:pt idx="125">
                  <c:v>2.2823600096298202</c:v>
                </c:pt>
                <c:pt idx="126">
                  <c:v>2.3394114136175599</c:v>
                </c:pt>
                <c:pt idx="127">
                  <c:v>2.5413624609014298</c:v>
                </c:pt>
                <c:pt idx="128">
                  <c:v>2.7528935251617299</c:v>
                </c:pt>
                <c:pt idx="129">
                  <c:v>2.9004761161865802</c:v>
                </c:pt>
                <c:pt idx="130">
                  <c:v>3.24323250653365</c:v>
                </c:pt>
                <c:pt idx="131">
                  <c:v>3.8924741288512301</c:v>
                </c:pt>
                <c:pt idx="132">
                  <c:v>4.6159423766044299</c:v>
                </c:pt>
                <c:pt idx="133">
                  <c:v>4.8100730332255903</c:v>
                </c:pt>
                <c:pt idx="134">
                  <c:v>5.1050586610668303</c:v>
                </c:pt>
                <c:pt idx="135">
                  <c:v>5.74220858099876</c:v>
                </c:pt>
                <c:pt idx="136">
                  <c:v>6.35092757867241</c:v>
                </c:pt>
                <c:pt idx="137">
                  <c:v>7.0703884560709396</c:v>
                </c:pt>
                <c:pt idx="138">
                  <c:v>7.1633847824252701</c:v>
                </c:pt>
                <c:pt idx="139">
                  <c:v>8.4215765983465793</c:v>
                </c:pt>
                <c:pt idx="140">
                  <c:v>10.9186762374217</c:v>
                </c:pt>
                <c:pt idx="141">
                  <c:v>14.0557746778998</c:v>
                </c:pt>
                <c:pt idx="142">
                  <c:v>17.2713417598193</c:v>
                </c:pt>
                <c:pt idx="143">
                  <c:v>26.143400010103498</c:v>
                </c:pt>
                <c:pt idx="144">
                  <c:v>31.975979144713701</c:v>
                </c:pt>
                <c:pt idx="145">
                  <c:v>44.698111877216903</c:v>
                </c:pt>
                <c:pt idx="146">
                  <c:v>52.738914562944103</c:v>
                </c:pt>
                <c:pt idx="147">
                  <c:v>28.1270184693654</c:v>
                </c:pt>
                <c:pt idx="148">
                  <c:v>18.013694864226299</c:v>
                </c:pt>
                <c:pt idx="149">
                  <c:v>16.473326657972201</c:v>
                </c:pt>
              </c:numCache>
            </c:numRef>
          </c:yVal>
          <c:smooth val="1"/>
          <c:extLst>
            <c:ext xmlns:c16="http://schemas.microsoft.com/office/drawing/2014/chart" uri="{C3380CC4-5D6E-409C-BE32-E72D297353CC}">
              <c16:uniqueId val="{00000000-A941-48FF-9CBC-C14CCB1620DA}"/>
            </c:ext>
          </c:extLst>
        </c:ser>
        <c:ser>
          <c:idx val="1"/>
          <c:order val="1"/>
          <c:spPr>
            <a:ln w="19050" cap="rnd">
              <a:solidFill>
                <a:schemeClr val="accent2"/>
              </a:solidFill>
              <a:round/>
            </a:ln>
            <a:effectLst/>
          </c:spPr>
          <c:marker>
            <c:symbol val="none"/>
          </c:marker>
          <c:xVal>
            <c:numRef>
              <c:f>Sheet1!$J$1:$J$150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Sheet1!$L$1:$L$150</c:f>
              <c:numCache>
                <c:formatCode>General</c:formatCode>
                <c:ptCount val="15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19.290277213349601</c:v>
                </c:pt>
                <c:pt idx="90">
                  <c:v>19.4623791086157</c:v>
                </c:pt>
                <c:pt idx="91">
                  <c:v>22.3445564213783</c:v>
                </c:pt>
                <c:pt idx="92">
                  <c:v>37.701771380124597</c:v>
                </c:pt>
                <c:pt idx="93">
                  <c:v>33.587573298163797</c:v>
                </c:pt>
                <c:pt idx="94">
                  <c:v>8.2481041851346397</c:v>
                </c:pt>
                <c:pt idx="95">
                  <c:v>4.00856397702686</c:v>
                </c:pt>
                <c:pt idx="96">
                  <c:v>2.2808103766578101</c:v>
                </c:pt>
                <c:pt idx="97">
                  <c:v>1.31730178266936</c:v>
                </c:pt>
                <c:pt idx="98">
                  <c:v>0.83813008625003005</c:v>
                </c:pt>
                <c:pt idx="99">
                  <c:v>0.62368494064146296</c:v>
                </c:pt>
                <c:pt idx="100">
                  <c:v>0.54409324109637702</c:v>
                </c:pt>
                <c:pt idx="101">
                  <c:v>0.51244660895040495</c:v>
                </c:pt>
                <c:pt idx="102">
                  <c:v>0.480544510667056</c:v>
                </c:pt>
                <c:pt idx="103">
                  <c:v>0.46626891166322398</c:v>
                </c:pt>
                <c:pt idx="104">
                  <c:v>0.43831374102776599</c:v>
                </c:pt>
                <c:pt idx="105">
                  <c:v>0.427617636176294</c:v>
                </c:pt>
                <c:pt idx="106">
                  <c:v>0.48171659774536002</c:v>
                </c:pt>
                <c:pt idx="107">
                  <c:v>0.55427280806017298</c:v>
                </c:pt>
                <c:pt idx="108">
                  <c:v>0.63055780556651697</c:v>
                </c:pt>
                <c:pt idx="109">
                  <c:v>0.699462811596678</c:v>
                </c:pt>
                <c:pt idx="110">
                  <c:v>0.81365663346584605</c:v>
                </c:pt>
                <c:pt idx="111">
                  <c:v>0.87756483774857397</c:v>
                </c:pt>
                <c:pt idx="112">
                  <c:v>0.88383593670083305</c:v>
                </c:pt>
                <c:pt idx="113">
                  <c:v>0.87731860828651997</c:v>
                </c:pt>
                <c:pt idx="114">
                  <c:v>0.86434501389354901</c:v>
                </c:pt>
                <c:pt idx="115">
                  <c:v>0.82815980111474197</c:v>
                </c:pt>
                <c:pt idx="116">
                  <c:v>0.82792301483031505</c:v>
                </c:pt>
                <c:pt idx="117">
                  <c:v>0.94211527776300497</c:v>
                </c:pt>
                <c:pt idx="118">
                  <c:v>1.18679655886581</c:v>
                </c:pt>
                <c:pt idx="119">
                  <c:v>1.4550068402170899</c:v>
                </c:pt>
                <c:pt idx="120">
                  <c:v>1.5782395303731001</c:v>
                </c:pt>
                <c:pt idx="121">
                  <c:v>1.7521736454949699</c:v>
                </c:pt>
                <c:pt idx="122">
                  <c:v>2.0103060723197901</c:v>
                </c:pt>
                <c:pt idx="123">
                  <c:v>2.168455494686</c:v>
                </c:pt>
                <c:pt idx="124">
                  <c:v>2.1284426205982601</c:v>
                </c:pt>
                <c:pt idx="125">
                  <c:v>1.9486876732103899</c:v>
                </c:pt>
                <c:pt idx="126">
                  <c:v>2.10841646659811</c:v>
                </c:pt>
                <c:pt idx="127">
                  <c:v>2.2153518420705298</c:v>
                </c:pt>
                <c:pt idx="128">
                  <c:v>2.3595201667133301</c:v>
                </c:pt>
                <c:pt idx="129">
                  <c:v>2.5798790542033601</c:v>
                </c:pt>
                <c:pt idx="130">
                  <c:v>3.0361455497286798</c:v>
                </c:pt>
                <c:pt idx="131">
                  <c:v>3.6494592383273501</c:v>
                </c:pt>
                <c:pt idx="132">
                  <c:v>3.9279859261301899</c:v>
                </c:pt>
                <c:pt idx="133">
                  <c:v>4.1043412524407801</c:v>
                </c:pt>
                <c:pt idx="134">
                  <c:v>4.6556716761540597</c:v>
                </c:pt>
                <c:pt idx="135">
                  <c:v>5.0708802363302201</c:v>
                </c:pt>
                <c:pt idx="136">
                  <c:v>5.5909837849297501</c:v>
                </c:pt>
                <c:pt idx="137">
                  <c:v>6.0666757535604496</c:v>
                </c:pt>
                <c:pt idx="138">
                  <c:v>6.52472184918867</c:v>
                </c:pt>
                <c:pt idx="139">
                  <c:v>8.0775585233784497</c:v>
                </c:pt>
                <c:pt idx="140">
                  <c:v>10.3369108160183</c:v>
                </c:pt>
                <c:pt idx="141">
                  <c:v>12.648147642644499</c:v>
                </c:pt>
                <c:pt idx="142">
                  <c:v>16.796979735170702</c:v>
                </c:pt>
                <c:pt idx="143">
                  <c:v>22.4690838636173</c:v>
                </c:pt>
                <c:pt idx="144">
                  <c:v>30.574335827294</c:v>
                </c:pt>
                <c:pt idx="145">
                  <c:v>49.315967624110499</c:v>
                </c:pt>
                <c:pt idx="146">
                  <c:v>31.993244435126201</c:v>
                </c:pt>
                <c:pt idx="147">
                  <c:v>16.9735430649711</c:v>
                </c:pt>
                <c:pt idx="148">
                  <c:v>13.6804289357933</c:v>
                </c:pt>
                <c:pt idx="149">
                  <c:v>12.563732134029401</c:v>
                </c:pt>
              </c:numCache>
            </c:numRef>
          </c:yVal>
          <c:smooth val="1"/>
          <c:extLst>
            <c:ext xmlns:c16="http://schemas.microsoft.com/office/drawing/2014/chart" uri="{C3380CC4-5D6E-409C-BE32-E72D297353CC}">
              <c16:uniqueId val="{00000001-A941-48FF-9CBC-C14CCB1620DA}"/>
            </c:ext>
          </c:extLst>
        </c:ser>
        <c:ser>
          <c:idx val="2"/>
          <c:order val="2"/>
          <c:spPr>
            <a:ln w="19050" cap="rnd">
              <a:solidFill>
                <a:schemeClr val="accent3"/>
              </a:solidFill>
              <a:round/>
            </a:ln>
            <a:effectLst/>
          </c:spPr>
          <c:marker>
            <c:symbol val="none"/>
          </c:marker>
          <c:xVal>
            <c:numRef>
              <c:f>Sheet1!$J$1:$J$150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Sheet1!$M$1:$M$150</c:f>
              <c:numCache>
                <c:formatCode>General</c:formatCode>
                <c:ptCount val="15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17.4671274863877</c:v>
                </c:pt>
                <c:pt idx="90">
                  <c:v>19.397840486293799</c:v>
                </c:pt>
                <c:pt idx="91">
                  <c:v>30.483072932266101</c:v>
                </c:pt>
                <c:pt idx="92">
                  <c:v>51.277166109240902</c:v>
                </c:pt>
                <c:pt idx="93">
                  <c:v>10.573507743402001</c:v>
                </c:pt>
                <c:pt idx="94">
                  <c:v>4.6763553465147396</c:v>
                </c:pt>
                <c:pt idx="95">
                  <c:v>2.7669264499169102</c:v>
                </c:pt>
                <c:pt idx="96">
                  <c:v>1.57115730626404</c:v>
                </c:pt>
                <c:pt idx="97">
                  <c:v>0.94239645759054502</c:v>
                </c:pt>
                <c:pt idx="98">
                  <c:v>0.66851422929957904</c:v>
                </c:pt>
                <c:pt idx="99">
                  <c:v>0.549498863640971</c:v>
                </c:pt>
                <c:pt idx="100">
                  <c:v>0.499008350220359</c:v>
                </c:pt>
                <c:pt idx="101">
                  <c:v>0.47590145787031102</c:v>
                </c:pt>
                <c:pt idx="102">
                  <c:v>0.453849507593094</c:v>
                </c:pt>
                <c:pt idx="103">
                  <c:v>0.42768159607553502</c:v>
                </c:pt>
                <c:pt idx="104">
                  <c:v>0.41360382743169599</c:v>
                </c:pt>
                <c:pt idx="105">
                  <c:v>0.42945889538905702</c:v>
                </c:pt>
                <c:pt idx="106">
                  <c:v>0.47290753157932702</c:v>
                </c:pt>
                <c:pt idx="107">
                  <c:v>0.54300812453182901</c:v>
                </c:pt>
                <c:pt idx="108">
                  <c:v>0.60924840676299197</c:v>
                </c:pt>
                <c:pt idx="109">
                  <c:v>0.67875934362444601</c:v>
                </c:pt>
                <c:pt idx="110">
                  <c:v>0.75665349465090304</c:v>
                </c:pt>
                <c:pt idx="111">
                  <c:v>0.80194040048311999</c:v>
                </c:pt>
                <c:pt idx="112">
                  <c:v>0.80313904441016504</c:v>
                </c:pt>
                <c:pt idx="113">
                  <c:v>0.78637919555591296</c:v>
                </c:pt>
                <c:pt idx="114">
                  <c:v>0.75260644668257504</c:v>
                </c:pt>
                <c:pt idx="115">
                  <c:v>0.75380773150818603</c:v>
                </c:pt>
                <c:pt idx="116">
                  <c:v>0.77986024063758597</c:v>
                </c:pt>
                <c:pt idx="117">
                  <c:v>0.92615459118990096</c:v>
                </c:pt>
                <c:pt idx="118">
                  <c:v>1.14173390062167</c:v>
                </c:pt>
                <c:pt idx="119">
                  <c:v>1.3548584139307001</c:v>
                </c:pt>
                <c:pt idx="120">
                  <c:v>1.4772169107492901</c:v>
                </c:pt>
                <c:pt idx="121">
                  <c:v>1.6677080026800699</c:v>
                </c:pt>
                <c:pt idx="122">
                  <c:v>1.8130444415031399</c:v>
                </c:pt>
                <c:pt idx="123">
                  <c:v>1.8969702742007599</c:v>
                </c:pt>
                <c:pt idx="124">
                  <c:v>1.8150036261011799</c:v>
                </c:pt>
                <c:pt idx="125">
                  <c:v>1.7473950445627999</c:v>
                </c:pt>
                <c:pt idx="126">
                  <c:v>1.8880873968491301</c:v>
                </c:pt>
                <c:pt idx="127">
                  <c:v>1.9500178164227799</c:v>
                </c:pt>
                <c:pt idx="128">
                  <c:v>2.1498017531080098</c:v>
                </c:pt>
                <c:pt idx="129">
                  <c:v>2.4350289060313601</c:v>
                </c:pt>
                <c:pt idx="130">
                  <c:v>2.8740843368787199</c:v>
                </c:pt>
                <c:pt idx="131">
                  <c:v>3.1901415505441602</c:v>
                </c:pt>
                <c:pt idx="132">
                  <c:v>3.3593988907192398</c:v>
                </c:pt>
                <c:pt idx="133">
                  <c:v>3.75981220509864</c:v>
                </c:pt>
                <c:pt idx="134">
                  <c:v>4.1846199655184302</c:v>
                </c:pt>
                <c:pt idx="135">
                  <c:v>4.5735645333118802</c:v>
                </c:pt>
                <c:pt idx="136">
                  <c:v>5.0546358234563202</c:v>
                </c:pt>
                <c:pt idx="137">
                  <c:v>5.59324722294095</c:v>
                </c:pt>
                <c:pt idx="138">
                  <c:v>6.2604066796536104</c:v>
                </c:pt>
                <c:pt idx="139">
                  <c:v>7.8401205738791298</c:v>
                </c:pt>
                <c:pt idx="140">
                  <c:v>9.5451626474662401</c:v>
                </c:pt>
                <c:pt idx="141">
                  <c:v>12.596097979176401</c:v>
                </c:pt>
                <c:pt idx="142">
                  <c:v>16.038550017329499</c:v>
                </c:pt>
                <c:pt idx="143">
                  <c:v>21.621949147934</c:v>
                </c:pt>
                <c:pt idx="144">
                  <c:v>32.1157462406943</c:v>
                </c:pt>
                <c:pt idx="145">
                  <c:v>37.490791944652003</c:v>
                </c:pt>
                <c:pt idx="146">
                  <c:v>19.824074605998302</c:v>
                </c:pt>
                <c:pt idx="147">
                  <c:v>13.249297470838099</c:v>
                </c:pt>
                <c:pt idx="148">
                  <c:v>11.412341159923701</c:v>
                </c:pt>
                <c:pt idx="149">
                  <c:v>10.9123718437449</c:v>
                </c:pt>
              </c:numCache>
            </c:numRef>
          </c:yVal>
          <c:smooth val="1"/>
          <c:extLst>
            <c:ext xmlns:c16="http://schemas.microsoft.com/office/drawing/2014/chart" uri="{C3380CC4-5D6E-409C-BE32-E72D297353CC}">
              <c16:uniqueId val="{00000002-A941-48FF-9CBC-C14CCB1620DA}"/>
            </c:ext>
          </c:extLst>
        </c:ser>
        <c:ser>
          <c:idx val="3"/>
          <c:order val="3"/>
          <c:spPr>
            <a:ln w="19050" cap="rnd">
              <a:solidFill>
                <a:schemeClr val="accent4"/>
              </a:solidFill>
              <a:round/>
            </a:ln>
            <a:effectLst/>
          </c:spPr>
          <c:marker>
            <c:symbol val="none"/>
          </c:marker>
          <c:xVal>
            <c:numRef>
              <c:f>Sheet1!$J$1:$J$150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Sheet1!$N$1:$N$150</c:f>
              <c:numCache>
                <c:formatCode>General</c:formatCode>
                <c:ptCount val="15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17.933242650770701</c:v>
                </c:pt>
                <c:pt idx="90">
                  <c:v>25.053217852086298</c:v>
                </c:pt>
                <c:pt idx="91">
                  <c:v>57.453058589157401</c:v>
                </c:pt>
                <c:pt idx="92">
                  <c:v>14.274251645076401</c:v>
                </c:pt>
                <c:pt idx="93">
                  <c:v>5.2995659134239101</c:v>
                </c:pt>
                <c:pt idx="94">
                  <c:v>3.25936409735329</c:v>
                </c:pt>
                <c:pt idx="95">
                  <c:v>1.9115979344354901</c:v>
                </c:pt>
                <c:pt idx="96">
                  <c:v>1.1220494623566299</c:v>
                </c:pt>
                <c:pt idx="97">
                  <c:v>0.74261420350080898</c:v>
                </c:pt>
                <c:pt idx="98">
                  <c:v>0.58254859541442905</c:v>
                </c:pt>
                <c:pt idx="99">
                  <c:v>0.50534784814664002</c:v>
                </c:pt>
                <c:pt idx="100">
                  <c:v>0.46919740384694297</c:v>
                </c:pt>
                <c:pt idx="101">
                  <c:v>0.45205033522676602</c:v>
                </c:pt>
                <c:pt idx="102">
                  <c:v>0.42386861577007601</c:v>
                </c:pt>
                <c:pt idx="103">
                  <c:v>0.407586526624584</c:v>
                </c:pt>
                <c:pt idx="104">
                  <c:v>0.41153795814481398</c:v>
                </c:pt>
                <c:pt idx="105">
                  <c:v>0.42765347777312301</c:v>
                </c:pt>
                <c:pt idx="106">
                  <c:v>0.46398306601848699</c:v>
                </c:pt>
                <c:pt idx="107">
                  <c:v>0.53447416950092097</c:v>
                </c:pt>
                <c:pt idx="108">
                  <c:v>0.60091538879784201</c:v>
                </c:pt>
                <c:pt idx="109">
                  <c:v>0.65618570735091197</c:v>
                </c:pt>
                <c:pt idx="110">
                  <c:v>0.72241018104837496</c:v>
                </c:pt>
                <c:pt idx="111">
                  <c:v>0.75854814717191599</c:v>
                </c:pt>
                <c:pt idx="112">
                  <c:v>0.734522984040344</c:v>
                </c:pt>
                <c:pt idx="113">
                  <c:v>0.70202167691667905</c:v>
                </c:pt>
                <c:pt idx="114">
                  <c:v>0.702204887386497</c:v>
                </c:pt>
                <c:pt idx="115">
                  <c:v>0.70933904404006598</c:v>
                </c:pt>
                <c:pt idx="116">
                  <c:v>0.76906510614716195</c:v>
                </c:pt>
                <c:pt idx="117">
                  <c:v>0.92232909538395902</c:v>
                </c:pt>
                <c:pt idx="118">
                  <c:v>1.1189025520851901</c:v>
                </c:pt>
                <c:pt idx="119">
                  <c:v>1.30392507884674</c:v>
                </c:pt>
                <c:pt idx="120">
                  <c:v>1.4159559910336199</c:v>
                </c:pt>
                <c:pt idx="121">
                  <c:v>1.5593973522592599</c:v>
                </c:pt>
                <c:pt idx="122">
                  <c:v>1.67481034739192</c:v>
                </c:pt>
                <c:pt idx="123">
                  <c:v>1.7108777275218601</c:v>
                </c:pt>
                <c:pt idx="124">
                  <c:v>1.6667182356621799</c:v>
                </c:pt>
                <c:pt idx="125">
                  <c:v>1.6441432018909501</c:v>
                </c:pt>
                <c:pt idx="126">
                  <c:v>1.7064250887785899</c:v>
                </c:pt>
                <c:pt idx="127">
                  <c:v>1.8564015731175501</c:v>
                </c:pt>
                <c:pt idx="128">
                  <c:v>2.1023392288994902</c:v>
                </c:pt>
                <c:pt idx="129">
                  <c:v>2.3755485680455299</c:v>
                </c:pt>
                <c:pt idx="130">
                  <c:v>2.6445270473063101</c:v>
                </c:pt>
                <c:pt idx="131">
                  <c:v>2.8772408559442302</c:v>
                </c:pt>
                <c:pt idx="132">
                  <c:v>3.23130511898712</c:v>
                </c:pt>
                <c:pt idx="133">
                  <c:v>3.5623555783144298</c:v>
                </c:pt>
                <c:pt idx="134">
                  <c:v>3.9001358979295002</c:v>
                </c:pt>
                <c:pt idx="135">
                  <c:v>4.3098069174699098</c:v>
                </c:pt>
                <c:pt idx="136">
                  <c:v>4.8295108746928399</c:v>
                </c:pt>
                <c:pt idx="137">
                  <c:v>5.4745016109253699</c:v>
                </c:pt>
                <c:pt idx="138">
                  <c:v>6.2663029371786996</c:v>
                </c:pt>
                <c:pt idx="139">
                  <c:v>7.93577301387164</c:v>
                </c:pt>
                <c:pt idx="140">
                  <c:v>9.9099772923456992</c:v>
                </c:pt>
                <c:pt idx="141">
                  <c:v>12.302175890043699</c:v>
                </c:pt>
                <c:pt idx="142">
                  <c:v>16.4905055291892</c:v>
                </c:pt>
                <c:pt idx="143">
                  <c:v>22.994989101888901</c:v>
                </c:pt>
                <c:pt idx="144">
                  <c:v>35.059505935710298</c:v>
                </c:pt>
                <c:pt idx="145">
                  <c:v>27.526583302850302</c:v>
                </c:pt>
                <c:pt idx="146">
                  <c:v>16.1804690447611</c:v>
                </c:pt>
                <c:pt idx="147">
                  <c:v>11.8289104458007</c:v>
                </c:pt>
                <c:pt idx="148">
                  <c:v>10.4444215251219</c:v>
                </c:pt>
                <c:pt idx="149">
                  <c:v>9.8276323177306804</c:v>
                </c:pt>
              </c:numCache>
            </c:numRef>
          </c:yVal>
          <c:smooth val="1"/>
          <c:extLst>
            <c:ext xmlns:c16="http://schemas.microsoft.com/office/drawing/2014/chart" uri="{C3380CC4-5D6E-409C-BE32-E72D297353CC}">
              <c16:uniqueId val="{00000003-A941-48FF-9CBC-C14CCB1620DA}"/>
            </c:ext>
          </c:extLst>
        </c:ser>
        <c:ser>
          <c:idx val="4"/>
          <c:order val="4"/>
          <c:spPr>
            <a:ln w="19050" cap="rnd">
              <a:solidFill>
                <a:schemeClr val="accent5"/>
              </a:solidFill>
              <a:round/>
            </a:ln>
            <a:effectLst/>
          </c:spPr>
          <c:marker>
            <c:symbol val="none"/>
          </c:marker>
          <c:xVal>
            <c:numRef>
              <c:f>Sheet1!$J$1:$J$150</c:f>
              <c:numCache>
                <c:formatCode>General</c:formatCode>
                <c:ptCount val="1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Sheet1!$O$1:$O$150</c:f>
              <c:numCache>
                <c:formatCode>General</c:formatCode>
                <c:ptCount val="15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22.110775592950301</c:v>
                </c:pt>
                <c:pt idx="90">
                  <c:v>53.130884910612302</c:v>
                </c:pt>
                <c:pt idx="91">
                  <c:v>16.5072627898513</c:v>
                </c:pt>
                <c:pt idx="92">
                  <c:v>6.1581965203875999</c:v>
                </c:pt>
                <c:pt idx="93">
                  <c:v>3.5277584262687798</c:v>
                </c:pt>
                <c:pt idx="94">
                  <c:v>2.26063673572714</c:v>
                </c:pt>
                <c:pt idx="95">
                  <c:v>1.3245744173427301</c:v>
                </c:pt>
                <c:pt idx="96">
                  <c:v>0.86586774545543699</c:v>
                </c:pt>
                <c:pt idx="97">
                  <c:v>0.63809406879414199</c:v>
                </c:pt>
                <c:pt idx="98">
                  <c:v>0.53079793512513196</c:v>
                </c:pt>
                <c:pt idx="99">
                  <c:v>0.47635366667030299</c:v>
                </c:pt>
                <c:pt idx="100">
                  <c:v>0.45039684149483999</c:v>
                </c:pt>
                <c:pt idx="101">
                  <c:v>0.42751359754179102</c:v>
                </c:pt>
                <c:pt idx="102">
                  <c:v>0.40680413449720698</c:v>
                </c:pt>
                <c:pt idx="103">
                  <c:v>0.404397881587164</c:v>
                </c:pt>
                <c:pt idx="104">
                  <c:v>0.40901940272329301</c:v>
                </c:pt>
                <c:pt idx="105">
                  <c:v>0.428945814567189</c:v>
                </c:pt>
                <c:pt idx="106">
                  <c:v>0.46736241853903199</c:v>
                </c:pt>
                <c:pt idx="107">
                  <c:v>0.53687211292294501</c:v>
                </c:pt>
                <c:pt idx="108">
                  <c:v>0.58926026688534205</c:v>
                </c:pt>
                <c:pt idx="109">
                  <c:v>0.64447945281393704</c:v>
                </c:pt>
                <c:pt idx="110">
                  <c:v>0.69936361976407901</c:v>
                </c:pt>
                <c:pt idx="111">
                  <c:v>0.70320238218992304</c:v>
                </c:pt>
                <c:pt idx="112">
                  <c:v>0.67524012342260697</c:v>
                </c:pt>
                <c:pt idx="113">
                  <c:v>0.66918434556752804</c:v>
                </c:pt>
                <c:pt idx="114">
                  <c:v>0.67748074051753904</c:v>
                </c:pt>
                <c:pt idx="115">
                  <c:v>0.70478581862456502</c:v>
                </c:pt>
                <c:pt idx="116">
                  <c:v>0.77836331707895701</c:v>
                </c:pt>
                <c:pt idx="117">
                  <c:v>0.935741648309385</c:v>
                </c:pt>
                <c:pt idx="118">
                  <c:v>1.1116256810826399</c:v>
                </c:pt>
                <c:pt idx="119">
                  <c:v>1.2571316103580199</c:v>
                </c:pt>
                <c:pt idx="120">
                  <c:v>1.36076626196477</c:v>
                </c:pt>
                <c:pt idx="121">
                  <c:v>1.4723995041511599</c:v>
                </c:pt>
                <c:pt idx="122">
                  <c:v>1.5627031182401301</c:v>
                </c:pt>
                <c:pt idx="123">
                  <c:v>1.59592373378314</c:v>
                </c:pt>
                <c:pt idx="124">
                  <c:v>1.55477368457634</c:v>
                </c:pt>
                <c:pt idx="125">
                  <c:v>1.5311575262608901</c:v>
                </c:pt>
                <c:pt idx="126">
                  <c:v>1.6391270069905799</c:v>
                </c:pt>
                <c:pt idx="127">
                  <c:v>1.8365797336799199</c:v>
                </c:pt>
                <c:pt idx="128">
                  <c:v>2.0914551653195801</c:v>
                </c:pt>
                <c:pt idx="129">
                  <c:v>2.27327793467787</c:v>
                </c:pt>
                <c:pt idx="130">
                  <c:v>2.4777829889749698</c:v>
                </c:pt>
                <c:pt idx="131">
                  <c:v>2.8475935332952398</c:v>
                </c:pt>
                <c:pt idx="132">
                  <c:v>3.1728468679918298</c:v>
                </c:pt>
                <c:pt idx="133">
                  <c:v>3.4066692239576999</c:v>
                </c:pt>
                <c:pt idx="134">
                  <c:v>3.7561003577504599</c:v>
                </c:pt>
                <c:pt idx="135">
                  <c:v>4.2062640795638702</c:v>
                </c:pt>
                <c:pt idx="136">
                  <c:v>4.85949662748635</c:v>
                </c:pt>
                <c:pt idx="137">
                  <c:v>5.5023856162634504</c:v>
                </c:pt>
                <c:pt idx="138">
                  <c:v>6.5278574491661301</c:v>
                </c:pt>
                <c:pt idx="139">
                  <c:v>8.2393827200645706</c:v>
                </c:pt>
                <c:pt idx="140">
                  <c:v>9.7426766161669605</c:v>
                </c:pt>
                <c:pt idx="141">
                  <c:v>12.8704853526026</c:v>
                </c:pt>
                <c:pt idx="142">
                  <c:v>17.4055639170498</c:v>
                </c:pt>
                <c:pt idx="143">
                  <c:v>24.642683282753399</c:v>
                </c:pt>
                <c:pt idx="144">
                  <c:v>33.876598086558303</c:v>
                </c:pt>
                <c:pt idx="145">
                  <c:v>22.006421107376902</c:v>
                </c:pt>
                <c:pt idx="146">
                  <c:v>14.4127787680526</c:v>
                </c:pt>
                <c:pt idx="147">
                  <c:v>10.9660272793546</c:v>
                </c:pt>
                <c:pt idx="148">
                  <c:v>9.7069774335313994</c:v>
                </c:pt>
                <c:pt idx="149">
                  <c:v>9.5606495530951303</c:v>
                </c:pt>
              </c:numCache>
            </c:numRef>
          </c:yVal>
          <c:smooth val="1"/>
          <c:extLst>
            <c:ext xmlns:c16="http://schemas.microsoft.com/office/drawing/2014/chart" uri="{C3380CC4-5D6E-409C-BE32-E72D297353CC}">
              <c16:uniqueId val="{00000004-A941-48FF-9CBC-C14CCB1620DA}"/>
            </c:ext>
          </c:extLst>
        </c:ser>
        <c:dLbls>
          <c:showLegendKey val="0"/>
          <c:showVal val="0"/>
          <c:showCatName val="0"/>
          <c:showSerName val="0"/>
          <c:showPercent val="0"/>
          <c:showBubbleSize val="0"/>
        </c:dLbls>
        <c:axId val="205913672"/>
        <c:axId val="205915640"/>
      </c:scatterChart>
      <c:valAx>
        <c:axId val="205913672"/>
        <c:scaling>
          <c:orientation val="minMax"/>
          <c:max val="120"/>
          <c:min val="9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dirty="0" smtClean="0"/>
                  <a:t>Sample number</a:t>
                </a:r>
                <a:endParaRPr lang="en-GB" dirty="0"/>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05915640"/>
        <c:crosses val="autoZero"/>
        <c:crossBetween val="midCat"/>
      </c:valAx>
      <c:valAx>
        <c:axId val="205915640"/>
        <c:scaling>
          <c:orientation val="minMax"/>
          <c:max val="1"/>
          <c:min val="0.30000000000000004"/>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dirty="0" smtClean="0"/>
                  <a:t>Jitter</a:t>
                </a:r>
                <a:r>
                  <a:rPr lang="en-GB" baseline="0" dirty="0" smtClean="0"/>
                  <a:t> on waist (um)</a:t>
                </a:r>
                <a:endParaRPr lang="en-GB" dirty="0"/>
              </a:p>
            </c:rich>
          </c:tx>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05913672"/>
        <c:crosses val="autoZero"/>
        <c:crossBetween val="midCat"/>
      </c:valAx>
      <c:spPr>
        <a:noFill/>
        <a:ln>
          <a:noFill/>
        </a:ln>
        <a:effectLst/>
      </c:spPr>
    </c:plotArea>
    <c:plotVisOnly val="1"/>
    <c:dispBlanksAs val="gap"/>
    <c:showDLblsOverMax val="0"/>
  </c:chart>
  <c:spPr>
    <a:noFill/>
    <a:ln>
      <a:noFill/>
    </a:ln>
    <a:effectLst/>
  </c:spPr>
  <c:txPr>
    <a:bodyPr/>
    <a:lstStyle/>
    <a:p>
      <a:pPr>
        <a:defRPr sz="1800"/>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7672157958084875E-2"/>
          <c:y val="4.7230370206678376E-2"/>
          <c:w val="0.92352098053087583"/>
          <c:h val="0.81730422545040082"/>
        </c:manualLayout>
      </c:layout>
      <c:scatterChart>
        <c:scatterStyle val="lineMarker"/>
        <c:varyColors val="0"/>
        <c:ser>
          <c:idx val="0"/>
          <c:order val="0"/>
          <c:spPr>
            <a:ln w="19050" cap="rnd">
              <a:noFill/>
              <a:round/>
            </a:ln>
            <a:effectLst/>
          </c:spPr>
          <c:marker>
            <c:symbol val="circle"/>
            <c:size val="10"/>
            <c:spPr>
              <a:solidFill>
                <a:schemeClr val="accent1"/>
              </a:solidFill>
              <a:ln w="9525">
                <a:solidFill>
                  <a:schemeClr val="accent1"/>
                </a:solidFill>
              </a:ln>
              <a:effectLst/>
            </c:spPr>
          </c:marker>
          <c:errBars>
            <c:errDir val="x"/>
            <c:errBarType val="both"/>
            <c:errValType val="percentage"/>
            <c:noEndCap val="0"/>
            <c:val val="10"/>
            <c:spPr>
              <a:noFill/>
              <a:ln w="9525" cap="flat" cmpd="sng" algn="ctr">
                <a:solidFill>
                  <a:schemeClr val="tx1">
                    <a:lumMod val="65000"/>
                    <a:lumOff val="35000"/>
                  </a:schemeClr>
                </a:solidFill>
                <a:round/>
              </a:ln>
              <a:effectLst/>
            </c:spPr>
          </c:errBars>
          <c:errBars>
            <c:errDir val="y"/>
            <c:errBarType val="both"/>
            <c:errValType val="percentage"/>
            <c:noEndCap val="0"/>
            <c:val val="10"/>
            <c:spPr>
              <a:noFill/>
              <a:ln w="9525" cap="flat" cmpd="sng" algn="ctr">
                <a:solidFill>
                  <a:schemeClr val="tx1">
                    <a:lumMod val="65000"/>
                    <a:lumOff val="35000"/>
                  </a:schemeClr>
                </a:solidFill>
                <a:round/>
              </a:ln>
              <a:effectLst/>
            </c:spPr>
          </c:errBars>
          <c:xVal>
            <c:numRef>
              <c:f>Sheet1!$H$43:$H$48</c:f>
              <c:numCache>
                <c:formatCode>General</c:formatCode>
                <c:ptCount val="6"/>
                <c:pt idx="0">
                  <c:v>-313.60000000000002</c:v>
                </c:pt>
                <c:pt idx="1">
                  <c:v>-138.57</c:v>
                </c:pt>
                <c:pt idx="2">
                  <c:v>44.561999999999998</c:v>
                </c:pt>
                <c:pt idx="3">
                  <c:v>176.06</c:v>
                </c:pt>
                <c:pt idx="4">
                  <c:v>291.11</c:v>
                </c:pt>
                <c:pt idx="5">
                  <c:v>347</c:v>
                </c:pt>
              </c:numCache>
            </c:numRef>
          </c:xVal>
          <c:yVal>
            <c:numRef>
              <c:f>Sheet1!$J$43:$J$48</c:f>
              <c:numCache>
                <c:formatCode>General</c:formatCode>
                <c:ptCount val="6"/>
                <c:pt idx="0">
                  <c:v>-2217.1</c:v>
                </c:pt>
                <c:pt idx="1">
                  <c:v>-2207.9</c:v>
                </c:pt>
                <c:pt idx="2">
                  <c:v>-1914.1</c:v>
                </c:pt>
                <c:pt idx="3">
                  <c:v>-1244.7</c:v>
                </c:pt>
                <c:pt idx="4">
                  <c:v>-449.47</c:v>
                </c:pt>
                <c:pt idx="5">
                  <c:v>-81.272999999999996</c:v>
                </c:pt>
              </c:numCache>
            </c:numRef>
          </c:yVal>
          <c:smooth val="0"/>
          <c:extLst>
            <c:ext xmlns:c16="http://schemas.microsoft.com/office/drawing/2014/chart" uri="{C3380CC4-5D6E-409C-BE32-E72D297353CC}">
              <c16:uniqueId val="{00000000-B716-44AC-A5C2-43304BF0C174}"/>
            </c:ext>
          </c:extLst>
        </c:ser>
        <c:dLbls>
          <c:showLegendKey val="0"/>
          <c:showVal val="0"/>
          <c:showCatName val="0"/>
          <c:showSerName val="0"/>
          <c:showPercent val="0"/>
          <c:showBubbleSize val="0"/>
        </c:dLbls>
        <c:axId val="576005216"/>
        <c:axId val="576009480"/>
      </c:scatterChart>
      <c:valAx>
        <c:axId val="57600521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2200" dirty="0" smtClean="0"/>
                  <a:t>Position</a:t>
                </a:r>
                <a:r>
                  <a:rPr lang="en-GB" sz="2200" baseline="0" dirty="0" smtClean="0"/>
                  <a:t> at IPB (um)</a:t>
                </a:r>
                <a:endParaRPr lang="en-GB" sz="2200" dirty="0"/>
              </a:p>
            </c:rich>
          </c:tx>
          <c:layout>
            <c:manualLayout>
              <c:xMode val="edge"/>
              <c:yMode val="edge"/>
              <c:x val="0.39356958443205103"/>
              <c:y val="0.91114783842566216"/>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576009480"/>
        <c:crosses val="autoZero"/>
        <c:crossBetween val="midCat"/>
      </c:valAx>
      <c:valAx>
        <c:axId val="57600948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2200" dirty="0" smtClean="0"/>
                  <a:t>Charge (ADCs)</a:t>
                </a:r>
                <a:endParaRPr lang="en-GB" sz="2200" dirty="0"/>
              </a:p>
            </c:rich>
          </c:tx>
          <c:layout>
            <c:manualLayout>
              <c:xMode val="edge"/>
              <c:yMode val="edge"/>
              <c:x val="0"/>
              <c:y val="0.28419846706753971"/>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57600521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BB1B5E-B786-4F04-84F0-E83EAC8CB1AC}" type="datetimeFigureOut">
              <a:rPr lang="en-GB" smtClean="0"/>
              <a:t>19/06/2019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7D9428-59D3-4429-BE7B-005C42A35758}" type="slidenum">
              <a:rPr lang="en-GB" smtClean="0"/>
              <a:t>‹#›</a:t>
            </a:fld>
            <a:endParaRPr lang="en-GB"/>
          </a:p>
        </p:txBody>
      </p:sp>
    </p:spTree>
    <p:extLst>
      <p:ext uri="{BB962C8B-B14F-4D97-AF65-F5344CB8AC3E}">
        <p14:creationId xmlns:p14="http://schemas.microsoft.com/office/powerpoint/2010/main" val="9529380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t>21/06/2019</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44749F-C5D3-4761-B0ED-6CEC6E0F667F}" type="slidenum">
              <a:rPr lang="en-GB" smtClean="0"/>
              <a:t>‹#›</a:t>
            </a:fld>
            <a:endParaRPr lang="en-GB"/>
          </a:p>
        </p:txBody>
      </p:sp>
    </p:spTree>
    <p:extLst>
      <p:ext uri="{BB962C8B-B14F-4D97-AF65-F5344CB8AC3E}">
        <p14:creationId xmlns:p14="http://schemas.microsoft.com/office/powerpoint/2010/main" val="22400755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21/06/2019</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44749F-C5D3-4761-B0ED-6CEC6E0F667F}" type="slidenum">
              <a:rPr lang="en-GB" smtClean="0"/>
              <a:t>‹#›</a:t>
            </a:fld>
            <a:endParaRPr lang="en-GB"/>
          </a:p>
        </p:txBody>
      </p:sp>
    </p:spTree>
    <p:extLst>
      <p:ext uri="{BB962C8B-B14F-4D97-AF65-F5344CB8AC3E}">
        <p14:creationId xmlns:p14="http://schemas.microsoft.com/office/powerpoint/2010/main" val="2625433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21/06/2019</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44749F-C5D3-4761-B0ED-6CEC6E0F667F}" type="slidenum">
              <a:rPr lang="en-GB" smtClean="0"/>
              <a:t>‹#›</a:t>
            </a:fld>
            <a:endParaRPr lang="en-GB"/>
          </a:p>
        </p:txBody>
      </p:sp>
    </p:spTree>
    <p:extLst>
      <p:ext uri="{BB962C8B-B14F-4D97-AF65-F5344CB8AC3E}">
        <p14:creationId xmlns:p14="http://schemas.microsoft.com/office/powerpoint/2010/main" val="312286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p:txBody>
          <a:bodyPr/>
          <a:lstStyle/>
          <a:p>
            <a:r>
              <a:rPr lang="en-US" smtClean="0"/>
              <a:t>21/06/2019</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44749F-C5D3-4761-B0ED-6CEC6E0F667F}" type="slidenum">
              <a:rPr lang="en-GB" smtClean="0"/>
              <a:t>‹#›</a:t>
            </a:fld>
            <a:endParaRPr lang="en-GB"/>
          </a:p>
        </p:txBody>
      </p:sp>
      <p:sp>
        <p:nvSpPr>
          <p:cNvPr id="10" name="Flowchart: Document 9"/>
          <p:cNvSpPr/>
          <p:nvPr/>
        </p:nvSpPr>
        <p:spPr>
          <a:xfrm flipH="1">
            <a:off x="-1" y="122011"/>
            <a:ext cx="12191999" cy="1156022"/>
          </a:xfrm>
          <a:prstGeom prst="flowChartDocument">
            <a:avLst/>
          </a:prstGeom>
          <a:gradFill>
            <a:gsLst>
              <a:gs pos="0">
                <a:schemeClr val="bg1">
                  <a:lumMod val="65000"/>
                </a:schemeClr>
              </a:gs>
              <a:gs pos="50000">
                <a:srgbClr val="CCCCFF"/>
              </a:gs>
              <a:gs pos="100000">
                <a:schemeClr val="bg1">
                  <a:lumMod val="75000"/>
                </a:schemeClr>
              </a:gs>
            </a:gsLst>
            <a:lin ang="13500000" scaled="1"/>
          </a:gra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 </a:t>
            </a:r>
            <a:endParaRPr lang="en-GB" dirty="0"/>
          </a:p>
        </p:txBody>
      </p:sp>
      <p:sp>
        <p:nvSpPr>
          <p:cNvPr id="12" name="Flowchart: Document 11"/>
          <p:cNvSpPr/>
          <p:nvPr/>
        </p:nvSpPr>
        <p:spPr>
          <a:xfrm>
            <a:off x="-4" y="103656"/>
            <a:ext cx="12192002" cy="1096915"/>
          </a:xfrm>
          <a:prstGeom prst="flowChartDocument">
            <a:avLst/>
          </a:prstGeom>
          <a:gradFill>
            <a:gsLst>
              <a:gs pos="0">
                <a:srgbClr val="8A00D6"/>
              </a:gs>
              <a:gs pos="50000">
                <a:srgbClr val="460046"/>
              </a:gs>
              <a:gs pos="100000">
                <a:srgbClr val="9900CC"/>
              </a:gs>
            </a:gsLst>
            <a:lin ang="13500000" scaled="1"/>
          </a:gra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 </a:t>
            </a:r>
            <a:endParaRPr lang="en-GB" dirty="0"/>
          </a:p>
        </p:txBody>
      </p:sp>
      <p:sp>
        <p:nvSpPr>
          <p:cNvPr id="13" name="Rectangle 12"/>
          <p:cNvSpPr/>
          <p:nvPr/>
        </p:nvSpPr>
        <p:spPr>
          <a:xfrm>
            <a:off x="10692882" y="0"/>
            <a:ext cx="748844" cy="1475232"/>
          </a:xfrm>
          <a:prstGeom prst="rect">
            <a:avLst/>
          </a:prstGeom>
          <a:gradFill flip="none" rotWithShape="1">
            <a:gsLst>
              <a:gs pos="0">
                <a:schemeClr val="accent5">
                  <a:lumMod val="20000"/>
                  <a:lumOff val="80000"/>
                </a:schemeClr>
              </a:gs>
              <a:gs pos="50000">
                <a:schemeClr val="accent1">
                  <a:lumMod val="75000"/>
                </a:schemeClr>
              </a:gs>
              <a:gs pos="100000">
                <a:srgbClr val="CCCCFF"/>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itle 1"/>
          <p:cNvSpPr>
            <a:spLocks noGrp="1"/>
          </p:cNvSpPr>
          <p:nvPr>
            <p:ph type="title" hasCustomPrompt="1"/>
          </p:nvPr>
        </p:nvSpPr>
        <p:spPr>
          <a:xfrm>
            <a:off x="463063" y="108152"/>
            <a:ext cx="10515600" cy="1061729"/>
          </a:xfrm>
        </p:spPr>
        <p:txBody>
          <a:bodyPr/>
          <a:lstStyle>
            <a:lvl1pPr>
              <a:defRPr>
                <a:solidFill>
                  <a:schemeClr val="bg1"/>
                </a:solidFill>
                <a:latin typeface="Century Gothic" panose="020B0502020202020204" pitchFamily="34" charset="0"/>
              </a:defRPr>
            </a:lvl1pPr>
          </a:lstStyle>
          <a:p>
            <a:r>
              <a:rPr lang="en-GB" dirty="0" smtClean="0"/>
              <a:t>Template Title</a:t>
            </a:r>
            <a:endParaRPr lang="en-GB" dirty="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93684" y="792527"/>
            <a:ext cx="971013" cy="971013"/>
          </a:xfrm>
          <a:prstGeom prst="rect">
            <a:avLst/>
          </a:prstGeom>
        </p:spPr>
      </p:pic>
    </p:spTree>
    <p:extLst>
      <p:ext uri="{BB962C8B-B14F-4D97-AF65-F5344CB8AC3E}">
        <p14:creationId xmlns:p14="http://schemas.microsoft.com/office/powerpoint/2010/main" val="12787436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r>
              <a:rPr lang="en-US" smtClean="0"/>
              <a:t>21/06/2019</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44749F-C5D3-4761-B0ED-6CEC6E0F667F}" type="slidenum">
              <a:rPr lang="en-GB" smtClean="0"/>
              <a:t>‹#›</a:t>
            </a:fld>
            <a:endParaRPr lang="en-GB"/>
          </a:p>
        </p:txBody>
      </p:sp>
    </p:spTree>
    <p:extLst>
      <p:ext uri="{BB962C8B-B14F-4D97-AF65-F5344CB8AC3E}">
        <p14:creationId xmlns:p14="http://schemas.microsoft.com/office/powerpoint/2010/main" val="3675091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t>21/06/2019</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444749F-C5D3-4761-B0ED-6CEC6E0F667F}" type="slidenum">
              <a:rPr lang="en-GB" smtClean="0"/>
              <a:t>‹#›</a:t>
            </a:fld>
            <a:endParaRPr lang="en-GB"/>
          </a:p>
        </p:txBody>
      </p:sp>
    </p:spTree>
    <p:extLst>
      <p:ext uri="{BB962C8B-B14F-4D97-AF65-F5344CB8AC3E}">
        <p14:creationId xmlns:p14="http://schemas.microsoft.com/office/powerpoint/2010/main" val="3084481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t>21/06/2019</a:t>
            </a:r>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444749F-C5D3-4761-B0ED-6CEC6E0F667F}" type="slidenum">
              <a:rPr lang="en-GB" smtClean="0"/>
              <a:t>‹#›</a:t>
            </a:fld>
            <a:endParaRPr lang="en-GB"/>
          </a:p>
        </p:txBody>
      </p:sp>
    </p:spTree>
    <p:extLst>
      <p:ext uri="{BB962C8B-B14F-4D97-AF65-F5344CB8AC3E}">
        <p14:creationId xmlns:p14="http://schemas.microsoft.com/office/powerpoint/2010/main" val="2753206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t>21/06/2019</a:t>
            </a:r>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444749F-C5D3-4761-B0ED-6CEC6E0F667F}" type="slidenum">
              <a:rPr lang="en-GB" smtClean="0"/>
              <a:t>‹#›</a:t>
            </a:fld>
            <a:endParaRPr lang="en-GB"/>
          </a:p>
        </p:txBody>
      </p:sp>
    </p:spTree>
    <p:extLst>
      <p:ext uri="{BB962C8B-B14F-4D97-AF65-F5344CB8AC3E}">
        <p14:creationId xmlns:p14="http://schemas.microsoft.com/office/powerpoint/2010/main" val="2477265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21/06/2019</a:t>
            </a:r>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444749F-C5D3-4761-B0ED-6CEC6E0F667F}" type="slidenum">
              <a:rPr lang="en-GB" smtClean="0"/>
              <a:t>‹#›</a:t>
            </a:fld>
            <a:endParaRPr lang="en-GB"/>
          </a:p>
        </p:txBody>
      </p:sp>
    </p:spTree>
    <p:extLst>
      <p:ext uri="{BB962C8B-B14F-4D97-AF65-F5344CB8AC3E}">
        <p14:creationId xmlns:p14="http://schemas.microsoft.com/office/powerpoint/2010/main" val="3232065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21/06/2019</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444749F-C5D3-4761-B0ED-6CEC6E0F667F}" type="slidenum">
              <a:rPr lang="en-GB" smtClean="0"/>
              <a:t>‹#›</a:t>
            </a:fld>
            <a:endParaRPr lang="en-GB"/>
          </a:p>
        </p:txBody>
      </p:sp>
    </p:spTree>
    <p:extLst>
      <p:ext uri="{BB962C8B-B14F-4D97-AF65-F5344CB8AC3E}">
        <p14:creationId xmlns:p14="http://schemas.microsoft.com/office/powerpoint/2010/main" val="1266575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21/06/2019</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444749F-C5D3-4761-B0ED-6CEC6E0F667F}" type="slidenum">
              <a:rPr lang="en-GB" smtClean="0"/>
              <a:t>‹#›</a:t>
            </a:fld>
            <a:endParaRPr lang="en-GB"/>
          </a:p>
        </p:txBody>
      </p:sp>
    </p:spTree>
    <p:extLst>
      <p:ext uri="{BB962C8B-B14F-4D97-AF65-F5344CB8AC3E}">
        <p14:creationId xmlns:p14="http://schemas.microsoft.com/office/powerpoint/2010/main" val="15806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21/06/2019</a:t>
            </a:r>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44749F-C5D3-4761-B0ED-6CEC6E0F667F}" type="slidenum">
              <a:rPr lang="en-GB" smtClean="0"/>
              <a:t>‹#›</a:t>
            </a:fld>
            <a:endParaRPr lang="en-GB"/>
          </a:p>
        </p:txBody>
      </p:sp>
    </p:spTree>
    <p:extLst>
      <p:ext uri="{BB962C8B-B14F-4D97-AF65-F5344CB8AC3E}">
        <p14:creationId xmlns:p14="http://schemas.microsoft.com/office/powerpoint/2010/main" val="4045902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l" defTabSz="914400" rtl="0" eaLnBrk="1" latinLnBrk="0" hangingPunct="1">
        <a:lnSpc>
          <a:spcPct val="90000"/>
        </a:lnSpc>
        <a:spcBef>
          <a:spcPct val="0"/>
        </a:spcBef>
        <a:buNone/>
        <a:defRPr sz="4400" kern="1200">
          <a:solidFill>
            <a:schemeClr val="tx1"/>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3378821"/>
            <a:ext cx="12192000" cy="145160"/>
          </a:xfrm>
          <a:prstGeom prst="rect">
            <a:avLst/>
          </a:prstGeom>
          <a:solidFill>
            <a:srgbClr val="480048"/>
          </a:solidFill>
          <a:ln w="28575">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p:cNvSpPr txBox="1">
            <a:spLocks/>
          </p:cNvSpPr>
          <p:nvPr/>
        </p:nvSpPr>
        <p:spPr>
          <a:xfrm>
            <a:off x="286331" y="1117909"/>
            <a:ext cx="11804074"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Century Gothic" panose="020B0502020202020204" pitchFamily="34" charset="0"/>
                <a:ea typeface="+mj-ea"/>
                <a:cs typeface="+mj-cs"/>
              </a:defRPr>
            </a:lvl1pPr>
          </a:lstStyle>
          <a:p>
            <a:r>
              <a:rPr lang="en-GB" sz="4400" dirty="0" smtClean="0">
                <a:solidFill>
                  <a:srgbClr val="480048"/>
                </a:solidFill>
              </a:rPr>
              <a:t>ATF2 June 2019 Trip </a:t>
            </a:r>
          </a:p>
          <a:p>
            <a:r>
              <a:rPr lang="en-GB" sz="4400" dirty="0" smtClean="0">
                <a:solidFill>
                  <a:srgbClr val="480048"/>
                </a:solidFill>
              </a:rPr>
              <a:t>(IP data)</a:t>
            </a:r>
            <a:endParaRPr lang="en-GB" sz="4400" dirty="0">
              <a:solidFill>
                <a:srgbClr val="480048"/>
              </a:solidFill>
            </a:endParaRPr>
          </a:p>
        </p:txBody>
      </p:sp>
      <p:sp>
        <p:nvSpPr>
          <p:cNvPr id="4" name="Subtitle 3"/>
          <p:cNvSpPr>
            <a:spLocks noGrp="1"/>
          </p:cNvSpPr>
          <p:nvPr>
            <p:ph type="subTitle" idx="1"/>
          </p:nvPr>
        </p:nvSpPr>
        <p:spPr>
          <a:xfrm>
            <a:off x="1524000" y="4110659"/>
            <a:ext cx="9144000" cy="1655762"/>
          </a:xfrm>
        </p:spPr>
        <p:txBody>
          <a:bodyPr>
            <a:normAutofit/>
          </a:bodyPr>
          <a:lstStyle/>
          <a:p>
            <a:r>
              <a:rPr lang="en-US" altLang="en-US" kern="0" dirty="0">
                <a:latin typeface="Calibri" panose="020F0502020204030204" pitchFamily="34" charset="0"/>
                <a:cs typeface="Calibri"/>
              </a:rPr>
              <a:t>R. </a:t>
            </a:r>
            <a:r>
              <a:rPr lang="en-US" altLang="en-US" kern="0" dirty="0" smtClean="0">
                <a:latin typeface="Calibri" panose="020F0502020204030204" pitchFamily="34" charset="0"/>
                <a:cs typeface="Calibri"/>
              </a:rPr>
              <a:t>Ramjiawan</a:t>
            </a:r>
            <a:endParaRPr lang="en-US" altLang="en-US" kern="0" dirty="0" smtClean="0">
              <a:latin typeface="Calibri" panose="020F0502020204030204" pitchFamily="34" charset="0"/>
              <a:cs typeface="Calibri"/>
            </a:endParaRPr>
          </a:p>
          <a:p>
            <a:r>
              <a:rPr lang="en-US" altLang="en-US" kern="0" dirty="0" smtClean="0">
                <a:latin typeface="+mn-lt"/>
                <a:cs typeface="Calibri"/>
              </a:rPr>
              <a:t>FONT meeting</a:t>
            </a:r>
            <a:endParaRPr lang="en-US" altLang="en-US" kern="0" dirty="0" smtClean="0">
              <a:latin typeface="+mn-lt"/>
              <a:cs typeface="Calibri"/>
            </a:endParaRPr>
          </a:p>
          <a:p>
            <a:r>
              <a:rPr lang="en-GB" sz="2000" i="1" dirty="0" smtClean="0">
                <a:latin typeface="+mn-lt"/>
              </a:rPr>
              <a:t>Friday, </a:t>
            </a:r>
            <a:r>
              <a:rPr lang="en-GB" sz="2000" i="1" dirty="0" smtClean="0">
                <a:latin typeface="+mn-lt"/>
              </a:rPr>
              <a:t>21</a:t>
            </a:r>
            <a:r>
              <a:rPr lang="en-GB" sz="2000" i="1" baseline="30000" dirty="0" smtClean="0">
                <a:latin typeface="+mn-lt"/>
              </a:rPr>
              <a:t>th</a:t>
            </a:r>
            <a:r>
              <a:rPr lang="en-GB" sz="2000" i="1" dirty="0" smtClean="0">
                <a:latin typeface="+mn-lt"/>
              </a:rPr>
              <a:t> </a:t>
            </a:r>
            <a:r>
              <a:rPr lang="en-GB" sz="2000" i="1" dirty="0" smtClean="0">
                <a:latin typeface="+mn-lt"/>
              </a:rPr>
              <a:t>June </a:t>
            </a:r>
            <a:r>
              <a:rPr lang="en-GB" sz="2000" i="1" dirty="0" smtClean="0">
                <a:latin typeface="+mn-lt"/>
              </a:rPr>
              <a:t>2019</a:t>
            </a:r>
            <a:endParaRPr lang="en-GB" sz="2000" i="1" dirty="0">
              <a:latin typeface="+mn-lt"/>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67273" y="70028"/>
            <a:ext cx="1157007" cy="1353273"/>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25875" y="70028"/>
            <a:ext cx="1353273" cy="1353273"/>
          </a:xfrm>
          <a:prstGeom prst="rect">
            <a:avLst/>
          </a:prstGeom>
        </p:spPr>
      </p:pic>
      <p:sp>
        <p:nvSpPr>
          <p:cNvPr id="2" name="Date Placeholder 1"/>
          <p:cNvSpPr>
            <a:spLocks noGrp="1"/>
          </p:cNvSpPr>
          <p:nvPr>
            <p:ph type="dt" sz="half" idx="10"/>
          </p:nvPr>
        </p:nvSpPr>
        <p:spPr/>
        <p:txBody>
          <a:bodyPr/>
          <a:lstStyle/>
          <a:p>
            <a:r>
              <a:rPr lang="en-US" smtClean="0"/>
              <a:t>21/06/2019</a:t>
            </a:r>
            <a:endParaRPr lang="en-GB"/>
          </a:p>
        </p:txBody>
      </p:sp>
      <p:sp>
        <p:nvSpPr>
          <p:cNvPr id="9" name="Slide Number Placeholder 8"/>
          <p:cNvSpPr>
            <a:spLocks noGrp="1"/>
          </p:cNvSpPr>
          <p:nvPr>
            <p:ph type="sldNum" sz="quarter" idx="12"/>
          </p:nvPr>
        </p:nvSpPr>
        <p:spPr/>
        <p:txBody>
          <a:bodyPr/>
          <a:lstStyle/>
          <a:p>
            <a:fld id="{B8ED5ECF-8316-4A29-AF44-CEA06D476B83}" type="slidenum">
              <a:rPr lang="en-GB" smtClean="0"/>
              <a:t>1</a:t>
            </a:fld>
            <a:endParaRPr lang="en-GB"/>
          </a:p>
        </p:txBody>
      </p:sp>
    </p:spTree>
    <p:extLst>
      <p:ext uri="{BB962C8B-B14F-4D97-AF65-F5344CB8AC3E}">
        <p14:creationId xmlns:p14="http://schemas.microsoft.com/office/powerpoint/2010/main" val="33832455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458" y="-78720"/>
            <a:ext cx="10515600" cy="1325563"/>
          </a:xfrm>
        </p:spPr>
        <p:txBody>
          <a:bodyPr>
            <a:normAutofit/>
          </a:bodyPr>
          <a:lstStyle/>
          <a:p>
            <a:r>
              <a:rPr lang="en-GB" sz="3400" dirty="0" smtClean="0"/>
              <a:t>Jitter on waist as a function of sample number</a:t>
            </a:r>
            <a:endParaRPr lang="en-GB" sz="3400" dirty="0"/>
          </a:p>
        </p:txBody>
      </p:sp>
      <p:sp>
        <p:nvSpPr>
          <p:cNvPr id="6" name="TextBox 5"/>
          <p:cNvSpPr txBox="1"/>
          <p:nvPr/>
        </p:nvSpPr>
        <p:spPr>
          <a:xfrm>
            <a:off x="2564003" y="2154156"/>
            <a:ext cx="4699000" cy="707886"/>
          </a:xfrm>
          <a:prstGeom prst="rect">
            <a:avLst/>
          </a:prstGeom>
          <a:noFill/>
        </p:spPr>
        <p:txBody>
          <a:bodyPr wrap="square" rtlCol="0">
            <a:spAutoFit/>
          </a:bodyPr>
          <a:lstStyle/>
          <a:p>
            <a:r>
              <a:rPr lang="en-GB" sz="2000" dirty="0" smtClean="0"/>
              <a:t>fbRun8</a:t>
            </a:r>
          </a:p>
          <a:p>
            <a:r>
              <a:rPr lang="en-GB" sz="2000" dirty="0" smtClean="0"/>
              <a:t>20 dB</a:t>
            </a:r>
            <a:endParaRPr lang="en-GB" sz="2000" dirty="0"/>
          </a:p>
        </p:txBody>
      </p:sp>
      <p:sp>
        <p:nvSpPr>
          <p:cNvPr id="11" name="Date Placeholder 10"/>
          <p:cNvSpPr>
            <a:spLocks noGrp="1"/>
          </p:cNvSpPr>
          <p:nvPr>
            <p:ph type="dt" sz="half" idx="10"/>
          </p:nvPr>
        </p:nvSpPr>
        <p:spPr/>
        <p:txBody>
          <a:bodyPr/>
          <a:lstStyle/>
          <a:p>
            <a:r>
              <a:rPr lang="en-US" smtClean="0"/>
              <a:t>21/06/2019</a:t>
            </a:r>
            <a:endParaRPr lang="en-GB"/>
          </a:p>
        </p:txBody>
      </p:sp>
      <p:sp>
        <p:nvSpPr>
          <p:cNvPr id="12" name="Slide Number Placeholder 11"/>
          <p:cNvSpPr>
            <a:spLocks noGrp="1"/>
          </p:cNvSpPr>
          <p:nvPr>
            <p:ph type="sldNum" sz="quarter" idx="12"/>
          </p:nvPr>
        </p:nvSpPr>
        <p:spPr/>
        <p:txBody>
          <a:bodyPr/>
          <a:lstStyle/>
          <a:p>
            <a:fld id="{9444749F-C5D3-4761-B0ED-6CEC6E0F667F}" type="slidenum">
              <a:rPr lang="en-GB" smtClean="0"/>
              <a:t>10</a:t>
            </a:fld>
            <a:endParaRPr lang="en-GB"/>
          </a:p>
        </p:txBody>
      </p:sp>
      <p:graphicFrame>
        <p:nvGraphicFramePr>
          <p:cNvPr id="13" name="Chart 12"/>
          <p:cNvGraphicFramePr>
            <a:graphicFrameLocks/>
          </p:cNvGraphicFramePr>
          <p:nvPr>
            <p:extLst>
              <p:ext uri="{D42A27DB-BD31-4B8C-83A1-F6EECF244321}">
                <p14:modId xmlns:p14="http://schemas.microsoft.com/office/powerpoint/2010/main" val="171145897"/>
              </p:ext>
            </p:extLst>
          </p:nvPr>
        </p:nvGraphicFramePr>
        <p:xfrm>
          <a:off x="144559" y="2670642"/>
          <a:ext cx="5646642" cy="4050833"/>
        </p:xfrm>
        <a:graphic>
          <a:graphicData uri="http://schemas.openxmlformats.org/drawingml/2006/chart">
            <c:chart xmlns:c="http://schemas.openxmlformats.org/drawingml/2006/chart" xmlns:r="http://schemas.openxmlformats.org/officeDocument/2006/relationships" r:id="rId2"/>
          </a:graphicData>
        </a:graphic>
      </p:graphicFrame>
      <p:cxnSp>
        <p:nvCxnSpPr>
          <p:cNvPr id="15" name="Straight Connector 14"/>
          <p:cNvCxnSpPr/>
          <p:nvPr/>
        </p:nvCxnSpPr>
        <p:spPr>
          <a:xfrm>
            <a:off x="5838486" y="3441631"/>
            <a:ext cx="482599" cy="0"/>
          </a:xfrm>
          <a:prstGeom prst="line">
            <a:avLst/>
          </a:prstGeom>
          <a:ln w="31750">
            <a:solidFill>
              <a:srgbClr val="5B9BD5"/>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838486" y="3692456"/>
            <a:ext cx="482599" cy="0"/>
          </a:xfrm>
          <a:prstGeom prst="line">
            <a:avLst/>
          </a:prstGeom>
          <a:ln w="31750">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838486" y="3943281"/>
            <a:ext cx="482599" cy="0"/>
          </a:xfrm>
          <a:prstGeom prst="line">
            <a:avLst/>
          </a:prstGeom>
          <a:ln w="31750">
            <a:solidFill>
              <a:srgbClr val="A5A5A5"/>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838486" y="4194106"/>
            <a:ext cx="482599" cy="0"/>
          </a:xfrm>
          <a:prstGeom prst="line">
            <a:avLst/>
          </a:prstGeom>
          <a:ln w="317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838486" y="4444931"/>
            <a:ext cx="482599" cy="0"/>
          </a:xfrm>
          <a:prstGeom prst="line">
            <a:avLst/>
          </a:prstGeom>
          <a:ln w="31750">
            <a:solidFill>
              <a:srgbClr val="4472C4"/>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838486" y="2670642"/>
            <a:ext cx="1663699" cy="553998"/>
          </a:xfrm>
          <a:prstGeom prst="rect">
            <a:avLst/>
          </a:prstGeom>
          <a:noFill/>
        </p:spPr>
        <p:txBody>
          <a:bodyPr wrap="square" rtlCol="0">
            <a:spAutoFit/>
          </a:bodyPr>
          <a:lstStyle/>
          <a:p>
            <a:r>
              <a:rPr lang="en-GB" sz="1500" dirty="0" smtClean="0"/>
              <a:t>No. samples integrated</a:t>
            </a:r>
            <a:endParaRPr lang="en-GB" sz="1500" dirty="0"/>
          </a:p>
        </p:txBody>
      </p:sp>
      <p:sp>
        <p:nvSpPr>
          <p:cNvPr id="23" name="TextBox 22"/>
          <p:cNvSpPr txBox="1"/>
          <p:nvPr/>
        </p:nvSpPr>
        <p:spPr>
          <a:xfrm>
            <a:off x="6492537" y="3243089"/>
            <a:ext cx="770466" cy="1400383"/>
          </a:xfrm>
          <a:prstGeom prst="rect">
            <a:avLst/>
          </a:prstGeom>
          <a:noFill/>
        </p:spPr>
        <p:txBody>
          <a:bodyPr wrap="square" rtlCol="0">
            <a:spAutoFit/>
          </a:bodyPr>
          <a:lstStyle/>
          <a:p>
            <a:r>
              <a:rPr lang="en-GB" sz="1700" dirty="0" smtClean="0"/>
              <a:t>1</a:t>
            </a:r>
          </a:p>
          <a:p>
            <a:r>
              <a:rPr lang="en-GB" sz="1700" dirty="0" smtClean="0"/>
              <a:t>2</a:t>
            </a:r>
          </a:p>
          <a:p>
            <a:r>
              <a:rPr lang="en-GB" sz="1700" dirty="0" smtClean="0"/>
              <a:t>3</a:t>
            </a:r>
          </a:p>
          <a:p>
            <a:r>
              <a:rPr lang="en-GB" sz="1700" dirty="0" smtClean="0"/>
              <a:t>4</a:t>
            </a:r>
          </a:p>
          <a:p>
            <a:r>
              <a:rPr lang="en-GB" sz="1700" dirty="0"/>
              <a:t>5</a:t>
            </a:r>
          </a:p>
        </p:txBody>
      </p:sp>
      <p:sp>
        <p:nvSpPr>
          <p:cNvPr id="24" name="TextBox 23"/>
          <p:cNvSpPr txBox="1"/>
          <p:nvPr/>
        </p:nvSpPr>
        <p:spPr>
          <a:xfrm>
            <a:off x="603115" y="1536970"/>
            <a:ext cx="9734685" cy="369332"/>
          </a:xfrm>
          <a:prstGeom prst="rect">
            <a:avLst/>
          </a:prstGeom>
          <a:noFill/>
        </p:spPr>
        <p:txBody>
          <a:bodyPr wrap="square" rtlCol="0">
            <a:spAutoFit/>
          </a:bodyPr>
          <a:lstStyle/>
          <a:p>
            <a:r>
              <a:rPr lang="en-GB" dirty="0" smtClean="0"/>
              <a:t>Plots enlarged on next slide. </a:t>
            </a:r>
            <a:endParaRPr lang="en-GB" dirty="0"/>
          </a:p>
        </p:txBody>
      </p:sp>
      <p:graphicFrame>
        <p:nvGraphicFramePr>
          <p:cNvPr id="25" name="Chart 24"/>
          <p:cNvGraphicFramePr>
            <a:graphicFrameLocks/>
          </p:cNvGraphicFramePr>
          <p:nvPr>
            <p:extLst>
              <p:ext uri="{D42A27DB-BD31-4B8C-83A1-F6EECF244321}">
                <p14:modId xmlns:p14="http://schemas.microsoft.com/office/powerpoint/2010/main" val="857014307"/>
              </p:ext>
            </p:extLst>
          </p:nvPr>
        </p:nvGraphicFramePr>
        <p:xfrm>
          <a:off x="6848273" y="2670642"/>
          <a:ext cx="5094454" cy="4050833"/>
        </p:xfrm>
        <a:graphic>
          <a:graphicData uri="http://schemas.openxmlformats.org/drawingml/2006/chart">
            <c:chart xmlns:c="http://schemas.openxmlformats.org/drawingml/2006/chart" xmlns:r="http://schemas.openxmlformats.org/officeDocument/2006/relationships" r:id="rId3"/>
          </a:graphicData>
        </a:graphic>
      </p:graphicFrame>
      <p:sp>
        <p:nvSpPr>
          <p:cNvPr id="26" name="TextBox 25"/>
          <p:cNvSpPr txBox="1"/>
          <p:nvPr/>
        </p:nvSpPr>
        <p:spPr>
          <a:xfrm>
            <a:off x="9223891" y="2168729"/>
            <a:ext cx="4699000" cy="707886"/>
          </a:xfrm>
          <a:prstGeom prst="rect">
            <a:avLst/>
          </a:prstGeom>
          <a:noFill/>
        </p:spPr>
        <p:txBody>
          <a:bodyPr wrap="square" rtlCol="0">
            <a:spAutoFit/>
          </a:bodyPr>
          <a:lstStyle/>
          <a:p>
            <a:r>
              <a:rPr lang="en-GB" sz="2000" dirty="0" smtClean="0"/>
              <a:t>fbRun7</a:t>
            </a:r>
          </a:p>
          <a:p>
            <a:r>
              <a:rPr lang="en-GB" sz="2000" dirty="0"/>
              <a:t>3</a:t>
            </a:r>
            <a:r>
              <a:rPr lang="en-GB" sz="2000" dirty="0" smtClean="0"/>
              <a:t>0 dB</a:t>
            </a:r>
            <a:endParaRPr lang="en-GB" sz="2000" dirty="0"/>
          </a:p>
        </p:txBody>
      </p:sp>
    </p:spTree>
    <p:extLst>
      <p:ext uri="{BB962C8B-B14F-4D97-AF65-F5344CB8AC3E}">
        <p14:creationId xmlns:p14="http://schemas.microsoft.com/office/powerpoint/2010/main" val="27128189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458" y="-78720"/>
            <a:ext cx="10515600" cy="1325563"/>
          </a:xfrm>
        </p:spPr>
        <p:txBody>
          <a:bodyPr>
            <a:normAutofit/>
          </a:bodyPr>
          <a:lstStyle/>
          <a:p>
            <a:r>
              <a:rPr lang="en-GB" sz="3400" dirty="0" smtClean="0"/>
              <a:t>Jitter on waist as a function of sample number</a:t>
            </a:r>
            <a:endParaRPr lang="en-GB" sz="3400" dirty="0"/>
          </a:p>
        </p:txBody>
      </p:sp>
      <p:sp>
        <p:nvSpPr>
          <p:cNvPr id="6" name="TextBox 5"/>
          <p:cNvSpPr txBox="1"/>
          <p:nvPr/>
        </p:nvSpPr>
        <p:spPr>
          <a:xfrm>
            <a:off x="2564003" y="1541157"/>
            <a:ext cx="4699000" cy="707886"/>
          </a:xfrm>
          <a:prstGeom prst="rect">
            <a:avLst/>
          </a:prstGeom>
          <a:noFill/>
        </p:spPr>
        <p:txBody>
          <a:bodyPr wrap="square" rtlCol="0">
            <a:spAutoFit/>
          </a:bodyPr>
          <a:lstStyle/>
          <a:p>
            <a:r>
              <a:rPr lang="en-GB" sz="2000" dirty="0" smtClean="0"/>
              <a:t>fbRun8</a:t>
            </a:r>
          </a:p>
          <a:p>
            <a:r>
              <a:rPr lang="en-GB" sz="2000" dirty="0" smtClean="0"/>
              <a:t>20 dB</a:t>
            </a:r>
            <a:endParaRPr lang="en-GB" sz="2000" dirty="0"/>
          </a:p>
        </p:txBody>
      </p:sp>
      <p:sp>
        <p:nvSpPr>
          <p:cNvPr id="11" name="Date Placeholder 10"/>
          <p:cNvSpPr>
            <a:spLocks noGrp="1"/>
          </p:cNvSpPr>
          <p:nvPr>
            <p:ph type="dt" sz="half" idx="10"/>
          </p:nvPr>
        </p:nvSpPr>
        <p:spPr/>
        <p:txBody>
          <a:bodyPr/>
          <a:lstStyle/>
          <a:p>
            <a:r>
              <a:rPr lang="en-US" smtClean="0"/>
              <a:t>21/06/2019</a:t>
            </a:r>
            <a:endParaRPr lang="en-GB"/>
          </a:p>
        </p:txBody>
      </p:sp>
      <p:sp>
        <p:nvSpPr>
          <p:cNvPr id="12" name="Slide Number Placeholder 11"/>
          <p:cNvSpPr>
            <a:spLocks noGrp="1"/>
          </p:cNvSpPr>
          <p:nvPr>
            <p:ph type="sldNum" sz="quarter" idx="12"/>
          </p:nvPr>
        </p:nvSpPr>
        <p:spPr/>
        <p:txBody>
          <a:bodyPr/>
          <a:lstStyle/>
          <a:p>
            <a:fld id="{9444749F-C5D3-4761-B0ED-6CEC6E0F667F}" type="slidenum">
              <a:rPr lang="en-GB" smtClean="0"/>
              <a:t>11</a:t>
            </a:fld>
            <a:endParaRPr lang="en-GB"/>
          </a:p>
        </p:txBody>
      </p:sp>
      <p:graphicFrame>
        <p:nvGraphicFramePr>
          <p:cNvPr id="13" name="Chart 12"/>
          <p:cNvGraphicFramePr>
            <a:graphicFrameLocks/>
          </p:cNvGraphicFramePr>
          <p:nvPr>
            <p:extLst>
              <p:ext uri="{D42A27DB-BD31-4B8C-83A1-F6EECF244321}">
                <p14:modId xmlns:p14="http://schemas.microsoft.com/office/powerpoint/2010/main" val="2472903234"/>
              </p:ext>
            </p:extLst>
          </p:nvPr>
        </p:nvGraphicFramePr>
        <p:xfrm>
          <a:off x="144559" y="2057643"/>
          <a:ext cx="5646642" cy="4050833"/>
        </p:xfrm>
        <a:graphic>
          <a:graphicData uri="http://schemas.openxmlformats.org/drawingml/2006/chart">
            <c:chart xmlns:c="http://schemas.openxmlformats.org/drawingml/2006/chart" xmlns:r="http://schemas.openxmlformats.org/officeDocument/2006/relationships" r:id="rId2"/>
          </a:graphicData>
        </a:graphic>
      </p:graphicFrame>
      <p:cxnSp>
        <p:nvCxnSpPr>
          <p:cNvPr id="15" name="Straight Connector 14"/>
          <p:cNvCxnSpPr/>
          <p:nvPr/>
        </p:nvCxnSpPr>
        <p:spPr>
          <a:xfrm>
            <a:off x="5660686" y="3253503"/>
            <a:ext cx="482599" cy="0"/>
          </a:xfrm>
          <a:prstGeom prst="line">
            <a:avLst/>
          </a:prstGeom>
          <a:ln w="31750">
            <a:solidFill>
              <a:srgbClr val="5B9BD5"/>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660686" y="3504328"/>
            <a:ext cx="482599" cy="0"/>
          </a:xfrm>
          <a:prstGeom prst="line">
            <a:avLst/>
          </a:prstGeom>
          <a:ln w="31750">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660686" y="3755153"/>
            <a:ext cx="482599" cy="0"/>
          </a:xfrm>
          <a:prstGeom prst="line">
            <a:avLst/>
          </a:prstGeom>
          <a:ln w="31750">
            <a:solidFill>
              <a:srgbClr val="A5A5A5"/>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660686" y="4005978"/>
            <a:ext cx="482599" cy="0"/>
          </a:xfrm>
          <a:prstGeom prst="line">
            <a:avLst/>
          </a:prstGeom>
          <a:ln w="317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660686" y="4256803"/>
            <a:ext cx="482599" cy="0"/>
          </a:xfrm>
          <a:prstGeom prst="line">
            <a:avLst/>
          </a:prstGeom>
          <a:ln w="31750">
            <a:solidFill>
              <a:srgbClr val="4472C4"/>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660686" y="2482514"/>
            <a:ext cx="1663699" cy="553998"/>
          </a:xfrm>
          <a:prstGeom prst="rect">
            <a:avLst/>
          </a:prstGeom>
          <a:noFill/>
        </p:spPr>
        <p:txBody>
          <a:bodyPr wrap="square" rtlCol="0">
            <a:spAutoFit/>
          </a:bodyPr>
          <a:lstStyle/>
          <a:p>
            <a:r>
              <a:rPr lang="en-GB" sz="1500" dirty="0" smtClean="0"/>
              <a:t>No. samples integrated</a:t>
            </a:r>
            <a:endParaRPr lang="en-GB" sz="1500" dirty="0"/>
          </a:p>
        </p:txBody>
      </p:sp>
      <p:sp>
        <p:nvSpPr>
          <p:cNvPr id="23" name="TextBox 22"/>
          <p:cNvSpPr txBox="1"/>
          <p:nvPr/>
        </p:nvSpPr>
        <p:spPr>
          <a:xfrm>
            <a:off x="6314737" y="3054961"/>
            <a:ext cx="770466" cy="1400383"/>
          </a:xfrm>
          <a:prstGeom prst="rect">
            <a:avLst/>
          </a:prstGeom>
          <a:noFill/>
        </p:spPr>
        <p:txBody>
          <a:bodyPr wrap="square" rtlCol="0">
            <a:spAutoFit/>
          </a:bodyPr>
          <a:lstStyle/>
          <a:p>
            <a:r>
              <a:rPr lang="en-GB" sz="1700" dirty="0" smtClean="0"/>
              <a:t>1</a:t>
            </a:r>
          </a:p>
          <a:p>
            <a:r>
              <a:rPr lang="en-GB" sz="1700" dirty="0" smtClean="0"/>
              <a:t>2</a:t>
            </a:r>
          </a:p>
          <a:p>
            <a:r>
              <a:rPr lang="en-GB" sz="1700" dirty="0" smtClean="0"/>
              <a:t>3</a:t>
            </a:r>
          </a:p>
          <a:p>
            <a:r>
              <a:rPr lang="en-GB" sz="1700" dirty="0" smtClean="0"/>
              <a:t>4</a:t>
            </a:r>
          </a:p>
          <a:p>
            <a:r>
              <a:rPr lang="en-GB" sz="1700" dirty="0"/>
              <a:t>5</a:t>
            </a:r>
          </a:p>
        </p:txBody>
      </p:sp>
      <p:graphicFrame>
        <p:nvGraphicFramePr>
          <p:cNvPr id="25" name="Chart 24"/>
          <p:cNvGraphicFramePr>
            <a:graphicFrameLocks/>
          </p:cNvGraphicFramePr>
          <p:nvPr>
            <p:extLst>
              <p:ext uri="{D42A27DB-BD31-4B8C-83A1-F6EECF244321}">
                <p14:modId xmlns:p14="http://schemas.microsoft.com/office/powerpoint/2010/main" val="769814434"/>
              </p:ext>
            </p:extLst>
          </p:nvPr>
        </p:nvGraphicFramePr>
        <p:xfrm>
          <a:off x="6800059" y="2153343"/>
          <a:ext cx="5326027" cy="4050833"/>
        </p:xfrm>
        <a:graphic>
          <a:graphicData uri="http://schemas.openxmlformats.org/drawingml/2006/chart">
            <c:chart xmlns:c="http://schemas.openxmlformats.org/drawingml/2006/chart" xmlns:r="http://schemas.openxmlformats.org/officeDocument/2006/relationships" r:id="rId3"/>
          </a:graphicData>
        </a:graphic>
      </p:graphicFrame>
      <p:sp>
        <p:nvSpPr>
          <p:cNvPr id="26" name="TextBox 25"/>
          <p:cNvSpPr txBox="1"/>
          <p:nvPr/>
        </p:nvSpPr>
        <p:spPr>
          <a:xfrm>
            <a:off x="9207849" y="1577131"/>
            <a:ext cx="4699000" cy="707886"/>
          </a:xfrm>
          <a:prstGeom prst="rect">
            <a:avLst/>
          </a:prstGeom>
          <a:noFill/>
        </p:spPr>
        <p:txBody>
          <a:bodyPr wrap="square" rtlCol="0">
            <a:spAutoFit/>
          </a:bodyPr>
          <a:lstStyle/>
          <a:p>
            <a:r>
              <a:rPr lang="en-GB" sz="2000" dirty="0" smtClean="0"/>
              <a:t>fbRun7</a:t>
            </a:r>
          </a:p>
          <a:p>
            <a:r>
              <a:rPr lang="en-GB" sz="2000" dirty="0"/>
              <a:t>3</a:t>
            </a:r>
            <a:r>
              <a:rPr lang="en-GB" sz="2000" dirty="0" smtClean="0"/>
              <a:t>0 dB</a:t>
            </a:r>
            <a:endParaRPr lang="en-GB" sz="2000" dirty="0"/>
          </a:p>
        </p:txBody>
      </p:sp>
    </p:spTree>
    <p:extLst>
      <p:ext uri="{BB962C8B-B14F-4D97-AF65-F5344CB8AC3E}">
        <p14:creationId xmlns:p14="http://schemas.microsoft.com/office/powerpoint/2010/main" val="29116537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3378821"/>
            <a:ext cx="12192000" cy="145160"/>
          </a:xfrm>
          <a:prstGeom prst="rect">
            <a:avLst/>
          </a:prstGeom>
          <a:solidFill>
            <a:srgbClr val="480048"/>
          </a:solidFill>
          <a:ln w="19050">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p:cNvSpPr txBox="1">
            <a:spLocks/>
          </p:cNvSpPr>
          <p:nvPr/>
        </p:nvSpPr>
        <p:spPr>
          <a:xfrm>
            <a:off x="286331" y="1092821"/>
            <a:ext cx="11804074"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Century Gothic" panose="020B0502020202020204" pitchFamily="34" charset="0"/>
                <a:ea typeface="+mj-ea"/>
                <a:cs typeface="+mj-cs"/>
              </a:defRPr>
            </a:lvl1pPr>
          </a:lstStyle>
          <a:p>
            <a:r>
              <a:rPr lang="en-GB" sz="4000" dirty="0" smtClean="0"/>
              <a:t>fbRun14 / AQD0FFyScan1</a:t>
            </a:r>
            <a:endParaRPr lang="en-GB" sz="4000" dirty="0">
              <a:solidFill>
                <a:srgbClr val="480048"/>
              </a:solidFill>
            </a:endParaRPr>
          </a:p>
        </p:txBody>
      </p:sp>
      <p:sp>
        <p:nvSpPr>
          <p:cNvPr id="2" name="Date Placeholder 1"/>
          <p:cNvSpPr>
            <a:spLocks noGrp="1"/>
          </p:cNvSpPr>
          <p:nvPr>
            <p:ph type="dt" sz="half" idx="10"/>
          </p:nvPr>
        </p:nvSpPr>
        <p:spPr/>
        <p:txBody>
          <a:bodyPr/>
          <a:lstStyle/>
          <a:p>
            <a:r>
              <a:rPr lang="en-US" smtClean="0"/>
              <a:t>21/06/2019</a:t>
            </a:r>
            <a:endParaRPr lang="en-GB"/>
          </a:p>
        </p:txBody>
      </p:sp>
      <p:sp>
        <p:nvSpPr>
          <p:cNvPr id="4" name="Slide Number Placeholder 3"/>
          <p:cNvSpPr>
            <a:spLocks noGrp="1"/>
          </p:cNvSpPr>
          <p:nvPr>
            <p:ph type="sldNum" sz="quarter" idx="12"/>
          </p:nvPr>
        </p:nvSpPr>
        <p:spPr/>
        <p:txBody>
          <a:bodyPr/>
          <a:lstStyle/>
          <a:p>
            <a:fld id="{B8ED5ECF-8316-4A29-AF44-CEA06D476B83}" type="slidenum">
              <a:rPr lang="en-GB" smtClean="0"/>
              <a:t>12</a:t>
            </a:fld>
            <a:endParaRPr lang="en-GB"/>
          </a:p>
        </p:txBody>
      </p:sp>
      <p:sp>
        <p:nvSpPr>
          <p:cNvPr id="9" name="Title 1"/>
          <p:cNvSpPr txBox="1">
            <a:spLocks/>
          </p:cNvSpPr>
          <p:nvPr/>
        </p:nvSpPr>
        <p:spPr>
          <a:xfrm>
            <a:off x="193963" y="3823590"/>
            <a:ext cx="11804074"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Century Gothic" panose="020B0502020202020204" pitchFamily="34" charset="0"/>
                <a:ea typeface="+mj-ea"/>
                <a:cs typeface="+mj-cs"/>
              </a:defRPr>
            </a:lvl1pPr>
          </a:lstStyle>
          <a:p>
            <a:r>
              <a:rPr lang="en-GB" sz="3200" dirty="0" smtClean="0"/>
              <a:t>13/06/2019</a:t>
            </a:r>
          </a:p>
          <a:p>
            <a:r>
              <a:rPr lang="en-GB" sz="3200" dirty="0" smtClean="0"/>
              <a:t>30 dB</a:t>
            </a:r>
          </a:p>
          <a:p>
            <a:r>
              <a:rPr lang="en-GB" sz="3200" dirty="0" smtClean="0"/>
              <a:t>Interleaved feedback</a:t>
            </a:r>
            <a:endParaRPr lang="en-GB" sz="3200" dirty="0"/>
          </a:p>
          <a:p>
            <a:endParaRPr lang="en-GB" sz="3200" dirty="0" smtClean="0"/>
          </a:p>
          <a:p>
            <a:endParaRPr lang="en-GB" sz="3200" dirty="0"/>
          </a:p>
        </p:txBody>
      </p:sp>
    </p:spTree>
    <p:extLst>
      <p:ext uri="{BB962C8B-B14F-4D97-AF65-F5344CB8AC3E}">
        <p14:creationId xmlns:p14="http://schemas.microsoft.com/office/powerpoint/2010/main" val="19571414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fbRun14</a:t>
            </a:r>
            <a:endParaRPr lang="en-GB" dirty="0"/>
          </a:p>
        </p:txBody>
      </p:sp>
      <p:pic>
        <p:nvPicPr>
          <p:cNvPr id="10" name="Picture 9"/>
          <p:cNvPicPr>
            <a:picLocks noChangeAspect="1"/>
          </p:cNvPicPr>
          <p:nvPr/>
        </p:nvPicPr>
        <p:blipFill>
          <a:blip r:embed="rId2"/>
          <a:stretch>
            <a:fillRect/>
          </a:stretch>
        </p:blipFill>
        <p:spPr>
          <a:xfrm>
            <a:off x="-1188988" y="1957257"/>
            <a:ext cx="9001427" cy="4270904"/>
          </a:xfrm>
          <a:prstGeom prst="rect">
            <a:avLst/>
          </a:prstGeom>
        </p:spPr>
      </p:pic>
      <p:pic>
        <p:nvPicPr>
          <p:cNvPr id="11" name="Picture 10"/>
          <p:cNvPicPr>
            <a:picLocks noChangeAspect="1"/>
          </p:cNvPicPr>
          <p:nvPr/>
        </p:nvPicPr>
        <p:blipFill>
          <a:blip r:embed="rId3"/>
          <a:stretch>
            <a:fillRect/>
          </a:stretch>
        </p:blipFill>
        <p:spPr>
          <a:xfrm>
            <a:off x="4109886" y="2085446"/>
            <a:ext cx="9001427" cy="4270904"/>
          </a:xfrm>
          <a:prstGeom prst="rect">
            <a:avLst/>
          </a:prstGeom>
        </p:spPr>
      </p:pic>
      <p:sp>
        <p:nvSpPr>
          <p:cNvPr id="12" name="Date Placeholder 11"/>
          <p:cNvSpPr>
            <a:spLocks noGrp="1"/>
          </p:cNvSpPr>
          <p:nvPr>
            <p:ph type="dt" sz="half" idx="10"/>
          </p:nvPr>
        </p:nvSpPr>
        <p:spPr/>
        <p:txBody>
          <a:bodyPr/>
          <a:lstStyle/>
          <a:p>
            <a:r>
              <a:rPr lang="en-US" smtClean="0"/>
              <a:t>21/06/2019</a:t>
            </a:r>
            <a:endParaRPr lang="en-GB"/>
          </a:p>
        </p:txBody>
      </p:sp>
      <p:sp>
        <p:nvSpPr>
          <p:cNvPr id="13" name="Slide Number Placeholder 12"/>
          <p:cNvSpPr>
            <a:spLocks noGrp="1"/>
          </p:cNvSpPr>
          <p:nvPr>
            <p:ph type="sldNum" sz="quarter" idx="12"/>
          </p:nvPr>
        </p:nvSpPr>
        <p:spPr/>
        <p:txBody>
          <a:bodyPr/>
          <a:lstStyle/>
          <a:p>
            <a:fld id="{9444749F-C5D3-4761-B0ED-6CEC6E0F667F}" type="slidenum">
              <a:rPr lang="en-GB" smtClean="0"/>
              <a:t>13</a:t>
            </a:fld>
            <a:endParaRPr lang="en-GB"/>
          </a:p>
        </p:txBody>
      </p:sp>
      <p:sp>
        <p:nvSpPr>
          <p:cNvPr id="14" name="TextBox 13"/>
          <p:cNvSpPr txBox="1"/>
          <p:nvPr/>
        </p:nvSpPr>
        <p:spPr>
          <a:xfrm>
            <a:off x="3200400" y="1472328"/>
            <a:ext cx="1562100" cy="477054"/>
          </a:xfrm>
          <a:prstGeom prst="rect">
            <a:avLst/>
          </a:prstGeom>
          <a:noFill/>
        </p:spPr>
        <p:txBody>
          <a:bodyPr wrap="square" rtlCol="0">
            <a:spAutoFit/>
          </a:bodyPr>
          <a:lstStyle/>
          <a:p>
            <a:r>
              <a:rPr lang="en-GB" sz="2500" dirty="0" smtClean="0"/>
              <a:t>IPB</a:t>
            </a:r>
            <a:endParaRPr lang="en-GB" sz="2500" dirty="0"/>
          </a:p>
        </p:txBody>
      </p:sp>
      <p:sp>
        <p:nvSpPr>
          <p:cNvPr id="15" name="TextBox 14"/>
          <p:cNvSpPr txBox="1"/>
          <p:nvPr/>
        </p:nvSpPr>
        <p:spPr>
          <a:xfrm>
            <a:off x="8737600" y="1472328"/>
            <a:ext cx="1562100" cy="477054"/>
          </a:xfrm>
          <a:prstGeom prst="rect">
            <a:avLst/>
          </a:prstGeom>
          <a:noFill/>
        </p:spPr>
        <p:txBody>
          <a:bodyPr wrap="square" rtlCol="0">
            <a:spAutoFit/>
          </a:bodyPr>
          <a:lstStyle/>
          <a:p>
            <a:r>
              <a:rPr lang="en-GB" sz="2500" dirty="0" smtClean="0"/>
              <a:t>IPC</a:t>
            </a:r>
            <a:endParaRPr lang="en-GB" sz="2500" dirty="0"/>
          </a:p>
        </p:txBody>
      </p:sp>
      <p:sp>
        <p:nvSpPr>
          <p:cNvPr id="16" name="TextBox 15"/>
          <p:cNvSpPr txBox="1"/>
          <p:nvPr/>
        </p:nvSpPr>
        <p:spPr>
          <a:xfrm>
            <a:off x="4002232" y="4506791"/>
            <a:ext cx="3994484" cy="1015663"/>
          </a:xfrm>
          <a:prstGeom prst="rect">
            <a:avLst/>
          </a:prstGeom>
          <a:noFill/>
        </p:spPr>
        <p:txBody>
          <a:bodyPr wrap="square" rtlCol="0">
            <a:spAutoFit/>
          </a:bodyPr>
          <a:lstStyle/>
          <a:p>
            <a:r>
              <a:rPr lang="en-GB" sz="2000" dirty="0" smtClean="0"/>
              <a:t>IP: 228 to 278 nm</a:t>
            </a:r>
          </a:p>
          <a:p>
            <a:r>
              <a:rPr lang="en-GB" sz="2000" dirty="0" smtClean="0"/>
              <a:t>IPB: 9 um to 2.54 um</a:t>
            </a:r>
          </a:p>
          <a:p>
            <a:r>
              <a:rPr lang="en-GB" sz="2000" dirty="0" smtClean="0"/>
              <a:t>IPC: 9.1 um to 2.66 um</a:t>
            </a:r>
          </a:p>
        </p:txBody>
      </p:sp>
    </p:spTree>
    <p:extLst>
      <p:ext uri="{BB962C8B-B14F-4D97-AF65-F5344CB8AC3E}">
        <p14:creationId xmlns:p14="http://schemas.microsoft.com/office/powerpoint/2010/main" val="1932155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stretch>
            <a:fillRect/>
          </a:stretch>
        </p:blipFill>
        <p:spPr>
          <a:xfrm>
            <a:off x="6337363" y="2327009"/>
            <a:ext cx="5261639" cy="3950485"/>
          </a:xfrm>
          <a:prstGeom prst="rect">
            <a:avLst/>
          </a:prstGeom>
        </p:spPr>
      </p:pic>
      <p:pic>
        <p:nvPicPr>
          <p:cNvPr id="19" name="Picture 18"/>
          <p:cNvPicPr>
            <a:picLocks noChangeAspect="1"/>
          </p:cNvPicPr>
          <p:nvPr/>
        </p:nvPicPr>
        <p:blipFill>
          <a:blip r:embed="rId3"/>
          <a:stretch>
            <a:fillRect/>
          </a:stretch>
        </p:blipFill>
        <p:spPr>
          <a:xfrm>
            <a:off x="431899" y="2430429"/>
            <a:ext cx="5690856" cy="3736025"/>
          </a:xfrm>
          <a:prstGeom prst="rect">
            <a:avLst/>
          </a:prstGeom>
        </p:spPr>
      </p:pic>
      <p:sp>
        <p:nvSpPr>
          <p:cNvPr id="2" name="Title 1"/>
          <p:cNvSpPr>
            <a:spLocks noGrp="1"/>
          </p:cNvSpPr>
          <p:nvPr>
            <p:ph type="title"/>
          </p:nvPr>
        </p:nvSpPr>
        <p:spPr/>
        <p:txBody>
          <a:bodyPr/>
          <a:lstStyle/>
          <a:p>
            <a:r>
              <a:rPr lang="en-GB" dirty="0" smtClean="0"/>
              <a:t>Interpolated jitter</a:t>
            </a:r>
            <a:endParaRPr lang="en-GB" dirty="0"/>
          </a:p>
        </p:txBody>
      </p:sp>
      <p:sp>
        <p:nvSpPr>
          <p:cNvPr id="8" name="Date Placeholder 7"/>
          <p:cNvSpPr>
            <a:spLocks noGrp="1"/>
          </p:cNvSpPr>
          <p:nvPr>
            <p:ph type="dt" sz="half" idx="10"/>
          </p:nvPr>
        </p:nvSpPr>
        <p:spPr/>
        <p:txBody>
          <a:bodyPr/>
          <a:lstStyle/>
          <a:p>
            <a:r>
              <a:rPr lang="en-US" smtClean="0"/>
              <a:t>21/06/2019</a:t>
            </a:r>
            <a:endParaRPr lang="en-GB"/>
          </a:p>
        </p:txBody>
      </p:sp>
      <p:sp>
        <p:nvSpPr>
          <p:cNvPr id="9" name="Slide Number Placeholder 8"/>
          <p:cNvSpPr>
            <a:spLocks noGrp="1"/>
          </p:cNvSpPr>
          <p:nvPr>
            <p:ph type="sldNum" sz="quarter" idx="12"/>
          </p:nvPr>
        </p:nvSpPr>
        <p:spPr/>
        <p:txBody>
          <a:bodyPr/>
          <a:lstStyle/>
          <a:p>
            <a:fld id="{9444749F-C5D3-4761-B0ED-6CEC6E0F667F}" type="slidenum">
              <a:rPr lang="en-GB" smtClean="0"/>
              <a:t>14</a:t>
            </a:fld>
            <a:endParaRPr lang="en-GB"/>
          </a:p>
        </p:txBody>
      </p:sp>
      <p:cxnSp>
        <p:nvCxnSpPr>
          <p:cNvPr id="11" name="Straight Connector 10"/>
          <p:cNvCxnSpPr/>
          <p:nvPr/>
        </p:nvCxnSpPr>
        <p:spPr>
          <a:xfrm>
            <a:off x="2632950" y="2620324"/>
            <a:ext cx="533400"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645650" y="2963224"/>
            <a:ext cx="533400" cy="0"/>
          </a:xfrm>
          <a:prstGeom prst="line">
            <a:avLst/>
          </a:prstGeom>
          <a:ln w="31750">
            <a:solidFill>
              <a:srgbClr val="0000FF"/>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277327" y="2430429"/>
            <a:ext cx="1893130" cy="707886"/>
          </a:xfrm>
          <a:prstGeom prst="rect">
            <a:avLst/>
          </a:prstGeom>
          <a:noFill/>
        </p:spPr>
        <p:txBody>
          <a:bodyPr wrap="square" rtlCol="0">
            <a:spAutoFit/>
          </a:bodyPr>
          <a:lstStyle/>
          <a:p>
            <a:r>
              <a:rPr lang="en-GB" sz="2000" dirty="0" smtClean="0"/>
              <a:t>Feedback off</a:t>
            </a:r>
          </a:p>
          <a:p>
            <a:r>
              <a:rPr lang="en-GB" sz="2000" dirty="0" smtClean="0"/>
              <a:t>Feedback on</a:t>
            </a:r>
            <a:endParaRPr lang="en-GB" sz="2000" dirty="0"/>
          </a:p>
        </p:txBody>
      </p:sp>
      <p:sp>
        <p:nvSpPr>
          <p:cNvPr id="15" name="TextBox 14"/>
          <p:cNvSpPr txBox="1"/>
          <p:nvPr/>
        </p:nvSpPr>
        <p:spPr>
          <a:xfrm>
            <a:off x="8594954" y="2327009"/>
            <a:ext cx="3994484" cy="1015663"/>
          </a:xfrm>
          <a:prstGeom prst="rect">
            <a:avLst/>
          </a:prstGeom>
          <a:noFill/>
        </p:spPr>
        <p:txBody>
          <a:bodyPr wrap="square" rtlCol="0">
            <a:spAutoFit/>
          </a:bodyPr>
          <a:lstStyle/>
          <a:p>
            <a:r>
              <a:rPr lang="en-GB" sz="2000" dirty="0" smtClean="0"/>
              <a:t>IP: 228 to 278 nm</a:t>
            </a:r>
          </a:p>
          <a:p>
            <a:r>
              <a:rPr lang="en-GB" sz="2000" dirty="0" smtClean="0"/>
              <a:t>IPB: 9 um to 2.54 um</a:t>
            </a:r>
          </a:p>
          <a:p>
            <a:r>
              <a:rPr lang="en-GB" sz="2000" dirty="0" smtClean="0"/>
              <a:t>IPC: 9.1 um to 2.66 um</a:t>
            </a:r>
          </a:p>
        </p:txBody>
      </p:sp>
      <p:sp>
        <p:nvSpPr>
          <p:cNvPr id="18" name="TextBox 17"/>
          <p:cNvSpPr txBox="1"/>
          <p:nvPr/>
        </p:nvSpPr>
        <p:spPr>
          <a:xfrm>
            <a:off x="1261206" y="1379644"/>
            <a:ext cx="4047394" cy="707886"/>
          </a:xfrm>
          <a:prstGeom prst="rect">
            <a:avLst/>
          </a:prstGeom>
          <a:noFill/>
        </p:spPr>
        <p:txBody>
          <a:bodyPr wrap="square" rtlCol="0">
            <a:spAutoFit/>
          </a:bodyPr>
          <a:lstStyle/>
          <a:p>
            <a:pPr algn="ctr"/>
            <a:r>
              <a:rPr lang="en-GB" sz="2000" dirty="0" smtClean="0"/>
              <a:t>Longitudinal position 0 corresponds to IPB and 1 to IPC</a:t>
            </a:r>
            <a:endParaRPr lang="en-GB" sz="2000" dirty="0"/>
          </a:p>
        </p:txBody>
      </p:sp>
    </p:spTree>
    <p:extLst>
      <p:ext uri="{BB962C8B-B14F-4D97-AF65-F5344CB8AC3E}">
        <p14:creationId xmlns:p14="http://schemas.microsoft.com/office/powerpoint/2010/main" val="12540886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3378821"/>
            <a:ext cx="12192000" cy="145160"/>
          </a:xfrm>
          <a:prstGeom prst="rect">
            <a:avLst/>
          </a:prstGeom>
          <a:solidFill>
            <a:srgbClr val="480048"/>
          </a:solidFill>
          <a:ln w="19050">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p:cNvSpPr txBox="1">
            <a:spLocks/>
          </p:cNvSpPr>
          <p:nvPr/>
        </p:nvSpPr>
        <p:spPr>
          <a:xfrm>
            <a:off x="286331" y="1092821"/>
            <a:ext cx="11804074"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Century Gothic" panose="020B0502020202020204" pitchFamily="34" charset="0"/>
                <a:ea typeface="+mj-ea"/>
                <a:cs typeface="+mj-cs"/>
              </a:defRPr>
            </a:lvl1pPr>
          </a:lstStyle>
          <a:p>
            <a:r>
              <a:rPr lang="en-GB" sz="4000" dirty="0" smtClean="0"/>
              <a:t>Charge loss in the beamline</a:t>
            </a:r>
            <a:endParaRPr lang="en-GB" sz="4000" dirty="0">
              <a:solidFill>
                <a:srgbClr val="480048"/>
              </a:solidFill>
            </a:endParaRPr>
          </a:p>
        </p:txBody>
      </p:sp>
      <p:sp>
        <p:nvSpPr>
          <p:cNvPr id="2" name="Date Placeholder 1"/>
          <p:cNvSpPr>
            <a:spLocks noGrp="1"/>
          </p:cNvSpPr>
          <p:nvPr>
            <p:ph type="dt" sz="half" idx="10"/>
          </p:nvPr>
        </p:nvSpPr>
        <p:spPr/>
        <p:txBody>
          <a:bodyPr/>
          <a:lstStyle/>
          <a:p>
            <a:r>
              <a:rPr lang="en-US" smtClean="0"/>
              <a:t>21/06/2019</a:t>
            </a:r>
            <a:endParaRPr lang="en-GB"/>
          </a:p>
        </p:txBody>
      </p:sp>
      <p:sp>
        <p:nvSpPr>
          <p:cNvPr id="4" name="Slide Number Placeholder 3"/>
          <p:cNvSpPr>
            <a:spLocks noGrp="1"/>
          </p:cNvSpPr>
          <p:nvPr>
            <p:ph type="sldNum" sz="quarter" idx="12"/>
          </p:nvPr>
        </p:nvSpPr>
        <p:spPr/>
        <p:txBody>
          <a:bodyPr/>
          <a:lstStyle/>
          <a:p>
            <a:fld id="{B8ED5ECF-8316-4A29-AF44-CEA06D476B83}" type="slidenum">
              <a:rPr lang="en-GB" smtClean="0"/>
              <a:t>15</a:t>
            </a:fld>
            <a:endParaRPr lang="en-GB"/>
          </a:p>
        </p:txBody>
      </p:sp>
      <p:sp>
        <p:nvSpPr>
          <p:cNvPr id="9" name="Title 1"/>
          <p:cNvSpPr txBox="1">
            <a:spLocks/>
          </p:cNvSpPr>
          <p:nvPr/>
        </p:nvSpPr>
        <p:spPr>
          <a:xfrm>
            <a:off x="193963" y="3823590"/>
            <a:ext cx="11804074"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Century Gothic" panose="020B0502020202020204" pitchFamily="34" charset="0"/>
                <a:ea typeface="+mj-ea"/>
                <a:cs typeface="+mj-cs"/>
              </a:defRPr>
            </a:lvl1pPr>
          </a:lstStyle>
          <a:p>
            <a:r>
              <a:rPr lang="en-GB" sz="3200" dirty="0" smtClean="0"/>
              <a:t>13/06/2019</a:t>
            </a:r>
          </a:p>
          <a:p>
            <a:r>
              <a:rPr lang="en-GB" sz="3200" dirty="0" smtClean="0"/>
              <a:t>30 dB</a:t>
            </a:r>
          </a:p>
          <a:p>
            <a:r>
              <a:rPr lang="en-GB" sz="3200" dirty="0" smtClean="0"/>
              <a:t>K2 Kicker scan</a:t>
            </a:r>
            <a:endParaRPr lang="en-GB" sz="3200" dirty="0"/>
          </a:p>
          <a:p>
            <a:endParaRPr lang="en-GB" sz="3200" dirty="0" smtClean="0"/>
          </a:p>
          <a:p>
            <a:endParaRPr lang="en-GB" sz="3200" dirty="0"/>
          </a:p>
        </p:txBody>
      </p:sp>
    </p:spTree>
    <p:extLst>
      <p:ext uri="{BB962C8B-B14F-4D97-AF65-F5344CB8AC3E}">
        <p14:creationId xmlns:p14="http://schemas.microsoft.com/office/powerpoint/2010/main" val="21292446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1943100"/>
            <a:ext cx="10515600" cy="4233862"/>
          </a:xfrm>
        </p:spPr>
        <p:txBody>
          <a:bodyPr>
            <a:normAutofit/>
          </a:bodyPr>
          <a:lstStyle/>
          <a:p>
            <a:r>
              <a:rPr lang="en-GB" sz="2400" dirty="0" smtClean="0">
                <a:latin typeface="Calibri" panose="020F0502020204030204" pitchFamily="34" charset="0"/>
                <a:cs typeface="Calibri" panose="020F0502020204030204" pitchFamily="34" charset="0"/>
              </a:rPr>
              <a:t>For this shift, we opted to switch to a new set of optics constructed by </a:t>
            </a:r>
            <a:r>
              <a:rPr lang="en-GB" sz="2400" dirty="0" err="1" smtClean="0">
                <a:latin typeface="Calibri" panose="020F0502020204030204" pitchFamily="34" charset="0"/>
                <a:cs typeface="Calibri" panose="020F0502020204030204" pitchFamily="34" charset="0"/>
              </a:rPr>
              <a:t>Okugi</a:t>
            </a:r>
            <a:r>
              <a:rPr lang="en-GB" sz="2400" dirty="0" smtClean="0">
                <a:latin typeface="Calibri" panose="020F0502020204030204" pitchFamily="34" charset="0"/>
                <a:cs typeface="Calibri" panose="020F0502020204030204" pitchFamily="34" charset="0"/>
              </a:rPr>
              <a:t>-san to have a pi/2 phase advance between P2 and P3. </a:t>
            </a:r>
          </a:p>
          <a:p>
            <a:r>
              <a:rPr lang="en-GB" sz="2400" dirty="0" smtClean="0">
                <a:latin typeface="Calibri" panose="020F0502020204030204" pitchFamily="34" charset="0"/>
                <a:cs typeface="Calibri" panose="020F0502020204030204" pitchFamily="34" charset="0"/>
              </a:rPr>
              <a:t>As we were not able to do any tuning with these optics without help the beam trajectory was not optimal and depending on the position offset we lost beam charge throughout the beamline.</a:t>
            </a:r>
            <a:endParaRPr lang="en-GB" sz="2400" dirty="0">
              <a:latin typeface="Calibri" panose="020F0502020204030204" pitchFamily="34" charset="0"/>
              <a:cs typeface="Calibri" panose="020F0502020204030204" pitchFamily="34" charset="0"/>
            </a:endParaRPr>
          </a:p>
        </p:txBody>
      </p:sp>
      <p:sp>
        <p:nvSpPr>
          <p:cNvPr id="3" name="Date Placeholder 2"/>
          <p:cNvSpPr>
            <a:spLocks noGrp="1"/>
          </p:cNvSpPr>
          <p:nvPr>
            <p:ph type="dt" sz="half" idx="10"/>
          </p:nvPr>
        </p:nvSpPr>
        <p:spPr/>
        <p:txBody>
          <a:bodyPr/>
          <a:lstStyle/>
          <a:p>
            <a:r>
              <a:rPr lang="en-US" smtClean="0"/>
              <a:t>21/06/2019</a:t>
            </a:r>
            <a:endParaRPr lang="en-GB"/>
          </a:p>
        </p:txBody>
      </p:sp>
      <p:sp>
        <p:nvSpPr>
          <p:cNvPr id="4" name="Slide Number Placeholder 3"/>
          <p:cNvSpPr>
            <a:spLocks noGrp="1"/>
          </p:cNvSpPr>
          <p:nvPr>
            <p:ph type="sldNum" sz="quarter" idx="12"/>
          </p:nvPr>
        </p:nvSpPr>
        <p:spPr/>
        <p:txBody>
          <a:bodyPr/>
          <a:lstStyle/>
          <a:p>
            <a:fld id="{9444749F-C5D3-4761-B0ED-6CEC6E0F667F}" type="slidenum">
              <a:rPr lang="en-GB" smtClean="0"/>
              <a:t>16</a:t>
            </a:fld>
            <a:endParaRPr lang="en-GB"/>
          </a:p>
        </p:txBody>
      </p:sp>
      <p:sp>
        <p:nvSpPr>
          <p:cNvPr id="5" name="Title 4"/>
          <p:cNvSpPr>
            <a:spLocks noGrp="1"/>
          </p:cNvSpPr>
          <p:nvPr>
            <p:ph type="title"/>
          </p:nvPr>
        </p:nvSpPr>
        <p:spPr/>
        <p:txBody>
          <a:bodyPr/>
          <a:lstStyle/>
          <a:p>
            <a:r>
              <a:rPr lang="en-GB" dirty="0" smtClean="0"/>
              <a:t>Pi/2 optics</a:t>
            </a:r>
            <a:endParaRPr lang="en-GB" dirty="0"/>
          </a:p>
        </p:txBody>
      </p:sp>
    </p:spTree>
    <p:extLst>
      <p:ext uri="{BB962C8B-B14F-4D97-AF65-F5344CB8AC3E}">
        <p14:creationId xmlns:p14="http://schemas.microsoft.com/office/powerpoint/2010/main" val="5213832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Charge as a function of position</a:t>
            </a:r>
            <a:endParaRPr lang="en-GB" dirty="0"/>
          </a:p>
        </p:txBody>
      </p:sp>
      <p:sp>
        <p:nvSpPr>
          <p:cNvPr id="7" name="Date Placeholder 6"/>
          <p:cNvSpPr>
            <a:spLocks noGrp="1"/>
          </p:cNvSpPr>
          <p:nvPr>
            <p:ph type="dt" sz="half" idx="10"/>
          </p:nvPr>
        </p:nvSpPr>
        <p:spPr/>
        <p:txBody>
          <a:bodyPr/>
          <a:lstStyle/>
          <a:p>
            <a:r>
              <a:rPr lang="en-US" smtClean="0"/>
              <a:t>21/06/2019</a:t>
            </a:r>
            <a:endParaRPr lang="en-GB"/>
          </a:p>
        </p:txBody>
      </p:sp>
      <p:sp>
        <p:nvSpPr>
          <p:cNvPr id="8" name="Slide Number Placeholder 7"/>
          <p:cNvSpPr>
            <a:spLocks noGrp="1"/>
          </p:cNvSpPr>
          <p:nvPr>
            <p:ph type="sldNum" sz="quarter" idx="12"/>
          </p:nvPr>
        </p:nvSpPr>
        <p:spPr/>
        <p:txBody>
          <a:bodyPr/>
          <a:lstStyle/>
          <a:p>
            <a:fld id="{9444749F-C5D3-4761-B0ED-6CEC6E0F667F}" type="slidenum">
              <a:rPr lang="en-GB" smtClean="0"/>
              <a:t>17</a:t>
            </a:fld>
            <a:endParaRPr lang="en-GB"/>
          </a:p>
        </p:txBody>
      </p:sp>
      <p:graphicFrame>
        <p:nvGraphicFramePr>
          <p:cNvPr id="10" name="Chart 9"/>
          <p:cNvGraphicFramePr>
            <a:graphicFrameLocks/>
          </p:cNvGraphicFramePr>
          <p:nvPr>
            <p:extLst>
              <p:ext uri="{D42A27DB-BD31-4B8C-83A1-F6EECF244321}">
                <p14:modId xmlns:p14="http://schemas.microsoft.com/office/powerpoint/2010/main" val="1999845297"/>
              </p:ext>
            </p:extLst>
          </p:nvPr>
        </p:nvGraphicFramePr>
        <p:xfrm>
          <a:off x="660400" y="2324100"/>
          <a:ext cx="10883900" cy="4032250"/>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p:cNvSpPr txBox="1"/>
          <p:nvPr/>
        </p:nvSpPr>
        <p:spPr>
          <a:xfrm>
            <a:off x="838200" y="1473200"/>
            <a:ext cx="8356600" cy="923330"/>
          </a:xfrm>
          <a:prstGeom prst="rect">
            <a:avLst/>
          </a:prstGeom>
          <a:noFill/>
        </p:spPr>
        <p:txBody>
          <a:bodyPr wrap="square" rtlCol="0">
            <a:spAutoFit/>
          </a:bodyPr>
          <a:lstStyle/>
          <a:p>
            <a:r>
              <a:rPr lang="en-GB" dirty="0" smtClean="0"/>
              <a:t>K2Scan1; exercising K2 in constant DAC mode</a:t>
            </a:r>
          </a:p>
          <a:p>
            <a:r>
              <a:rPr lang="en-GB" dirty="0" smtClean="0"/>
              <a:t>The charge lost in the beamline varies as a function of the kick given at K2.</a:t>
            </a:r>
          </a:p>
          <a:p>
            <a:r>
              <a:rPr lang="en-GB" dirty="0" smtClean="0"/>
              <a:t>Reference sample: 105</a:t>
            </a:r>
            <a:endParaRPr lang="en-GB" dirty="0"/>
          </a:p>
        </p:txBody>
      </p:sp>
    </p:spTree>
    <p:extLst>
      <p:ext uri="{BB962C8B-B14F-4D97-AF65-F5344CB8AC3E}">
        <p14:creationId xmlns:p14="http://schemas.microsoft.com/office/powerpoint/2010/main" val="23597273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3378821"/>
            <a:ext cx="12192000" cy="145160"/>
          </a:xfrm>
          <a:prstGeom prst="rect">
            <a:avLst/>
          </a:prstGeom>
          <a:solidFill>
            <a:srgbClr val="480048"/>
          </a:solidFill>
          <a:ln w="19050">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p:cNvSpPr txBox="1">
            <a:spLocks/>
          </p:cNvSpPr>
          <p:nvPr/>
        </p:nvSpPr>
        <p:spPr>
          <a:xfrm>
            <a:off x="286331" y="1092821"/>
            <a:ext cx="11804074"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Century Gothic" panose="020B0502020202020204" pitchFamily="34" charset="0"/>
                <a:ea typeface="+mj-ea"/>
                <a:cs typeface="+mj-cs"/>
              </a:defRPr>
            </a:lvl1pPr>
          </a:lstStyle>
          <a:p>
            <a:r>
              <a:rPr lang="en-GB" sz="4000" dirty="0" smtClean="0"/>
              <a:t>Sample jumps</a:t>
            </a:r>
            <a:endParaRPr lang="en-GB" sz="4000" dirty="0">
              <a:solidFill>
                <a:srgbClr val="480048"/>
              </a:solidFill>
            </a:endParaRPr>
          </a:p>
        </p:txBody>
      </p:sp>
      <p:sp>
        <p:nvSpPr>
          <p:cNvPr id="2" name="Date Placeholder 1"/>
          <p:cNvSpPr>
            <a:spLocks noGrp="1"/>
          </p:cNvSpPr>
          <p:nvPr>
            <p:ph type="dt" sz="half" idx="10"/>
          </p:nvPr>
        </p:nvSpPr>
        <p:spPr/>
        <p:txBody>
          <a:bodyPr/>
          <a:lstStyle/>
          <a:p>
            <a:r>
              <a:rPr lang="en-US" smtClean="0"/>
              <a:t>21/06/2019</a:t>
            </a:r>
            <a:endParaRPr lang="en-GB"/>
          </a:p>
        </p:txBody>
      </p:sp>
      <p:sp>
        <p:nvSpPr>
          <p:cNvPr id="4" name="Slide Number Placeholder 3"/>
          <p:cNvSpPr>
            <a:spLocks noGrp="1"/>
          </p:cNvSpPr>
          <p:nvPr>
            <p:ph type="sldNum" sz="quarter" idx="12"/>
          </p:nvPr>
        </p:nvSpPr>
        <p:spPr/>
        <p:txBody>
          <a:bodyPr/>
          <a:lstStyle/>
          <a:p>
            <a:fld id="{B8ED5ECF-8316-4A29-AF44-CEA06D476B83}" type="slidenum">
              <a:rPr lang="en-GB" smtClean="0"/>
              <a:t>18</a:t>
            </a:fld>
            <a:endParaRPr lang="en-GB"/>
          </a:p>
        </p:txBody>
      </p:sp>
      <p:sp>
        <p:nvSpPr>
          <p:cNvPr id="9" name="Title 1"/>
          <p:cNvSpPr txBox="1">
            <a:spLocks/>
          </p:cNvSpPr>
          <p:nvPr/>
        </p:nvSpPr>
        <p:spPr>
          <a:xfrm>
            <a:off x="193963" y="3823590"/>
            <a:ext cx="11804074"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Century Gothic" panose="020B0502020202020204" pitchFamily="34" charset="0"/>
                <a:ea typeface="+mj-ea"/>
                <a:cs typeface="+mj-cs"/>
              </a:defRPr>
            </a:lvl1pPr>
          </a:lstStyle>
          <a:p>
            <a:r>
              <a:rPr lang="en-GB" sz="3200" dirty="0" smtClean="0"/>
              <a:t>13/06/2019</a:t>
            </a:r>
          </a:p>
          <a:p>
            <a:r>
              <a:rPr lang="en-GB" sz="3200" dirty="0" smtClean="0"/>
              <a:t>fbRun18</a:t>
            </a:r>
            <a:endParaRPr lang="en-GB" sz="3200" dirty="0"/>
          </a:p>
          <a:p>
            <a:endParaRPr lang="en-GB" sz="3200" dirty="0" smtClean="0"/>
          </a:p>
          <a:p>
            <a:endParaRPr lang="en-GB" sz="3200" dirty="0"/>
          </a:p>
        </p:txBody>
      </p:sp>
    </p:spTree>
    <p:extLst>
      <p:ext uri="{BB962C8B-B14F-4D97-AF65-F5344CB8AC3E}">
        <p14:creationId xmlns:p14="http://schemas.microsoft.com/office/powerpoint/2010/main" val="11528159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1612900"/>
            <a:ext cx="10515600" cy="4564063"/>
          </a:xfrm>
        </p:spPr>
        <p:txBody>
          <a:bodyPr/>
          <a:lstStyle/>
          <a:p>
            <a:r>
              <a:rPr lang="en-GB" dirty="0" smtClean="0">
                <a:latin typeface="Calibri" panose="020F0502020204030204" pitchFamily="34" charset="0"/>
                <a:cs typeface="Calibri" panose="020F0502020204030204" pitchFamily="34" charset="0"/>
              </a:rPr>
              <a:t>Could </a:t>
            </a:r>
            <a:r>
              <a:rPr lang="en-GB" dirty="0" err="1" smtClean="0">
                <a:latin typeface="Calibri" panose="020F0502020204030204" pitchFamily="34" charset="0"/>
                <a:cs typeface="Calibri" panose="020F0502020204030204" pitchFamily="34" charset="0"/>
              </a:rPr>
              <a:t>repeatably</a:t>
            </a:r>
            <a:r>
              <a:rPr lang="en-GB" dirty="0" smtClean="0">
                <a:latin typeface="Calibri" panose="020F0502020204030204" pitchFamily="34" charset="0"/>
                <a:cs typeface="Calibri" panose="020F0502020204030204" pitchFamily="34" charset="0"/>
              </a:rPr>
              <a:t> get sample jumps with certain settings of the extraction kicker timing. </a:t>
            </a:r>
            <a:endParaRPr lang="en-GB" dirty="0">
              <a:latin typeface="Calibri" panose="020F0502020204030204" pitchFamily="34" charset="0"/>
              <a:cs typeface="Calibri" panose="020F0502020204030204" pitchFamily="34" charset="0"/>
            </a:endParaRPr>
          </a:p>
          <a:p>
            <a:r>
              <a:rPr lang="en-GB" dirty="0" smtClean="0">
                <a:latin typeface="Calibri" panose="020F0502020204030204" pitchFamily="34" charset="0"/>
                <a:cs typeface="Calibri" panose="020F0502020204030204" pitchFamily="34" charset="0"/>
              </a:rPr>
              <a:t>Extraction kicker setting 3.927 us.</a:t>
            </a:r>
          </a:p>
          <a:p>
            <a:endParaRPr lang="en-GB" dirty="0">
              <a:latin typeface="Calibri" panose="020F0502020204030204" pitchFamily="34" charset="0"/>
              <a:cs typeface="Calibri" panose="020F0502020204030204" pitchFamily="34" charset="0"/>
            </a:endParaRPr>
          </a:p>
        </p:txBody>
      </p:sp>
      <p:sp>
        <p:nvSpPr>
          <p:cNvPr id="3" name="Date Placeholder 2"/>
          <p:cNvSpPr>
            <a:spLocks noGrp="1"/>
          </p:cNvSpPr>
          <p:nvPr>
            <p:ph type="dt" sz="half" idx="10"/>
          </p:nvPr>
        </p:nvSpPr>
        <p:spPr/>
        <p:txBody>
          <a:bodyPr/>
          <a:lstStyle/>
          <a:p>
            <a:r>
              <a:rPr lang="en-US" smtClean="0"/>
              <a:t>21/06/2019</a:t>
            </a:r>
            <a:endParaRPr lang="en-GB"/>
          </a:p>
        </p:txBody>
      </p:sp>
      <p:sp>
        <p:nvSpPr>
          <p:cNvPr id="4" name="Slide Number Placeholder 3"/>
          <p:cNvSpPr>
            <a:spLocks noGrp="1"/>
          </p:cNvSpPr>
          <p:nvPr>
            <p:ph type="sldNum" sz="quarter" idx="12"/>
          </p:nvPr>
        </p:nvSpPr>
        <p:spPr/>
        <p:txBody>
          <a:bodyPr/>
          <a:lstStyle/>
          <a:p>
            <a:fld id="{9444749F-C5D3-4761-B0ED-6CEC6E0F667F}" type="slidenum">
              <a:rPr lang="en-GB" smtClean="0"/>
              <a:t>19</a:t>
            </a:fld>
            <a:endParaRPr lang="en-GB"/>
          </a:p>
        </p:txBody>
      </p:sp>
      <p:sp>
        <p:nvSpPr>
          <p:cNvPr id="5" name="Title 4"/>
          <p:cNvSpPr>
            <a:spLocks noGrp="1"/>
          </p:cNvSpPr>
          <p:nvPr>
            <p:ph type="title"/>
          </p:nvPr>
        </p:nvSpPr>
        <p:spPr/>
        <p:txBody>
          <a:bodyPr/>
          <a:lstStyle/>
          <a:p>
            <a:r>
              <a:rPr lang="en-GB" dirty="0" smtClean="0"/>
              <a:t>Sample jumps</a:t>
            </a:r>
            <a:endParaRPr lang="en-GB" dirty="0"/>
          </a:p>
        </p:txBody>
      </p:sp>
      <p:pic>
        <p:nvPicPr>
          <p:cNvPr id="6" name="Picture 5"/>
          <p:cNvPicPr>
            <a:picLocks noChangeAspect="1"/>
          </p:cNvPicPr>
          <p:nvPr/>
        </p:nvPicPr>
        <p:blipFill>
          <a:blip r:embed="rId2"/>
          <a:stretch>
            <a:fillRect/>
          </a:stretch>
        </p:blipFill>
        <p:spPr>
          <a:xfrm>
            <a:off x="3705154" y="3217189"/>
            <a:ext cx="4781692" cy="3139161"/>
          </a:xfrm>
          <a:prstGeom prst="rect">
            <a:avLst/>
          </a:prstGeom>
        </p:spPr>
      </p:pic>
    </p:spTree>
    <p:extLst>
      <p:ext uri="{BB962C8B-B14F-4D97-AF65-F5344CB8AC3E}">
        <p14:creationId xmlns:p14="http://schemas.microsoft.com/office/powerpoint/2010/main" val="3913961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sz="2500" dirty="0" smtClean="0">
                <a:latin typeface="Calibri" panose="020F0502020204030204" pitchFamily="34" charset="0"/>
                <a:cs typeface="Calibri" panose="020F0502020204030204" pitchFamily="34" charset="0"/>
              </a:rPr>
              <a:t>Calibrations</a:t>
            </a:r>
          </a:p>
          <a:p>
            <a:r>
              <a:rPr lang="en-GB" sz="2500" dirty="0" smtClean="0">
                <a:latin typeface="Calibri" panose="020F0502020204030204" pitchFamily="34" charset="0"/>
                <a:cs typeface="Calibri" panose="020F0502020204030204" pitchFamily="34" charset="0"/>
              </a:rPr>
              <a:t>Feedback performance 20 dB (non-interleaved)</a:t>
            </a:r>
          </a:p>
          <a:p>
            <a:r>
              <a:rPr lang="en-GB" sz="2500" dirty="0" smtClean="0">
                <a:latin typeface="Calibri" panose="020F0502020204030204" pitchFamily="34" charset="0"/>
                <a:cs typeface="Calibri" panose="020F0502020204030204" pitchFamily="34" charset="0"/>
              </a:rPr>
              <a:t>Feedback performance 30 dB (interleaved)</a:t>
            </a:r>
          </a:p>
          <a:p>
            <a:r>
              <a:rPr lang="en-GB" sz="2500" dirty="0" smtClean="0">
                <a:latin typeface="Calibri" panose="020F0502020204030204" pitchFamily="34" charset="0"/>
                <a:cs typeface="Calibri" panose="020F0502020204030204" pitchFamily="34" charset="0"/>
              </a:rPr>
              <a:t>Study of the charge lost in the beamline for the pi/2 optics</a:t>
            </a:r>
          </a:p>
          <a:p>
            <a:endParaRPr lang="en-GB" sz="2500" dirty="0" smtClean="0">
              <a:latin typeface="Calibri" panose="020F0502020204030204" pitchFamily="34" charset="0"/>
              <a:cs typeface="Calibri" panose="020F0502020204030204" pitchFamily="34" charset="0"/>
            </a:endParaRPr>
          </a:p>
          <a:p>
            <a:endParaRPr lang="en-GB" sz="2500" dirty="0" smtClean="0">
              <a:latin typeface="Calibri" panose="020F0502020204030204" pitchFamily="34" charset="0"/>
              <a:cs typeface="Calibri" panose="020F0502020204030204" pitchFamily="34" charset="0"/>
            </a:endParaRPr>
          </a:p>
          <a:p>
            <a:endParaRPr lang="en-GB" sz="2500" dirty="0" smtClean="0">
              <a:latin typeface="Calibri" panose="020F0502020204030204" pitchFamily="34" charset="0"/>
              <a:cs typeface="Calibri" panose="020F0502020204030204" pitchFamily="34" charset="0"/>
            </a:endParaRPr>
          </a:p>
          <a:p>
            <a:endParaRPr lang="en-GB" sz="2500" dirty="0">
              <a:latin typeface="Calibri" panose="020F0502020204030204" pitchFamily="34" charset="0"/>
              <a:cs typeface="Calibri" panose="020F0502020204030204" pitchFamily="34" charset="0"/>
            </a:endParaRPr>
          </a:p>
        </p:txBody>
      </p:sp>
      <p:sp>
        <p:nvSpPr>
          <p:cNvPr id="3" name="Date Placeholder 2"/>
          <p:cNvSpPr>
            <a:spLocks noGrp="1"/>
          </p:cNvSpPr>
          <p:nvPr>
            <p:ph type="dt" sz="half" idx="10"/>
          </p:nvPr>
        </p:nvSpPr>
        <p:spPr/>
        <p:txBody>
          <a:bodyPr/>
          <a:lstStyle/>
          <a:p>
            <a:r>
              <a:rPr lang="en-US" smtClean="0"/>
              <a:t>21/06/2019</a:t>
            </a:r>
            <a:endParaRPr lang="en-GB"/>
          </a:p>
        </p:txBody>
      </p:sp>
      <p:sp>
        <p:nvSpPr>
          <p:cNvPr id="4" name="Slide Number Placeholder 3"/>
          <p:cNvSpPr>
            <a:spLocks noGrp="1"/>
          </p:cNvSpPr>
          <p:nvPr>
            <p:ph type="sldNum" sz="quarter" idx="12"/>
          </p:nvPr>
        </p:nvSpPr>
        <p:spPr/>
        <p:txBody>
          <a:bodyPr/>
          <a:lstStyle/>
          <a:p>
            <a:fld id="{9444749F-C5D3-4761-B0ED-6CEC6E0F667F}" type="slidenum">
              <a:rPr lang="en-GB" smtClean="0"/>
              <a:t>2</a:t>
            </a:fld>
            <a:endParaRPr lang="en-GB"/>
          </a:p>
        </p:txBody>
      </p:sp>
      <p:sp>
        <p:nvSpPr>
          <p:cNvPr id="5" name="Title 4"/>
          <p:cNvSpPr>
            <a:spLocks noGrp="1"/>
          </p:cNvSpPr>
          <p:nvPr>
            <p:ph type="title"/>
          </p:nvPr>
        </p:nvSpPr>
        <p:spPr/>
        <p:txBody>
          <a:bodyPr/>
          <a:lstStyle/>
          <a:p>
            <a:r>
              <a:rPr lang="en-GB" dirty="0" smtClean="0"/>
              <a:t>Overview (13/06/2019)</a:t>
            </a:r>
            <a:endParaRPr lang="en-GB" dirty="0"/>
          </a:p>
        </p:txBody>
      </p:sp>
    </p:spTree>
    <p:extLst>
      <p:ext uri="{BB962C8B-B14F-4D97-AF65-F5344CB8AC3E}">
        <p14:creationId xmlns:p14="http://schemas.microsoft.com/office/powerpoint/2010/main" val="1733000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GB" sz="2400" dirty="0" smtClean="0">
                <a:latin typeface="+mn-lt"/>
                <a:cs typeface="Calibri" panose="020F0502020204030204" pitchFamily="34" charset="0"/>
              </a:rPr>
              <a:t>Calibrations weren’t ideal, with larger jitter at each setting than calibration step size. </a:t>
            </a:r>
          </a:p>
          <a:p>
            <a:r>
              <a:rPr lang="en-GB" sz="2400" dirty="0" smtClean="0">
                <a:latin typeface="+mn-lt"/>
                <a:cs typeface="Calibri" panose="020F0502020204030204" pitchFamily="34" charset="0"/>
              </a:rPr>
              <a:t>Factor of 3 reduction in beam jitter seen at IPB and IPC, not seen at beam waist. </a:t>
            </a:r>
          </a:p>
          <a:p>
            <a:r>
              <a:rPr lang="en-GB" sz="2400" dirty="0" smtClean="0">
                <a:latin typeface="+mn-lt"/>
                <a:cs typeface="Calibri" panose="020F0502020204030204" pitchFamily="34" charset="0"/>
              </a:rPr>
              <a:t>Beam waist measurements to ~220 nm, possibly resolution limited at this point.</a:t>
            </a:r>
          </a:p>
          <a:p>
            <a:r>
              <a:rPr lang="en-GB" sz="2400" dirty="0" smtClean="0">
                <a:latin typeface="+mn-lt"/>
              </a:rPr>
              <a:t>Charge loss somewhere in the beamline may affect the model propagations</a:t>
            </a:r>
          </a:p>
          <a:p>
            <a:r>
              <a:rPr lang="en-GB" sz="2400" dirty="0" smtClean="0">
                <a:latin typeface="+mn-lt"/>
              </a:rPr>
              <a:t>Sample jumps were reproducibly achievable by varying the extraction kicker timing.</a:t>
            </a:r>
            <a:endParaRPr lang="en-GB" sz="2400" dirty="0">
              <a:latin typeface="+mn-lt"/>
            </a:endParaRPr>
          </a:p>
        </p:txBody>
      </p:sp>
      <p:sp>
        <p:nvSpPr>
          <p:cNvPr id="3" name="Date Placeholder 2"/>
          <p:cNvSpPr>
            <a:spLocks noGrp="1"/>
          </p:cNvSpPr>
          <p:nvPr>
            <p:ph type="dt" sz="half" idx="10"/>
          </p:nvPr>
        </p:nvSpPr>
        <p:spPr/>
        <p:txBody>
          <a:bodyPr/>
          <a:lstStyle/>
          <a:p>
            <a:r>
              <a:rPr lang="en-US" smtClean="0"/>
              <a:t>21/06/2019</a:t>
            </a:r>
            <a:endParaRPr lang="en-GB"/>
          </a:p>
        </p:txBody>
      </p:sp>
      <p:sp>
        <p:nvSpPr>
          <p:cNvPr id="4" name="Slide Number Placeholder 3"/>
          <p:cNvSpPr>
            <a:spLocks noGrp="1"/>
          </p:cNvSpPr>
          <p:nvPr>
            <p:ph type="sldNum" sz="quarter" idx="12"/>
          </p:nvPr>
        </p:nvSpPr>
        <p:spPr/>
        <p:txBody>
          <a:bodyPr/>
          <a:lstStyle/>
          <a:p>
            <a:fld id="{9444749F-C5D3-4761-B0ED-6CEC6E0F667F}" type="slidenum">
              <a:rPr lang="en-GB" smtClean="0"/>
              <a:t>20</a:t>
            </a:fld>
            <a:endParaRPr lang="en-GB"/>
          </a:p>
        </p:txBody>
      </p:sp>
      <p:sp>
        <p:nvSpPr>
          <p:cNvPr id="6" name="Title 5"/>
          <p:cNvSpPr>
            <a:spLocks noGrp="1"/>
          </p:cNvSpPr>
          <p:nvPr>
            <p:ph type="title"/>
          </p:nvPr>
        </p:nvSpPr>
        <p:spPr/>
        <p:txBody>
          <a:bodyPr/>
          <a:lstStyle/>
          <a:p>
            <a:r>
              <a:rPr lang="en-GB" dirty="0" smtClean="0"/>
              <a:t>Conclusions</a:t>
            </a:r>
            <a:endParaRPr lang="en-GB" dirty="0"/>
          </a:p>
        </p:txBody>
      </p:sp>
    </p:spTree>
    <p:extLst>
      <p:ext uri="{BB962C8B-B14F-4D97-AF65-F5344CB8AC3E}">
        <p14:creationId xmlns:p14="http://schemas.microsoft.com/office/powerpoint/2010/main" val="4990790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3378821"/>
            <a:ext cx="12192000" cy="145160"/>
          </a:xfrm>
          <a:prstGeom prst="rect">
            <a:avLst/>
          </a:prstGeom>
          <a:solidFill>
            <a:srgbClr val="480048"/>
          </a:solidFill>
          <a:ln w="19050">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p:cNvSpPr txBox="1">
            <a:spLocks/>
          </p:cNvSpPr>
          <p:nvPr/>
        </p:nvSpPr>
        <p:spPr>
          <a:xfrm>
            <a:off x="286331" y="1092821"/>
            <a:ext cx="11804074"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Century Gothic" panose="020B0502020202020204" pitchFamily="34" charset="0"/>
                <a:ea typeface="+mj-ea"/>
                <a:cs typeface="+mj-cs"/>
              </a:defRPr>
            </a:lvl1pPr>
          </a:lstStyle>
          <a:p>
            <a:r>
              <a:rPr lang="en-GB" sz="4000" dirty="0"/>
              <a:t>jitRun4 / </a:t>
            </a:r>
            <a:r>
              <a:rPr lang="en-GB" sz="4000" dirty="0" smtClean="0"/>
              <a:t>AQD0FFyScan2</a:t>
            </a:r>
            <a:endParaRPr lang="en-GB" sz="4000" dirty="0">
              <a:solidFill>
                <a:srgbClr val="480048"/>
              </a:solidFill>
            </a:endParaRPr>
          </a:p>
        </p:txBody>
      </p:sp>
      <p:sp>
        <p:nvSpPr>
          <p:cNvPr id="2" name="Date Placeholder 1"/>
          <p:cNvSpPr>
            <a:spLocks noGrp="1"/>
          </p:cNvSpPr>
          <p:nvPr>
            <p:ph type="dt" sz="half" idx="10"/>
          </p:nvPr>
        </p:nvSpPr>
        <p:spPr/>
        <p:txBody>
          <a:bodyPr/>
          <a:lstStyle/>
          <a:p>
            <a:r>
              <a:rPr lang="en-US" smtClean="0"/>
              <a:t>21/06/2019</a:t>
            </a:r>
            <a:endParaRPr lang="en-GB"/>
          </a:p>
        </p:txBody>
      </p:sp>
      <p:sp>
        <p:nvSpPr>
          <p:cNvPr id="4" name="Slide Number Placeholder 3"/>
          <p:cNvSpPr>
            <a:spLocks noGrp="1"/>
          </p:cNvSpPr>
          <p:nvPr>
            <p:ph type="sldNum" sz="quarter" idx="12"/>
          </p:nvPr>
        </p:nvSpPr>
        <p:spPr/>
        <p:txBody>
          <a:bodyPr/>
          <a:lstStyle/>
          <a:p>
            <a:fld id="{B8ED5ECF-8316-4A29-AF44-CEA06D476B83}" type="slidenum">
              <a:rPr lang="en-GB" smtClean="0"/>
              <a:t>21</a:t>
            </a:fld>
            <a:endParaRPr lang="en-GB"/>
          </a:p>
        </p:txBody>
      </p:sp>
      <p:sp>
        <p:nvSpPr>
          <p:cNvPr id="9" name="Title 1"/>
          <p:cNvSpPr txBox="1">
            <a:spLocks/>
          </p:cNvSpPr>
          <p:nvPr/>
        </p:nvSpPr>
        <p:spPr>
          <a:xfrm>
            <a:off x="193963" y="3823590"/>
            <a:ext cx="11804074"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Century Gothic" panose="020B0502020202020204" pitchFamily="34" charset="0"/>
                <a:ea typeface="+mj-ea"/>
                <a:cs typeface="+mj-cs"/>
              </a:defRPr>
            </a:lvl1pPr>
          </a:lstStyle>
          <a:p>
            <a:r>
              <a:rPr lang="en-GB" sz="3200" dirty="0" smtClean="0"/>
              <a:t>13/06/2019</a:t>
            </a:r>
          </a:p>
          <a:p>
            <a:r>
              <a:rPr lang="en-GB" sz="3200" dirty="0"/>
              <a:t>20 </a:t>
            </a:r>
            <a:r>
              <a:rPr lang="en-GB" sz="3200" dirty="0" smtClean="0"/>
              <a:t>dB</a:t>
            </a:r>
          </a:p>
          <a:p>
            <a:r>
              <a:rPr lang="en-GB" sz="3200" dirty="0"/>
              <a:t>Non-interleaved – feedback off</a:t>
            </a:r>
          </a:p>
          <a:p>
            <a:endParaRPr lang="en-GB" sz="3200" dirty="0" smtClean="0"/>
          </a:p>
          <a:p>
            <a:endParaRPr lang="en-GB" sz="3200" dirty="0"/>
          </a:p>
        </p:txBody>
      </p:sp>
      <p:sp>
        <p:nvSpPr>
          <p:cNvPr id="5" name="Rectangle 4"/>
          <p:cNvSpPr/>
          <p:nvPr/>
        </p:nvSpPr>
        <p:spPr>
          <a:xfrm>
            <a:off x="4713445" y="1049261"/>
            <a:ext cx="2949846" cy="677108"/>
          </a:xfrm>
          <a:prstGeom prst="rect">
            <a:avLst/>
          </a:prstGeom>
        </p:spPr>
        <p:txBody>
          <a:bodyPr wrap="none">
            <a:spAutoFit/>
          </a:bodyPr>
          <a:lstStyle/>
          <a:p>
            <a:r>
              <a:rPr lang="en-GB" sz="3800" dirty="0" smtClean="0"/>
              <a:t>Back up slides</a:t>
            </a:r>
            <a:endParaRPr lang="en-GB" sz="3800" dirty="0">
              <a:solidFill>
                <a:srgbClr val="480048"/>
              </a:solidFill>
            </a:endParaRPr>
          </a:p>
        </p:txBody>
      </p:sp>
    </p:spTree>
    <p:extLst>
      <p:ext uri="{BB962C8B-B14F-4D97-AF65-F5344CB8AC3E}">
        <p14:creationId xmlns:p14="http://schemas.microsoft.com/office/powerpoint/2010/main" val="37943081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t="5824" r="20333"/>
          <a:stretch/>
        </p:blipFill>
        <p:spPr>
          <a:xfrm>
            <a:off x="-1951362" y="1963555"/>
            <a:ext cx="8181428" cy="4588794"/>
          </a:xfrm>
          <a:prstGeom prst="rect">
            <a:avLst/>
          </a:prstGeom>
        </p:spPr>
      </p:pic>
      <p:sp>
        <p:nvSpPr>
          <p:cNvPr id="5" name="TextBox 4"/>
          <p:cNvSpPr txBox="1"/>
          <p:nvPr/>
        </p:nvSpPr>
        <p:spPr>
          <a:xfrm>
            <a:off x="1507836" y="1191203"/>
            <a:ext cx="4147127" cy="1477328"/>
          </a:xfrm>
          <a:prstGeom prst="rect">
            <a:avLst/>
          </a:prstGeom>
          <a:noFill/>
        </p:spPr>
        <p:txBody>
          <a:bodyPr wrap="square" rtlCol="0">
            <a:spAutoFit/>
          </a:bodyPr>
          <a:lstStyle/>
          <a:p>
            <a:r>
              <a:rPr lang="en-GB" b="1" dirty="0" smtClean="0"/>
              <a:t>IPB</a:t>
            </a:r>
          </a:p>
          <a:p>
            <a:r>
              <a:rPr lang="en-GB" dirty="0" smtClean="0"/>
              <a:t>Bunch-1 jitter: 9.07 um</a:t>
            </a:r>
          </a:p>
          <a:p>
            <a:r>
              <a:rPr lang="en-GB" dirty="0" smtClean="0"/>
              <a:t>Bunch-2 jitter: 8.93 um</a:t>
            </a:r>
          </a:p>
          <a:p>
            <a:r>
              <a:rPr lang="en-GB" dirty="0" smtClean="0"/>
              <a:t>Scale factor: 1.01</a:t>
            </a:r>
          </a:p>
          <a:p>
            <a:r>
              <a:rPr lang="en-GB" dirty="0" smtClean="0"/>
              <a:t>Bunch-to-bunch correlation: 98.1% </a:t>
            </a:r>
            <a:endParaRPr lang="en-GB" dirty="0"/>
          </a:p>
        </p:txBody>
      </p:sp>
      <p:pic>
        <p:nvPicPr>
          <p:cNvPr id="8" name="Picture 7"/>
          <p:cNvPicPr>
            <a:picLocks noChangeAspect="1"/>
          </p:cNvPicPr>
          <p:nvPr/>
        </p:nvPicPr>
        <p:blipFill rotWithShape="1">
          <a:blip r:embed="rId3"/>
          <a:srcRect t="5399"/>
          <a:stretch/>
        </p:blipFill>
        <p:spPr>
          <a:xfrm>
            <a:off x="4015563" y="2030931"/>
            <a:ext cx="10073261" cy="4521418"/>
          </a:xfrm>
          <a:prstGeom prst="rect">
            <a:avLst/>
          </a:prstGeom>
        </p:spPr>
      </p:pic>
      <p:sp>
        <p:nvSpPr>
          <p:cNvPr id="9" name="Date Placeholder 8"/>
          <p:cNvSpPr>
            <a:spLocks noGrp="1"/>
          </p:cNvSpPr>
          <p:nvPr>
            <p:ph type="dt" sz="half" idx="10"/>
          </p:nvPr>
        </p:nvSpPr>
        <p:spPr/>
        <p:txBody>
          <a:bodyPr/>
          <a:lstStyle/>
          <a:p>
            <a:r>
              <a:rPr lang="en-US" smtClean="0"/>
              <a:t>21/06/2019</a:t>
            </a:r>
            <a:endParaRPr lang="en-GB"/>
          </a:p>
        </p:txBody>
      </p:sp>
      <p:sp>
        <p:nvSpPr>
          <p:cNvPr id="10" name="Slide Number Placeholder 9"/>
          <p:cNvSpPr>
            <a:spLocks noGrp="1"/>
          </p:cNvSpPr>
          <p:nvPr>
            <p:ph type="sldNum" sz="quarter" idx="12"/>
          </p:nvPr>
        </p:nvSpPr>
        <p:spPr/>
        <p:txBody>
          <a:bodyPr/>
          <a:lstStyle/>
          <a:p>
            <a:fld id="{9444749F-C5D3-4761-B0ED-6CEC6E0F667F}" type="slidenum">
              <a:rPr lang="en-GB" smtClean="0"/>
              <a:t>22</a:t>
            </a:fld>
            <a:endParaRPr lang="en-GB"/>
          </a:p>
        </p:txBody>
      </p:sp>
      <p:sp>
        <p:nvSpPr>
          <p:cNvPr id="11" name="TextBox 10"/>
          <p:cNvSpPr txBox="1"/>
          <p:nvPr/>
        </p:nvSpPr>
        <p:spPr>
          <a:xfrm>
            <a:off x="7474761" y="1196610"/>
            <a:ext cx="4147127" cy="1477328"/>
          </a:xfrm>
          <a:prstGeom prst="rect">
            <a:avLst/>
          </a:prstGeom>
          <a:noFill/>
        </p:spPr>
        <p:txBody>
          <a:bodyPr wrap="square" rtlCol="0">
            <a:spAutoFit/>
          </a:bodyPr>
          <a:lstStyle/>
          <a:p>
            <a:r>
              <a:rPr lang="en-GB" b="1" dirty="0" smtClean="0"/>
              <a:t>IPC</a:t>
            </a:r>
          </a:p>
          <a:p>
            <a:r>
              <a:rPr lang="en-GB" dirty="0" smtClean="0"/>
              <a:t>Bunch-1 jitter: 12.43 um</a:t>
            </a:r>
          </a:p>
          <a:p>
            <a:r>
              <a:rPr lang="en-GB" dirty="0" smtClean="0"/>
              <a:t>Bunch-2 jitter: 12.09 um</a:t>
            </a:r>
          </a:p>
          <a:p>
            <a:r>
              <a:rPr lang="en-GB" dirty="0" smtClean="0"/>
              <a:t>Scale factor: 1.03</a:t>
            </a:r>
          </a:p>
          <a:p>
            <a:r>
              <a:rPr lang="en-GB" dirty="0" smtClean="0"/>
              <a:t>Bunch-to-bunch correlation: 98.3% </a:t>
            </a:r>
            <a:endParaRPr lang="en-GB" dirty="0"/>
          </a:p>
        </p:txBody>
      </p:sp>
    </p:spTree>
    <p:extLst>
      <p:ext uri="{BB962C8B-B14F-4D97-AF65-F5344CB8AC3E}">
        <p14:creationId xmlns:p14="http://schemas.microsoft.com/office/powerpoint/2010/main" val="1985932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sz="2400" dirty="0" smtClean="0">
                <a:latin typeface="Calibri" panose="020F0502020204030204" pitchFamily="34" charset="0"/>
                <a:cs typeface="Calibri" panose="020F0502020204030204" pitchFamily="34" charset="0"/>
              </a:rPr>
              <a:t>Operating in nominal optics with the beam waist between IPB and IPC</a:t>
            </a:r>
          </a:p>
          <a:p>
            <a:r>
              <a:rPr lang="en-GB" sz="2400" dirty="0" smtClean="0">
                <a:latin typeface="Calibri" panose="020F0502020204030204" pitchFamily="34" charset="0"/>
                <a:cs typeface="Calibri" panose="020F0502020204030204" pitchFamily="34" charset="0"/>
              </a:rPr>
              <a:t>IPB and IPC instrumented in Y with 20/30 dB attenuation, and in X with 20 dB attenuation.</a:t>
            </a:r>
          </a:p>
          <a:p>
            <a:r>
              <a:rPr lang="en-GB" sz="2400" dirty="0" smtClean="0">
                <a:latin typeface="Calibri" panose="020F0502020204030204" pitchFamily="34" charset="0"/>
                <a:cs typeface="Calibri" panose="020F0502020204030204" pitchFamily="34" charset="0"/>
              </a:rPr>
              <a:t>For </a:t>
            </a:r>
            <a:r>
              <a:rPr lang="en-GB" sz="2400" dirty="0">
                <a:latin typeface="Calibri" panose="020F0502020204030204" pitchFamily="34" charset="0"/>
                <a:cs typeface="Calibri" panose="020F0502020204030204" pitchFamily="34" charset="0"/>
              </a:rPr>
              <a:t>this shift, we opted to switch to a new set of optics constructed by </a:t>
            </a:r>
            <a:r>
              <a:rPr lang="en-GB" sz="2400" dirty="0" err="1">
                <a:latin typeface="Calibri" panose="020F0502020204030204" pitchFamily="34" charset="0"/>
                <a:cs typeface="Calibri" panose="020F0502020204030204" pitchFamily="34" charset="0"/>
              </a:rPr>
              <a:t>Okugi</a:t>
            </a:r>
            <a:r>
              <a:rPr lang="en-GB" sz="2400" dirty="0">
                <a:latin typeface="Calibri" panose="020F0502020204030204" pitchFamily="34" charset="0"/>
                <a:cs typeface="Calibri" panose="020F0502020204030204" pitchFamily="34" charset="0"/>
              </a:rPr>
              <a:t>-san to have a pi/2 phase advance between P2 and P3. </a:t>
            </a:r>
          </a:p>
          <a:p>
            <a:endParaRPr lang="en-GB" sz="2400" dirty="0"/>
          </a:p>
        </p:txBody>
      </p:sp>
      <p:sp>
        <p:nvSpPr>
          <p:cNvPr id="3" name="Date Placeholder 2"/>
          <p:cNvSpPr>
            <a:spLocks noGrp="1"/>
          </p:cNvSpPr>
          <p:nvPr>
            <p:ph type="dt" sz="half" idx="10"/>
          </p:nvPr>
        </p:nvSpPr>
        <p:spPr/>
        <p:txBody>
          <a:bodyPr/>
          <a:lstStyle/>
          <a:p>
            <a:r>
              <a:rPr lang="en-US" smtClean="0"/>
              <a:t>21/06/2019</a:t>
            </a:r>
            <a:endParaRPr lang="en-GB"/>
          </a:p>
        </p:txBody>
      </p:sp>
      <p:sp>
        <p:nvSpPr>
          <p:cNvPr id="4" name="Slide Number Placeholder 3"/>
          <p:cNvSpPr>
            <a:spLocks noGrp="1"/>
          </p:cNvSpPr>
          <p:nvPr>
            <p:ph type="sldNum" sz="quarter" idx="12"/>
          </p:nvPr>
        </p:nvSpPr>
        <p:spPr/>
        <p:txBody>
          <a:bodyPr/>
          <a:lstStyle/>
          <a:p>
            <a:fld id="{9444749F-C5D3-4761-B0ED-6CEC6E0F667F}" type="slidenum">
              <a:rPr lang="en-GB" smtClean="0"/>
              <a:t>3</a:t>
            </a:fld>
            <a:endParaRPr lang="en-GB"/>
          </a:p>
        </p:txBody>
      </p:sp>
      <p:sp>
        <p:nvSpPr>
          <p:cNvPr id="5" name="Title 4"/>
          <p:cNvSpPr>
            <a:spLocks noGrp="1"/>
          </p:cNvSpPr>
          <p:nvPr>
            <p:ph type="title"/>
          </p:nvPr>
        </p:nvSpPr>
        <p:spPr/>
        <p:txBody>
          <a:bodyPr/>
          <a:lstStyle/>
          <a:p>
            <a:r>
              <a:rPr lang="en-GB" dirty="0" smtClean="0"/>
              <a:t>Beamline configuration</a:t>
            </a:r>
            <a:endParaRPr lang="en-GB" dirty="0"/>
          </a:p>
        </p:txBody>
      </p:sp>
    </p:spTree>
    <p:extLst>
      <p:ext uri="{BB962C8B-B14F-4D97-AF65-F5344CB8AC3E}">
        <p14:creationId xmlns:p14="http://schemas.microsoft.com/office/powerpoint/2010/main" val="7936137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21/06/2019</a:t>
            </a:r>
            <a:endParaRPr lang="en-GB"/>
          </a:p>
        </p:txBody>
      </p:sp>
      <p:sp>
        <p:nvSpPr>
          <p:cNvPr id="4" name="Slide Number Placeholder 3"/>
          <p:cNvSpPr>
            <a:spLocks noGrp="1"/>
          </p:cNvSpPr>
          <p:nvPr>
            <p:ph type="sldNum" sz="quarter" idx="12"/>
          </p:nvPr>
        </p:nvSpPr>
        <p:spPr/>
        <p:txBody>
          <a:bodyPr/>
          <a:lstStyle/>
          <a:p>
            <a:fld id="{9444749F-C5D3-4761-B0ED-6CEC6E0F667F}" type="slidenum">
              <a:rPr lang="en-GB" smtClean="0"/>
              <a:t>4</a:t>
            </a:fld>
            <a:endParaRPr lang="en-GB"/>
          </a:p>
        </p:txBody>
      </p:sp>
      <p:sp>
        <p:nvSpPr>
          <p:cNvPr id="5" name="Title 4"/>
          <p:cNvSpPr>
            <a:spLocks noGrp="1"/>
          </p:cNvSpPr>
          <p:nvPr>
            <p:ph type="title"/>
          </p:nvPr>
        </p:nvSpPr>
        <p:spPr/>
        <p:txBody>
          <a:bodyPr/>
          <a:lstStyle/>
          <a:p>
            <a:r>
              <a:rPr lang="en-GB" dirty="0" smtClean="0"/>
              <a:t>20 dB IPB Calibrations</a:t>
            </a:r>
            <a:endParaRPr lang="en-GB" dirty="0"/>
          </a:p>
        </p:txBody>
      </p:sp>
      <p:sp>
        <p:nvSpPr>
          <p:cNvPr id="9" name="TextBox 8"/>
          <p:cNvSpPr txBox="1"/>
          <p:nvPr/>
        </p:nvSpPr>
        <p:spPr>
          <a:xfrm>
            <a:off x="463063" y="1614791"/>
            <a:ext cx="9519136" cy="1446550"/>
          </a:xfrm>
          <a:prstGeom prst="rect">
            <a:avLst/>
          </a:prstGeom>
          <a:noFill/>
        </p:spPr>
        <p:txBody>
          <a:bodyPr wrap="square" rtlCol="0">
            <a:spAutoFit/>
          </a:bodyPr>
          <a:lstStyle/>
          <a:p>
            <a:r>
              <a:rPr lang="en-GB" sz="2200" dirty="0" smtClean="0"/>
              <a:t>IPB, 20 dB (AQD0FFyScan2)</a:t>
            </a:r>
          </a:p>
          <a:p>
            <a:r>
              <a:rPr lang="en-GB" sz="2200" dirty="0"/>
              <a:t>35:45 dipole sample, 43 reference sample</a:t>
            </a:r>
          </a:p>
          <a:p>
            <a:r>
              <a:rPr lang="en-GB" sz="2200" dirty="0" smtClean="0"/>
              <a:t>IPB/IPC Calibration constants: -0.057,-0.025</a:t>
            </a:r>
            <a:endParaRPr lang="en-GB" sz="2200" dirty="0"/>
          </a:p>
          <a:p>
            <a:endParaRPr lang="en-GB" sz="2200" dirty="0"/>
          </a:p>
        </p:txBody>
      </p:sp>
      <p:sp>
        <p:nvSpPr>
          <p:cNvPr id="10" name="TextBox 9"/>
          <p:cNvSpPr txBox="1"/>
          <p:nvPr/>
        </p:nvSpPr>
        <p:spPr>
          <a:xfrm>
            <a:off x="5822463" y="6178101"/>
            <a:ext cx="3886200" cy="615553"/>
          </a:xfrm>
          <a:prstGeom prst="rect">
            <a:avLst/>
          </a:prstGeom>
          <a:noFill/>
        </p:spPr>
        <p:txBody>
          <a:bodyPr wrap="square" rtlCol="0">
            <a:spAutoFit/>
          </a:bodyPr>
          <a:lstStyle/>
          <a:p>
            <a:r>
              <a:rPr lang="en-GB" sz="3400" dirty="0" smtClean="0"/>
              <a:t>IPB</a:t>
            </a:r>
            <a:endParaRPr lang="en-GB" sz="3400" dirty="0"/>
          </a:p>
        </p:txBody>
      </p:sp>
      <p:pic>
        <p:nvPicPr>
          <p:cNvPr id="11" name="Picture 10"/>
          <p:cNvPicPr>
            <a:picLocks noChangeAspect="1"/>
          </p:cNvPicPr>
          <p:nvPr/>
        </p:nvPicPr>
        <p:blipFill>
          <a:blip r:embed="rId2"/>
          <a:stretch>
            <a:fillRect/>
          </a:stretch>
        </p:blipFill>
        <p:spPr>
          <a:xfrm>
            <a:off x="259223" y="2955375"/>
            <a:ext cx="4041853" cy="3034659"/>
          </a:xfrm>
          <a:prstGeom prst="rect">
            <a:avLst/>
          </a:prstGeom>
        </p:spPr>
      </p:pic>
      <p:pic>
        <p:nvPicPr>
          <p:cNvPr id="12" name="Picture 11"/>
          <p:cNvPicPr>
            <a:picLocks noChangeAspect="1"/>
          </p:cNvPicPr>
          <p:nvPr/>
        </p:nvPicPr>
        <p:blipFill>
          <a:blip r:embed="rId3"/>
          <a:stretch>
            <a:fillRect/>
          </a:stretch>
        </p:blipFill>
        <p:spPr>
          <a:xfrm>
            <a:off x="3974126" y="2888135"/>
            <a:ext cx="4293958" cy="3223942"/>
          </a:xfrm>
          <a:prstGeom prst="rect">
            <a:avLst/>
          </a:prstGeom>
        </p:spPr>
      </p:pic>
      <p:pic>
        <p:nvPicPr>
          <p:cNvPr id="13" name="Picture 12"/>
          <p:cNvPicPr>
            <a:picLocks noChangeAspect="1"/>
          </p:cNvPicPr>
          <p:nvPr/>
        </p:nvPicPr>
        <p:blipFill>
          <a:blip r:embed="rId4"/>
          <a:stretch>
            <a:fillRect/>
          </a:stretch>
        </p:blipFill>
        <p:spPr>
          <a:xfrm>
            <a:off x="7872526" y="2822111"/>
            <a:ext cx="4219346" cy="3167923"/>
          </a:xfrm>
          <a:prstGeom prst="rect">
            <a:avLst/>
          </a:prstGeom>
        </p:spPr>
      </p:pic>
    </p:spTree>
    <p:extLst>
      <p:ext uri="{BB962C8B-B14F-4D97-AF65-F5344CB8AC3E}">
        <p14:creationId xmlns:p14="http://schemas.microsoft.com/office/powerpoint/2010/main" val="4249293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21/06/2019</a:t>
            </a:r>
            <a:endParaRPr lang="en-GB"/>
          </a:p>
        </p:txBody>
      </p:sp>
      <p:sp>
        <p:nvSpPr>
          <p:cNvPr id="4" name="Slide Number Placeholder 3"/>
          <p:cNvSpPr>
            <a:spLocks noGrp="1"/>
          </p:cNvSpPr>
          <p:nvPr>
            <p:ph type="sldNum" sz="quarter" idx="12"/>
          </p:nvPr>
        </p:nvSpPr>
        <p:spPr/>
        <p:txBody>
          <a:bodyPr/>
          <a:lstStyle/>
          <a:p>
            <a:fld id="{9444749F-C5D3-4761-B0ED-6CEC6E0F667F}" type="slidenum">
              <a:rPr lang="en-GB" smtClean="0"/>
              <a:t>5</a:t>
            </a:fld>
            <a:endParaRPr lang="en-GB"/>
          </a:p>
        </p:txBody>
      </p:sp>
      <p:sp>
        <p:nvSpPr>
          <p:cNvPr id="5" name="Title 4"/>
          <p:cNvSpPr>
            <a:spLocks noGrp="1"/>
          </p:cNvSpPr>
          <p:nvPr>
            <p:ph type="title"/>
          </p:nvPr>
        </p:nvSpPr>
        <p:spPr/>
        <p:txBody>
          <a:bodyPr/>
          <a:lstStyle/>
          <a:p>
            <a:r>
              <a:rPr lang="en-GB" dirty="0" smtClean="0"/>
              <a:t>30 dB IPB Calibrations</a:t>
            </a:r>
            <a:endParaRPr lang="en-GB" dirty="0"/>
          </a:p>
        </p:txBody>
      </p:sp>
      <p:sp>
        <p:nvSpPr>
          <p:cNvPr id="9" name="TextBox 8"/>
          <p:cNvSpPr txBox="1"/>
          <p:nvPr/>
        </p:nvSpPr>
        <p:spPr>
          <a:xfrm>
            <a:off x="463063" y="1500832"/>
            <a:ext cx="9519136" cy="1107996"/>
          </a:xfrm>
          <a:prstGeom prst="rect">
            <a:avLst/>
          </a:prstGeom>
          <a:noFill/>
        </p:spPr>
        <p:txBody>
          <a:bodyPr wrap="square" rtlCol="0">
            <a:spAutoFit/>
          </a:bodyPr>
          <a:lstStyle/>
          <a:p>
            <a:r>
              <a:rPr lang="en-GB" sz="2200" dirty="0" smtClean="0"/>
              <a:t>IPB, 30 dB (AQD0FFyScan3)</a:t>
            </a:r>
          </a:p>
          <a:p>
            <a:r>
              <a:rPr lang="en-GB" sz="2200" dirty="0" smtClean="0"/>
              <a:t>35:45 dipole sample, 43 reference sample</a:t>
            </a:r>
          </a:p>
          <a:p>
            <a:r>
              <a:rPr lang="en-GB" sz="2200" dirty="0" smtClean="0"/>
              <a:t>IPB/IPC </a:t>
            </a:r>
            <a:r>
              <a:rPr lang="en-GB" sz="2200" dirty="0"/>
              <a:t>Calibration constants: [0,-</a:t>
            </a:r>
            <a:r>
              <a:rPr lang="en-GB" sz="2200" dirty="0" smtClean="0"/>
              <a:t>0.016,-0.0085]</a:t>
            </a:r>
          </a:p>
        </p:txBody>
      </p:sp>
      <p:pic>
        <p:nvPicPr>
          <p:cNvPr id="10" name="Picture 9"/>
          <p:cNvPicPr>
            <a:picLocks noChangeAspect="1"/>
          </p:cNvPicPr>
          <p:nvPr/>
        </p:nvPicPr>
        <p:blipFill>
          <a:blip r:embed="rId2"/>
          <a:stretch>
            <a:fillRect/>
          </a:stretch>
        </p:blipFill>
        <p:spPr>
          <a:xfrm>
            <a:off x="291829" y="2652408"/>
            <a:ext cx="4137589" cy="3106539"/>
          </a:xfrm>
          <a:prstGeom prst="rect">
            <a:avLst/>
          </a:prstGeom>
        </p:spPr>
      </p:pic>
      <p:pic>
        <p:nvPicPr>
          <p:cNvPr id="11" name="Picture 10"/>
          <p:cNvPicPr>
            <a:picLocks noChangeAspect="1"/>
          </p:cNvPicPr>
          <p:nvPr/>
        </p:nvPicPr>
        <p:blipFill>
          <a:blip r:embed="rId3"/>
          <a:stretch>
            <a:fillRect/>
          </a:stretch>
        </p:blipFill>
        <p:spPr>
          <a:xfrm>
            <a:off x="4090642" y="2652408"/>
            <a:ext cx="4137356" cy="3106364"/>
          </a:xfrm>
          <a:prstGeom prst="rect">
            <a:avLst/>
          </a:prstGeom>
        </p:spPr>
      </p:pic>
      <p:pic>
        <p:nvPicPr>
          <p:cNvPr id="12" name="Picture 11"/>
          <p:cNvPicPr>
            <a:picLocks noChangeAspect="1"/>
          </p:cNvPicPr>
          <p:nvPr/>
        </p:nvPicPr>
        <p:blipFill>
          <a:blip r:embed="rId4"/>
          <a:stretch>
            <a:fillRect/>
          </a:stretch>
        </p:blipFill>
        <p:spPr>
          <a:xfrm>
            <a:off x="7913521" y="2652408"/>
            <a:ext cx="4137356" cy="3106364"/>
          </a:xfrm>
          <a:prstGeom prst="rect">
            <a:avLst/>
          </a:prstGeom>
        </p:spPr>
      </p:pic>
      <p:sp>
        <p:nvSpPr>
          <p:cNvPr id="13" name="TextBox 12"/>
          <p:cNvSpPr txBox="1"/>
          <p:nvPr/>
        </p:nvSpPr>
        <p:spPr>
          <a:xfrm>
            <a:off x="5720863" y="5990034"/>
            <a:ext cx="3886200" cy="615553"/>
          </a:xfrm>
          <a:prstGeom prst="rect">
            <a:avLst/>
          </a:prstGeom>
          <a:noFill/>
        </p:spPr>
        <p:txBody>
          <a:bodyPr wrap="square" rtlCol="0">
            <a:spAutoFit/>
          </a:bodyPr>
          <a:lstStyle/>
          <a:p>
            <a:r>
              <a:rPr lang="en-GB" sz="3400" dirty="0" smtClean="0"/>
              <a:t>IPB</a:t>
            </a:r>
            <a:endParaRPr lang="en-GB" sz="3400" dirty="0"/>
          </a:p>
        </p:txBody>
      </p:sp>
    </p:spTree>
    <p:extLst>
      <p:ext uri="{BB962C8B-B14F-4D97-AF65-F5344CB8AC3E}">
        <p14:creationId xmlns:p14="http://schemas.microsoft.com/office/powerpoint/2010/main" val="41582615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3378821"/>
            <a:ext cx="12192000" cy="145160"/>
          </a:xfrm>
          <a:prstGeom prst="rect">
            <a:avLst/>
          </a:prstGeom>
          <a:solidFill>
            <a:srgbClr val="480048"/>
          </a:solidFill>
          <a:ln w="19050">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p:cNvSpPr txBox="1">
            <a:spLocks/>
          </p:cNvSpPr>
          <p:nvPr/>
        </p:nvSpPr>
        <p:spPr>
          <a:xfrm>
            <a:off x="286331" y="1092821"/>
            <a:ext cx="11804074"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Century Gothic" panose="020B0502020202020204" pitchFamily="34" charset="0"/>
                <a:ea typeface="+mj-ea"/>
                <a:cs typeface="+mj-cs"/>
              </a:defRPr>
            </a:lvl1pPr>
          </a:lstStyle>
          <a:p>
            <a:r>
              <a:rPr lang="en-GB" sz="4000" dirty="0" smtClean="0"/>
              <a:t>fbRun8 </a:t>
            </a:r>
            <a:r>
              <a:rPr lang="en-GB" sz="4000" dirty="0"/>
              <a:t>/ </a:t>
            </a:r>
            <a:r>
              <a:rPr lang="en-GB" sz="4000" dirty="0" smtClean="0"/>
              <a:t>AQD0FFyScan2</a:t>
            </a:r>
            <a:endParaRPr lang="en-GB" sz="4000" dirty="0">
              <a:solidFill>
                <a:srgbClr val="480048"/>
              </a:solidFill>
            </a:endParaRPr>
          </a:p>
        </p:txBody>
      </p:sp>
      <p:sp>
        <p:nvSpPr>
          <p:cNvPr id="2" name="Date Placeholder 1"/>
          <p:cNvSpPr>
            <a:spLocks noGrp="1"/>
          </p:cNvSpPr>
          <p:nvPr>
            <p:ph type="dt" sz="half" idx="10"/>
          </p:nvPr>
        </p:nvSpPr>
        <p:spPr/>
        <p:txBody>
          <a:bodyPr/>
          <a:lstStyle/>
          <a:p>
            <a:r>
              <a:rPr lang="en-US" smtClean="0"/>
              <a:t>21/06/2019</a:t>
            </a:r>
            <a:endParaRPr lang="en-GB"/>
          </a:p>
        </p:txBody>
      </p:sp>
      <p:sp>
        <p:nvSpPr>
          <p:cNvPr id="4" name="Slide Number Placeholder 3"/>
          <p:cNvSpPr>
            <a:spLocks noGrp="1"/>
          </p:cNvSpPr>
          <p:nvPr>
            <p:ph type="sldNum" sz="quarter" idx="12"/>
          </p:nvPr>
        </p:nvSpPr>
        <p:spPr/>
        <p:txBody>
          <a:bodyPr/>
          <a:lstStyle/>
          <a:p>
            <a:fld id="{B8ED5ECF-8316-4A29-AF44-CEA06D476B83}" type="slidenum">
              <a:rPr lang="en-GB" smtClean="0"/>
              <a:t>6</a:t>
            </a:fld>
            <a:endParaRPr lang="en-GB"/>
          </a:p>
        </p:txBody>
      </p:sp>
      <p:sp>
        <p:nvSpPr>
          <p:cNvPr id="9" name="Title 1"/>
          <p:cNvSpPr txBox="1">
            <a:spLocks/>
          </p:cNvSpPr>
          <p:nvPr/>
        </p:nvSpPr>
        <p:spPr>
          <a:xfrm>
            <a:off x="193963" y="3823590"/>
            <a:ext cx="11804074"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Century Gothic" panose="020B0502020202020204" pitchFamily="34" charset="0"/>
                <a:ea typeface="+mj-ea"/>
                <a:cs typeface="+mj-cs"/>
              </a:defRPr>
            </a:lvl1pPr>
          </a:lstStyle>
          <a:p>
            <a:r>
              <a:rPr lang="en-GB" sz="3200" dirty="0" smtClean="0"/>
              <a:t>13/06/2019</a:t>
            </a:r>
          </a:p>
          <a:p>
            <a:r>
              <a:rPr lang="en-GB" sz="3200" dirty="0"/>
              <a:t>20 </a:t>
            </a:r>
            <a:r>
              <a:rPr lang="en-GB" sz="3200" dirty="0" smtClean="0"/>
              <a:t>dB</a:t>
            </a:r>
          </a:p>
          <a:p>
            <a:r>
              <a:rPr lang="en-GB" sz="3200" dirty="0"/>
              <a:t>Non-interleaved – feedback </a:t>
            </a:r>
            <a:r>
              <a:rPr lang="en-GB" sz="3200" dirty="0" smtClean="0"/>
              <a:t>on</a:t>
            </a:r>
            <a:endParaRPr lang="en-GB" sz="3200" dirty="0"/>
          </a:p>
          <a:p>
            <a:endParaRPr lang="en-GB" sz="3200" dirty="0" smtClean="0"/>
          </a:p>
          <a:p>
            <a:endParaRPr lang="en-GB" sz="3200" dirty="0"/>
          </a:p>
        </p:txBody>
      </p:sp>
    </p:spTree>
    <p:extLst>
      <p:ext uri="{BB962C8B-B14F-4D97-AF65-F5344CB8AC3E}">
        <p14:creationId xmlns:p14="http://schemas.microsoft.com/office/powerpoint/2010/main" val="29760318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3"/>
          <p:cNvPicPr>
            <a:picLocks noChangeAspect="1"/>
          </p:cNvPicPr>
          <p:nvPr/>
        </p:nvPicPr>
        <p:blipFill rotWithShape="1">
          <a:blip r:embed="rId2">
            <a:clrChange>
              <a:clrFrom>
                <a:srgbClr val="FFFFFF"/>
              </a:clrFrom>
              <a:clrTo>
                <a:srgbClr val="FFFFFF">
                  <a:alpha val="0"/>
                </a:srgbClr>
              </a:clrTo>
            </a:clrChange>
          </a:blip>
          <a:srcRect t="29167" r="36402"/>
          <a:stretch/>
        </p:blipFill>
        <p:spPr>
          <a:xfrm>
            <a:off x="1435101" y="1358900"/>
            <a:ext cx="5029199" cy="2499986"/>
          </a:xfrm>
          <a:prstGeom prst="rect">
            <a:avLst/>
          </a:prstGeom>
        </p:spPr>
      </p:pic>
      <p:pic>
        <p:nvPicPr>
          <p:cNvPr id="7" name="Content Placeholder 3"/>
          <p:cNvPicPr>
            <a:picLocks noChangeAspect="1"/>
          </p:cNvPicPr>
          <p:nvPr/>
        </p:nvPicPr>
        <p:blipFill rotWithShape="1">
          <a:blip r:embed="rId2">
            <a:clrChange>
              <a:clrFrom>
                <a:srgbClr val="FFFFFF"/>
              </a:clrFrom>
              <a:clrTo>
                <a:srgbClr val="FFFFFF">
                  <a:alpha val="0"/>
                </a:srgbClr>
              </a:clrTo>
            </a:clrChange>
          </a:blip>
          <a:srcRect l="63904"/>
          <a:stretch/>
        </p:blipFill>
        <p:spPr>
          <a:xfrm>
            <a:off x="7321775" y="1204333"/>
            <a:ext cx="3554283" cy="4375566"/>
          </a:xfrm>
          <a:prstGeom prst="rect">
            <a:avLst/>
          </a:prstGeom>
        </p:spPr>
      </p:pic>
      <p:pic>
        <p:nvPicPr>
          <p:cNvPr id="8" name="Picture 7"/>
          <p:cNvPicPr>
            <a:picLocks noChangeAspect="1"/>
          </p:cNvPicPr>
          <p:nvPr/>
        </p:nvPicPr>
        <p:blipFill rotWithShape="1">
          <a:blip r:embed="rId3">
            <a:clrChange>
              <a:clrFrom>
                <a:srgbClr val="FFFFFF"/>
              </a:clrFrom>
              <a:clrTo>
                <a:srgbClr val="FFFFFF">
                  <a:alpha val="0"/>
                </a:srgbClr>
              </a:clrTo>
            </a:clrChange>
          </a:blip>
          <a:srcRect l="5650" t="37421" r="36187"/>
          <a:stretch/>
        </p:blipFill>
        <p:spPr>
          <a:xfrm>
            <a:off x="1733548" y="4035985"/>
            <a:ext cx="4832351" cy="2299727"/>
          </a:xfrm>
          <a:prstGeom prst="rect">
            <a:avLst/>
          </a:prstGeom>
        </p:spPr>
      </p:pic>
      <p:sp>
        <p:nvSpPr>
          <p:cNvPr id="9" name="Date Placeholder 8"/>
          <p:cNvSpPr>
            <a:spLocks noGrp="1"/>
          </p:cNvSpPr>
          <p:nvPr>
            <p:ph type="dt" sz="half" idx="10"/>
          </p:nvPr>
        </p:nvSpPr>
        <p:spPr/>
        <p:txBody>
          <a:bodyPr/>
          <a:lstStyle/>
          <a:p>
            <a:r>
              <a:rPr lang="en-US" smtClean="0"/>
              <a:t>21/06/2019</a:t>
            </a:r>
            <a:endParaRPr lang="en-GB"/>
          </a:p>
        </p:txBody>
      </p:sp>
      <p:sp>
        <p:nvSpPr>
          <p:cNvPr id="10" name="Slide Number Placeholder 9"/>
          <p:cNvSpPr>
            <a:spLocks noGrp="1"/>
          </p:cNvSpPr>
          <p:nvPr>
            <p:ph type="sldNum" sz="quarter" idx="12"/>
          </p:nvPr>
        </p:nvSpPr>
        <p:spPr/>
        <p:txBody>
          <a:bodyPr/>
          <a:lstStyle/>
          <a:p>
            <a:fld id="{9444749F-C5D3-4761-B0ED-6CEC6E0F667F}" type="slidenum">
              <a:rPr lang="en-GB" smtClean="0"/>
              <a:t>7</a:t>
            </a:fld>
            <a:endParaRPr lang="en-GB"/>
          </a:p>
        </p:txBody>
      </p:sp>
      <p:sp>
        <p:nvSpPr>
          <p:cNvPr id="11" name="Title 1"/>
          <p:cNvSpPr>
            <a:spLocks noGrp="1"/>
          </p:cNvSpPr>
          <p:nvPr>
            <p:ph type="title"/>
          </p:nvPr>
        </p:nvSpPr>
        <p:spPr>
          <a:xfrm>
            <a:off x="360458" y="-78720"/>
            <a:ext cx="10515600" cy="1325563"/>
          </a:xfrm>
        </p:spPr>
        <p:txBody>
          <a:bodyPr>
            <a:normAutofit/>
          </a:bodyPr>
          <a:lstStyle/>
          <a:p>
            <a:r>
              <a:rPr lang="en-GB" sz="4000" dirty="0" smtClean="0"/>
              <a:t>Waveforms</a:t>
            </a:r>
            <a:endParaRPr lang="en-GB" sz="4000" dirty="0"/>
          </a:p>
        </p:txBody>
      </p:sp>
      <p:sp>
        <p:nvSpPr>
          <p:cNvPr id="12" name="TextBox 11"/>
          <p:cNvSpPr txBox="1"/>
          <p:nvPr/>
        </p:nvSpPr>
        <p:spPr>
          <a:xfrm>
            <a:off x="701677" y="2347283"/>
            <a:ext cx="1466848" cy="523220"/>
          </a:xfrm>
          <a:prstGeom prst="rect">
            <a:avLst/>
          </a:prstGeom>
          <a:noFill/>
        </p:spPr>
        <p:txBody>
          <a:bodyPr wrap="square" rtlCol="0">
            <a:spAutoFit/>
          </a:bodyPr>
          <a:lstStyle/>
          <a:p>
            <a:r>
              <a:rPr lang="en-GB" sz="2800" dirty="0" smtClean="0"/>
              <a:t>IPB</a:t>
            </a:r>
            <a:endParaRPr lang="en-GB" sz="2800" dirty="0"/>
          </a:p>
        </p:txBody>
      </p:sp>
      <p:sp>
        <p:nvSpPr>
          <p:cNvPr id="13" name="TextBox 12"/>
          <p:cNvSpPr txBox="1"/>
          <p:nvPr/>
        </p:nvSpPr>
        <p:spPr>
          <a:xfrm>
            <a:off x="688977" y="4808890"/>
            <a:ext cx="1466848" cy="523220"/>
          </a:xfrm>
          <a:prstGeom prst="rect">
            <a:avLst/>
          </a:prstGeom>
          <a:noFill/>
        </p:spPr>
        <p:txBody>
          <a:bodyPr wrap="square" rtlCol="0">
            <a:spAutoFit/>
          </a:bodyPr>
          <a:lstStyle/>
          <a:p>
            <a:r>
              <a:rPr lang="en-GB" sz="2800" dirty="0" smtClean="0"/>
              <a:t>IPC</a:t>
            </a:r>
            <a:endParaRPr lang="en-GB" sz="2800" dirty="0"/>
          </a:p>
        </p:txBody>
      </p:sp>
      <p:cxnSp>
        <p:nvCxnSpPr>
          <p:cNvPr id="15" name="Straight Arrow Connector 14"/>
          <p:cNvCxnSpPr/>
          <p:nvPr/>
        </p:nvCxnSpPr>
        <p:spPr>
          <a:xfrm flipH="1" flipV="1">
            <a:off x="5334000" y="1943100"/>
            <a:ext cx="1689100" cy="1270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5871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t="5857" r="26585"/>
          <a:stretch/>
        </p:blipFill>
        <p:spPr>
          <a:xfrm>
            <a:off x="-601324" y="3300707"/>
            <a:ext cx="5622248" cy="3420768"/>
          </a:xfrm>
          <a:prstGeom prst="rect">
            <a:avLst/>
          </a:prstGeom>
        </p:spPr>
      </p:pic>
      <p:pic>
        <p:nvPicPr>
          <p:cNvPr id="5" name="Picture 4"/>
          <p:cNvPicPr>
            <a:picLocks noChangeAspect="1"/>
          </p:cNvPicPr>
          <p:nvPr/>
        </p:nvPicPr>
        <p:blipFill rotWithShape="1">
          <a:blip r:embed="rId3"/>
          <a:srcRect t="5507" r="25755"/>
          <a:stretch/>
        </p:blipFill>
        <p:spPr>
          <a:xfrm>
            <a:off x="5292828" y="3287989"/>
            <a:ext cx="5685835" cy="3433486"/>
          </a:xfrm>
          <a:prstGeom prst="rect">
            <a:avLst/>
          </a:prstGeom>
        </p:spPr>
      </p:pic>
      <p:sp>
        <p:nvSpPr>
          <p:cNvPr id="6" name="TextBox 5"/>
          <p:cNvSpPr txBox="1"/>
          <p:nvPr/>
        </p:nvSpPr>
        <p:spPr>
          <a:xfrm>
            <a:off x="1832264" y="1345413"/>
            <a:ext cx="4147127" cy="1862048"/>
          </a:xfrm>
          <a:prstGeom prst="rect">
            <a:avLst/>
          </a:prstGeom>
          <a:noFill/>
        </p:spPr>
        <p:txBody>
          <a:bodyPr wrap="square" rtlCol="0">
            <a:spAutoFit/>
          </a:bodyPr>
          <a:lstStyle/>
          <a:p>
            <a:r>
              <a:rPr lang="en-GB" sz="2500" b="1" dirty="0" smtClean="0"/>
              <a:t>IPB</a:t>
            </a:r>
          </a:p>
          <a:p>
            <a:r>
              <a:rPr lang="en-GB" dirty="0" smtClean="0"/>
              <a:t>Bunch-1 jitter: 9.16 um</a:t>
            </a:r>
          </a:p>
          <a:p>
            <a:r>
              <a:rPr lang="en-GB" dirty="0" smtClean="0"/>
              <a:t>Bunch-2 jitter: 3.95 um</a:t>
            </a:r>
          </a:p>
          <a:p>
            <a:r>
              <a:rPr lang="en-GB" dirty="0" smtClean="0"/>
              <a:t>Scale factor: 2.3 </a:t>
            </a:r>
          </a:p>
          <a:p>
            <a:r>
              <a:rPr lang="en-GB" dirty="0" smtClean="0"/>
              <a:t>Bunch-to-bunch correlation: 6%</a:t>
            </a:r>
          </a:p>
          <a:p>
            <a:r>
              <a:rPr lang="en-GB" dirty="0" smtClean="0"/>
              <a:t>Feedback off correlation: 98.1% </a:t>
            </a:r>
            <a:endParaRPr lang="en-GB" dirty="0"/>
          </a:p>
        </p:txBody>
      </p:sp>
      <p:sp>
        <p:nvSpPr>
          <p:cNvPr id="7" name="TextBox 6"/>
          <p:cNvSpPr txBox="1"/>
          <p:nvPr/>
        </p:nvSpPr>
        <p:spPr>
          <a:xfrm>
            <a:off x="7618846" y="1358131"/>
            <a:ext cx="4147127" cy="1862048"/>
          </a:xfrm>
          <a:prstGeom prst="rect">
            <a:avLst/>
          </a:prstGeom>
          <a:noFill/>
        </p:spPr>
        <p:txBody>
          <a:bodyPr wrap="square" rtlCol="0">
            <a:spAutoFit/>
          </a:bodyPr>
          <a:lstStyle/>
          <a:p>
            <a:r>
              <a:rPr lang="en-GB" sz="2500" b="1" dirty="0" smtClean="0"/>
              <a:t>IPC</a:t>
            </a:r>
          </a:p>
          <a:p>
            <a:r>
              <a:rPr lang="en-GB" dirty="0" smtClean="0"/>
              <a:t>Bunch-1 jitter: 12.66 um</a:t>
            </a:r>
          </a:p>
          <a:p>
            <a:r>
              <a:rPr lang="en-GB" dirty="0" smtClean="0"/>
              <a:t>Bunch-2 jitter: 3.18 um</a:t>
            </a:r>
          </a:p>
          <a:p>
            <a:r>
              <a:rPr lang="en-GB" dirty="0" smtClean="0"/>
              <a:t>Scale factor: 3.98</a:t>
            </a:r>
          </a:p>
          <a:p>
            <a:r>
              <a:rPr lang="en-GB" dirty="0" smtClean="0"/>
              <a:t>Bunch-to-bunch correlation: 9%</a:t>
            </a:r>
          </a:p>
          <a:p>
            <a:r>
              <a:rPr lang="en-GB" dirty="0" smtClean="0"/>
              <a:t>Feedback off correlation: 98.3% </a:t>
            </a:r>
            <a:endParaRPr lang="en-GB" dirty="0"/>
          </a:p>
        </p:txBody>
      </p:sp>
      <p:sp>
        <p:nvSpPr>
          <p:cNvPr id="8" name="Date Placeholder 7"/>
          <p:cNvSpPr>
            <a:spLocks noGrp="1"/>
          </p:cNvSpPr>
          <p:nvPr>
            <p:ph type="dt" sz="half" idx="10"/>
          </p:nvPr>
        </p:nvSpPr>
        <p:spPr/>
        <p:txBody>
          <a:bodyPr/>
          <a:lstStyle/>
          <a:p>
            <a:r>
              <a:rPr lang="en-US" smtClean="0"/>
              <a:t>21/06/2019</a:t>
            </a:r>
            <a:endParaRPr lang="en-GB"/>
          </a:p>
        </p:txBody>
      </p:sp>
      <p:sp>
        <p:nvSpPr>
          <p:cNvPr id="9" name="Slide Number Placeholder 8"/>
          <p:cNvSpPr>
            <a:spLocks noGrp="1"/>
          </p:cNvSpPr>
          <p:nvPr>
            <p:ph type="sldNum" sz="quarter" idx="12"/>
          </p:nvPr>
        </p:nvSpPr>
        <p:spPr/>
        <p:txBody>
          <a:bodyPr/>
          <a:lstStyle/>
          <a:p>
            <a:fld id="{9444749F-C5D3-4761-B0ED-6CEC6E0F667F}" type="slidenum">
              <a:rPr lang="en-GB" smtClean="0"/>
              <a:t>8</a:t>
            </a:fld>
            <a:endParaRPr lang="en-GB"/>
          </a:p>
        </p:txBody>
      </p:sp>
      <p:sp>
        <p:nvSpPr>
          <p:cNvPr id="12" name="Title 1"/>
          <p:cNvSpPr>
            <a:spLocks noGrp="1"/>
          </p:cNvSpPr>
          <p:nvPr>
            <p:ph type="title"/>
          </p:nvPr>
        </p:nvSpPr>
        <p:spPr>
          <a:xfrm>
            <a:off x="463063" y="108152"/>
            <a:ext cx="10515600" cy="1061729"/>
          </a:xfrm>
        </p:spPr>
        <p:txBody>
          <a:bodyPr>
            <a:normAutofit/>
          </a:bodyPr>
          <a:lstStyle/>
          <a:p>
            <a:r>
              <a:rPr lang="en-GB" sz="4000" dirty="0" smtClean="0"/>
              <a:t>Feedback on - correlation</a:t>
            </a:r>
            <a:endParaRPr lang="en-GB" sz="4000" dirty="0"/>
          </a:p>
        </p:txBody>
      </p:sp>
    </p:spTree>
    <p:extLst>
      <p:ext uri="{BB962C8B-B14F-4D97-AF65-F5344CB8AC3E}">
        <p14:creationId xmlns:p14="http://schemas.microsoft.com/office/powerpoint/2010/main" val="928285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2"/>
          <a:stretch>
            <a:fillRect/>
          </a:stretch>
        </p:blipFill>
        <p:spPr>
          <a:xfrm>
            <a:off x="463063" y="1897506"/>
            <a:ext cx="5693452" cy="4274694"/>
          </a:xfrm>
          <a:prstGeom prst="rect">
            <a:avLst/>
          </a:prstGeom>
        </p:spPr>
      </p:pic>
      <p:sp>
        <p:nvSpPr>
          <p:cNvPr id="2" name="Title 1"/>
          <p:cNvSpPr>
            <a:spLocks noGrp="1"/>
          </p:cNvSpPr>
          <p:nvPr>
            <p:ph type="title"/>
          </p:nvPr>
        </p:nvSpPr>
        <p:spPr/>
        <p:txBody>
          <a:bodyPr/>
          <a:lstStyle/>
          <a:p>
            <a:r>
              <a:rPr lang="en-GB" dirty="0" smtClean="0"/>
              <a:t>FBRun8 </a:t>
            </a:r>
            <a:endParaRPr lang="en-GB" dirty="0"/>
          </a:p>
        </p:txBody>
      </p:sp>
      <p:sp>
        <p:nvSpPr>
          <p:cNvPr id="12" name="TextBox 11"/>
          <p:cNvSpPr txBox="1"/>
          <p:nvPr/>
        </p:nvSpPr>
        <p:spPr>
          <a:xfrm>
            <a:off x="1952055" y="1516239"/>
            <a:ext cx="5216892" cy="1015663"/>
          </a:xfrm>
          <a:prstGeom prst="rect">
            <a:avLst/>
          </a:prstGeom>
          <a:noFill/>
        </p:spPr>
        <p:txBody>
          <a:bodyPr wrap="square" rtlCol="0">
            <a:spAutoFit/>
          </a:bodyPr>
          <a:lstStyle/>
          <a:p>
            <a:r>
              <a:rPr lang="en-GB" sz="2000" dirty="0" smtClean="0"/>
              <a:t>Jitter on waist </a:t>
            </a:r>
          </a:p>
          <a:p>
            <a:r>
              <a:rPr lang="en-GB" sz="2000" dirty="0" smtClean="0"/>
              <a:t>FB off: 235 um </a:t>
            </a:r>
          </a:p>
          <a:p>
            <a:r>
              <a:rPr lang="en-GB" sz="2000" dirty="0" smtClean="0"/>
              <a:t>FB on: 220 um</a:t>
            </a:r>
            <a:endParaRPr lang="en-GB" sz="2000" dirty="0"/>
          </a:p>
        </p:txBody>
      </p:sp>
      <p:sp>
        <p:nvSpPr>
          <p:cNvPr id="13" name="Date Placeholder 12"/>
          <p:cNvSpPr>
            <a:spLocks noGrp="1"/>
          </p:cNvSpPr>
          <p:nvPr>
            <p:ph type="dt" sz="half" idx="10"/>
          </p:nvPr>
        </p:nvSpPr>
        <p:spPr/>
        <p:txBody>
          <a:bodyPr/>
          <a:lstStyle/>
          <a:p>
            <a:r>
              <a:rPr lang="en-US" smtClean="0"/>
              <a:t>21/06/2019</a:t>
            </a:r>
            <a:endParaRPr lang="en-GB"/>
          </a:p>
        </p:txBody>
      </p:sp>
      <p:sp>
        <p:nvSpPr>
          <p:cNvPr id="14" name="Slide Number Placeholder 13"/>
          <p:cNvSpPr>
            <a:spLocks noGrp="1"/>
          </p:cNvSpPr>
          <p:nvPr>
            <p:ph type="sldNum" sz="quarter" idx="12"/>
          </p:nvPr>
        </p:nvSpPr>
        <p:spPr/>
        <p:txBody>
          <a:bodyPr/>
          <a:lstStyle/>
          <a:p>
            <a:fld id="{9444749F-C5D3-4761-B0ED-6CEC6E0F667F}" type="slidenum">
              <a:rPr lang="en-GB" smtClean="0"/>
              <a:t>9</a:t>
            </a:fld>
            <a:endParaRPr lang="en-GB"/>
          </a:p>
        </p:txBody>
      </p:sp>
      <p:pic>
        <p:nvPicPr>
          <p:cNvPr id="19" name="Picture 18"/>
          <p:cNvPicPr>
            <a:picLocks noChangeAspect="1"/>
          </p:cNvPicPr>
          <p:nvPr/>
        </p:nvPicPr>
        <p:blipFill>
          <a:blip r:embed="rId3"/>
          <a:stretch>
            <a:fillRect/>
          </a:stretch>
        </p:blipFill>
        <p:spPr>
          <a:xfrm>
            <a:off x="5964236" y="1767100"/>
            <a:ext cx="5867139" cy="4405100"/>
          </a:xfrm>
          <a:prstGeom prst="rect">
            <a:avLst/>
          </a:prstGeom>
        </p:spPr>
      </p:pic>
      <p:sp>
        <p:nvSpPr>
          <p:cNvPr id="20" name="TextBox 19"/>
          <p:cNvSpPr txBox="1"/>
          <p:nvPr/>
        </p:nvSpPr>
        <p:spPr>
          <a:xfrm>
            <a:off x="7170475" y="1973102"/>
            <a:ext cx="3510225" cy="707886"/>
          </a:xfrm>
          <a:prstGeom prst="rect">
            <a:avLst/>
          </a:prstGeom>
          <a:noFill/>
        </p:spPr>
        <p:txBody>
          <a:bodyPr wrap="square" rtlCol="0">
            <a:spAutoFit/>
          </a:bodyPr>
          <a:lstStyle/>
          <a:p>
            <a:r>
              <a:rPr lang="en-GB" sz="2000" dirty="0" smtClean="0"/>
              <a:t>Longitudinal position 0 corresponds to IPB and 1 to IPC</a:t>
            </a:r>
            <a:endParaRPr lang="en-GB" sz="2000" dirty="0"/>
          </a:p>
        </p:txBody>
      </p:sp>
    </p:spTree>
    <p:extLst>
      <p:ext uri="{BB962C8B-B14F-4D97-AF65-F5344CB8AC3E}">
        <p14:creationId xmlns:p14="http://schemas.microsoft.com/office/powerpoint/2010/main" val="3923935490"/>
      </p:ext>
    </p:extLst>
  </p:cSld>
  <p:clrMapOvr>
    <a:masterClrMapping/>
  </p:clrMapOvr>
</p:sld>
</file>

<file path=ppt/theme/theme1.xml><?xml version="1.0" encoding="utf-8"?>
<a:theme xmlns:a="http://schemas.openxmlformats.org/drawingml/2006/main" name="PurpleFONT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urpleFONTTheme" id="{05D09BFF-E074-4E6C-98BA-4749B8434592}" vid="{56FDDDC0-EBBA-450C-8777-CA6B208E8DB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PurpleFONTTheme</Template>
  <TotalTime>5652</TotalTime>
  <Words>729</Words>
  <Application>Microsoft Office PowerPoint</Application>
  <PresentationFormat>Widescreen</PresentationFormat>
  <Paragraphs>183</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Century Gothic</vt:lpstr>
      <vt:lpstr>PurpleFONTTheme</vt:lpstr>
      <vt:lpstr>PowerPoint Presentation</vt:lpstr>
      <vt:lpstr>Overview (13/06/2019)</vt:lpstr>
      <vt:lpstr>Beamline configuration</vt:lpstr>
      <vt:lpstr>20 dB IPB Calibrations</vt:lpstr>
      <vt:lpstr>30 dB IPB Calibrations</vt:lpstr>
      <vt:lpstr>PowerPoint Presentation</vt:lpstr>
      <vt:lpstr>Waveforms</vt:lpstr>
      <vt:lpstr>Feedback on - correlation</vt:lpstr>
      <vt:lpstr>FBRun8 </vt:lpstr>
      <vt:lpstr>Jitter on waist as a function of sample number</vt:lpstr>
      <vt:lpstr>Jitter on waist as a function of sample number</vt:lpstr>
      <vt:lpstr>PowerPoint Presentation</vt:lpstr>
      <vt:lpstr>fbRun14</vt:lpstr>
      <vt:lpstr>Interpolated jitter</vt:lpstr>
      <vt:lpstr>PowerPoint Presentation</vt:lpstr>
      <vt:lpstr>Pi/2 optics</vt:lpstr>
      <vt:lpstr>Charge as a function of position</vt:lpstr>
      <vt:lpstr>PowerPoint Presentation</vt:lpstr>
      <vt:lpstr>Sample jumps</vt:lpstr>
      <vt:lpstr>Conclusions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Ramjiawan</dc:creator>
  <cp:lastModifiedBy>Rebecca Ramjiawan</cp:lastModifiedBy>
  <cp:revision>182</cp:revision>
  <dcterms:created xsi:type="dcterms:W3CDTF">2019-06-17T10:47:47Z</dcterms:created>
  <dcterms:modified xsi:type="dcterms:W3CDTF">2019-06-21T09:00:15Z</dcterms:modified>
</cp:coreProperties>
</file>