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309" r:id="rId3"/>
    <p:sldId id="322" r:id="rId4"/>
    <p:sldId id="319" r:id="rId5"/>
    <p:sldId id="310" r:id="rId6"/>
    <p:sldId id="324" r:id="rId7"/>
    <p:sldId id="307" r:id="rId8"/>
    <p:sldId id="323" r:id="rId9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/>
    <p:restoredTop sz="94678"/>
  </p:normalViewPr>
  <p:slideViewPr>
    <p:cSldViewPr snapToGrid="0" snapToObjects="1">
      <p:cViewPr>
        <p:scale>
          <a:sx n="121" d="100"/>
          <a:sy n="121" d="100"/>
        </p:scale>
        <p:origin x="-32" y="-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83C4-30C7-AA4A-9085-4ECB4269BBB7}" type="datetimeFigureOut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81772-59C3-1946-9D0F-BAABCD958B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36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B234D-92BA-784C-801A-E790BCB89F11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69F7-F976-3B4C-A7BB-25F620F2A620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44540-58C7-1340-9978-27FDFB075899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D500-EB0E-6040-A12F-8DC9C82036E2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58AE-8D4F-3F46-891F-C32C15264DFB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65B7-4DFB-2B4B-8B48-8ACDF8046199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4841-06CA-3346-B110-440C1C8F66C7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BACF-C336-5442-9F98-39FFF019A60E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76E2-82D0-624E-BBD1-E72A83E68009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5ECF-F52F-FC48-8DE9-4882B06D976A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D94A-6800-F741-9C44-39AC952D95A5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A59CB-0838-EF4D-94CD-6BE607D0FA9E}" type="datetime1">
              <a:rPr kumimoji="1" lang="ja-JP" altLang="en-US" smtClean="0"/>
              <a:t>2019/9/3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111B3-0ACA-E345-A780-6AF8137E85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desy.de/display/ILD/Benchmarks+for+physics-driven+detector+optimis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345257"/>
            <a:ext cx="8420100" cy="238760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Report from PSB</a:t>
            </a:r>
            <a:br>
              <a:rPr kumimoji="1" lang="en-US" altLang="ja-JP" dirty="0"/>
            </a:br>
            <a:r>
              <a:rPr kumimoji="1" lang="en-US" altLang="ja-JP" sz="3100" dirty="0"/>
              <a:t>2019.09.03</a:t>
            </a:r>
            <a:br>
              <a:rPr kumimoji="1" lang="en-US" altLang="ja-JP" sz="3100" dirty="0"/>
            </a:br>
            <a:r>
              <a:rPr kumimoji="1" lang="en-US" altLang="ja-JP" sz="3100" dirty="0"/>
              <a:t>K. Kawagoe on behalf of PSB</a:t>
            </a:r>
            <a:endParaRPr kumimoji="1" lang="ja-JP" altLang="en-US" sz="31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2A274BDF-E7A0-4243-B20F-2EF574121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4946556"/>
            <a:ext cx="7429500" cy="16557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dirty="0"/>
              <a:t>Conference talks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dirty="0"/>
              <a:t>Topical papers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ja-JP" dirty="0"/>
              <a:t>ILD notes: supporting documents of IDR</a:t>
            </a:r>
          </a:p>
          <a:p>
            <a:pPr algn="l"/>
            <a:endParaRPr lang="en-US" altLang="ja-JP" dirty="0"/>
          </a:p>
          <a:p>
            <a:pPr algn="l"/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2ADEB5A-AA1E-0D40-992C-6CEC70B77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276" y="484949"/>
            <a:ext cx="3135774" cy="235183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394125-09AD-7E4D-AC18-8ED1289FE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11" y="634263"/>
            <a:ext cx="5026302" cy="199318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43F0CB9-8FCE-B94C-9D1E-F21894CFAC57}"/>
              </a:ext>
            </a:extLst>
          </p:cNvPr>
          <p:cNvSpPr txBox="1"/>
          <p:nvPr/>
        </p:nvSpPr>
        <p:spPr>
          <a:xfrm>
            <a:off x="2916820" y="763926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Summer Camp</a:t>
            </a:r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159167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580D22-187E-4247-9F51-9188EFF3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70659"/>
            <a:ext cx="8543925" cy="1325563"/>
          </a:xfrm>
        </p:spPr>
        <p:txBody>
          <a:bodyPr/>
          <a:lstStyle/>
          <a:p>
            <a:pPr algn="ctr"/>
            <a:r>
              <a:rPr kumimoji="1" lang="en-US" altLang="ja-JP" dirty="0"/>
              <a:t>Summer conferences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0227F4-90A5-864C-B7E7-DA680BC7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414" y="1115879"/>
            <a:ext cx="8555064" cy="560559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Three oral presentations at </a:t>
            </a:r>
            <a:r>
              <a:rPr kumimoji="1" lang="en-US" altLang="ja-JP" b="1" dirty="0"/>
              <a:t>EPS-HEP2019</a:t>
            </a:r>
            <a:r>
              <a:rPr kumimoji="1" lang="en-US" altLang="ja-JP" dirty="0"/>
              <a:t>, Ghent, July 10-17 </a:t>
            </a:r>
          </a:p>
          <a:p>
            <a:pPr lvl="1"/>
            <a:r>
              <a:rPr lang="en-US" altLang="ja-JP" dirty="0"/>
              <a:t>Yu Kato (Tokyo): "Probing the dark sector via searches for invisible decays of the Higgs boson at the ILC”</a:t>
            </a:r>
          </a:p>
          <a:p>
            <a:pPr lvl="1"/>
            <a:r>
              <a:rPr lang="en-US" altLang="ja-JP" dirty="0"/>
              <a:t>Adrian </a:t>
            </a:r>
            <a:r>
              <a:rPr lang="en-US" altLang="ja-JP" dirty="0" err="1"/>
              <a:t>Irles</a:t>
            </a:r>
            <a:r>
              <a:rPr lang="en-US" altLang="ja-JP" dirty="0"/>
              <a:t> (LAL): "Production and electroweak couplings of 3rd generation quarks at the ILC" </a:t>
            </a:r>
          </a:p>
          <a:p>
            <a:pPr lvl="1"/>
            <a:r>
              <a:rPr lang="en-US" altLang="ja-JP" dirty="0"/>
              <a:t>Swathi Sasikumar (DESY) : "The ILC as a natural SUSY discovery machine and precision microscope: From light </a:t>
            </a:r>
            <a:r>
              <a:rPr lang="en-US" altLang="ja-JP" dirty="0" err="1"/>
              <a:t>higgsinos</a:t>
            </a:r>
            <a:r>
              <a:rPr lang="en-US" altLang="ja-JP" dirty="0"/>
              <a:t> to tests of unification”.</a:t>
            </a:r>
          </a:p>
          <a:p>
            <a:pPr lvl="1"/>
            <a:r>
              <a:rPr lang="en-US" altLang="ja-JP" dirty="0"/>
              <a:t>Deadline of proceedings submission: October 15</a:t>
            </a:r>
          </a:p>
          <a:p>
            <a:r>
              <a:rPr lang="en-US" altLang="ja-JP" dirty="0"/>
              <a:t>Three poster presentations at </a:t>
            </a:r>
            <a:r>
              <a:rPr lang="en-US" altLang="ja-JP" b="1" dirty="0"/>
              <a:t>LP2019</a:t>
            </a:r>
            <a:r>
              <a:rPr lang="en-US" altLang="ja-JP" dirty="0"/>
              <a:t>, Toronto, August 7-12</a:t>
            </a:r>
          </a:p>
          <a:p>
            <a:pPr lvl="1"/>
            <a:r>
              <a:rPr lang="en-US" altLang="ja-JP" dirty="0"/>
              <a:t>The same t</a:t>
            </a:r>
            <a:r>
              <a:rPr kumimoji="1" lang="en-US" altLang="ja-JP" dirty="0"/>
              <a:t>hree abstracts as above </a:t>
            </a:r>
          </a:p>
          <a:p>
            <a:pPr lvl="1"/>
            <a:r>
              <a:rPr kumimoji="1" lang="en-US" altLang="ja-JP" dirty="0"/>
              <a:t>Presenters: </a:t>
            </a:r>
            <a:r>
              <a:rPr kumimoji="1" lang="en-US" altLang="ja-JP" dirty="0" err="1"/>
              <a:t>Akimasa</a:t>
            </a:r>
            <a:r>
              <a:rPr kumimoji="1" lang="en-US" altLang="ja-JP" dirty="0"/>
              <a:t> Ishikawa (KEK), Yuichi </a:t>
            </a:r>
            <a:r>
              <a:rPr kumimoji="1" lang="en-US" altLang="ja-JP" dirty="0" err="1"/>
              <a:t>Okugawa</a:t>
            </a:r>
            <a:r>
              <a:rPr kumimoji="1" lang="en-US" altLang="ja-JP" dirty="0"/>
              <a:t> (Tohoku), Mikael Berggren (DESY)</a:t>
            </a:r>
          </a:p>
          <a:p>
            <a:pPr lvl="1"/>
            <a:r>
              <a:rPr lang="en-US" altLang="ja-JP" dirty="0"/>
              <a:t>Deadline of proceedings submission: September 15</a:t>
            </a:r>
            <a:endParaRPr kumimoji="1" lang="en-US" altLang="ja-JP" dirty="0"/>
          </a:p>
          <a:p>
            <a:r>
              <a:rPr kumimoji="1" lang="en-US" altLang="ja-JP" dirty="0"/>
              <a:t>An oral presentation at </a:t>
            </a:r>
            <a:r>
              <a:rPr kumimoji="1" lang="en-US" altLang="ja-JP" b="1" dirty="0"/>
              <a:t>APS/DPF meeting</a:t>
            </a:r>
            <a:r>
              <a:rPr kumimoji="1" lang="en-US" altLang="ja-JP" dirty="0"/>
              <a:t>, Boston, July 29 – August 2</a:t>
            </a:r>
          </a:p>
          <a:p>
            <a:pPr lvl="1"/>
            <a:r>
              <a:rPr kumimoji="1" lang="en-US" altLang="ja-JP" dirty="0"/>
              <a:t>J.C. </a:t>
            </a:r>
            <a:r>
              <a:rPr kumimoji="1" lang="en-US" altLang="ja-JP" dirty="0" err="1"/>
              <a:t>Brient</a:t>
            </a:r>
            <a:r>
              <a:rPr kumimoji="1" lang="en-US" altLang="ja-JP" dirty="0"/>
              <a:t>: “International Large Detector  for the International Linear Collider”</a:t>
            </a:r>
          </a:p>
          <a:p>
            <a:pPr lvl="1"/>
            <a:r>
              <a:rPr lang="en-US" altLang="ja-JP" dirty="0"/>
              <a:t>Deadline of proceedings submission: October 1.</a:t>
            </a:r>
          </a:p>
          <a:p>
            <a:r>
              <a:rPr lang="en-US" altLang="ja-JP" dirty="0"/>
              <a:t>ILD rules for conference proceedings</a:t>
            </a:r>
          </a:p>
          <a:p>
            <a:pPr lvl="1"/>
            <a:r>
              <a:rPr lang="en-US" altLang="ja-JP" dirty="0"/>
              <a:t>A draft is circulated  to ILD 10 days before the submission deadline</a:t>
            </a:r>
          </a:p>
          <a:p>
            <a:pPr lvl="1"/>
            <a:r>
              <a:rPr lang="en-US" altLang="ja-JP" dirty="0"/>
              <a:t>A PSB member performs a light-weight review.  </a:t>
            </a:r>
          </a:p>
          <a:p>
            <a:pPr lvl="1"/>
            <a:r>
              <a:rPr lang="en-US" altLang="ja-JP" dirty="0"/>
              <a:t>Every ILD member is welcome to comment.</a:t>
            </a:r>
          </a:p>
          <a:p>
            <a:pPr lvl="1"/>
            <a:r>
              <a:rPr lang="en-US" altLang="ja-JP" dirty="0"/>
              <a:t>An updated draft is circulated two days before before the submission deadline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78996D-135B-1740-876B-BCDB3CA7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FD639-788E-154D-800E-174270FA677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5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580D22-187E-4247-9F51-9188EFF3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70659"/>
            <a:ext cx="8543925" cy="1325563"/>
          </a:xfrm>
        </p:spPr>
        <p:txBody>
          <a:bodyPr/>
          <a:lstStyle/>
          <a:p>
            <a:pPr algn="ctr"/>
            <a:r>
              <a:rPr lang="en-US" altLang="ja-JP" dirty="0"/>
              <a:t>Coming</a:t>
            </a:r>
            <a:r>
              <a:rPr kumimoji="1" lang="en-US" altLang="ja-JP" dirty="0"/>
              <a:t> conferences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0227F4-90A5-864C-B7E7-DA680BC7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414" y="1115879"/>
            <a:ext cx="8555064" cy="560559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Two abstracts were accepted at Higgs Couplings 2019, Oxford, September 30 – October 4</a:t>
            </a:r>
          </a:p>
          <a:p>
            <a:pPr lvl="1"/>
            <a:r>
              <a:rPr lang="en-US" altLang="ja-JP" dirty="0"/>
              <a:t>Yumi Aoki (</a:t>
            </a:r>
            <a:r>
              <a:rPr lang="en-US" altLang="ja-JP" dirty="0" err="1"/>
              <a:t>Sokendai</a:t>
            </a:r>
            <a:r>
              <a:rPr lang="en-US" altLang="ja-JP" dirty="0"/>
              <a:t>): “Study of </a:t>
            </a:r>
            <a:r>
              <a:rPr lang="el-GR" altLang="ja-JP" dirty="0" err="1"/>
              <a:t>Ηγ</a:t>
            </a:r>
            <a:r>
              <a:rPr lang="de-DE" altLang="ja-JP" dirty="0"/>
              <a:t>Z </a:t>
            </a:r>
            <a:r>
              <a:rPr lang="de-DE" altLang="ja-JP" dirty="0" err="1"/>
              <a:t>coupling</a:t>
            </a:r>
            <a:r>
              <a:rPr lang="de-DE" altLang="ja-JP" dirty="0"/>
              <a:t> at </a:t>
            </a:r>
            <a:r>
              <a:rPr lang="de-DE" altLang="ja-JP" dirty="0" err="1"/>
              <a:t>the</a:t>
            </a:r>
            <a:r>
              <a:rPr lang="de-DE" altLang="ja-JP" dirty="0"/>
              <a:t> ILC“</a:t>
            </a:r>
          </a:p>
          <a:p>
            <a:pPr lvl="1"/>
            <a:r>
              <a:rPr lang="de-DE" altLang="ja-JP" dirty="0"/>
              <a:t>Jenny List (DESY): “</a:t>
            </a:r>
            <a:r>
              <a:rPr lang="de-DE" altLang="ja-JP" dirty="0" err="1"/>
              <a:t>Electroweak</a:t>
            </a:r>
            <a:r>
              <a:rPr lang="de-DE" altLang="ja-JP" dirty="0"/>
              <a:t> </a:t>
            </a:r>
            <a:r>
              <a:rPr lang="de-DE" altLang="ja-JP" dirty="0" err="1"/>
              <a:t>precision</a:t>
            </a:r>
            <a:r>
              <a:rPr lang="de-DE" altLang="ja-JP" dirty="0"/>
              <a:t> observables </a:t>
            </a:r>
            <a:r>
              <a:rPr lang="de-DE" altLang="ja-JP" dirty="0" err="1"/>
              <a:t>for</a:t>
            </a:r>
            <a:r>
              <a:rPr lang="de-DE" altLang="ja-JP" dirty="0"/>
              <a:t> </a:t>
            </a:r>
            <a:r>
              <a:rPr lang="de-DE" altLang="ja-JP" dirty="0" err="1"/>
              <a:t>the</a:t>
            </a:r>
            <a:r>
              <a:rPr lang="de-DE" altLang="ja-JP" dirty="0"/>
              <a:t> </a:t>
            </a:r>
            <a:r>
              <a:rPr lang="de-DE" altLang="ja-JP" dirty="0" err="1"/>
              <a:t>Higgs</a:t>
            </a:r>
            <a:r>
              <a:rPr lang="de-DE" altLang="ja-JP" dirty="0"/>
              <a:t> </a:t>
            </a:r>
            <a:r>
              <a:rPr lang="de-DE" altLang="ja-JP" dirty="0" err="1"/>
              <a:t>coupling</a:t>
            </a:r>
            <a:r>
              <a:rPr lang="de-DE" altLang="ja-JP" dirty="0"/>
              <a:t> </a:t>
            </a:r>
            <a:r>
              <a:rPr lang="de-DE" altLang="ja-JP" dirty="0" err="1"/>
              <a:t>determination</a:t>
            </a:r>
            <a:r>
              <a:rPr lang="de-DE" altLang="ja-JP" dirty="0"/>
              <a:t> at </a:t>
            </a:r>
            <a:r>
              <a:rPr lang="de-DE" altLang="ja-JP" dirty="0" err="1"/>
              <a:t>the</a:t>
            </a:r>
            <a:r>
              <a:rPr lang="de-DE" altLang="ja-JP" dirty="0"/>
              <a:t> ILC“</a:t>
            </a:r>
          </a:p>
          <a:p>
            <a:pPr lvl="1"/>
            <a:r>
              <a:rPr lang="en-US" altLang="ja-JP" dirty="0"/>
              <a:t>Practice talks to be arranged.</a:t>
            </a:r>
          </a:p>
          <a:p>
            <a:r>
              <a:rPr lang="en-US" altLang="ja-JP" dirty="0"/>
              <a:t>LCWS2019, Sendai, October 28 – November 1</a:t>
            </a:r>
          </a:p>
          <a:p>
            <a:pPr lvl="1"/>
            <a:r>
              <a:rPr lang="en-US" altLang="ja-JP" dirty="0"/>
              <a:t>http://</a:t>
            </a:r>
            <a:r>
              <a:rPr lang="en-US" altLang="ja-JP" dirty="0" err="1"/>
              <a:t>epx.phys.tohoku.ac.jp</a:t>
            </a:r>
            <a:r>
              <a:rPr lang="en-US" altLang="ja-JP" dirty="0"/>
              <a:t>/LCWS2019/ </a:t>
            </a:r>
          </a:p>
          <a:p>
            <a:pPr lvl="1"/>
            <a:r>
              <a:rPr lang="en-US" altLang="ja-JP" dirty="0"/>
              <a:t>Hope many contributions from ILD</a:t>
            </a:r>
          </a:p>
          <a:p>
            <a:pPr lvl="1"/>
            <a:r>
              <a:rPr lang="en-US" altLang="ja-JP" dirty="0"/>
              <a:t>Practice talks may be arranged.</a:t>
            </a:r>
          </a:p>
          <a:p>
            <a:r>
              <a:rPr lang="en-US" altLang="ja-JP" dirty="0"/>
              <a:t>More conferences ? If you plan to present ILD results, please let </a:t>
            </a:r>
            <a:r>
              <a:rPr lang="en-US" altLang="ja-JP"/>
              <a:t>PSB know.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78996D-135B-1740-876B-BCDB3CA7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FD639-788E-154D-800E-174270FA677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54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429" y="-111086"/>
            <a:ext cx="8298306" cy="1223597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/>
              <a:t>Topical papers in progress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7242" y="1007000"/>
            <a:ext cx="9083183" cy="5636871"/>
          </a:xfrm>
        </p:spPr>
        <p:txBody>
          <a:bodyPr>
            <a:normAutofit fontScale="70000" lnSpcReduction="20000"/>
          </a:bodyPr>
          <a:lstStyle/>
          <a:p>
            <a:pPr marL="474796" indent="-474796">
              <a:buFont typeface="+mj-lt"/>
              <a:buAutoNum type="arabicPeriod"/>
            </a:pPr>
            <a:r>
              <a:rPr lang="en-US" altLang="ja-JP" dirty="0"/>
              <a:t>“</a:t>
            </a:r>
            <a:r>
              <a:rPr lang="en-US" altLang="ja-JP" b="1" dirty="0"/>
              <a:t>Full simulation study of the process </a:t>
            </a:r>
            <a:r>
              <a:rPr lang="en-US" altLang="ja-JP" b="1" dirty="0" err="1"/>
              <a:t>e+e</a:t>
            </a:r>
            <a:r>
              <a:rPr lang="en-US" altLang="ja-JP" b="1" dirty="0"/>
              <a:t>--&gt;bb at sqrt(s) = 250 GeV at the ILC</a:t>
            </a:r>
            <a:r>
              <a:rPr lang="en-US" altLang="ja-JP" dirty="0"/>
              <a:t>”, </a:t>
            </a:r>
          </a:p>
          <a:p>
            <a:pPr lvl="1"/>
            <a:r>
              <a:rPr lang="en-US" altLang="ja-JP" dirty="0"/>
              <a:t>Authors: </a:t>
            </a:r>
            <a:r>
              <a:rPr lang="en-US" altLang="ja-JP" dirty="0" err="1"/>
              <a:t>Sviatoslav</a:t>
            </a:r>
            <a:r>
              <a:rPr lang="en-US" altLang="ja-JP" dirty="0"/>
              <a:t> </a:t>
            </a:r>
            <a:r>
              <a:rPr lang="en-US" altLang="ja-JP" dirty="0" err="1"/>
              <a:t>Bilokin</a:t>
            </a:r>
            <a:r>
              <a:rPr lang="en-US" altLang="ja-JP" dirty="0"/>
              <a:t> </a:t>
            </a:r>
            <a:r>
              <a:rPr lang="en-US" altLang="ja-JP" i="1" dirty="0"/>
              <a:t>et al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Reviewers: Keisuke </a:t>
            </a:r>
            <a:r>
              <a:rPr lang="en-US" altLang="ja-JP" dirty="0" err="1"/>
              <a:t>Fujii</a:t>
            </a:r>
            <a:r>
              <a:rPr lang="en-US" altLang="ja-JP" dirty="0"/>
              <a:t> and Mikael Berggren</a:t>
            </a:r>
          </a:p>
          <a:p>
            <a:pPr lvl="1"/>
            <a:r>
              <a:rPr lang="en-US" altLang="ja-JP" dirty="0"/>
              <a:t>A new draft to reviewers in May: now Implementing comments from reviewers</a:t>
            </a:r>
          </a:p>
          <a:p>
            <a:pPr lvl="1"/>
            <a:r>
              <a:rPr lang="de-DE" altLang="ja-JP" dirty="0"/>
              <a:t>A </a:t>
            </a:r>
            <a:r>
              <a:rPr lang="de-DE" altLang="ja-JP" dirty="0" err="1"/>
              <a:t>new</a:t>
            </a:r>
            <a:r>
              <a:rPr lang="de-DE" altLang="ja-JP" dirty="0"/>
              <a:t> </a:t>
            </a:r>
            <a:r>
              <a:rPr lang="de-DE" altLang="ja-JP" dirty="0" err="1"/>
              <a:t>chapter</a:t>
            </a:r>
            <a:r>
              <a:rPr lang="de-DE" altLang="ja-JP" dirty="0"/>
              <a:t> will </a:t>
            </a:r>
            <a:r>
              <a:rPr lang="de-DE" altLang="ja-JP" dirty="0" err="1"/>
              <a:t>be</a:t>
            </a:r>
            <a:r>
              <a:rPr lang="de-DE" altLang="ja-JP" dirty="0"/>
              <a:t> </a:t>
            </a:r>
            <a:r>
              <a:rPr lang="de-DE" altLang="ja-JP" dirty="0" err="1"/>
              <a:t>added</a:t>
            </a:r>
            <a:r>
              <a:rPr lang="de-DE" altLang="ja-JP" dirty="0"/>
              <a:t>, </a:t>
            </a:r>
            <a:r>
              <a:rPr lang="de-DE" altLang="ja-JP" dirty="0" err="1"/>
              <a:t>whose</a:t>
            </a:r>
            <a:r>
              <a:rPr lang="de-DE" altLang="ja-JP" dirty="0"/>
              <a:t> </a:t>
            </a:r>
            <a:r>
              <a:rPr lang="de-DE" altLang="ja-JP" dirty="0" err="1"/>
              <a:t>necessity</a:t>
            </a:r>
            <a:r>
              <a:rPr lang="de-DE" altLang="ja-JP" dirty="0"/>
              <a:t> was </a:t>
            </a:r>
            <a:r>
              <a:rPr lang="de-DE" altLang="ja-JP" dirty="0" err="1"/>
              <a:t>found</a:t>
            </a:r>
            <a:r>
              <a:rPr lang="de-DE" altLang="ja-JP" dirty="0"/>
              <a:t> </a:t>
            </a:r>
            <a:r>
              <a:rPr lang="de-DE" altLang="ja-JP" dirty="0" err="1"/>
              <a:t>during</a:t>
            </a:r>
            <a:r>
              <a:rPr lang="de-DE" altLang="ja-JP" dirty="0"/>
              <a:t> </a:t>
            </a:r>
            <a:r>
              <a:rPr lang="de-DE" altLang="ja-JP" dirty="0" err="1"/>
              <a:t>th</a:t>
            </a:r>
            <a:r>
              <a:rPr lang="de-DE" altLang="ja-JP" dirty="0"/>
              <a:t> </a:t>
            </a:r>
            <a:r>
              <a:rPr lang="de-DE" altLang="ja-JP" dirty="0" err="1"/>
              <a:t>study</a:t>
            </a:r>
            <a:r>
              <a:rPr lang="de-DE" altLang="ja-JP" dirty="0"/>
              <a:t> </a:t>
            </a:r>
            <a:r>
              <a:rPr lang="de-DE" altLang="ja-JP" dirty="0" err="1"/>
              <a:t>of</a:t>
            </a:r>
            <a:r>
              <a:rPr lang="de-DE" altLang="ja-JP" dirty="0"/>
              <a:t> </a:t>
            </a:r>
            <a:r>
              <a:rPr lang="de-DE" altLang="ja-JP" dirty="0" err="1"/>
              <a:t>physics</a:t>
            </a:r>
            <a:r>
              <a:rPr lang="de-DE" altLang="ja-JP" dirty="0"/>
              <a:t> potential at </a:t>
            </a:r>
            <a:r>
              <a:rPr lang="de-DE" altLang="ja-JP" dirty="0" err="1"/>
              <a:t>GigaZ</a:t>
            </a:r>
            <a:r>
              <a:rPr lang="de-DE" altLang="ja-JP" dirty="0"/>
              <a:t> </a:t>
            </a:r>
            <a:r>
              <a:rPr lang="de-DE" altLang="ja-JP" dirty="0" err="1"/>
              <a:t>as</a:t>
            </a:r>
            <a:r>
              <a:rPr lang="de-DE" altLang="ja-JP" dirty="0"/>
              <a:t> an </a:t>
            </a:r>
            <a:r>
              <a:rPr lang="de-DE" altLang="ja-JP" dirty="0" err="1"/>
              <a:t>input</a:t>
            </a:r>
            <a:r>
              <a:rPr lang="de-DE" altLang="ja-JP" dirty="0"/>
              <a:t> </a:t>
            </a:r>
            <a:r>
              <a:rPr lang="de-DE" altLang="ja-JP" dirty="0" err="1"/>
              <a:t>to</a:t>
            </a:r>
            <a:r>
              <a:rPr lang="de-DE" altLang="ja-JP" dirty="0"/>
              <a:t> EPPSU)</a:t>
            </a:r>
          </a:p>
          <a:p>
            <a:pPr lvl="1"/>
            <a:r>
              <a:rPr lang="de-DE" altLang="ja-JP" dirty="0"/>
              <a:t>A </a:t>
            </a:r>
            <a:r>
              <a:rPr lang="de-DE" altLang="ja-JP" dirty="0" err="1"/>
              <a:t>draft</a:t>
            </a:r>
            <a:r>
              <a:rPr lang="de-DE" altLang="ja-JP" dirty="0"/>
              <a:t> </a:t>
            </a:r>
            <a:r>
              <a:rPr lang="de-DE" altLang="ja-JP" dirty="0" err="1"/>
              <a:t>for</a:t>
            </a:r>
            <a:r>
              <a:rPr lang="de-DE" altLang="ja-JP" dirty="0"/>
              <a:t> </a:t>
            </a:r>
            <a:r>
              <a:rPr lang="de-DE" altLang="ja-JP" dirty="0" err="1"/>
              <a:t>jounal</a:t>
            </a:r>
            <a:r>
              <a:rPr lang="de-DE" altLang="ja-JP" dirty="0"/>
              <a:t> </a:t>
            </a:r>
            <a:r>
              <a:rPr lang="de-DE" altLang="ja-JP" dirty="0" err="1"/>
              <a:t>is</a:t>
            </a:r>
            <a:r>
              <a:rPr lang="de-DE" altLang="ja-JP" dirty="0"/>
              <a:t> </a:t>
            </a:r>
            <a:r>
              <a:rPr lang="de-DE" altLang="ja-JP" dirty="0" err="1"/>
              <a:t>expected</a:t>
            </a:r>
            <a:r>
              <a:rPr lang="de-DE" altLang="ja-JP" dirty="0"/>
              <a:t> </a:t>
            </a:r>
            <a:r>
              <a:rPr lang="de-DE" altLang="ja-JP" dirty="0" err="1"/>
              <a:t>by</a:t>
            </a:r>
            <a:r>
              <a:rPr lang="de-DE" altLang="ja-JP" dirty="0"/>
              <a:t> </a:t>
            </a:r>
            <a:r>
              <a:rPr lang="de-DE" altLang="ja-JP" dirty="0" err="1"/>
              <a:t>the</a:t>
            </a:r>
            <a:r>
              <a:rPr lang="de-DE" altLang="ja-JP" dirty="0"/>
              <a:t> end </a:t>
            </a:r>
            <a:r>
              <a:rPr lang="de-DE" altLang="ja-JP" dirty="0" err="1"/>
              <a:t>of</a:t>
            </a:r>
            <a:r>
              <a:rPr lang="de-DE" altLang="ja-JP" dirty="0"/>
              <a:t> </a:t>
            </a:r>
            <a:r>
              <a:rPr lang="de-DE" altLang="ja-JP" dirty="0" err="1"/>
              <a:t>this</a:t>
            </a:r>
            <a:r>
              <a:rPr lang="de-DE" altLang="ja-JP" dirty="0"/>
              <a:t> </a:t>
            </a:r>
            <a:r>
              <a:rPr lang="de-DE" altLang="ja-JP" dirty="0" err="1"/>
              <a:t>year</a:t>
            </a:r>
            <a:r>
              <a:rPr lang="de-DE" altLang="ja-JP" dirty="0"/>
              <a:t>.</a:t>
            </a:r>
          </a:p>
          <a:p>
            <a:pPr marL="474796" indent="-474796">
              <a:buFont typeface="+mj-lt"/>
              <a:buAutoNum type="arabicPeriod"/>
            </a:pPr>
            <a:r>
              <a:rPr lang="en-US" altLang="ja-JP" dirty="0"/>
              <a:t>“</a:t>
            </a:r>
            <a:r>
              <a:rPr lang="en-US" altLang="ja-JP" b="1" dirty="0"/>
              <a:t>Sensitivity to anomalous VVH couplings at the ILC</a:t>
            </a:r>
            <a:r>
              <a:rPr lang="en-US" altLang="ja-JP" dirty="0"/>
              <a:t>”,</a:t>
            </a:r>
          </a:p>
          <a:p>
            <a:pPr lvl="1"/>
            <a:r>
              <a:rPr lang="en-US" altLang="ja-JP" dirty="0"/>
              <a:t>Authors: </a:t>
            </a:r>
            <a:r>
              <a:rPr lang="en-US" altLang="ja-JP" dirty="0" err="1"/>
              <a:t>Tomohisa</a:t>
            </a:r>
            <a:r>
              <a:rPr lang="en-US" altLang="ja-JP" dirty="0"/>
              <a:t> Ogawa (</a:t>
            </a:r>
            <a:r>
              <a:rPr lang="en-US" altLang="ja-JP" dirty="0" err="1"/>
              <a:t>Sokendai</a:t>
            </a:r>
            <a:r>
              <a:rPr lang="en-US" altLang="ja-JP" dirty="0"/>
              <a:t>) et al.</a:t>
            </a:r>
          </a:p>
          <a:p>
            <a:pPr lvl="1"/>
            <a:r>
              <a:rPr lang="en-US" altLang="ja-JP" dirty="0"/>
              <a:t>Reviewers: Jenny List and </a:t>
            </a:r>
            <a:r>
              <a:rPr lang="en-US" altLang="ja-JP" dirty="0" err="1"/>
              <a:t>Ivanka</a:t>
            </a:r>
            <a:r>
              <a:rPr lang="en-US" altLang="ja-JP" dirty="0"/>
              <a:t> </a:t>
            </a:r>
            <a:r>
              <a:rPr lang="en-US" altLang="ja-JP" dirty="0" err="1"/>
              <a:t>Bozovic-Jelisavcic</a:t>
            </a:r>
            <a:endParaRPr lang="en-US" altLang="ja-JP" dirty="0"/>
          </a:p>
          <a:p>
            <a:pPr lvl="1"/>
            <a:r>
              <a:rPr lang="en-US" altLang="ja-JP" dirty="0"/>
              <a:t>Draft was expected by the end of </a:t>
            </a:r>
            <a:r>
              <a:rPr lang="en-US" altLang="ja-JP" dirty="0" err="1"/>
              <a:t>foSummer</a:t>
            </a:r>
            <a:r>
              <a:rPr lang="en-US" altLang="ja-JP" dirty="0"/>
              <a:t>, but </a:t>
            </a:r>
            <a:r>
              <a:rPr lang="en-US" altLang="ja-JP" dirty="0" err="1"/>
              <a:t>Tomohisa</a:t>
            </a:r>
            <a:r>
              <a:rPr lang="en-US" altLang="ja-JP" dirty="0"/>
              <a:t> too busy for the new work.</a:t>
            </a:r>
          </a:p>
          <a:p>
            <a:pPr lvl="1"/>
            <a:r>
              <a:rPr lang="en-US" altLang="ja-JP" dirty="0" err="1"/>
              <a:t>Junping</a:t>
            </a:r>
            <a:r>
              <a:rPr lang="en-US" altLang="ja-JP" dirty="0"/>
              <a:t> and Keisuke are going to edit the paper draft, a complete draft expected by LCWS2019.</a:t>
            </a:r>
          </a:p>
          <a:p>
            <a:pPr marL="474796" indent="-474796">
              <a:buFont typeface="+mj-lt"/>
              <a:buAutoNum type="arabicPeriod"/>
            </a:pPr>
            <a:r>
              <a:rPr lang="en-US" altLang="ja-JP" dirty="0"/>
              <a:t>“</a:t>
            </a:r>
            <a:r>
              <a:rPr lang="en-US" altLang="ja-JP" b="1" dirty="0"/>
              <a:t>Naturalness and light </a:t>
            </a:r>
            <a:r>
              <a:rPr lang="en-US" altLang="ja-JP" b="1" dirty="0" err="1"/>
              <a:t>Higgsinos</a:t>
            </a:r>
            <a:r>
              <a:rPr lang="en-US" altLang="ja-JP" dirty="0"/>
              <a:t>”,</a:t>
            </a:r>
          </a:p>
          <a:p>
            <a:pPr lvl="1"/>
            <a:r>
              <a:rPr lang="en-US" altLang="ja-JP" dirty="0"/>
              <a:t>Authors: </a:t>
            </a:r>
            <a:r>
              <a:rPr lang="en-US" altLang="ja-JP" dirty="0" err="1"/>
              <a:t>Suvi</a:t>
            </a:r>
            <a:r>
              <a:rPr lang="en-US" altLang="ja-JP" dirty="0"/>
              <a:t>, </a:t>
            </a:r>
            <a:r>
              <a:rPr lang="en-US" altLang="ja-JP" dirty="0" err="1"/>
              <a:t>Tomohiko</a:t>
            </a:r>
            <a:r>
              <a:rPr lang="en-US" altLang="ja-JP" dirty="0"/>
              <a:t>, </a:t>
            </a:r>
            <a:r>
              <a:rPr lang="en-US" altLang="ja-JP" i="1" dirty="0"/>
              <a:t>et al.</a:t>
            </a:r>
          </a:p>
          <a:p>
            <a:pPr lvl="1"/>
            <a:r>
              <a:rPr lang="en-US" altLang="ja-JP" dirty="0"/>
              <a:t>Reviewers: Daniel Jeans + </a:t>
            </a:r>
            <a:r>
              <a:rPr lang="en-US" altLang="ja-JP" dirty="0" err="1"/>
              <a:t>Akimasa</a:t>
            </a:r>
            <a:r>
              <a:rPr lang="en-US" altLang="ja-JP" dirty="0"/>
              <a:t> Ishikawa</a:t>
            </a:r>
          </a:p>
          <a:p>
            <a:pPr lvl="1"/>
            <a:r>
              <a:rPr lang="en-US" altLang="ja-JP" dirty="0"/>
              <a:t>The first draft for reviewers was sent to reviewers (May 24).</a:t>
            </a:r>
          </a:p>
          <a:p>
            <a:pPr lvl="1"/>
            <a:r>
              <a:rPr lang="en-US" altLang="ja-JP" dirty="0"/>
              <a:t>Comments of reviewers took rather longer than they should have.</a:t>
            </a:r>
          </a:p>
          <a:p>
            <a:pPr lvl="1"/>
            <a:r>
              <a:rPr lang="en-US" altLang="ja-JP" dirty="0"/>
              <a:t>Authors are working on implementing the comments: so far 230 out of 299.</a:t>
            </a:r>
          </a:p>
          <a:p>
            <a:pPr lvl="1"/>
            <a:r>
              <a:rPr lang="en-US" altLang="ja-JP" dirty="0"/>
              <a:t>Next version expected in a couple of weeks.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75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429" y="-140328"/>
            <a:ext cx="8298306" cy="1223597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/>
              <a:t>Topical papers in progress (cont’d)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1429" y="970972"/>
            <a:ext cx="8513534" cy="526745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ja-JP" dirty="0"/>
              <a:t>“</a:t>
            </a:r>
            <a:r>
              <a:rPr lang="en-US" altLang="ja-JP" b="1" dirty="0"/>
              <a:t>Kinematic Edge Detection Using Finite Impulse Filters</a:t>
            </a:r>
            <a:r>
              <a:rPr lang="en-US" altLang="ja-JP" dirty="0"/>
              <a:t>”</a:t>
            </a:r>
          </a:p>
          <a:p>
            <a:pPr lvl="1"/>
            <a:r>
              <a:rPr lang="en-US" altLang="ja-JP" dirty="0"/>
              <a:t>Authors: Madalina </a:t>
            </a:r>
            <a:r>
              <a:rPr lang="en-US" altLang="ja-JP" dirty="0" err="1"/>
              <a:t>Chera</a:t>
            </a:r>
            <a:r>
              <a:rPr lang="en-US" altLang="ja-JP" dirty="0"/>
              <a:t> and Stefano </a:t>
            </a:r>
            <a:r>
              <a:rPr lang="en-US" altLang="ja-JP" dirty="0" err="1"/>
              <a:t>Caiazza</a:t>
            </a:r>
            <a:endParaRPr lang="en-US" altLang="ja-JP" dirty="0"/>
          </a:p>
          <a:p>
            <a:pPr lvl="1"/>
            <a:r>
              <a:rPr lang="en-US" altLang="ja-JP" dirty="0"/>
              <a:t>Reviewers: Daniel Jeans and Remi </a:t>
            </a:r>
            <a:r>
              <a:rPr lang="en-US" altLang="ja-JP" dirty="0" err="1"/>
              <a:t>Ete</a:t>
            </a:r>
            <a:endParaRPr lang="en-US" altLang="ja-JP" dirty="0"/>
          </a:p>
          <a:p>
            <a:pPr lvl="1"/>
            <a:r>
              <a:rPr lang="en-US" altLang="ja-JP" dirty="0"/>
              <a:t>The first draft sent to reviewers in April: Referees’ feedback were sent back.</a:t>
            </a:r>
          </a:p>
          <a:p>
            <a:pPr lvl="1"/>
            <a:r>
              <a:rPr lang="en-US" altLang="ja-JP" dirty="0"/>
              <a:t>Authors have implemented most of referees’ suggestions, including modification of some figures.</a:t>
            </a:r>
          </a:p>
          <a:p>
            <a:pPr lvl="1"/>
            <a:r>
              <a:rPr lang="en-US" altLang="ja-JP" dirty="0"/>
              <a:t>Expect the second draft very soon.</a:t>
            </a:r>
          </a:p>
          <a:p>
            <a:pPr marL="514350" indent="-514350">
              <a:buAutoNum type="arabicPeriod" startAt="5"/>
            </a:pPr>
            <a:r>
              <a:rPr lang="en-US" altLang="ja-JP" dirty="0"/>
              <a:t>“</a:t>
            </a:r>
            <a:r>
              <a:rPr lang="en-US" altLang="ja-JP" b="1" dirty="0"/>
              <a:t>Higgs decay into a muon pai</a:t>
            </a:r>
            <a:r>
              <a:rPr lang="en-US" altLang="ja-JP" dirty="0"/>
              <a:t>r”</a:t>
            </a:r>
          </a:p>
          <a:p>
            <a:pPr lvl="1"/>
            <a:r>
              <a:rPr lang="en-US" altLang="ja-JP" dirty="0"/>
              <a:t>Authors: Shin-</a:t>
            </a:r>
            <a:r>
              <a:rPr lang="en-US" altLang="ja-JP" dirty="0" err="1"/>
              <a:t>ichi</a:t>
            </a:r>
            <a:r>
              <a:rPr lang="en-US" altLang="ja-JP" dirty="0"/>
              <a:t> Kawada </a:t>
            </a:r>
            <a:r>
              <a:rPr lang="en-US" altLang="ja-JP" i="1" dirty="0"/>
              <a:t>et al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Reviewers: Ivanka </a:t>
            </a:r>
            <a:r>
              <a:rPr lang="en-US" altLang="ja-JP" dirty="0" err="1"/>
              <a:t>Bozovic</a:t>
            </a:r>
            <a:r>
              <a:rPr lang="en-US" altLang="ja-JP" dirty="0"/>
              <a:t> and Filip </a:t>
            </a:r>
            <a:r>
              <a:rPr lang="en-US" altLang="ja-JP" dirty="0" err="1"/>
              <a:t>Zarnecki</a:t>
            </a:r>
            <a:r>
              <a:rPr lang="ja-JP" altLang="ja-JP"/>
              <a:t> </a:t>
            </a:r>
            <a:endParaRPr lang="en-US" altLang="ja-JP" dirty="0"/>
          </a:p>
          <a:p>
            <a:pPr lvl="1"/>
            <a:r>
              <a:rPr lang="en-US" altLang="ja-JP" dirty="0"/>
              <a:t>Presentation at the meeting today</a:t>
            </a:r>
          </a:p>
          <a:p>
            <a:pPr lvl="1"/>
            <a:r>
              <a:rPr lang="en-US" altLang="ja-JP" dirty="0"/>
              <a:t>The paper draft will be sent to the reviewers very soon.</a:t>
            </a:r>
          </a:p>
          <a:p>
            <a:pPr marL="514350" indent="-514350">
              <a:buAutoNum type="arabicPeriod" startAt="6"/>
            </a:pPr>
            <a:r>
              <a:rPr lang="en-US" altLang="ja-JP" dirty="0"/>
              <a:t>“</a:t>
            </a:r>
            <a:r>
              <a:rPr lang="en-US" altLang="ja-JP" b="1" dirty="0"/>
              <a:t>Search for low mass scalar particles</a:t>
            </a:r>
            <a:r>
              <a:rPr lang="ja-JP" altLang="ja-JP" b="1"/>
              <a:t> </a:t>
            </a:r>
            <a:r>
              <a:rPr lang="en-US" altLang="ja-JP" dirty="0"/>
              <a:t>” </a:t>
            </a:r>
          </a:p>
          <a:p>
            <a:pPr lvl="1"/>
            <a:r>
              <a:rPr lang="en-US" altLang="ja-JP" dirty="0"/>
              <a:t>Authors: Yan Wang </a:t>
            </a:r>
            <a:r>
              <a:rPr lang="en-US" altLang="ja-JP" i="1" dirty="0"/>
              <a:t>et al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Reviewers: </a:t>
            </a:r>
            <a:r>
              <a:rPr lang="en-US" altLang="ja-JP" dirty="0" err="1"/>
              <a:t>Junping</a:t>
            </a:r>
            <a:r>
              <a:rPr lang="en-US" altLang="ja-JP" dirty="0"/>
              <a:t> Tian and KK</a:t>
            </a:r>
          </a:p>
          <a:p>
            <a:pPr lvl="1"/>
            <a:r>
              <a:rPr lang="en-US" altLang="ja-JP" dirty="0"/>
              <a:t>Plots for 500 GeV with new analysis code is ready (IDR), while those for 250 GeV need 2-3 weeks more to be made.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429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429" y="435470"/>
            <a:ext cx="8298306" cy="1223597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/>
              <a:t>Topical papers in progress (cont’d)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3067" y="1586676"/>
            <a:ext cx="8380972" cy="14755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dirty="0"/>
              <a:t>7. “</a:t>
            </a:r>
            <a:r>
              <a:rPr lang="en-US" altLang="ja-JP" b="1" dirty="0"/>
              <a:t>WIMP study with ILD DBD samples</a:t>
            </a:r>
            <a:r>
              <a:rPr lang="en-US" altLang="ja-JP" dirty="0"/>
              <a:t>”</a:t>
            </a:r>
          </a:p>
          <a:p>
            <a:pPr lvl="1"/>
            <a:r>
              <a:rPr lang="en-US" altLang="ja-JP" dirty="0"/>
              <a:t>Authors: Moritz </a:t>
            </a:r>
            <a:r>
              <a:rPr lang="en-US" altLang="ja-JP" dirty="0" err="1"/>
              <a:t>Habermehl</a:t>
            </a:r>
            <a:r>
              <a:rPr lang="en-US" altLang="ja-JP" dirty="0"/>
              <a:t> </a:t>
            </a:r>
            <a:r>
              <a:rPr lang="en-US" altLang="ja-JP" i="1" dirty="0"/>
              <a:t>et al.</a:t>
            </a:r>
          </a:p>
          <a:p>
            <a:pPr lvl="1"/>
            <a:r>
              <a:rPr lang="en-US" altLang="ja-JP" dirty="0"/>
              <a:t>Reviewers: Filip </a:t>
            </a:r>
            <a:r>
              <a:rPr lang="en-US" altLang="ja-JP" dirty="0" err="1"/>
              <a:t>Zarnecki</a:t>
            </a:r>
            <a:r>
              <a:rPr lang="en-US" altLang="ja-JP" dirty="0"/>
              <a:t> and </a:t>
            </a:r>
            <a:r>
              <a:rPr lang="en-US" altLang="ja-JP" dirty="0" err="1"/>
              <a:t>Tomohiko</a:t>
            </a:r>
            <a:r>
              <a:rPr lang="en-US" altLang="ja-JP" dirty="0"/>
              <a:t> Tanabe</a:t>
            </a:r>
          </a:p>
          <a:p>
            <a:pPr lvl="1"/>
            <a:r>
              <a:rPr lang="en-US" altLang="ja-JP" dirty="0"/>
              <a:t>Iterations on the draft between Moritz’s and co-authors</a:t>
            </a:r>
          </a:p>
          <a:p>
            <a:pPr lvl="1"/>
            <a:r>
              <a:rPr lang="en-US" altLang="ja-JP" dirty="0"/>
              <a:t>Draft for reviewers coming soon?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79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en-US" altLang="ja-JP" sz="4000" dirty="0"/>
              <a:t>ILD notes </a:t>
            </a:r>
            <a:r>
              <a:rPr lang="en-US" altLang="ja-JP" sz="4000" dirty="0"/>
              <a:t>for IDR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sym typeface="Wingdings" pitchFamily="2" charset="2"/>
              </a:rPr>
              <a:t>For the status of IDR, see Claude’s presentation.</a:t>
            </a:r>
            <a:endParaRPr lang="en-US" altLang="ja-JP" dirty="0"/>
          </a:p>
          <a:p>
            <a:r>
              <a:rPr lang="en-US" altLang="ja-JP" dirty="0"/>
              <a:t>For the benchmark analyses, each analysis needs to be documented in an ILD physics note:</a:t>
            </a:r>
          </a:p>
          <a:p>
            <a:pPr lvl="1"/>
            <a:r>
              <a:rPr lang="en-US" altLang="ja-JP" dirty="0"/>
              <a:t>11 physics notes are expected (see next page)</a:t>
            </a:r>
          </a:p>
          <a:p>
            <a:pPr lvl="2"/>
            <a:r>
              <a:rPr lang="en-US" altLang="ja-JP" dirty="0"/>
              <a:t>Two were completed</a:t>
            </a:r>
          </a:p>
          <a:p>
            <a:pPr lvl="2"/>
            <a:r>
              <a:rPr lang="en-US" altLang="ja-JP" dirty="0"/>
              <a:t>One draft is being circulated</a:t>
            </a:r>
          </a:p>
          <a:p>
            <a:pPr lvl="2"/>
            <a:r>
              <a:rPr lang="en-US" altLang="ja-JP" dirty="0"/>
              <a:t>Hope remaining drafts to be circulated soon</a:t>
            </a:r>
          </a:p>
          <a:p>
            <a:pPr lvl="1"/>
            <a:r>
              <a:rPr lang="en-US" altLang="ja-JP" dirty="0"/>
              <a:t>Status of the analyses/drafts can be found at the confluence page</a:t>
            </a:r>
          </a:p>
          <a:p>
            <a:pPr lvl="2"/>
            <a:r>
              <a:rPr lang="en-US" altLang="ja-JP" dirty="0">
                <a:hlinkClick r:id="rId2"/>
              </a:rPr>
              <a:t>https://confluence.desy.de/display/ILD/Benchmarks+for+physics-driven+detector+optimisation</a:t>
            </a:r>
            <a:endParaRPr lang="en-US" altLang="ja-JP" dirty="0"/>
          </a:p>
          <a:p>
            <a:r>
              <a:rPr lang="en-US" altLang="ja-JP" dirty="0"/>
              <a:t>ILD technical notes as supporting documents of IDR</a:t>
            </a:r>
          </a:p>
          <a:p>
            <a:pPr lvl="1"/>
            <a:r>
              <a:rPr lang="en-US" altLang="ja-JP" dirty="0"/>
              <a:t>“Machine-related backgrounds in ILD”, Daniel and </a:t>
            </a:r>
            <a:r>
              <a:rPr lang="en-US" altLang="ja-JP" dirty="0" err="1"/>
              <a:t>Akiya</a:t>
            </a:r>
            <a:endParaRPr lang="en-US" altLang="ja-JP" dirty="0"/>
          </a:p>
          <a:p>
            <a:pPr lvl="2"/>
            <a:r>
              <a:rPr lang="en-US" altLang="ja-JP" dirty="0"/>
              <a:t>Claude agreed to review the draft</a:t>
            </a:r>
          </a:p>
          <a:p>
            <a:pPr lvl="2"/>
            <a:r>
              <a:rPr lang="en-US" altLang="ja-JP" dirty="0"/>
              <a:t>“Public” or “Internal” still to be decided</a:t>
            </a:r>
          </a:p>
          <a:p>
            <a:pPr lvl="1"/>
            <a:r>
              <a:rPr lang="en-US" altLang="ja-JP" dirty="0"/>
              <a:t>More technical notes are appreciated.</a:t>
            </a:r>
          </a:p>
          <a:p>
            <a:pPr lvl="1"/>
            <a:endParaRPr lang="en-US" altLang="ja-JP" dirty="0"/>
          </a:p>
          <a:p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769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08C4CF-5D71-4A4A-BBB9-93999D293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24" y="1284797"/>
            <a:ext cx="9346557" cy="49539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/>
              <a:t>Hope to complete the review process as soon as possible, at latest by LCWS2019, so that IDR can refer to the notes.</a:t>
            </a:r>
          </a:p>
          <a:p>
            <a:r>
              <a:rPr lang="en-US" altLang="ja-JP" dirty="0"/>
              <a:t>ILD-PHYS-PUB-2019-001: Higgs mass from </a:t>
            </a:r>
            <a:r>
              <a:rPr lang="en-US" altLang="ja-JP" dirty="0" err="1"/>
              <a:t>H</a:t>
            </a:r>
            <a:r>
              <a:rPr lang="en-US" altLang="ja-JP" dirty="0" err="1">
                <a:sym typeface="Wingdings" pitchFamily="2" charset="2"/>
              </a:rPr>
              <a:t>bb</a:t>
            </a:r>
            <a:r>
              <a:rPr lang="en-US" altLang="ja-JP" dirty="0">
                <a:sym typeface="Wingdings" pitchFamily="2" charset="2"/>
              </a:rPr>
              <a:t>: </a:t>
            </a:r>
            <a:r>
              <a:rPr lang="en-US" altLang="ja-JP" dirty="0" err="1">
                <a:sym typeface="Wingdings" pitchFamily="2" charset="2"/>
              </a:rPr>
              <a:t>Junping</a:t>
            </a:r>
            <a:r>
              <a:rPr lang="en-US" altLang="ja-JP" dirty="0">
                <a:sym typeface="Wingdings" pitchFamily="2" charset="2"/>
              </a:rPr>
              <a:t> (Frank S.)</a:t>
            </a:r>
          </a:p>
          <a:p>
            <a:r>
              <a:rPr lang="en-US" altLang="ja-JP" dirty="0"/>
              <a:t>ILD-PHYS-PUB-2019-002: </a:t>
            </a:r>
            <a:r>
              <a:rPr lang="en-US" altLang="ja-JP" dirty="0" err="1"/>
              <a:t>H</a:t>
            </a:r>
            <a:r>
              <a:rPr lang="en-US" altLang="ja-JP" dirty="0" err="1">
                <a:sym typeface="Wingdings" pitchFamily="2" charset="2"/>
              </a:rPr>
              <a:t>mu+mu</a:t>
            </a:r>
            <a:r>
              <a:rPr lang="en-US" altLang="ja-JP" dirty="0">
                <a:sym typeface="Wingdings" pitchFamily="2" charset="2"/>
              </a:rPr>
              <a:t>-: Shin-</a:t>
            </a:r>
            <a:r>
              <a:rPr lang="en-US" altLang="ja-JP" dirty="0" err="1">
                <a:sym typeface="Wingdings" pitchFamily="2" charset="2"/>
              </a:rPr>
              <a:t>ichi</a:t>
            </a:r>
            <a:r>
              <a:rPr lang="en-US" altLang="ja-JP" dirty="0">
                <a:sym typeface="Wingdings" pitchFamily="2" charset="2"/>
              </a:rPr>
              <a:t> (Ivanka, Filip), </a:t>
            </a:r>
            <a:r>
              <a:rPr lang="en-US" altLang="ja-JP" b="1" dirty="0">
                <a:solidFill>
                  <a:srgbClr val="0432FF"/>
                </a:solidFill>
                <a:sym typeface="Wingdings" pitchFamily="2" charset="2"/>
              </a:rPr>
              <a:t>completed.</a:t>
            </a:r>
          </a:p>
          <a:p>
            <a:r>
              <a:rPr lang="en-US" altLang="ja-JP" dirty="0"/>
              <a:t>ILD-PHYS-PUB-2019-003: </a:t>
            </a:r>
            <a:r>
              <a:rPr lang="en-US" altLang="ja-JP" dirty="0" err="1"/>
              <a:t>H</a:t>
            </a:r>
            <a:r>
              <a:rPr lang="en-US" altLang="ja-JP" dirty="0" err="1">
                <a:sym typeface="Wingdings" pitchFamily="2" charset="2"/>
              </a:rPr>
              <a:t>invisible</a:t>
            </a:r>
            <a:r>
              <a:rPr lang="en-US" altLang="ja-JP" dirty="0">
                <a:sym typeface="Wingdings" pitchFamily="2" charset="2"/>
              </a:rPr>
              <a:t>: Yu (Marcel) </a:t>
            </a:r>
          </a:p>
          <a:p>
            <a:r>
              <a:rPr lang="en-US" altLang="ja-JP" dirty="0"/>
              <a:t>ILD-PHYS-PUB-2019-004: </a:t>
            </a:r>
            <a:r>
              <a:rPr lang="en-US" altLang="ja-JP" dirty="0" err="1"/>
              <a:t>e+e</a:t>
            </a:r>
            <a:r>
              <a:rPr lang="en-US" altLang="ja-JP" dirty="0"/>
              <a:t>-</a:t>
            </a:r>
            <a:r>
              <a:rPr lang="en-US" altLang="ja-JP" dirty="0">
                <a:sym typeface="Wingdings" pitchFamily="2" charset="2"/>
              </a:rPr>
              <a:t></a:t>
            </a:r>
            <a:r>
              <a:rPr lang="en-US" altLang="ja-JP" dirty="0" err="1"/>
              <a:t>tau+tau</a:t>
            </a:r>
            <a:r>
              <a:rPr lang="en-US" altLang="ja-JP" dirty="0"/>
              <a:t>-: Keita, Daniel (Mikael), </a:t>
            </a:r>
            <a:r>
              <a:rPr lang="en-US" altLang="ja-JP" b="1" dirty="0">
                <a:solidFill>
                  <a:srgbClr val="00B050"/>
                </a:solidFill>
              </a:rPr>
              <a:t>draft being circulated for comments, deadline September 10</a:t>
            </a:r>
          </a:p>
          <a:p>
            <a:r>
              <a:rPr lang="en-US" altLang="ja-JP" dirty="0"/>
              <a:t>ILD-PHYS-PUB-2019-005: </a:t>
            </a:r>
            <a:r>
              <a:rPr lang="en-US" altLang="ja-JP" dirty="0" err="1"/>
              <a:t>e+e</a:t>
            </a:r>
            <a:r>
              <a:rPr lang="en-US" altLang="ja-JP" dirty="0"/>
              <a:t>-</a:t>
            </a:r>
            <a:r>
              <a:rPr lang="en-US" altLang="ja-JP" dirty="0">
                <a:sym typeface="Wingdings" pitchFamily="2" charset="2"/>
              </a:rPr>
              <a:t></a:t>
            </a:r>
            <a:r>
              <a:rPr lang="en-US" altLang="ja-JP" dirty="0" err="1"/>
              <a:t>nunu</a:t>
            </a:r>
            <a:r>
              <a:rPr lang="en-US" altLang="ja-JP" dirty="0"/>
              <a:t> </a:t>
            </a:r>
            <a:r>
              <a:rPr lang="en-US" altLang="ja-JP" dirty="0" err="1"/>
              <a:t>qqqq</a:t>
            </a:r>
            <a:r>
              <a:rPr lang="en-US" altLang="ja-JP" dirty="0">
                <a:sym typeface="Wingdings" pitchFamily="2" charset="2"/>
              </a:rPr>
              <a:t>: Jakob (</a:t>
            </a:r>
            <a:r>
              <a:rPr lang="en-US" altLang="ja-JP" dirty="0" err="1">
                <a:sym typeface="Wingdings" pitchFamily="2" charset="2"/>
              </a:rPr>
              <a:t>Taikan</a:t>
            </a:r>
            <a:r>
              <a:rPr lang="en-US" altLang="ja-JP" dirty="0">
                <a:sym typeface="Wingdings" pitchFamily="2" charset="2"/>
              </a:rPr>
              <a:t>), </a:t>
            </a:r>
            <a:r>
              <a:rPr lang="en-US" altLang="ja-JP" b="1" dirty="0">
                <a:solidFill>
                  <a:srgbClr val="0432FF"/>
                </a:solidFill>
                <a:sym typeface="Wingdings" pitchFamily="2" charset="2"/>
              </a:rPr>
              <a:t>completed.</a:t>
            </a:r>
            <a:endParaRPr lang="en-US" altLang="ja-JP" dirty="0">
              <a:sym typeface="Wingdings" pitchFamily="2" charset="2"/>
            </a:endParaRPr>
          </a:p>
          <a:p>
            <a:r>
              <a:rPr lang="en-US" altLang="ja-JP" dirty="0"/>
              <a:t>ILD-PHYS-PUB-2019-006: </a:t>
            </a:r>
            <a:r>
              <a:rPr lang="en-US" altLang="ja-JP" dirty="0" err="1"/>
              <a:t>e+e</a:t>
            </a:r>
            <a:r>
              <a:rPr lang="en-US" altLang="ja-JP" dirty="0"/>
              <a:t>-</a:t>
            </a:r>
            <a:r>
              <a:rPr lang="en-US" altLang="ja-JP" dirty="0">
                <a:sym typeface="Wingdings" pitchFamily="2" charset="2"/>
              </a:rPr>
              <a:t></a:t>
            </a:r>
            <a:r>
              <a:rPr lang="en-US" altLang="ja-JP" dirty="0"/>
              <a:t>gamma Z</a:t>
            </a:r>
            <a:r>
              <a:rPr lang="en-US" altLang="ja-JP" dirty="0">
                <a:sym typeface="Wingdings" pitchFamily="2" charset="2"/>
              </a:rPr>
              <a:t>: Takahiro (Matthew)</a:t>
            </a:r>
          </a:p>
          <a:p>
            <a:r>
              <a:rPr lang="en-US" altLang="ja-JP" dirty="0"/>
              <a:t>ILD-PHYS-PUB-2019-007: </a:t>
            </a:r>
            <a:r>
              <a:rPr lang="en-US" altLang="ja-JP" dirty="0" err="1"/>
              <a:t>e+e</a:t>
            </a:r>
            <a:r>
              <a:rPr lang="en-US" altLang="ja-JP" dirty="0"/>
              <a:t>-</a:t>
            </a:r>
            <a:r>
              <a:rPr lang="en-US" altLang="ja-JP" dirty="0">
                <a:sym typeface="Wingdings" pitchFamily="2" charset="2"/>
              </a:rPr>
              <a:t>bb/</a:t>
            </a:r>
            <a:r>
              <a:rPr lang="en-US" altLang="ja-JP" dirty="0" err="1">
                <a:sym typeface="Wingdings" pitchFamily="2" charset="2"/>
              </a:rPr>
              <a:t>tt</a:t>
            </a:r>
            <a:r>
              <a:rPr lang="en-US" altLang="ja-JP" dirty="0">
                <a:sym typeface="Wingdings" pitchFamily="2" charset="2"/>
              </a:rPr>
              <a:t>: Adrian/Yuichi (Marcel)</a:t>
            </a:r>
          </a:p>
          <a:p>
            <a:r>
              <a:rPr lang="en-US" altLang="ja-JP" dirty="0"/>
              <a:t>ILD-PHYS-PUB-2019-008: </a:t>
            </a:r>
            <a:r>
              <a:rPr lang="en-US" altLang="ja-JP" dirty="0" err="1"/>
              <a:t>H</a:t>
            </a:r>
            <a:r>
              <a:rPr lang="en-US" altLang="ja-JP" dirty="0" err="1">
                <a:sym typeface="Wingdings" pitchFamily="2" charset="2"/>
              </a:rPr>
              <a:t>bb</a:t>
            </a:r>
            <a:r>
              <a:rPr lang="en-US" altLang="ja-JP" dirty="0">
                <a:sym typeface="Wingdings" pitchFamily="2" charset="2"/>
              </a:rPr>
              <a:t>/cc/gg: Masakazu (Hiroaki, Frank S.)</a:t>
            </a:r>
            <a:endParaRPr lang="en-US" altLang="ja-JP" dirty="0"/>
          </a:p>
          <a:p>
            <a:r>
              <a:rPr lang="en-US" altLang="ja-JP" dirty="0"/>
              <a:t>ILD-PHYS-PUB-2019-009: Low delta M </a:t>
            </a:r>
            <a:r>
              <a:rPr lang="en-US" altLang="ja-JP" dirty="0" err="1"/>
              <a:t>Higgsino</a:t>
            </a:r>
            <a:r>
              <a:rPr lang="en-US" altLang="ja-JP" dirty="0"/>
              <a:t> Swathi (</a:t>
            </a:r>
            <a:r>
              <a:rPr lang="en-US" altLang="ja-JP" dirty="0" err="1"/>
              <a:t>Akimasa</a:t>
            </a:r>
            <a:r>
              <a:rPr lang="en-US" altLang="ja-JP" dirty="0"/>
              <a:t>)</a:t>
            </a:r>
            <a:endParaRPr lang="en-US" altLang="ja-JP" dirty="0">
              <a:sym typeface="Wingdings" pitchFamily="2" charset="2"/>
            </a:endParaRPr>
          </a:p>
          <a:p>
            <a:r>
              <a:rPr lang="en-US" altLang="ja-JP" dirty="0"/>
              <a:t>ILD-PHYS-PUB-2019-010: WIMPS in mono-photon channel: Ryo (Moritz, Filip)</a:t>
            </a:r>
          </a:p>
          <a:p>
            <a:r>
              <a:rPr lang="en-US" altLang="ja-JP" dirty="0"/>
              <a:t>ILD-PHYS-PUB-2019-011: extra </a:t>
            </a:r>
            <a:r>
              <a:rPr lang="en-US" altLang="ja-JP" dirty="0" err="1"/>
              <a:t>Higgses</a:t>
            </a:r>
            <a:r>
              <a:rPr lang="en-US" altLang="ja-JP" dirty="0"/>
              <a:t> in </a:t>
            </a:r>
            <a:r>
              <a:rPr lang="en-US" altLang="ja-JP" dirty="0" err="1"/>
              <a:t>e+e</a:t>
            </a:r>
            <a:r>
              <a:rPr lang="en-US" altLang="ja-JP" dirty="0"/>
              <a:t>- </a:t>
            </a:r>
            <a:r>
              <a:rPr lang="en-US" altLang="ja-JP" dirty="0">
                <a:sym typeface="Wingdings" pitchFamily="2" charset="2"/>
              </a:rPr>
              <a:t> </a:t>
            </a:r>
            <a:r>
              <a:rPr lang="en-US" altLang="ja-JP" dirty="0" err="1">
                <a:sym typeface="Wingdings" pitchFamily="2" charset="2"/>
              </a:rPr>
              <a:t>Zh</a:t>
            </a:r>
            <a:r>
              <a:rPr lang="en-US" altLang="ja-JP" dirty="0">
                <a:sym typeface="Wingdings" pitchFamily="2" charset="2"/>
              </a:rPr>
              <a:t>: Yan (</a:t>
            </a:r>
            <a:r>
              <a:rPr lang="en-US" altLang="ja-JP" dirty="0" err="1">
                <a:sym typeface="Wingdings" pitchFamily="2" charset="2"/>
              </a:rPr>
              <a:t>Junping</a:t>
            </a:r>
            <a:r>
              <a:rPr lang="en-US" altLang="ja-JP" dirty="0">
                <a:sym typeface="Wingdings" pitchFamily="2" charset="2"/>
              </a:rPr>
              <a:t>, KK), </a:t>
            </a:r>
            <a:r>
              <a:rPr lang="en-US" altLang="ja-JP" b="1" dirty="0">
                <a:solidFill>
                  <a:srgbClr val="FFC000"/>
                </a:solidFill>
                <a:sym typeface="Wingdings" pitchFamily="2" charset="2"/>
              </a:rPr>
              <a:t>draft sent to reviewers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9F8A0C-D4AB-A24A-8056-D37A5B0B4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11B3-0ACA-E345-A780-6AF8137E85A3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93E55CF9-F068-2B43-A44E-3A41BEE3E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688169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4000" dirty="0"/>
              <a:t>ILD physics notes </a:t>
            </a:r>
            <a:r>
              <a:rPr lang="en-US" altLang="ja-JP" sz="4000" dirty="0"/>
              <a:t>under review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5944779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27231</TotalTime>
  <Words>1098</Words>
  <Application>Microsoft Macintosh PowerPoint</Application>
  <PresentationFormat>A4 210 x 297 mm</PresentationFormat>
  <Paragraphs>109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游ゴシック</vt:lpstr>
      <vt:lpstr>游ゴシック Light</vt:lpstr>
      <vt:lpstr>Arial</vt:lpstr>
      <vt:lpstr>Calibri</vt:lpstr>
      <vt:lpstr>Calibri Light</vt:lpstr>
      <vt:lpstr>Wingdings</vt:lpstr>
      <vt:lpstr>ホワイト</vt:lpstr>
      <vt:lpstr>Report from PSB 2019.09.03 K. Kawagoe on behalf of PSB</vt:lpstr>
      <vt:lpstr>Summer conferences</vt:lpstr>
      <vt:lpstr>Coming conferences</vt:lpstr>
      <vt:lpstr>Topical papers in progress</vt:lpstr>
      <vt:lpstr>Topical papers in progress (cont’d)</vt:lpstr>
      <vt:lpstr>Topical papers in progress (cont’d)</vt:lpstr>
      <vt:lpstr>ILD notes for IDR</vt:lpstr>
      <vt:lpstr>ILD physics notes under review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meeting</dc:title>
  <dc:subject/>
  <dc:creator>Microsoft Office ユーザー</dc:creator>
  <cp:keywords/>
  <dc:description/>
  <cp:lastModifiedBy>Kiyotomo Kawagoe</cp:lastModifiedBy>
  <cp:revision>317</cp:revision>
  <cp:lastPrinted>2019-09-02T02:21:42Z</cp:lastPrinted>
  <dcterms:created xsi:type="dcterms:W3CDTF">2017-05-10T00:30:46Z</dcterms:created>
  <dcterms:modified xsi:type="dcterms:W3CDTF">2019-09-03T13:51:31Z</dcterms:modified>
  <cp:category/>
</cp:coreProperties>
</file>