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5"/>
  </p:notes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122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672C5-B4C9-4F48-88E7-5BEDAACA75B0}" type="datetimeFigureOut">
              <a:rPr kumimoji="1" lang="ja-JP" altLang="en-US" smtClean="0"/>
              <a:t>2019/9/25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9A39-58F6-407A-8B77-659C806C2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751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9249C0-F964-4DF5-A7CD-F8DB4D948FBE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4531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-22  07  14 28</a:t>
            </a:r>
          </a:p>
          <a:p>
            <a:r>
              <a:rPr kumimoji="1" lang="en-US" altLang="ja-JP" dirty="0" smtClean="0"/>
              <a:t>   0  27  36  50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9249C0-F964-4DF5-A7CD-F8DB4D948FBE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0532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3002B-66E2-429B-ACF7-31DE3DD78BA1}" type="datetimeFigureOut">
              <a:rPr kumimoji="1" lang="ja-JP" altLang="en-US" smtClean="0"/>
              <a:t>2019/9/25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1FBC-392E-4F25-8419-E831DA97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8979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3002B-66E2-429B-ACF7-31DE3DD78BA1}" type="datetimeFigureOut">
              <a:rPr kumimoji="1" lang="ja-JP" altLang="en-US" smtClean="0"/>
              <a:t>2019/9/25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1FBC-392E-4F25-8419-E831DA97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1765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3002B-66E2-429B-ACF7-31DE3DD78BA1}" type="datetimeFigureOut">
              <a:rPr kumimoji="1" lang="ja-JP" altLang="en-US" smtClean="0"/>
              <a:t>2019/9/25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1FBC-392E-4F25-8419-E831DA97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1464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006E-94A9-47F4-8EF1-9E9E70AF0A63}" type="datetimeFigureOut">
              <a:rPr kumimoji="1" lang="ja-JP" altLang="en-US" smtClean="0"/>
              <a:pPr/>
              <a:t>2019/9/25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F2C9D-E5A9-4724-B8A9-5CBBF621776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7194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006E-94A9-47F4-8EF1-9E9E70AF0A63}" type="datetimeFigureOut">
              <a:rPr kumimoji="1" lang="ja-JP" altLang="en-US" smtClean="0"/>
              <a:pPr/>
              <a:t>2019/9/25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F2C9D-E5A9-4724-B8A9-5CBBF621776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9783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006E-94A9-47F4-8EF1-9E9E70AF0A63}" type="datetimeFigureOut">
              <a:rPr kumimoji="1" lang="ja-JP" altLang="en-US" smtClean="0"/>
              <a:pPr/>
              <a:t>2019/9/25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F2C9D-E5A9-4724-B8A9-5CBBF621776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3339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006E-94A9-47F4-8EF1-9E9E70AF0A63}" type="datetimeFigureOut">
              <a:rPr kumimoji="1" lang="ja-JP" altLang="en-US" smtClean="0"/>
              <a:pPr/>
              <a:t>2019/9/25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F2C9D-E5A9-4724-B8A9-5CBBF621776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244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006E-94A9-47F4-8EF1-9E9E70AF0A63}" type="datetimeFigureOut">
              <a:rPr kumimoji="1" lang="ja-JP" altLang="en-US" smtClean="0"/>
              <a:pPr/>
              <a:t>2019/9/25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F2C9D-E5A9-4724-B8A9-5CBBF621776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3232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006E-94A9-47F4-8EF1-9E9E70AF0A63}" type="datetimeFigureOut">
              <a:rPr kumimoji="1" lang="ja-JP" altLang="en-US" smtClean="0"/>
              <a:pPr/>
              <a:t>2019/9/25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F2C9D-E5A9-4724-B8A9-5CBBF621776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814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006E-94A9-47F4-8EF1-9E9E70AF0A63}" type="datetimeFigureOut">
              <a:rPr kumimoji="1" lang="ja-JP" altLang="en-US" smtClean="0"/>
              <a:pPr/>
              <a:t>2019/9/25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F2C9D-E5A9-4724-B8A9-5CBBF621776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7834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006E-94A9-47F4-8EF1-9E9E70AF0A63}" type="datetimeFigureOut">
              <a:rPr kumimoji="1" lang="ja-JP" altLang="en-US" smtClean="0"/>
              <a:pPr/>
              <a:t>2019/9/25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F2C9D-E5A9-4724-B8A9-5CBBF621776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49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3002B-66E2-429B-ACF7-31DE3DD78BA1}" type="datetimeFigureOut">
              <a:rPr kumimoji="1" lang="ja-JP" altLang="en-US" smtClean="0"/>
              <a:t>2019/9/25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1FBC-392E-4F25-8419-E831DA97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8256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006E-94A9-47F4-8EF1-9E9E70AF0A63}" type="datetimeFigureOut">
              <a:rPr kumimoji="1" lang="ja-JP" altLang="en-US" smtClean="0"/>
              <a:pPr/>
              <a:t>2019/9/25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F2C9D-E5A9-4724-B8A9-5CBBF621776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6603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006E-94A9-47F4-8EF1-9E9E70AF0A63}" type="datetimeFigureOut">
              <a:rPr kumimoji="1" lang="ja-JP" altLang="en-US" smtClean="0"/>
              <a:pPr/>
              <a:t>2019/9/25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F2C9D-E5A9-4724-B8A9-5CBBF621776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19719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006E-94A9-47F4-8EF1-9E9E70AF0A63}" type="datetimeFigureOut">
              <a:rPr kumimoji="1" lang="ja-JP" altLang="en-US" smtClean="0"/>
              <a:pPr/>
              <a:t>2019/9/25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F2C9D-E5A9-4724-B8A9-5CBBF621776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277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3002B-66E2-429B-ACF7-31DE3DD78BA1}" type="datetimeFigureOut">
              <a:rPr kumimoji="1" lang="ja-JP" altLang="en-US" smtClean="0"/>
              <a:t>2019/9/25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1FBC-392E-4F25-8419-E831DA97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081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3002B-66E2-429B-ACF7-31DE3DD78BA1}" type="datetimeFigureOut">
              <a:rPr kumimoji="1" lang="ja-JP" altLang="en-US" smtClean="0"/>
              <a:t>2019/9/25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1FBC-392E-4F25-8419-E831DA97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702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3002B-66E2-429B-ACF7-31DE3DD78BA1}" type="datetimeFigureOut">
              <a:rPr kumimoji="1" lang="ja-JP" altLang="en-US" smtClean="0"/>
              <a:t>2019/9/25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1FBC-392E-4F25-8419-E831DA97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8627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3002B-66E2-429B-ACF7-31DE3DD78BA1}" type="datetimeFigureOut">
              <a:rPr kumimoji="1" lang="ja-JP" altLang="en-US" smtClean="0"/>
              <a:t>2019/9/25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1FBC-392E-4F25-8419-E831DA97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5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3002B-66E2-429B-ACF7-31DE3DD78BA1}" type="datetimeFigureOut">
              <a:rPr kumimoji="1" lang="ja-JP" altLang="en-US" smtClean="0"/>
              <a:t>2019/9/25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1FBC-392E-4F25-8419-E831DA97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0970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3002B-66E2-429B-ACF7-31DE3DD78BA1}" type="datetimeFigureOut">
              <a:rPr kumimoji="1" lang="ja-JP" altLang="en-US" smtClean="0"/>
              <a:t>2019/9/25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1FBC-392E-4F25-8419-E831DA97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1907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3002B-66E2-429B-ACF7-31DE3DD78BA1}" type="datetimeFigureOut">
              <a:rPr kumimoji="1" lang="ja-JP" altLang="en-US" smtClean="0"/>
              <a:t>2019/9/25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1FBC-392E-4F25-8419-E831DA97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186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3002B-66E2-429B-ACF7-31DE3DD78BA1}" type="datetimeFigureOut">
              <a:rPr kumimoji="1" lang="ja-JP" altLang="en-US" smtClean="0"/>
              <a:t>2019/9/25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11FBC-392E-4F25-8419-E831DA97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2562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C006E-94A9-47F4-8EF1-9E9E70AF0A63}" type="datetimeFigureOut">
              <a:rPr kumimoji="1" lang="ja-JP" altLang="en-US" smtClean="0"/>
              <a:pPr/>
              <a:t>2019/9/25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F2C9D-E5A9-4724-B8A9-5CBBF621776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603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グループ化 66"/>
          <p:cNvGrpSpPr/>
          <p:nvPr/>
        </p:nvGrpSpPr>
        <p:grpSpPr>
          <a:xfrm>
            <a:off x="263442" y="1831998"/>
            <a:ext cx="8657382" cy="4841951"/>
            <a:chOff x="263442" y="341125"/>
            <a:chExt cx="8657382" cy="4841951"/>
          </a:xfrm>
        </p:grpSpPr>
        <p:sp>
          <p:nvSpPr>
            <p:cNvPr id="13" name="正方形/長方形 12"/>
            <p:cNvSpPr/>
            <p:nvPr/>
          </p:nvSpPr>
          <p:spPr>
            <a:xfrm>
              <a:off x="3680270" y="341125"/>
              <a:ext cx="1798890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2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FF66FF"/>
                  </a:solidFill>
                  <a:effectLst/>
                  <a:uLnTx/>
                  <a:uFillTx/>
                  <a:latin typeface="HGP創英角ﾎﾟｯﾌﾟ体" pitchFamily="50" charset="-128"/>
                  <a:ea typeface="HGP創英角ﾎﾟｯﾌﾟ体" pitchFamily="50" charset="-128"/>
                  <a:cs typeface="+mn-cs"/>
                </a:rPr>
                <a:t>What is DM?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66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" name="楕円 13"/>
            <p:cNvSpPr/>
            <p:nvPr/>
          </p:nvSpPr>
          <p:spPr>
            <a:xfrm>
              <a:off x="263442" y="916355"/>
              <a:ext cx="2665030" cy="562630"/>
            </a:xfrm>
            <a:prstGeom prst="ellipse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GP創英角ﾎﾟｯﾌﾟ体" pitchFamily="50" charset="-128"/>
                  <a:ea typeface="HGP創英角ﾎﾟｯﾌﾟ体" pitchFamily="50" charset="-128"/>
                  <a:cs typeface="+mn-cs"/>
                </a:rPr>
                <a:t>Particle</a:t>
              </a:r>
            </a:p>
          </p:txBody>
        </p:sp>
        <p:sp>
          <p:nvSpPr>
            <p:cNvPr id="15" name="雲 14"/>
            <p:cNvSpPr/>
            <p:nvPr/>
          </p:nvSpPr>
          <p:spPr>
            <a:xfrm>
              <a:off x="6222116" y="922004"/>
              <a:ext cx="2665030" cy="609064"/>
            </a:xfrm>
            <a:prstGeom prst="cloud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GP創英角ﾎﾟｯﾌﾟ体" pitchFamily="50" charset="-128"/>
                  <a:ea typeface="HGP創英角ﾎﾟｯﾌﾟ体" pitchFamily="50" charset="-128"/>
                  <a:cs typeface="+mn-cs"/>
                </a:rPr>
                <a:t>Non-particle</a:t>
              </a:r>
              <a:endParaRPr kumimoji="1" lang="ja-JP" alt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endParaRPr>
            </a:p>
          </p:txBody>
        </p:sp>
        <p:cxnSp>
          <p:nvCxnSpPr>
            <p:cNvPr id="16" name="カギ線コネクタ 15"/>
            <p:cNvCxnSpPr>
              <a:stCxn id="13" idx="1"/>
              <a:endCxn id="14" idx="0"/>
            </p:cNvCxnSpPr>
            <p:nvPr/>
          </p:nvCxnSpPr>
          <p:spPr>
            <a:xfrm rot="10800000" flipV="1">
              <a:off x="1595958" y="556569"/>
              <a:ext cx="2084313" cy="359786"/>
            </a:xfrm>
            <a:prstGeom prst="bentConnector2">
              <a:avLst/>
            </a:prstGeom>
            <a:ln w="28575">
              <a:solidFill>
                <a:srgbClr val="00B0F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カギ線コネクタ 16"/>
            <p:cNvCxnSpPr>
              <a:stCxn id="13" idx="3"/>
              <a:endCxn id="15" idx="3"/>
            </p:cNvCxnSpPr>
            <p:nvPr/>
          </p:nvCxnSpPr>
          <p:spPr>
            <a:xfrm>
              <a:off x="5479160" y="556569"/>
              <a:ext cx="2075471" cy="400259"/>
            </a:xfrm>
            <a:prstGeom prst="bentConnector2">
              <a:avLst/>
            </a:prstGeom>
            <a:ln w="28575">
              <a:solidFill>
                <a:srgbClr val="00B0F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正方形/長方形 17"/>
            <p:cNvSpPr/>
            <p:nvPr/>
          </p:nvSpPr>
          <p:spPr>
            <a:xfrm>
              <a:off x="7758777" y="547023"/>
              <a:ext cx="10438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Eg</a:t>
              </a:r>
              <a:r>
                <a:rPr kumimoji="1" lang="en-US" altLang="ja-JP" sz="1800" b="1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. PBH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841A01EE-3533-40EA-B315-AB3247B9F63C}"/>
                </a:ext>
              </a:extLst>
            </p:cNvPr>
            <p:cNvSpPr/>
            <p:nvPr/>
          </p:nvSpPr>
          <p:spPr>
            <a:xfrm>
              <a:off x="484370" y="1475639"/>
              <a:ext cx="222317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9933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10</a:t>
              </a:r>
              <a:r>
                <a:rPr kumimoji="1" lang="en-US" altLang="ja-JP" sz="1600" b="1" i="1" u="none" strike="noStrike" kern="1200" cap="none" spc="0" normalizeH="0" baseline="30000" noProof="0" dirty="0" smtClean="0">
                  <a:ln>
                    <a:noFill/>
                  </a:ln>
                  <a:solidFill>
                    <a:srgbClr val="9933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–22</a:t>
              </a:r>
              <a:r>
                <a:rPr kumimoji="1" lang="en-US" altLang="ja-JP" sz="16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9933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eV &lt; m </a:t>
              </a:r>
              <a:r>
                <a:rPr kumimoji="1" lang="en-US" altLang="ja-JP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9933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&lt; </a:t>
              </a:r>
              <a:r>
                <a:rPr kumimoji="1" lang="en-US" altLang="ja-JP" sz="16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9933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10</a:t>
              </a:r>
              <a:r>
                <a:rPr kumimoji="1" lang="en-US" altLang="ja-JP" sz="1600" b="1" i="1" u="none" strike="noStrike" kern="1200" cap="none" spc="0" normalizeH="0" baseline="30000" noProof="0" dirty="0" smtClean="0">
                  <a:ln>
                    <a:noFill/>
                  </a:ln>
                  <a:solidFill>
                    <a:srgbClr val="9933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19</a:t>
              </a:r>
              <a:r>
                <a:rPr kumimoji="1" lang="en-US" altLang="ja-JP" sz="16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9933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GeV</a:t>
              </a:r>
              <a:endParaRPr kumimoji="1" lang="ja-JP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4" name="楕円 23"/>
            <p:cNvSpPr/>
            <p:nvPr/>
          </p:nvSpPr>
          <p:spPr>
            <a:xfrm>
              <a:off x="263442" y="2338871"/>
              <a:ext cx="2665030" cy="562630"/>
            </a:xfrm>
            <a:prstGeom prst="ellipse">
              <a:avLst/>
            </a:prstGeom>
            <a:solidFill>
              <a:srgbClr val="FF9900"/>
            </a:solidFill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GP創英角ﾎﾟｯﾌﾟ体" pitchFamily="50" charset="-128"/>
                  <a:ea typeface="HGP創英角ﾎﾟｯﾌﾟ体" pitchFamily="50" charset="-128"/>
                  <a:cs typeface="+mn-cs"/>
                </a:rPr>
                <a:t>Thermal</a:t>
              </a:r>
            </a:p>
          </p:txBody>
        </p:sp>
        <p:sp>
          <p:nvSpPr>
            <p:cNvPr id="25" name="楕円 24"/>
            <p:cNvSpPr/>
            <p:nvPr/>
          </p:nvSpPr>
          <p:spPr>
            <a:xfrm>
              <a:off x="3186610" y="2338871"/>
              <a:ext cx="2665030" cy="562630"/>
            </a:xfrm>
            <a:prstGeom prst="ellipse">
              <a:avLst/>
            </a:prstGeom>
            <a:solidFill>
              <a:srgbClr val="0070C0"/>
            </a:solidFill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GP創英角ﾎﾟｯﾌﾟ体" pitchFamily="50" charset="-128"/>
                  <a:ea typeface="HGP創英角ﾎﾟｯﾌﾟ体" pitchFamily="50" charset="-128"/>
                  <a:cs typeface="+mn-cs"/>
                </a:rPr>
                <a:t>Non-thermal</a:t>
              </a:r>
            </a:p>
          </p:txBody>
        </p:sp>
        <p:cxnSp>
          <p:nvCxnSpPr>
            <p:cNvPr id="26" name="カギ線コネクタ 25"/>
            <p:cNvCxnSpPr>
              <a:stCxn id="21" idx="2"/>
              <a:endCxn id="25" idx="0"/>
            </p:cNvCxnSpPr>
            <p:nvPr/>
          </p:nvCxnSpPr>
          <p:spPr>
            <a:xfrm rot="16200000" flipH="1">
              <a:off x="2795202" y="614948"/>
              <a:ext cx="524678" cy="292316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B0F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矢印コネクタ 26"/>
            <p:cNvCxnSpPr>
              <a:stCxn id="21" idx="2"/>
              <a:endCxn id="24" idx="0"/>
            </p:cNvCxnSpPr>
            <p:nvPr/>
          </p:nvCxnSpPr>
          <p:spPr>
            <a:xfrm>
              <a:off x="1595957" y="1814193"/>
              <a:ext cx="0" cy="524678"/>
            </a:xfrm>
            <a:prstGeom prst="straightConnector1">
              <a:avLst/>
            </a:prstGeom>
            <a:ln w="28575">
              <a:solidFill>
                <a:srgbClr val="00B0F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正方形/長方形 28"/>
            <p:cNvSpPr/>
            <p:nvPr/>
          </p:nvSpPr>
          <p:spPr>
            <a:xfrm>
              <a:off x="4783025" y="1896503"/>
              <a:ext cx="2602794" cy="3807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Eg</a:t>
              </a:r>
              <a:r>
                <a:rPr kumimoji="1" lang="en-US" altLang="ja-JP" sz="1800" b="1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. Axion,</a:t>
              </a: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 </a:t>
              </a:r>
              <a:r>
                <a:rPr kumimoji="1" lang="en-US" altLang="ja-JP" sz="1800" b="1" i="1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panose="05050102010706020507" pitchFamily="18" charset="2"/>
                  <a:ea typeface="HGP創英角ﾎﾟｯﾌﾟ体" pitchFamily="50" charset="-128"/>
                  <a:cs typeface="Times New Roman" panose="02020603050405020304" pitchFamily="18" charset="0"/>
                </a:rPr>
                <a:t>n</a:t>
              </a:r>
              <a:r>
                <a:rPr kumimoji="1" lang="en-US" altLang="ja-JP" sz="1800" b="1" i="1" u="none" strike="noStrike" kern="1200" cap="none" spc="0" normalizeH="0" baseline="-2500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R</a:t>
              </a:r>
              <a:r>
                <a:rPr kumimoji="1" lang="en-US" altLang="ja-JP" sz="1800" b="1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, Fuzzy DM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841A01EE-3533-40EA-B315-AB3247B9F63C}"/>
                </a:ext>
              </a:extLst>
            </p:cNvPr>
            <p:cNvSpPr/>
            <p:nvPr/>
          </p:nvSpPr>
          <p:spPr>
            <a:xfrm>
              <a:off x="3633334" y="679850"/>
              <a:ext cx="186570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9933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10</a:t>
              </a:r>
              <a:r>
                <a:rPr kumimoji="1" lang="en-US" altLang="ja-JP" sz="1600" b="1" i="1" u="none" strike="noStrike" kern="1200" cap="none" spc="0" normalizeH="0" baseline="30000" noProof="0" dirty="0" smtClean="0">
                  <a:ln>
                    <a:noFill/>
                  </a:ln>
                  <a:solidFill>
                    <a:srgbClr val="9933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–22</a:t>
              </a:r>
              <a:r>
                <a:rPr kumimoji="1" lang="en-US" altLang="ja-JP" sz="16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9933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eV &lt; m </a:t>
              </a:r>
              <a:r>
                <a:rPr kumimoji="1" lang="en-US" altLang="ja-JP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9933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&lt; </a:t>
              </a:r>
              <a:r>
                <a:rPr kumimoji="1" lang="en-US" altLang="ja-JP" sz="16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9933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10</a:t>
              </a:r>
              <a:r>
                <a:rPr kumimoji="1" lang="en-US" altLang="ja-JP" sz="1600" b="1" i="1" u="none" strike="noStrike" kern="1200" cap="none" spc="0" normalizeH="0" baseline="30000" noProof="0" dirty="0" smtClean="0">
                  <a:ln>
                    <a:noFill/>
                  </a:ln>
                  <a:solidFill>
                    <a:srgbClr val="9933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40</a:t>
              </a:r>
              <a:r>
                <a:rPr kumimoji="1" lang="en-US" altLang="ja-JP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9933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g</a:t>
              </a:r>
              <a:endParaRPr kumimoji="1" lang="ja-JP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9" name="六角形 38"/>
            <p:cNvSpPr/>
            <p:nvPr/>
          </p:nvSpPr>
          <p:spPr>
            <a:xfrm>
              <a:off x="283320" y="3736108"/>
              <a:ext cx="2665030" cy="496848"/>
            </a:xfrm>
            <a:prstGeom prst="hexagon">
              <a:avLst/>
            </a:prstGeom>
            <a:solidFill>
              <a:srgbClr val="FF6699"/>
            </a:solidFill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GP創英角ﾎﾟｯﾌﾟ体" pitchFamily="50" charset="-128"/>
                  <a:ea typeface="HGP創英角ﾎﾟｯﾌﾟ体" pitchFamily="50" charset="-128"/>
                  <a:cs typeface="+mn-cs"/>
                </a:rPr>
                <a:t>Freeze-out</a:t>
              </a:r>
              <a:endParaRPr kumimoji="1" lang="ja-JP" alt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endParaRPr>
            </a:p>
          </p:txBody>
        </p:sp>
        <p:cxnSp>
          <p:nvCxnSpPr>
            <p:cNvPr id="40" name="直線矢印コネクタ 39"/>
            <p:cNvCxnSpPr>
              <a:stCxn id="41" idx="0"/>
              <a:endCxn id="52" idx="2"/>
            </p:cNvCxnSpPr>
            <p:nvPr/>
          </p:nvCxnSpPr>
          <p:spPr>
            <a:xfrm flipV="1">
              <a:off x="1612374" y="3248326"/>
              <a:ext cx="6085" cy="518397"/>
            </a:xfrm>
            <a:prstGeom prst="straightConnector1">
              <a:avLst/>
            </a:prstGeom>
            <a:ln w="28575">
              <a:solidFill>
                <a:srgbClr val="00B0F0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正方形/長方形 40"/>
            <p:cNvSpPr/>
            <p:nvPr/>
          </p:nvSpPr>
          <p:spPr>
            <a:xfrm>
              <a:off x="1324697" y="3766723"/>
              <a:ext cx="575353" cy="4658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endParaRPr>
            </a:p>
          </p:txBody>
        </p:sp>
        <p:sp>
          <p:nvSpPr>
            <p:cNvPr id="43" name="横巻き 42"/>
            <p:cNvSpPr/>
            <p:nvPr/>
          </p:nvSpPr>
          <p:spPr>
            <a:xfrm>
              <a:off x="279536" y="4651402"/>
              <a:ext cx="2665030" cy="531674"/>
            </a:xfrm>
            <a:prstGeom prst="horizontalScroll">
              <a:avLst/>
            </a:prstGeom>
            <a:solidFill>
              <a:srgbClr val="00CC0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GP創英角ﾎﾟｯﾌﾟ体" pitchFamily="50" charset="-128"/>
                  <a:ea typeface="HGP創英角ﾎﾟｯﾌﾟ体" pitchFamily="50" charset="-128"/>
                  <a:cs typeface="+mn-cs"/>
                </a:rPr>
                <a:t>WIMP-like</a:t>
              </a:r>
              <a:endParaRPr kumimoji="1" lang="ja-JP" alt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endParaRPr>
            </a:p>
          </p:txBody>
        </p:sp>
        <p:sp>
          <p:nvSpPr>
            <p:cNvPr id="44" name="横巻き 43"/>
            <p:cNvSpPr/>
            <p:nvPr/>
          </p:nvSpPr>
          <p:spPr>
            <a:xfrm>
              <a:off x="3267953" y="4650506"/>
              <a:ext cx="2665030" cy="531674"/>
            </a:xfrm>
            <a:prstGeom prst="horizontalScroll">
              <a:avLst/>
            </a:prstGeom>
            <a:solidFill>
              <a:srgbClr val="FF000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GP創英角ﾎﾟｯﾌﾟ体" pitchFamily="50" charset="-128"/>
                  <a:ea typeface="HGP創英角ﾎﾟｯﾌﾟ体" pitchFamily="50" charset="-128"/>
                  <a:cs typeface="+mn-cs"/>
                </a:rPr>
                <a:t>SIMP-like</a:t>
              </a:r>
              <a:endParaRPr kumimoji="1" lang="ja-JP" alt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endParaRPr>
            </a:p>
          </p:txBody>
        </p:sp>
        <p:sp>
          <p:nvSpPr>
            <p:cNvPr id="45" name="横巻き 44"/>
            <p:cNvSpPr/>
            <p:nvPr/>
          </p:nvSpPr>
          <p:spPr>
            <a:xfrm>
              <a:off x="6255794" y="4650506"/>
              <a:ext cx="2665030" cy="531674"/>
            </a:xfrm>
            <a:prstGeom prst="horizontalScroll">
              <a:avLst/>
            </a:prstGeom>
            <a:solidFill>
              <a:srgbClr val="0066FF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GP創英角ﾎﾟｯﾌﾟ体" pitchFamily="50" charset="-128"/>
                  <a:ea typeface="HGP創英角ﾎﾟｯﾌﾟ体" pitchFamily="50" charset="-128"/>
                  <a:cs typeface="+mn-cs"/>
                </a:rPr>
                <a:t>Semi-annihilation</a:t>
              </a:r>
              <a:endParaRPr kumimoji="1" lang="ja-JP" alt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endParaRPr>
            </a:p>
          </p:txBody>
        </p:sp>
        <p:cxnSp>
          <p:nvCxnSpPr>
            <p:cNvPr id="46" name="カギ線コネクタ 45"/>
            <p:cNvCxnSpPr>
              <a:stCxn id="41" idx="2"/>
              <a:endCxn id="47" idx="0"/>
            </p:cNvCxnSpPr>
            <p:nvPr/>
          </p:nvCxnSpPr>
          <p:spPr>
            <a:xfrm rot="5400000">
              <a:off x="1361361" y="4483230"/>
              <a:ext cx="501632" cy="39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B0F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正方形/長方形 46"/>
            <p:cNvSpPr/>
            <p:nvPr/>
          </p:nvSpPr>
          <p:spPr>
            <a:xfrm>
              <a:off x="1396183" y="4734243"/>
              <a:ext cx="431591" cy="3424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endParaRPr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4380315" y="4741450"/>
              <a:ext cx="431591" cy="3424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endParaRPr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7385819" y="4734601"/>
              <a:ext cx="431591" cy="3424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endParaRPr>
            </a:p>
          </p:txBody>
        </p:sp>
        <p:cxnSp>
          <p:nvCxnSpPr>
            <p:cNvPr id="50" name="カギ線コネクタ 49"/>
            <p:cNvCxnSpPr>
              <a:stCxn id="41" idx="2"/>
              <a:endCxn id="48" idx="0"/>
            </p:cNvCxnSpPr>
            <p:nvPr/>
          </p:nvCxnSpPr>
          <p:spPr>
            <a:xfrm rot="16200000" flipH="1">
              <a:off x="2849823" y="2995161"/>
              <a:ext cx="508839" cy="298373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B0F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カギ線コネクタ 50"/>
            <p:cNvCxnSpPr>
              <a:stCxn id="41" idx="2"/>
              <a:endCxn id="49" idx="0"/>
            </p:cNvCxnSpPr>
            <p:nvPr/>
          </p:nvCxnSpPr>
          <p:spPr>
            <a:xfrm rot="16200000" flipH="1">
              <a:off x="4355999" y="1488985"/>
              <a:ext cx="501990" cy="5989241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B0F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841A01EE-3533-40EA-B315-AB3247B9F63C}"/>
                </a:ext>
              </a:extLst>
            </p:cNvPr>
            <p:cNvSpPr/>
            <p:nvPr/>
          </p:nvSpPr>
          <p:spPr>
            <a:xfrm>
              <a:off x="570191" y="2909772"/>
              <a:ext cx="209653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9933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10 MeV &lt; m </a:t>
              </a:r>
              <a:r>
                <a:rPr kumimoji="1" lang="en-US" altLang="ja-JP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9933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&lt; </a:t>
              </a:r>
              <a:r>
                <a:rPr kumimoji="1" lang="en-US" altLang="ja-JP" sz="16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9933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10</a:t>
              </a:r>
              <a:r>
                <a:rPr kumimoji="1" lang="en-US" altLang="ja-JP" sz="1600" b="1" i="1" u="none" strike="noStrike" kern="1200" cap="none" spc="0" normalizeH="0" baseline="30000" noProof="0" dirty="0" smtClean="0">
                  <a:ln>
                    <a:noFill/>
                  </a:ln>
                  <a:solidFill>
                    <a:srgbClr val="9933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5</a:t>
              </a:r>
              <a:r>
                <a:rPr kumimoji="1" lang="en-US" altLang="ja-JP" sz="16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9933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GeV</a:t>
              </a:r>
              <a:endParaRPr kumimoji="1" lang="ja-JP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61" name="六角形 60"/>
            <p:cNvSpPr/>
            <p:nvPr/>
          </p:nvSpPr>
          <p:spPr>
            <a:xfrm>
              <a:off x="3247200" y="3732338"/>
              <a:ext cx="2665030" cy="496848"/>
            </a:xfrm>
            <a:prstGeom prst="hexagon">
              <a:avLst/>
            </a:prstGeom>
            <a:gradFill flip="none" rotWithShape="1">
              <a:gsLst>
                <a:gs pos="0">
                  <a:srgbClr val="FF6699">
                    <a:shade val="30000"/>
                    <a:satMod val="115000"/>
                  </a:srgbClr>
                </a:gs>
                <a:gs pos="50000">
                  <a:srgbClr val="FF6699">
                    <a:shade val="67500"/>
                    <a:satMod val="115000"/>
                  </a:srgbClr>
                </a:gs>
                <a:gs pos="100000">
                  <a:srgbClr val="FF6699">
                    <a:shade val="100000"/>
                    <a:satMod val="115000"/>
                  </a:srgbClr>
                </a:gs>
              </a:gsLst>
              <a:lin ang="13500000" scaled="1"/>
              <a:tileRect/>
            </a:gradFill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GP創英角ﾎﾟｯﾌﾟ体" pitchFamily="50" charset="-128"/>
                  <a:ea typeface="HGP創英角ﾎﾟｯﾌﾟ体" pitchFamily="50" charset="-128"/>
                  <a:cs typeface="+mn-cs"/>
                </a:rPr>
                <a:t>Asymmetric</a:t>
              </a:r>
              <a:endParaRPr kumimoji="1" lang="ja-JP" alt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endParaRPr>
            </a:p>
          </p:txBody>
        </p:sp>
        <p:cxnSp>
          <p:nvCxnSpPr>
            <p:cNvPr id="62" name="カギ線コネクタ 61"/>
            <p:cNvCxnSpPr>
              <a:stCxn id="52" idx="2"/>
              <a:endCxn id="65" idx="0"/>
            </p:cNvCxnSpPr>
            <p:nvPr/>
          </p:nvCxnSpPr>
          <p:spPr>
            <a:xfrm rot="16200000" flipH="1">
              <a:off x="2856560" y="2010225"/>
              <a:ext cx="502394" cy="2978596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B0F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正方形/長方形 64"/>
            <p:cNvSpPr/>
            <p:nvPr/>
          </p:nvSpPr>
          <p:spPr>
            <a:xfrm>
              <a:off x="4309378" y="3750720"/>
              <a:ext cx="575353" cy="4658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endParaRPr>
            </a:p>
          </p:txBody>
        </p:sp>
      </p:grpSp>
      <p:sp>
        <p:nvSpPr>
          <p:cNvPr id="2" name="正方形/長方形 1"/>
          <p:cNvSpPr/>
          <p:nvPr/>
        </p:nvSpPr>
        <p:spPr>
          <a:xfrm>
            <a:off x="257714" y="115267"/>
            <a:ext cx="862943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Dark matter is </a:t>
            </a:r>
            <a:r>
              <a:rPr kumimoji="1" lang="en-US" altLang="ja-JP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(almost) stable, neutral, cold &amp; weak </a:t>
            </a:r>
            <a:r>
              <a:rPr kumimoji="1" lang="en-US" altLang="ja-JP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interacting. Its mass is …</a:t>
            </a:r>
            <a:r>
              <a:rPr kumimoji="1" lang="en-US" altLang="ja-JP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/>
            </a:r>
            <a:br>
              <a:rPr kumimoji="1" lang="en-US" altLang="ja-JP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</a:br>
            <a:endParaRPr kumimoji="1" lang="en-US" altLang="ja-JP" sz="400" b="0" i="1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HGP創英角ﾎﾟｯﾌﾟ体" pitchFamily="50" charset="-128"/>
              <a:ea typeface="HGP創英角ﾎﾟｯﾌﾟ体" pitchFamily="50" charset="-128"/>
              <a:cs typeface="+mn-cs"/>
            </a:endParaRPr>
          </a:p>
        </p:txBody>
      </p: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9A10EACC-1E7E-4D6E-84DD-76779EDE7BC3}"/>
              </a:ext>
            </a:extLst>
          </p:cNvPr>
          <p:cNvCxnSpPr>
            <a:cxnSpLocks/>
          </p:cNvCxnSpPr>
          <p:nvPr/>
        </p:nvCxnSpPr>
        <p:spPr>
          <a:xfrm>
            <a:off x="352725" y="1311976"/>
            <a:ext cx="7825925" cy="0"/>
          </a:xfrm>
          <a:prstGeom prst="straightConnector1">
            <a:avLst/>
          </a:prstGeom>
          <a:ln w="28575">
            <a:solidFill>
              <a:srgbClr val="99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84F02A76-54FA-4DFA-88F3-8262A75DF543}"/>
              </a:ext>
            </a:extLst>
          </p:cNvPr>
          <p:cNvCxnSpPr/>
          <p:nvPr/>
        </p:nvCxnSpPr>
        <p:spPr>
          <a:xfrm>
            <a:off x="997998" y="1204685"/>
            <a:ext cx="0" cy="200055"/>
          </a:xfrm>
          <a:prstGeom prst="line">
            <a:avLst/>
          </a:prstGeom>
          <a:ln w="28575">
            <a:solidFill>
              <a:srgbClr val="99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F8EA538E-2621-4AAB-BFBB-D7705BBE9688}"/>
              </a:ext>
            </a:extLst>
          </p:cNvPr>
          <p:cNvCxnSpPr/>
          <p:nvPr/>
        </p:nvCxnSpPr>
        <p:spPr>
          <a:xfrm>
            <a:off x="7512217" y="1204685"/>
            <a:ext cx="0" cy="200055"/>
          </a:xfrm>
          <a:prstGeom prst="line">
            <a:avLst/>
          </a:prstGeom>
          <a:ln w="28575">
            <a:solidFill>
              <a:srgbClr val="99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EA5E788E-26F4-4302-B508-EF0A37F4D68A}"/>
              </a:ext>
            </a:extLst>
          </p:cNvPr>
          <p:cNvSpPr/>
          <p:nvPr/>
        </p:nvSpPr>
        <p:spPr>
          <a:xfrm>
            <a:off x="8154189" y="1104657"/>
            <a:ext cx="7537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Mass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9933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841A01EE-3533-40EA-B315-AB3247B9F63C}"/>
              </a:ext>
            </a:extLst>
          </p:cNvPr>
          <p:cNvSpPr/>
          <p:nvPr/>
        </p:nvSpPr>
        <p:spPr>
          <a:xfrm>
            <a:off x="488758" y="1422065"/>
            <a:ext cx="10246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10</a:t>
            </a:r>
            <a:r>
              <a:rPr kumimoji="1" lang="en-US" altLang="ja-JP" sz="2000" b="1" i="1" u="none" strike="noStrike" kern="1200" cap="none" spc="0" normalizeH="0" baseline="30000" noProof="0" dirty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–22 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eV</a:t>
            </a:r>
            <a:endParaRPr kumimoji="1" lang="ja-JP" altLang="en-US" sz="2000" b="1" i="1" u="none" strike="noStrike" kern="1200" cap="none" spc="0" normalizeH="0" baseline="0" noProof="0" dirty="0">
              <a:ln>
                <a:noFill/>
              </a:ln>
              <a:solidFill>
                <a:srgbClr val="9933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2BA2578E-CC51-48C7-AEFF-71EF4CD4E5EB}"/>
              </a:ext>
            </a:extLst>
          </p:cNvPr>
          <p:cNvSpPr/>
          <p:nvPr/>
        </p:nvSpPr>
        <p:spPr>
          <a:xfrm>
            <a:off x="7115675" y="1439110"/>
            <a:ext cx="8034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10</a:t>
            </a:r>
            <a:r>
              <a:rPr kumimoji="1" lang="en-US" altLang="ja-JP" sz="2000" b="1" i="1" u="none" strike="noStrike" kern="1200" cap="none" spc="0" normalizeH="0" baseline="30000" noProof="0" dirty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40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 g</a:t>
            </a:r>
            <a:endParaRPr kumimoji="1" lang="ja-JP" altLang="en-US" sz="2000" b="1" i="1" u="none" strike="noStrike" kern="1200" cap="none" spc="0" normalizeH="0" baseline="0" noProof="0" dirty="0">
              <a:ln>
                <a:noFill/>
              </a:ln>
              <a:solidFill>
                <a:srgbClr val="9933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E2DE5E00-D77C-4B72-B948-86E1694F8643}"/>
              </a:ext>
            </a:extLst>
          </p:cNvPr>
          <p:cNvCxnSpPr>
            <a:cxnSpLocks/>
          </p:cNvCxnSpPr>
          <p:nvPr/>
        </p:nvCxnSpPr>
        <p:spPr>
          <a:xfrm flipV="1">
            <a:off x="973359" y="1101392"/>
            <a:ext cx="3264032" cy="1"/>
          </a:xfrm>
          <a:prstGeom prst="straightConnector1">
            <a:avLst/>
          </a:prstGeom>
          <a:ln w="28575">
            <a:solidFill>
              <a:srgbClr val="FF99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ED3F9912-EDF1-43A3-992D-767A5D9442B5}"/>
              </a:ext>
            </a:extLst>
          </p:cNvPr>
          <p:cNvSpPr/>
          <p:nvPr/>
        </p:nvSpPr>
        <p:spPr>
          <a:xfrm>
            <a:off x="1110692" y="708449"/>
            <a:ext cx="11220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Particle</a:t>
            </a:r>
            <a:endParaRPr kumimoji="1" lang="en-US" altLang="ja-JP" sz="2000" b="0" i="1" u="none" strike="noStrike" kern="1200" cap="none" spc="0" normalizeH="0" baseline="0" noProof="0" dirty="0">
              <a:ln>
                <a:noFill/>
              </a:ln>
              <a:solidFill>
                <a:srgbClr val="FF9900"/>
              </a:solidFill>
              <a:effectLst/>
              <a:uLnTx/>
              <a:uFillTx/>
              <a:latin typeface="HGP創英角ﾎﾟｯﾌﾟ体" pitchFamily="50" charset="-128"/>
              <a:ea typeface="HGP創英角ﾎﾟｯﾌﾟ体" pitchFamily="50" charset="-128"/>
              <a:cs typeface="+mn-cs"/>
            </a:endParaRPr>
          </a:p>
        </p:txBody>
      </p: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A9200AB7-502E-4B8D-9C52-72622F53C685}"/>
              </a:ext>
            </a:extLst>
          </p:cNvPr>
          <p:cNvCxnSpPr/>
          <p:nvPr/>
        </p:nvCxnSpPr>
        <p:spPr>
          <a:xfrm>
            <a:off x="4248964" y="1209602"/>
            <a:ext cx="0" cy="200055"/>
          </a:xfrm>
          <a:prstGeom prst="line">
            <a:avLst/>
          </a:prstGeom>
          <a:ln w="28575">
            <a:solidFill>
              <a:srgbClr val="99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F8B4D94B-6DB2-4586-92E5-034362BCE960}"/>
              </a:ext>
            </a:extLst>
          </p:cNvPr>
          <p:cNvSpPr/>
          <p:nvPr/>
        </p:nvSpPr>
        <p:spPr>
          <a:xfrm>
            <a:off x="3685278" y="1434195"/>
            <a:ext cx="11464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10</a:t>
            </a:r>
            <a:r>
              <a:rPr kumimoji="1" lang="en-US" altLang="ja-JP" sz="2000" b="1" i="1" u="none" strike="noStrike" kern="1200" cap="none" spc="0" normalizeH="0" baseline="30000" noProof="0" dirty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19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 GeV</a:t>
            </a:r>
            <a:endParaRPr kumimoji="1" lang="ja-JP" altLang="en-US" sz="2000" b="1" i="1" u="none" strike="noStrike" kern="1200" cap="none" spc="0" normalizeH="0" baseline="0" noProof="0" dirty="0">
              <a:ln>
                <a:noFill/>
              </a:ln>
              <a:solidFill>
                <a:srgbClr val="9933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241B2D9F-710C-46C7-A373-07C3724A0694}"/>
              </a:ext>
            </a:extLst>
          </p:cNvPr>
          <p:cNvCxnSpPr>
            <a:cxnSpLocks/>
          </p:cNvCxnSpPr>
          <p:nvPr/>
        </p:nvCxnSpPr>
        <p:spPr>
          <a:xfrm flipV="1">
            <a:off x="2628031" y="908504"/>
            <a:ext cx="539657" cy="24339"/>
          </a:xfrm>
          <a:prstGeom prst="straightConnector1">
            <a:avLst/>
          </a:prstGeom>
          <a:noFill/>
          <a:ln w="28575" cap="flat" cmpd="sng" algn="ctr">
            <a:solidFill>
              <a:srgbClr val="FF6600"/>
            </a:solidFill>
            <a:prstDash val="solid"/>
            <a:headEnd type="arrow" w="med" len="med"/>
            <a:tailEnd type="arrow" w="med" len="med"/>
          </a:ln>
          <a:effectLst/>
        </p:spPr>
      </p:cxn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ED3F9912-EDF1-43A3-992D-767A5D9442B5}"/>
              </a:ext>
            </a:extLst>
          </p:cNvPr>
          <p:cNvSpPr/>
          <p:nvPr/>
        </p:nvSpPr>
        <p:spPr>
          <a:xfrm>
            <a:off x="2319191" y="499016"/>
            <a:ext cx="11573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Thermal</a:t>
            </a:r>
            <a:endParaRPr kumimoji="1" lang="en-US" altLang="ja-JP" sz="2000" b="0" i="1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HGP創英角ﾎﾟｯﾌﾟ体" pitchFamily="50" charset="-128"/>
              <a:ea typeface="HGP創英角ﾎﾟｯﾌﾟ体" pitchFamily="50" charset="-128"/>
              <a:cs typeface="+mn-cs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263274" y="546154"/>
            <a:ext cx="8623872" cy="1293066"/>
          </a:xfrm>
          <a:prstGeom prst="round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楕円 5"/>
          <p:cNvSpPr/>
          <p:nvPr/>
        </p:nvSpPr>
        <p:spPr>
          <a:xfrm>
            <a:off x="594303" y="6051808"/>
            <a:ext cx="2042226" cy="703494"/>
          </a:xfrm>
          <a:prstGeom prst="ellipse">
            <a:avLst/>
          </a:prstGeom>
          <a:noFill/>
          <a:ln w="28575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110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3EAB0C76-6D8D-4547-B091-8274BC58C1CE}"/>
              </a:ext>
            </a:extLst>
          </p:cNvPr>
          <p:cNvSpPr/>
          <p:nvPr/>
        </p:nvSpPr>
        <p:spPr>
          <a:xfrm>
            <a:off x="987208" y="503684"/>
            <a:ext cx="190987" cy="2371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DC911CF4-8F4E-4B07-BEDD-4DB08245E92D}"/>
              </a:ext>
            </a:extLst>
          </p:cNvPr>
          <p:cNvSpPr/>
          <p:nvPr/>
        </p:nvSpPr>
        <p:spPr>
          <a:xfrm>
            <a:off x="1745134" y="498670"/>
            <a:ext cx="190987" cy="2371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595939A2-8AFE-4E7A-9251-525EF70B1262}"/>
              </a:ext>
            </a:extLst>
          </p:cNvPr>
          <p:cNvSpPr/>
          <p:nvPr/>
        </p:nvSpPr>
        <p:spPr>
          <a:xfrm>
            <a:off x="2254923" y="498670"/>
            <a:ext cx="190987" cy="2371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79E1574B-30E5-4CE2-9C0A-863561E0A6EE}"/>
              </a:ext>
            </a:extLst>
          </p:cNvPr>
          <p:cNvSpPr/>
          <p:nvPr/>
        </p:nvSpPr>
        <p:spPr>
          <a:xfrm>
            <a:off x="1235345" y="500576"/>
            <a:ext cx="190987" cy="2371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1014FE6A-43B7-46CF-B4E4-24149CC491DC}"/>
              </a:ext>
            </a:extLst>
          </p:cNvPr>
          <p:cNvSpPr/>
          <p:nvPr/>
        </p:nvSpPr>
        <p:spPr>
          <a:xfrm>
            <a:off x="5021749" y="497647"/>
            <a:ext cx="190987" cy="2371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A0BC3D47-0375-479E-96B9-93F02751D805}"/>
              </a:ext>
            </a:extLst>
          </p:cNvPr>
          <p:cNvSpPr/>
          <p:nvPr/>
        </p:nvSpPr>
        <p:spPr>
          <a:xfrm>
            <a:off x="5531538" y="497647"/>
            <a:ext cx="190987" cy="2371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1AF9465B-029D-48C6-8CE0-82A15F3DC435}"/>
              </a:ext>
            </a:extLst>
          </p:cNvPr>
          <p:cNvSpPr/>
          <p:nvPr/>
        </p:nvSpPr>
        <p:spPr>
          <a:xfrm>
            <a:off x="4511960" y="499553"/>
            <a:ext cx="190987" cy="2371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87E203DA-2BE7-471F-A034-0FD903E13754}"/>
              </a:ext>
            </a:extLst>
          </p:cNvPr>
          <p:cNvSpPr/>
          <p:nvPr/>
        </p:nvSpPr>
        <p:spPr>
          <a:xfrm>
            <a:off x="5533036" y="1002379"/>
            <a:ext cx="190987" cy="2371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D82A7C84-1180-4095-A9AF-31F1D2FFEC84}"/>
              </a:ext>
            </a:extLst>
          </p:cNvPr>
          <p:cNvSpPr/>
          <p:nvPr/>
        </p:nvSpPr>
        <p:spPr>
          <a:xfrm>
            <a:off x="7579384" y="508515"/>
            <a:ext cx="190987" cy="2371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993AF62E-0F73-4071-B4BF-8B8E7CC95E80}"/>
              </a:ext>
            </a:extLst>
          </p:cNvPr>
          <p:cNvSpPr/>
          <p:nvPr/>
        </p:nvSpPr>
        <p:spPr>
          <a:xfrm>
            <a:off x="425166" y="2439335"/>
            <a:ext cx="71205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+mn-cs"/>
              </a:rPr>
              <a:t>Spin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HGP創英ﾌﾟﾚｾﾞﾝｽEB" panose="02020800000000000000" pitchFamily="18" charset="-128"/>
              <a:ea typeface="HGP創英ﾌﾟﾚｾﾞﾝｽEB" panose="02020800000000000000" pitchFamily="18" charset="-128"/>
              <a:cs typeface="+mn-cs"/>
            </a:endParaRP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CBB1D9EB-132D-4521-90B3-D595FB23227F}"/>
              </a:ext>
            </a:extLst>
          </p:cNvPr>
          <p:cNvSpPr txBox="1"/>
          <p:nvPr/>
        </p:nvSpPr>
        <p:spPr>
          <a:xfrm>
            <a:off x="1387164" y="1476085"/>
            <a:ext cx="2096225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ffectLst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+mn-cs"/>
              </a:rPr>
              <a:t> Neutral</a:t>
            </a:r>
            <a:r>
              <a:rPr kumimoji="1" lang="ja-JP" alt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+mn-cs"/>
              </a:rPr>
              <a:t> </a:t>
            </a:r>
            <a:r>
              <a:rPr kumimoji="1" lang="en-US" altLang="ja-JP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+mn-cs"/>
              </a:rPr>
              <a:t>case</a:t>
            </a:r>
            <a:endParaRPr kumimoji="1" lang="ja-JP" altLang="en-US" sz="2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P創英ﾌﾟﾚｾﾞﾝｽEB" panose="02020800000000000000" pitchFamily="18" charset="-128"/>
              <a:ea typeface="HGP創英ﾌﾟﾚｾﾞﾝｽEB" panose="02020800000000000000" pitchFamily="18" charset="-128"/>
              <a:cs typeface="+mn-cs"/>
            </a:endParaRPr>
          </a:p>
        </p:txBody>
      </p:sp>
      <p:cxnSp>
        <p:nvCxnSpPr>
          <p:cNvPr id="103" name="直線矢印コネクタ 102">
            <a:extLst>
              <a:ext uri="{FF2B5EF4-FFF2-40B4-BE49-F238E27FC236}">
                <a16:creationId xmlns:a16="http://schemas.microsoft.com/office/drawing/2014/main" id="{94853672-E8FC-426D-B2C7-C90C2E2B475F}"/>
              </a:ext>
            </a:extLst>
          </p:cNvPr>
          <p:cNvCxnSpPr>
            <a:cxnSpLocks/>
            <a:stCxn id="139" idx="2"/>
            <a:endCxn id="107" idx="0"/>
          </p:cNvCxnSpPr>
          <p:nvPr/>
        </p:nvCxnSpPr>
        <p:spPr>
          <a:xfrm flipH="1">
            <a:off x="4997584" y="916209"/>
            <a:ext cx="1738" cy="559875"/>
          </a:xfrm>
          <a:prstGeom prst="straightConnector1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コネクタ: カギ線 36">
            <a:extLst>
              <a:ext uri="{FF2B5EF4-FFF2-40B4-BE49-F238E27FC236}">
                <a16:creationId xmlns:a16="http://schemas.microsoft.com/office/drawing/2014/main" id="{B1DCF1E7-5043-427B-9C1A-41731399700A}"/>
              </a:ext>
            </a:extLst>
          </p:cNvPr>
          <p:cNvCxnSpPr>
            <a:cxnSpLocks/>
            <a:stCxn id="138" idx="1"/>
            <a:endCxn id="102" idx="0"/>
          </p:cNvCxnSpPr>
          <p:nvPr/>
        </p:nvCxnSpPr>
        <p:spPr>
          <a:xfrm rot="10800000" flipV="1">
            <a:off x="2435278" y="746901"/>
            <a:ext cx="1231399" cy="729183"/>
          </a:xfrm>
          <a:prstGeom prst="bentConnector2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コネクタ: カギ線 37">
            <a:extLst>
              <a:ext uri="{FF2B5EF4-FFF2-40B4-BE49-F238E27FC236}">
                <a16:creationId xmlns:a16="http://schemas.microsoft.com/office/drawing/2014/main" id="{63DD8BB1-7651-49A3-8DD9-3F02282E9E99}"/>
              </a:ext>
            </a:extLst>
          </p:cNvPr>
          <p:cNvCxnSpPr>
            <a:cxnSpLocks/>
            <a:stCxn id="138" idx="3"/>
            <a:endCxn id="106" idx="0"/>
          </p:cNvCxnSpPr>
          <p:nvPr/>
        </p:nvCxnSpPr>
        <p:spPr>
          <a:xfrm>
            <a:off x="6331706" y="746902"/>
            <a:ext cx="1228185" cy="729183"/>
          </a:xfrm>
          <a:prstGeom prst="bentConnector2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5D2E0FD8-5060-4352-A313-674E13E147E8}"/>
              </a:ext>
            </a:extLst>
          </p:cNvPr>
          <p:cNvSpPr txBox="1"/>
          <p:nvPr/>
        </p:nvSpPr>
        <p:spPr>
          <a:xfrm>
            <a:off x="6511778" y="1476085"/>
            <a:ext cx="2096225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+mn-cs"/>
              </a:rPr>
              <a:t> </a:t>
            </a:r>
            <a:r>
              <a:rPr kumimoji="1" lang="en-US" altLang="ja-JP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+mn-cs"/>
              </a:rPr>
              <a:t>Charged</a:t>
            </a:r>
            <a:r>
              <a:rPr kumimoji="1" lang="ja-JP" alt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+mn-cs"/>
              </a:rPr>
              <a:t> </a:t>
            </a:r>
            <a:r>
              <a:rPr kumimoji="1" lang="en-US" altLang="ja-JP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+mn-cs"/>
              </a:rPr>
              <a:t>case</a:t>
            </a:r>
            <a:endParaRPr kumimoji="1" lang="ja-JP" altLang="en-US" sz="2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P創英ﾌﾟﾚｾﾞﾝｽEB" panose="02020800000000000000" pitchFamily="18" charset="-128"/>
              <a:ea typeface="HGP創英ﾌﾟﾚｾﾞﾝｽEB" panose="02020800000000000000" pitchFamily="18" charset="-128"/>
              <a:cs typeface="+mn-cs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13FAFECF-98A1-4F1F-98C1-CCC7AD9EB22A}"/>
              </a:ext>
            </a:extLst>
          </p:cNvPr>
          <p:cNvSpPr txBox="1"/>
          <p:nvPr/>
        </p:nvSpPr>
        <p:spPr>
          <a:xfrm>
            <a:off x="3949471" y="1476084"/>
            <a:ext cx="2096225" cy="461665"/>
          </a:xfrm>
          <a:prstGeom prst="rect">
            <a:avLst/>
          </a:prstGeom>
          <a:solidFill>
            <a:srgbClr val="FF99FF"/>
          </a:solidFill>
          <a:effectLst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+mn-cs"/>
              </a:rPr>
              <a:t> </a:t>
            </a:r>
            <a:r>
              <a:rPr kumimoji="1" lang="ja-JP" alt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+mn-cs"/>
              </a:rPr>
              <a:t> </a:t>
            </a:r>
            <a:r>
              <a:rPr kumimoji="1" lang="en-US" altLang="ja-JP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+mn-cs"/>
              </a:rPr>
              <a:t> Mixed</a:t>
            </a:r>
            <a:r>
              <a:rPr kumimoji="1" lang="ja-JP" alt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+mn-cs"/>
              </a:rPr>
              <a:t> </a:t>
            </a:r>
            <a:r>
              <a:rPr kumimoji="1" lang="en-US" altLang="ja-JP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+mn-cs"/>
              </a:rPr>
              <a:t>case</a:t>
            </a:r>
          </a:p>
        </p:txBody>
      </p:sp>
      <p:cxnSp>
        <p:nvCxnSpPr>
          <p:cNvPr id="111" name="コネクタ: カギ線 62">
            <a:extLst>
              <a:ext uri="{FF2B5EF4-FFF2-40B4-BE49-F238E27FC236}">
                <a16:creationId xmlns:a16="http://schemas.microsoft.com/office/drawing/2014/main" id="{F0760B7E-3497-46DB-8BBC-2876D2195823}"/>
              </a:ext>
            </a:extLst>
          </p:cNvPr>
          <p:cNvCxnSpPr>
            <a:cxnSpLocks/>
            <a:stCxn id="119" idx="0"/>
            <a:endCxn id="102" idx="2"/>
          </p:cNvCxnSpPr>
          <p:nvPr/>
        </p:nvCxnSpPr>
        <p:spPr>
          <a:xfrm rot="5400000" flipH="1" flipV="1">
            <a:off x="1776106" y="1776494"/>
            <a:ext cx="497914" cy="820427"/>
          </a:xfrm>
          <a:prstGeom prst="bentConnector3">
            <a:avLst>
              <a:gd name="adj1" fmla="val 50000"/>
            </a:avLst>
          </a:prstGeom>
          <a:ln w="1905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コネクタ: カギ線 63">
            <a:extLst>
              <a:ext uri="{FF2B5EF4-FFF2-40B4-BE49-F238E27FC236}">
                <a16:creationId xmlns:a16="http://schemas.microsoft.com/office/drawing/2014/main" id="{1761C900-A481-427E-8E6B-36AA04641FB0}"/>
              </a:ext>
            </a:extLst>
          </p:cNvPr>
          <p:cNvCxnSpPr>
            <a:cxnSpLocks/>
            <a:stCxn id="120" idx="0"/>
            <a:endCxn id="102" idx="2"/>
          </p:cNvCxnSpPr>
          <p:nvPr/>
        </p:nvCxnSpPr>
        <p:spPr>
          <a:xfrm rot="5400000" flipH="1" flipV="1">
            <a:off x="2186106" y="2186492"/>
            <a:ext cx="497913" cy="430"/>
          </a:xfrm>
          <a:prstGeom prst="bentConnector3">
            <a:avLst>
              <a:gd name="adj1" fmla="val 50000"/>
            </a:avLst>
          </a:prstGeom>
          <a:ln w="1905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コネクタ: カギ線 64">
            <a:extLst>
              <a:ext uri="{FF2B5EF4-FFF2-40B4-BE49-F238E27FC236}">
                <a16:creationId xmlns:a16="http://schemas.microsoft.com/office/drawing/2014/main" id="{0CB30780-F70D-4154-8A58-CF37B11BA7CB}"/>
              </a:ext>
            </a:extLst>
          </p:cNvPr>
          <p:cNvCxnSpPr>
            <a:cxnSpLocks/>
            <a:stCxn id="122" idx="0"/>
            <a:endCxn id="107" idx="2"/>
          </p:cNvCxnSpPr>
          <p:nvPr/>
        </p:nvCxnSpPr>
        <p:spPr>
          <a:xfrm rot="5400000" flipH="1" flipV="1">
            <a:off x="4339516" y="1772505"/>
            <a:ext cx="492824" cy="823312"/>
          </a:xfrm>
          <a:prstGeom prst="bentConnector3">
            <a:avLst>
              <a:gd name="adj1" fmla="val 50000"/>
            </a:avLst>
          </a:prstGeom>
          <a:ln w="19050">
            <a:solidFill>
              <a:srgbClr val="FF0066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コネクタ: カギ線 65">
            <a:extLst>
              <a:ext uri="{FF2B5EF4-FFF2-40B4-BE49-F238E27FC236}">
                <a16:creationId xmlns:a16="http://schemas.microsoft.com/office/drawing/2014/main" id="{3B7F1C96-CD13-4065-9810-D2BC55E6567B}"/>
              </a:ext>
            </a:extLst>
          </p:cNvPr>
          <p:cNvCxnSpPr>
            <a:cxnSpLocks/>
            <a:stCxn id="123" idx="0"/>
            <a:endCxn id="107" idx="2"/>
          </p:cNvCxnSpPr>
          <p:nvPr/>
        </p:nvCxnSpPr>
        <p:spPr>
          <a:xfrm rot="16200000" flipV="1">
            <a:off x="4753955" y="2181379"/>
            <a:ext cx="492823" cy="5563"/>
          </a:xfrm>
          <a:prstGeom prst="bentConnector3">
            <a:avLst>
              <a:gd name="adj1" fmla="val 50000"/>
            </a:avLst>
          </a:prstGeom>
          <a:ln w="19050">
            <a:solidFill>
              <a:srgbClr val="FF0066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コネクタ: カギ線 70">
            <a:extLst>
              <a:ext uri="{FF2B5EF4-FFF2-40B4-BE49-F238E27FC236}">
                <a16:creationId xmlns:a16="http://schemas.microsoft.com/office/drawing/2014/main" id="{C2205EC8-656C-4A0A-AD81-A19A69463557}"/>
              </a:ext>
            </a:extLst>
          </p:cNvPr>
          <p:cNvCxnSpPr>
            <a:cxnSpLocks/>
            <a:stCxn id="125" idx="0"/>
            <a:endCxn id="106" idx="2"/>
          </p:cNvCxnSpPr>
          <p:nvPr/>
        </p:nvCxnSpPr>
        <p:spPr>
          <a:xfrm rot="5400000" flipH="1" flipV="1">
            <a:off x="6908050" y="1778732"/>
            <a:ext cx="492823" cy="810860"/>
          </a:xfrm>
          <a:prstGeom prst="bentConnector3">
            <a:avLst>
              <a:gd name="adj1" fmla="val 50000"/>
            </a:avLst>
          </a:prstGeom>
          <a:ln w="19050">
            <a:solidFill>
              <a:srgbClr val="00B05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コネクタ: カギ線 73">
            <a:extLst>
              <a:ext uri="{FF2B5EF4-FFF2-40B4-BE49-F238E27FC236}">
                <a16:creationId xmlns:a16="http://schemas.microsoft.com/office/drawing/2014/main" id="{56FFC1E5-F5F0-468A-A287-CCD1BF0E65F7}"/>
              </a:ext>
            </a:extLst>
          </p:cNvPr>
          <p:cNvCxnSpPr>
            <a:cxnSpLocks/>
            <a:stCxn id="126" idx="0"/>
            <a:endCxn id="106" idx="2"/>
          </p:cNvCxnSpPr>
          <p:nvPr/>
        </p:nvCxnSpPr>
        <p:spPr>
          <a:xfrm rot="16200000" flipV="1">
            <a:off x="7313610" y="2184031"/>
            <a:ext cx="492822" cy="259"/>
          </a:xfrm>
          <a:prstGeom prst="bentConnector3">
            <a:avLst>
              <a:gd name="adj1" fmla="val 50000"/>
            </a:avLst>
          </a:prstGeom>
          <a:ln w="19050">
            <a:solidFill>
              <a:srgbClr val="00B05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4C4CAD93-0540-404F-8419-5BDAE2142B21}"/>
              </a:ext>
            </a:extLst>
          </p:cNvPr>
          <p:cNvSpPr/>
          <p:nvPr/>
        </p:nvSpPr>
        <p:spPr>
          <a:xfrm>
            <a:off x="1408564" y="2435664"/>
            <a:ext cx="412571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+mn-cs"/>
              </a:rPr>
              <a:t>0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4C371E75-1F04-404D-9C33-F6C7A4B45BA0}"/>
              </a:ext>
            </a:extLst>
          </p:cNvPr>
          <p:cNvSpPr/>
          <p:nvPr/>
        </p:nvSpPr>
        <p:spPr>
          <a:xfrm>
            <a:off x="2205457" y="2435663"/>
            <a:ext cx="458780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+mn-cs"/>
              </a:rPr>
              <a:t>½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P創英ﾌﾟﾚｾﾞﾝｽEB" panose="02020800000000000000" pitchFamily="18" charset="-128"/>
              <a:ea typeface="HGP創英ﾌﾟﾚｾﾞﾝｽEB" panose="02020800000000000000" pitchFamily="18" charset="-128"/>
              <a:cs typeface="+mn-cs"/>
            </a:endParaRPr>
          </a:p>
        </p:txBody>
      </p:sp>
      <p:sp>
        <p:nvSpPr>
          <p:cNvPr id="121" name="正方形/長方形 120">
            <a:extLst>
              <a:ext uri="{FF2B5EF4-FFF2-40B4-BE49-F238E27FC236}">
                <a16:creationId xmlns:a16="http://schemas.microsoft.com/office/drawing/2014/main" id="{4110C3ED-4F61-45DB-971B-A1CC9A90B557}"/>
              </a:ext>
            </a:extLst>
          </p:cNvPr>
          <p:cNvSpPr/>
          <p:nvPr/>
        </p:nvSpPr>
        <p:spPr>
          <a:xfrm>
            <a:off x="3049417" y="2435663"/>
            <a:ext cx="433972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+mn-cs"/>
              </a:rPr>
              <a:t>1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P創英ﾌﾟﾚｾﾞﾝｽEB" panose="02020800000000000000" pitchFamily="18" charset="-128"/>
              <a:ea typeface="HGP創英ﾌﾟﾚｾﾞﾝｽEB" panose="02020800000000000000" pitchFamily="18" charset="-128"/>
              <a:cs typeface="+mn-cs"/>
            </a:endParaRPr>
          </a:p>
        </p:txBody>
      </p:sp>
      <p:sp>
        <p:nvSpPr>
          <p:cNvPr id="122" name="正方形/長方形 121">
            <a:extLst>
              <a:ext uri="{FF2B5EF4-FFF2-40B4-BE49-F238E27FC236}">
                <a16:creationId xmlns:a16="http://schemas.microsoft.com/office/drawing/2014/main" id="{E70C240F-44B6-4836-BA50-81F3AB2B8EDF}"/>
              </a:ext>
            </a:extLst>
          </p:cNvPr>
          <p:cNvSpPr/>
          <p:nvPr/>
        </p:nvSpPr>
        <p:spPr>
          <a:xfrm>
            <a:off x="3967986" y="2430573"/>
            <a:ext cx="412571" cy="461665"/>
          </a:xfrm>
          <a:prstGeom prst="rect">
            <a:avLst/>
          </a:prstGeom>
          <a:solidFill>
            <a:srgbClr val="FFCCFF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+mn-cs"/>
              </a:rPr>
              <a:t>0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B8AC66B3-D4F2-4A28-80B2-F4832600ADD9}"/>
              </a:ext>
            </a:extLst>
          </p:cNvPr>
          <p:cNvSpPr/>
          <p:nvPr/>
        </p:nvSpPr>
        <p:spPr>
          <a:xfrm>
            <a:off x="4773757" y="2430572"/>
            <a:ext cx="458780" cy="461665"/>
          </a:xfrm>
          <a:prstGeom prst="rect">
            <a:avLst/>
          </a:prstGeom>
          <a:solidFill>
            <a:srgbClr val="FFCCFF"/>
          </a:solidFill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+mn-cs"/>
              </a:rPr>
              <a:t>½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P創英ﾌﾟﾚｾﾞﾝｽEB" panose="02020800000000000000" pitchFamily="18" charset="-128"/>
              <a:ea typeface="HGP創英ﾌﾟﾚｾﾞﾝｽEB" panose="02020800000000000000" pitchFamily="18" charset="-128"/>
              <a:cs typeface="+mn-cs"/>
            </a:endParaRP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68E6544D-1F2E-45F5-B249-6D20B1DA3553}"/>
              </a:ext>
            </a:extLst>
          </p:cNvPr>
          <p:cNvSpPr/>
          <p:nvPr/>
        </p:nvSpPr>
        <p:spPr>
          <a:xfrm>
            <a:off x="5608839" y="2430572"/>
            <a:ext cx="433972" cy="461665"/>
          </a:xfrm>
          <a:prstGeom prst="rect">
            <a:avLst/>
          </a:prstGeom>
          <a:solidFill>
            <a:srgbClr val="FFCCFF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+mn-cs"/>
              </a:rPr>
              <a:t>1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P創英ﾌﾟﾚｾﾞﾝｽEB" panose="02020800000000000000" pitchFamily="18" charset="-128"/>
              <a:ea typeface="HGP創英ﾌﾟﾚｾﾞﾝｽEB" panose="02020800000000000000" pitchFamily="18" charset="-128"/>
              <a:cs typeface="+mn-cs"/>
            </a:endParaRPr>
          </a:p>
        </p:txBody>
      </p: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109C5D4F-7874-4623-A3A2-57D827C8A7C2}"/>
              </a:ext>
            </a:extLst>
          </p:cNvPr>
          <p:cNvSpPr/>
          <p:nvPr/>
        </p:nvSpPr>
        <p:spPr>
          <a:xfrm>
            <a:off x="6542745" y="2430573"/>
            <a:ext cx="412571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+mn-cs"/>
              </a:rPr>
              <a:t>0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29BD947A-F14B-477B-BA1F-E2D56D29EF51}"/>
              </a:ext>
            </a:extLst>
          </p:cNvPr>
          <p:cNvSpPr/>
          <p:nvPr/>
        </p:nvSpPr>
        <p:spPr>
          <a:xfrm>
            <a:off x="7330760" y="2430572"/>
            <a:ext cx="45878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+mn-cs"/>
              </a:rPr>
              <a:t>½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P創英ﾌﾟﾚｾﾞﾝｽEB" panose="02020800000000000000" pitchFamily="18" charset="-128"/>
              <a:ea typeface="HGP創英ﾌﾟﾚｾﾞﾝｽEB" panose="02020800000000000000" pitchFamily="18" charset="-128"/>
              <a:cs typeface="+mn-cs"/>
            </a:endParaRPr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7DA566DC-DD63-4DFF-9ABC-3D2109BAF977}"/>
              </a:ext>
            </a:extLst>
          </p:cNvPr>
          <p:cNvSpPr/>
          <p:nvPr/>
        </p:nvSpPr>
        <p:spPr>
          <a:xfrm>
            <a:off x="8183598" y="2430572"/>
            <a:ext cx="433972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+mn-cs"/>
              </a:rPr>
              <a:t>1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P創英ﾌﾟﾚｾﾞﾝｽEB" panose="02020800000000000000" pitchFamily="18" charset="-128"/>
              <a:ea typeface="HGP創英ﾌﾟﾚｾﾞﾝｽEB" panose="02020800000000000000" pitchFamily="18" charset="-128"/>
              <a:cs typeface="+mn-cs"/>
            </a:endParaRPr>
          </a:p>
        </p:txBody>
      </p:sp>
      <p:cxnSp>
        <p:nvCxnSpPr>
          <p:cNvPr id="128" name="コネクタ: カギ線 81">
            <a:extLst>
              <a:ext uri="{FF2B5EF4-FFF2-40B4-BE49-F238E27FC236}">
                <a16:creationId xmlns:a16="http://schemas.microsoft.com/office/drawing/2014/main" id="{04AEBE93-1502-4047-90C0-F1BEB1FE68F9}"/>
              </a:ext>
            </a:extLst>
          </p:cNvPr>
          <p:cNvCxnSpPr>
            <a:cxnSpLocks/>
            <a:stCxn id="121" idx="0"/>
            <a:endCxn id="102" idx="2"/>
          </p:cNvCxnSpPr>
          <p:nvPr/>
        </p:nvCxnSpPr>
        <p:spPr>
          <a:xfrm rot="16200000" flipV="1">
            <a:off x="2601884" y="1771144"/>
            <a:ext cx="497913" cy="831126"/>
          </a:xfrm>
          <a:prstGeom prst="bentConnector3">
            <a:avLst>
              <a:gd name="adj1" fmla="val 50000"/>
            </a:avLst>
          </a:prstGeom>
          <a:ln w="1905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コネクタ: カギ線 88">
            <a:extLst>
              <a:ext uri="{FF2B5EF4-FFF2-40B4-BE49-F238E27FC236}">
                <a16:creationId xmlns:a16="http://schemas.microsoft.com/office/drawing/2014/main" id="{CD44EBDF-CFEE-4068-A35B-CADE053BA23D}"/>
              </a:ext>
            </a:extLst>
          </p:cNvPr>
          <p:cNvCxnSpPr>
            <a:cxnSpLocks/>
            <a:stCxn id="124" idx="0"/>
            <a:endCxn id="107" idx="2"/>
          </p:cNvCxnSpPr>
          <p:nvPr/>
        </p:nvCxnSpPr>
        <p:spPr>
          <a:xfrm rot="16200000" flipV="1">
            <a:off x="5165294" y="1770040"/>
            <a:ext cx="492823" cy="828241"/>
          </a:xfrm>
          <a:prstGeom prst="bentConnector3">
            <a:avLst>
              <a:gd name="adj1" fmla="val 50000"/>
            </a:avLst>
          </a:prstGeom>
          <a:ln w="19050">
            <a:solidFill>
              <a:srgbClr val="FF0066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コネクタ: カギ線 104">
            <a:extLst>
              <a:ext uri="{FF2B5EF4-FFF2-40B4-BE49-F238E27FC236}">
                <a16:creationId xmlns:a16="http://schemas.microsoft.com/office/drawing/2014/main" id="{BFD6A52C-B6FC-4571-A22F-19187AA4D646}"/>
              </a:ext>
            </a:extLst>
          </p:cNvPr>
          <p:cNvCxnSpPr>
            <a:cxnSpLocks/>
            <a:stCxn id="127" idx="0"/>
            <a:endCxn id="106" idx="2"/>
          </p:cNvCxnSpPr>
          <p:nvPr/>
        </p:nvCxnSpPr>
        <p:spPr>
          <a:xfrm rot="16200000" flipV="1">
            <a:off x="7733827" y="1763814"/>
            <a:ext cx="492822" cy="840693"/>
          </a:xfrm>
          <a:prstGeom prst="bentConnector3">
            <a:avLst>
              <a:gd name="adj1" fmla="val 50000"/>
            </a:avLst>
          </a:prstGeom>
          <a:ln w="19050">
            <a:solidFill>
              <a:srgbClr val="00B05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正方形/長方形 136">
            <a:extLst>
              <a:ext uri="{FF2B5EF4-FFF2-40B4-BE49-F238E27FC236}">
                <a16:creationId xmlns:a16="http://schemas.microsoft.com/office/drawing/2014/main" id="{F0AB3577-1DA2-48F1-BF0C-22B64E2A47D6}"/>
              </a:ext>
            </a:extLst>
          </p:cNvPr>
          <p:cNvSpPr/>
          <p:nvPr/>
        </p:nvSpPr>
        <p:spPr>
          <a:xfrm>
            <a:off x="275285" y="1291417"/>
            <a:ext cx="1011815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+mn-cs"/>
              </a:rPr>
              <a:t>Weak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+mn-cs"/>
              </a:rPr>
              <a:t>charge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HGP創英ﾌﾟﾚｾﾞﾝｽEB" panose="02020800000000000000" pitchFamily="18" charset="-128"/>
              <a:ea typeface="HGP創英ﾌﾟﾚｾﾞﾝｽEB" panose="02020800000000000000" pitchFamily="18" charset="-128"/>
              <a:cs typeface="+mn-cs"/>
            </a:endParaRPr>
          </a:p>
        </p:txBody>
      </p:sp>
      <p:sp>
        <p:nvSpPr>
          <p:cNvPr id="138" name="横巻き 137"/>
          <p:cNvSpPr/>
          <p:nvPr/>
        </p:nvSpPr>
        <p:spPr>
          <a:xfrm>
            <a:off x="3666676" y="481065"/>
            <a:ext cx="2665030" cy="531674"/>
          </a:xfrm>
          <a:prstGeom prst="horizontalScroll">
            <a:avLst/>
          </a:prstGeom>
          <a:solidFill>
            <a:srgbClr val="00CC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WIMP-like</a:t>
            </a:r>
            <a:endParaRPr kumimoji="1" lang="ja-JP" altLang="en-US" sz="20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GP創英角ﾎﾟｯﾌﾟ体" pitchFamily="50" charset="-128"/>
              <a:ea typeface="HGP創英角ﾎﾟｯﾌﾟ体" pitchFamily="50" charset="-128"/>
              <a:cs typeface="+mn-cs"/>
            </a:endParaRPr>
          </a:p>
        </p:txBody>
      </p:sp>
      <p:sp>
        <p:nvSpPr>
          <p:cNvPr id="139" name="正方形/長方形 138"/>
          <p:cNvSpPr/>
          <p:nvPr/>
        </p:nvSpPr>
        <p:spPr>
          <a:xfrm>
            <a:off x="4783526" y="573744"/>
            <a:ext cx="431591" cy="3424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0" i="1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HGP創英角ﾎﾟｯﾌﾟ体" pitchFamily="50" charset="-128"/>
              <a:ea typeface="HGP創英角ﾎﾟｯﾌﾟ体" pitchFamily="50" charset="-128"/>
              <a:cs typeface="+mn-cs"/>
            </a:endParaRPr>
          </a:p>
        </p:txBody>
      </p:sp>
      <p:sp>
        <p:nvSpPr>
          <p:cNvPr id="140" name="正方形/長方形 139"/>
          <p:cNvSpPr/>
          <p:nvPr/>
        </p:nvSpPr>
        <p:spPr>
          <a:xfrm>
            <a:off x="215559" y="3564563"/>
            <a:ext cx="8736355" cy="2785378"/>
          </a:xfrm>
          <a:prstGeom prst="rect">
            <a:avLst/>
          </a:prstGeom>
          <a:ln w="28575"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     DM candidates            </a:t>
            </a:r>
            <a:r>
              <a:rPr kumimoji="1" lang="en-US" altLang="ja-JP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Motivation             </a:t>
            </a:r>
            <a:r>
              <a:rPr kumimoji="1" lang="en-US" altLang="ja-JP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Signal @ Lepton Collides</a:t>
            </a:r>
            <a:endParaRPr kumimoji="1" lang="en-US" altLang="ja-JP" sz="2000" b="0" i="1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HGP創英角ﾎﾟｯﾌﾟ体" pitchFamily="50" charset="-128"/>
              <a:ea typeface="HGP創英角ﾎﾟｯﾌﾟ体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 </a:t>
            </a:r>
            <a:endParaRPr kumimoji="1" lang="en-US" altLang="ja-JP" sz="1100" b="0" i="1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HGP創英角ﾎﾟｯﾌﾟ体" pitchFamily="50" charset="-128"/>
              <a:ea typeface="HGP創英角ﾎﾟｯﾌﾟ体" pitchFamily="50" charset="-128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CPV H-funnel DM  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Symbol" panose="05050102010706020507" pitchFamily="18" charset="2"/>
                <a:ea typeface="HGP創英角ﾎﾟｯﾌﾟ体" pitchFamily="50" charset="-128"/>
                <a:cs typeface="+mn-cs"/>
              </a:rPr>
              <a:t>         </a:t>
            </a:r>
            <a:r>
              <a:rPr kumimoji="1" lang="en-US" altLang="ja-JP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Anti-p excess</a:t>
            </a:r>
            <a:r>
              <a:rPr kumimoji="1" lang="en-US" altLang="ja-JP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        </a:t>
            </a:r>
            <a: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Invisible </a:t>
            </a:r>
            <a:r>
              <a:rPr kumimoji="1" lang="en-US" altLang="ja-JP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Higgs decay</a:t>
            </a:r>
            <a: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/>
            </a:r>
            <a:b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</a:br>
            <a:r>
              <a:rPr kumimoji="1" lang="en-US" altLang="ja-JP" sz="1100" b="0" i="1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 </a:t>
            </a:r>
            <a:endParaRPr kumimoji="1" lang="en-US" altLang="ja-JP" sz="1100" b="0" i="1" u="none" strike="noStrike" kern="1200" cap="none" spc="0" normalizeH="0" baseline="0" noProof="0" dirty="0">
              <a:ln>
                <a:noFill/>
              </a:ln>
              <a:solidFill>
                <a:srgbClr val="9610D4"/>
              </a:solidFill>
              <a:effectLst/>
              <a:uLnTx/>
              <a:uFillTx/>
              <a:latin typeface="HGP創英角ﾎﾟｯﾌﾟ体" pitchFamily="50" charset="-128"/>
              <a:ea typeface="HGP創英角ﾎﾟｯﾌﾟ体" pitchFamily="50" charset="-128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Leptophilic DM             </a:t>
            </a:r>
            <a: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g</a:t>
            </a:r>
            <a:r>
              <a:rPr kumimoji="1" lang="en-US" altLang="ja-JP" sz="2000" b="0" i="1" u="none" strike="noStrike" kern="1200" cap="none" spc="0" normalizeH="0" baseline="-2500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Symbol" panose="05050102010706020507" pitchFamily="18" charset="2"/>
                <a:ea typeface="HGP創英角ﾎﾟｯﾌﾟ体" pitchFamily="50" charset="-128"/>
                <a:cs typeface="+mn-cs"/>
              </a:rPr>
              <a:t>m</a:t>
            </a:r>
            <a: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 - 2                   </a:t>
            </a:r>
            <a: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Mono-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Symbol" panose="05050102010706020507" pitchFamily="18" charset="2"/>
                <a:ea typeface="HGP創英角ﾎﾟｯﾌﾟ体" pitchFamily="50" charset="-128"/>
                <a:cs typeface="+mn-cs"/>
              </a:rPr>
              <a:t>g</a:t>
            </a:r>
            <a: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  process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Symbol" panose="05050102010706020507" pitchFamily="18" charset="2"/>
                <a:ea typeface="HGP創英角ﾎﾟｯﾌﾟ体" pitchFamily="50" charset="-128"/>
                <a:cs typeface="+mn-cs"/>
              </a:rPr>
              <a:t/>
            </a:r>
            <a:b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Symbol" panose="05050102010706020507" pitchFamily="18" charset="2"/>
                <a:ea typeface="HGP創英角ﾎﾟｯﾌﾟ体" pitchFamily="50" charset="-128"/>
                <a:cs typeface="+mn-cs"/>
              </a:rPr>
            </a:br>
            <a:r>
              <a:rPr kumimoji="1" lang="en-US" altLang="ja-JP" sz="1100" b="1" i="1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Symbol" panose="05050102010706020507" pitchFamily="18" charset="2"/>
                <a:ea typeface="HGP創英角ﾎﾟｯﾌﾟ体" pitchFamily="50" charset="-128"/>
                <a:cs typeface="+mn-cs"/>
              </a:rPr>
              <a:t> </a:t>
            </a:r>
            <a:endParaRPr kumimoji="1" lang="en-US" altLang="ja-JP" sz="1100" b="1" i="1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HGP創英角ﾎﾟｯﾌﾟ体" pitchFamily="50" charset="-128"/>
              <a:ea typeface="HGP創英角ﾎﾟｯﾌﾟ体" pitchFamily="50" charset="-128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Light DM                     </a:t>
            </a:r>
            <a:r>
              <a:rPr kumimoji="1" lang="en-US" altLang="ja-JP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Small scale crisis   </a:t>
            </a:r>
            <a:r>
              <a:rPr kumimoji="1" lang="en-US" altLang="ja-JP" sz="2000" b="0" i="1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 </a:t>
            </a:r>
            <a:r>
              <a:rPr kumimoji="1" lang="en-US" altLang="ja-JP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Exotic </a:t>
            </a:r>
            <a:r>
              <a:rPr kumimoji="1" lang="en-US" altLang="ja-JP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Higgs decay</a:t>
            </a:r>
            <a: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/>
            </a:r>
            <a:b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</a:br>
            <a:r>
              <a:rPr kumimoji="1" lang="en-US" altLang="ja-JP" sz="1100" b="0" i="1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1" lang="en-US" altLang="ja-JP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SU(2) </a:t>
            </a:r>
            <a:r>
              <a:rPr kumimoji="1" lang="en-US" altLang="ja-JP" sz="20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L</a:t>
            </a:r>
            <a:r>
              <a:rPr kumimoji="1" lang="en-US" altLang="ja-JP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 doublet DM       </a:t>
            </a:r>
            <a:r>
              <a:rPr kumimoji="1" lang="en-US" altLang="ja-JP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SUSY naturalness    </a:t>
            </a:r>
            <a:r>
              <a:rPr kumimoji="1" lang="en-US" altLang="ja-JP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Direct prod. (</a:t>
            </a:r>
            <a:r>
              <a:rPr kumimoji="1" lang="en-US" altLang="ja-JP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Symbol" panose="05050102010706020507" pitchFamily="18" charset="2"/>
                <a:ea typeface="HGP創英角ﾎﾟｯﾌﾟ体" pitchFamily="50" charset="-128"/>
                <a:cs typeface="+mn-cs"/>
              </a:rPr>
              <a:t>c</a:t>
            </a:r>
            <a:r>
              <a:rPr kumimoji="1" lang="en-US" altLang="ja-JP" sz="2000" b="0" i="1" u="none" strike="noStrike" kern="1200" cap="none" spc="0" normalizeH="0" baseline="30000" noProof="0" dirty="0" err="1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+</a:t>
            </a:r>
            <a:r>
              <a:rPr kumimoji="1" lang="en-US" altLang="ja-JP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Symbol" panose="05050102010706020507" pitchFamily="18" charset="2"/>
                <a:ea typeface="HGP創英角ﾎﾟｯﾌﾟ体" pitchFamily="50" charset="-128"/>
                <a:cs typeface="+mn-cs"/>
              </a:rPr>
              <a:t>c</a:t>
            </a:r>
            <a:r>
              <a:rPr kumimoji="1" lang="en-US" altLang="ja-JP" sz="2000" b="0" i="1" u="none" strike="noStrike" kern="1200" cap="none" spc="0" normalizeH="0" baseline="3000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–</a:t>
            </a:r>
            <a:r>
              <a:rPr kumimoji="1" lang="en-US" altLang="ja-JP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, </a:t>
            </a:r>
            <a:r>
              <a:rPr kumimoji="1" lang="en-US" altLang="ja-JP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Symbol" panose="05050102010706020507" pitchFamily="18" charset="2"/>
                <a:ea typeface="HGP創英角ﾎﾟｯﾌﾟ体" pitchFamily="50" charset="-128"/>
                <a:cs typeface="+mn-cs"/>
              </a:rPr>
              <a:t>c</a:t>
            </a:r>
            <a:r>
              <a:rPr kumimoji="1" lang="en-US" altLang="ja-JP" sz="2000" b="0" i="1" u="none" strike="noStrike" kern="1200" cap="none" spc="0" normalizeH="0" baseline="3000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0</a:t>
            </a:r>
            <a:r>
              <a:rPr kumimoji="1" lang="en-US" altLang="ja-JP" sz="20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1</a:t>
            </a:r>
            <a:r>
              <a:rPr kumimoji="1" lang="en-US" altLang="ja-JP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Symbol" panose="05050102010706020507" pitchFamily="18" charset="2"/>
                <a:ea typeface="HGP創英角ﾎﾟｯﾌﾟ体" pitchFamily="50" charset="-128"/>
                <a:cs typeface="+mn-cs"/>
              </a:rPr>
              <a:t>c</a:t>
            </a:r>
            <a:r>
              <a:rPr kumimoji="1" lang="en-US" altLang="ja-JP" sz="2000" b="0" i="1" u="none" strike="noStrike" kern="1200" cap="none" spc="0" normalizeH="0" baseline="3000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0</a:t>
            </a:r>
            <a:r>
              <a:rPr kumimoji="1" lang="en-US" altLang="ja-JP" sz="20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2</a:t>
            </a:r>
            <a:r>
              <a:rPr kumimoji="1" lang="en-US" altLang="ja-JP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)</a:t>
            </a:r>
            <a:br>
              <a:rPr kumimoji="1" lang="en-US" altLang="ja-JP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</a:br>
            <a:r>
              <a:rPr kumimoji="1" lang="en-US" altLang="ja-JP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                                                             </a:t>
            </a:r>
            <a:r>
              <a:rPr kumimoji="1" lang="ja-JP" altLang="en-US" sz="2000" i="1" dirty="0">
                <a:solidFill>
                  <a:srgbClr val="FF6600"/>
                </a:solidFill>
                <a:latin typeface="HGP創英角ﾎﾟｯﾌﾟ体" pitchFamily="50" charset="-128"/>
                <a:ea typeface="HGP創英角ﾎﾟｯﾌﾟ体" pitchFamily="50" charset="-128"/>
              </a:rPr>
              <a:t> </a:t>
            </a:r>
            <a:r>
              <a:rPr kumimoji="1" lang="en-US" altLang="ja-JP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Oblique </a:t>
            </a:r>
            <a:r>
              <a:rPr kumimoji="1" lang="en-US" altLang="ja-JP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correction, </a:t>
            </a:r>
            <a:r>
              <a:rPr kumimoji="1" lang="en-US" altLang="ja-JP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etc</a:t>
            </a:r>
            <a:endParaRPr kumimoji="1" lang="en-US" altLang="ja-JP" sz="2000" b="0" i="1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HGP創英角ﾎﾟｯﾌﾟ体" pitchFamily="50" charset="-128"/>
              <a:ea typeface="HGP創英角ﾎﾟｯﾌﾟ体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n-cs"/>
              </a:rPr>
              <a:t> </a:t>
            </a:r>
            <a:endParaRPr kumimoji="1" lang="en-US" altLang="ja-JP" sz="1100" b="0" i="1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HGP創英角ﾎﾟｯﾌﾟ体" pitchFamily="50" charset="-128"/>
              <a:ea typeface="HGP創英角ﾎﾟｯﾌﾟ体" pitchFamily="50" charset="-128"/>
              <a:cs typeface="+mn-cs"/>
            </a:endParaRPr>
          </a:p>
        </p:txBody>
      </p:sp>
      <p:cxnSp>
        <p:nvCxnSpPr>
          <p:cNvPr id="141" name="直線コネクタ 140">
            <a:extLst>
              <a:ext uri="{FF2B5EF4-FFF2-40B4-BE49-F238E27FC236}">
                <a16:creationId xmlns:a16="http://schemas.microsoft.com/office/drawing/2014/main" id="{D8236702-D7EE-45D1-8ED2-5F87F07B4FB3}"/>
              </a:ext>
            </a:extLst>
          </p:cNvPr>
          <p:cNvCxnSpPr>
            <a:cxnSpLocks/>
          </p:cNvCxnSpPr>
          <p:nvPr/>
        </p:nvCxnSpPr>
        <p:spPr>
          <a:xfrm>
            <a:off x="342095" y="3955859"/>
            <a:ext cx="8616043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線コネクタ 141">
            <a:extLst>
              <a:ext uri="{FF2B5EF4-FFF2-40B4-BE49-F238E27FC236}">
                <a16:creationId xmlns:a16="http://schemas.microsoft.com/office/drawing/2014/main" id="{538CAFA3-95E4-4572-AE76-A8E4DD8D98E0}"/>
              </a:ext>
            </a:extLst>
          </p:cNvPr>
          <p:cNvCxnSpPr>
            <a:cxnSpLocks/>
          </p:cNvCxnSpPr>
          <p:nvPr/>
        </p:nvCxnSpPr>
        <p:spPr>
          <a:xfrm>
            <a:off x="323045" y="6315224"/>
            <a:ext cx="8616043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線コネクタ 142">
            <a:extLst>
              <a:ext uri="{FF2B5EF4-FFF2-40B4-BE49-F238E27FC236}">
                <a16:creationId xmlns:a16="http://schemas.microsoft.com/office/drawing/2014/main" id="{D2AA78B5-4F3B-4308-B5B5-65D38FF4E9A0}"/>
              </a:ext>
            </a:extLst>
          </p:cNvPr>
          <p:cNvCxnSpPr>
            <a:cxnSpLocks/>
          </p:cNvCxnSpPr>
          <p:nvPr/>
        </p:nvCxnSpPr>
        <p:spPr>
          <a:xfrm flipV="1">
            <a:off x="3132920" y="3565335"/>
            <a:ext cx="0" cy="2749889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線コネクタ 143">
            <a:extLst>
              <a:ext uri="{FF2B5EF4-FFF2-40B4-BE49-F238E27FC236}">
                <a16:creationId xmlns:a16="http://schemas.microsoft.com/office/drawing/2014/main" id="{2A3336E1-AA3E-4692-9321-FEBA2FB49AA0}"/>
              </a:ext>
            </a:extLst>
          </p:cNvPr>
          <p:cNvCxnSpPr>
            <a:cxnSpLocks/>
          </p:cNvCxnSpPr>
          <p:nvPr/>
        </p:nvCxnSpPr>
        <p:spPr>
          <a:xfrm>
            <a:off x="335871" y="5405223"/>
            <a:ext cx="8616043" cy="0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楕円 1"/>
          <p:cNvSpPr/>
          <p:nvPr/>
        </p:nvSpPr>
        <p:spPr>
          <a:xfrm>
            <a:off x="2156996" y="2399415"/>
            <a:ext cx="546979" cy="546979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/>
          </a:p>
        </p:txBody>
      </p:sp>
      <p:sp>
        <p:nvSpPr>
          <p:cNvPr id="45" name="楕円 44"/>
          <p:cNvSpPr/>
          <p:nvPr/>
        </p:nvSpPr>
        <p:spPr>
          <a:xfrm>
            <a:off x="7286403" y="2386085"/>
            <a:ext cx="546979" cy="546979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29170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Mod val="50000"/>
          </a:schemeClr>
        </a:solidFill>
        <a:ln>
          <a:noFill/>
        </a:ln>
      </a:spPr>
      <a:bodyPr rtlCol="0" anchor="ctr"/>
      <a:lstStyle>
        <a:defPPr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119</Words>
  <Application>Microsoft Office PowerPoint</Application>
  <PresentationFormat>画面に合わせる (4:3)</PresentationFormat>
  <Paragraphs>49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5" baseType="lpstr">
      <vt:lpstr>HGP創英ﾌﾟﾚｾﾞﾝｽEB</vt:lpstr>
      <vt:lpstr>HGP創英角ﾎﾟｯﾌﾟ体</vt:lpstr>
      <vt:lpstr>ＭＳ Ｐゴシック</vt:lpstr>
      <vt:lpstr>游ゴシック</vt:lpstr>
      <vt:lpstr>游ゴシック Light</vt:lpstr>
      <vt:lpstr>Arial</vt:lpstr>
      <vt:lpstr>Calibri</vt:lpstr>
      <vt:lpstr>Calibri Light</vt:lpstr>
      <vt:lpstr>Symbol</vt:lpstr>
      <vt:lpstr>Times New Roman</vt:lpstr>
      <vt:lpstr>Wingdings</vt:lpstr>
      <vt:lpstr>Office テーマ</vt:lpstr>
      <vt:lpstr>1_Office テーマ</vt:lpstr>
      <vt:lpstr>PowerPoint プレゼンテーション</vt:lpstr>
      <vt:lpstr>PowerPoint プレゼンテーション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松本 重貴</dc:creator>
  <cp:lastModifiedBy>松本 重貴</cp:lastModifiedBy>
  <cp:revision>4</cp:revision>
  <dcterms:created xsi:type="dcterms:W3CDTF">2019-09-25T02:54:13Z</dcterms:created>
  <dcterms:modified xsi:type="dcterms:W3CDTF">2019-09-25T04:44:34Z</dcterms:modified>
</cp:coreProperties>
</file>