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50"/>
  </p:notesMasterIdLst>
  <p:handoutMasterIdLst>
    <p:handoutMasterId r:id="rId51"/>
  </p:handoutMasterIdLst>
  <p:sldIdLst>
    <p:sldId id="256" r:id="rId3"/>
    <p:sldId id="340" r:id="rId4"/>
    <p:sldId id="398" r:id="rId5"/>
    <p:sldId id="507" r:id="rId6"/>
    <p:sldId id="515" r:id="rId7"/>
    <p:sldId id="516" r:id="rId8"/>
    <p:sldId id="514" r:id="rId9"/>
    <p:sldId id="268" r:id="rId10"/>
    <p:sldId id="512" r:id="rId11"/>
    <p:sldId id="518" r:id="rId12"/>
    <p:sldId id="517" r:id="rId13"/>
    <p:sldId id="513" r:id="rId14"/>
    <p:sldId id="519" r:id="rId15"/>
    <p:sldId id="335" r:id="rId16"/>
    <p:sldId id="333" r:id="rId17"/>
    <p:sldId id="334" r:id="rId18"/>
    <p:sldId id="303" r:id="rId19"/>
    <p:sldId id="337" r:id="rId20"/>
    <p:sldId id="329" r:id="rId21"/>
    <p:sldId id="330" r:id="rId22"/>
    <p:sldId id="312" r:id="rId23"/>
    <p:sldId id="338" r:id="rId24"/>
    <p:sldId id="313" r:id="rId25"/>
    <p:sldId id="314" r:id="rId26"/>
    <p:sldId id="315" r:id="rId27"/>
    <p:sldId id="316" r:id="rId28"/>
    <p:sldId id="317" r:id="rId29"/>
    <p:sldId id="521" r:id="rId30"/>
    <p:sldId id="339" r:id="rId31"/>
    <p:sldId id="510" r:id="rId32"/>
    <p:sldId id="311" r:id="rId33"/>
    <p:sldId id="520" r:id="rId34"/>
    <p:sldId id="328" r:id="rId35"/>
    <p:sldId id="307" r:id="rId36"/>
    <p:sldId id="326" r:id="rId37"/>
    <p:sldId id="336" r:id="rId38"/>
    <p:sldId id="331" r:id="rId39"/>
    <p:sldId id="274" r:id="rId40"/>
    <p:sldId id="508" r:id="rId41"/>
    <p:sldId id="269" r:id="rId42"/>
    <p:sldId id="305" r:id="rId43"/>
    <p:sldId id="323" r:id="rId44"/>
    <p:sldId id="279" r:id="rId45"/>
    <p:sldId id="281" r:id="rId46"/>
    <p:sldId id="298" r:id="rId47"/>
    <p:sldId id="297" r:id="rId48"/>
    <p:sldId id="299" r:id="rId4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F4FF"/>
    <a:srgbClr val="0090FF"/>
    <a:srgbClr val="00D5FF"/>
    <a:srgbClr val="FF98F8"/>
    <a:srgbClr val="FF9400"/>
    <a:srgbClr val="FF9300"/>
    <a:srgbClr val="FB9305"/>
    <a:srgbClr val="929000"/>
    <a:srgbClr val="F2F0F4"/>
    <a:srgbClr val="E4E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36"/>
    <p:restoredTop sz="94078"/>
  </p:normalViewPr>
  <p:slideViewPr>
    <p:cSldViewPr snapToGrid="0" snapToObjects="1">
      <p:cViewPr>
        <p:scale>
          <a:sx n="112" d="100"/>
          <a:sy n="112" d="100"/>
        </p:scale>
        <p:origin x="240" y="-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238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335F1-5255-254E-B269-14EFE47AFC6B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4CA95-2868-B44A-8BC0-84CB3A9AB9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7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Hiragino Kaku Gothic ProN W3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Hiragino Kaku Gothic ProN W3" charset="-128"/>
              </a:defRPr>
            </a:lvl1pPr>
          </a:lstStyle>
          <a:p>
            <a:fld id="{EE0ED68A-A71A-D349-80C1-CF960D83B112}" type="datetimeFigureOut">
              <a:rPr kumimoji="1" lang="ja-JP" altLang="en-US" smtClean="0"/>
              <a:pPr/>
              <a:t>2019/10/28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Hiragino Kaku Gothic ProN W3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Hiragino Kaku Gothic ProN W3" charset="-128"/>
              </a:defRPr>
            </a:lvl1pPr>
          </a:lstStyle>
          <a:p>
            <a:fld id="{F4065A5F-5E41-664C-9525-D49FCDAEDFD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5399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Hiragino Kaku Gothic ProN W3" charset="-128"/>
        <a:ea typeface="+mn-ea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Hiragino Kaku Gothic ProN W3" charset="-128"/>
        <a:ea typeface="+mn-ea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Hiragino Kaku Gothic ProN W3" charset="-128"/>
        <a:ea typeface="+mn-ea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Hiragino Kaku Gothic ProN W3" charset="-128"/>
        <a:ea typeface="+mn-ea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Hiragino Kaku Gothic ProN W3" charset="-128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Hello everyone, this is Yu Kato, from the University of </a:t>
            </a:r>
            <a:r>
              <a:rPr kumimoji="1" lang="en-US" altLang="ja-JP" sz="1200" kern="1200" dirty="0" err="1">
                <a:solidFill>
                  <a:schemeClr val="tx1"/>
                </a:solidFill>
                <a:effectLst/>
                <a:ea typeface="+mn-ea"/>
                <a:cs typeface="+mn-cs"/>
              </a:rPr>
              <a:t>tokyo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, and I will be talking about BSM Search using Higgs to Invisible Decay at the ILC.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65A5F-5E41-664C-9525-D49FCDAEDFD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49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3"/>
            <a:ext cx="7543800" cy="2239081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5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960" y="3316368"/>
            <a:ext cx="7543800" cy="1143000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1800" b="0" i="0" cap="all" spc="150" baseline="0">
                <a:solidFill>
                  <a:schemeClr val="tx2"/>
                </a:solidFill>
                <a:latin typeface="Hiragino Kaku Gothic ProN W3" charset="-128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22960" y="3039256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362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  <a:endParaRPr lang="en-US" altLang="ja-JP" dirty="0"/>
          </a:p>
          <a:p>
            <a:pPr lvl="1"/>
            <a:r>
              <a:rPr lang="ja-JP" altLang="en-US"/>
              <a:t>第 </a:t>
            </a:r>
            <a:r>
              <a:rPr lang="en-US" altLang="ja-JP" dirty="0"/>
              <a:t>2 </a:t>
            </a:r>
            <a:r>
              <a:rPr lang="ja-JP" altLang="en-US"/>
              <a:t>レベル</a:t>
            </a:r>
            <a:endParaRPr lang="en-US" altLang="ja-JP" dirty="0"/>
          </a:p>
          <a:p>
            <a:pPr lvl="2"/>
            <a:r>
              <a:rPr lang="ja-JP" altLang="en-US"/>
              <a:t>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191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80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98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8773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607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117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353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8580" indent="-68580">
              <a:buFont typeface="Wingdings" charset="2"/>
              <a:buChar char="l"/>
              <a:defRPr/>
            </a:lvl1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351" y="6452507"/>
            <a:ext cx="2150587" cy="365126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94313" y="6413282"/>
            <a:ext cx="4705004" cy="39821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/>
            </a:lvl1pPr>
          </a:lstStyle>
          <a:p>
            <a:fld id="{6113E31D-E2AB-40D1-8B51-AFA5AFEF3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366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894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926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b="0" i="0" cap="all" spc="150" baseline="0">
                <a:solidFill>
                  <a:schemeClr val="tx2"/>
                </a:solidFill>
                <a:latin typeface="Hiragino Kaku Gothic ProN W3" charset="-128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0153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091382"/>
            <a:ext cx="3703320" cy="514718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091382"/>
            <a:ext cx="3703320" cy="514718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1628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9771"/>
            <a:ext cx="3703320" cy="392371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609021"/>
            <a:ext cx="3703320" cy="4585302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109771"/>
            <a:ext cx="3703320" cy="392371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609021"/>
            <a:ext cx="3703320" cy="458530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60351" y="6452507"/>
            <a:ext cx="2150587" cy="365126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94313" y="6413282"/>
            <a:ext cx="4705004" cy="39821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>
            <a:lvl1pPr>
              <a:defRPr sz="1600"/>
            </a:lvl1pPr>
          </a:lstStyle>
          <a:p>
            <a:fld id="{6113E31D-E2AB-40D1-8B51-AFA5AFEF3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160351" y="6452507"/>
            <a:ext cx="2150587" cy="365126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94313" y="6413282"/>
            <a:ext cx="4705004" cy="39821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>
            <a:lvl1pPr>
              <a:defRPr sz="1600"/>
            </a:lvl1pPr>
          </a:lstStyle>
          <a:p>
            <a:fld id="{6113E31D-E2AB-40D1-8B51-AFA5AFEF39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sz="1350" b="0" i="0" dirty="0">
              <a:latin typeface="Hiragino Kaku Gothic ProN W3" charset="-128"/>
              <a:ea typeface="Hiragino Kaku Gothic ProN W3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17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244184"/>
            <a:ext cx="7543800" cy="462491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6857" y="6483866"/>
            <a:ext cx="2057580" cy="3816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0" i="0">
                <a:solidFill>
                  <a:srgbClr val="FFFFFF"/>
                </a:solidFill>
                <a:latin typeface="Hiragino Kaku Gothic ProN W3" charset="-128"/>
                <a:ea typeface="Hiragino Kaku Gothic ProN W3" charset="-128"/>
              </a:defRPr>
            </a:lvl1pPr>
          </a:lstStyle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0" i="0">
                <a:solidFill>
                  <a:srgbClr val="FFFFFF"/>
                </a:solidFill>
                <a:latin typeface="Hiragino Kaku Gothic ProN W3" charset="-128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1540" y="1004342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>
          <a:xfrm>
            <a:off x="2394065" y="6476332"/>
            <a:ext cx="4671753" cy="38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 i="0" baseline="0">
                <a:solidFill>
                  <a:schemeClr val="bg1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</a:defRPr>
            </a:lvl1pPr>
          </a:lstStyle>
          <a:p>
            <a:r>
              <a:rPr kumimoji="1" lang="en-US" altLang="ja-JP"/>
              <a:t>LCWS2019 Yu Kato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kumimoji="1" sz="3000" b="0" i="0" kern="1200" spc="-38" baseline="0">
          <a:solidFill>
            <a:schemeClr val="tx1">
              <a:lumMod val="75000"/>
              <a:lumOff val="25000"/>
            </a:schemeClr>
          </a:solidFill>
          <a:latin typeface="Hiragino Kaku Gothic ProN W3" charset="-128"/>
          <a:ea typeface="Hiragino Kaku Gothic ProN W3" charset="-128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1500" b="0" i="0" kern="1200">
          <a:solidFill>
            <a:schemeClr val="tx1">
              <a:lumMod val="75000"/>
              <a:lumOff val="25000"/>
            </a:schemeClr>
          </a:solidFill>
          <a:latin typeface="Hiragino Kaku Gothic ProN W3" charset="-128"/>
          <a:ea typeface="Hiragino Kaku Gothic ProN W3" charset="-128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350" b="0" i="0" kern="1200">
          <a:solidFill>
            <a:schemeClr val="tx1">
              <a:lumMod val="75000"/>
              <a:lumOff val="25000"/>
            </a:schemeClr>
          </a:solidFill>
          <a:latin typeface="Hiragino Kaku Gothic ProN W3" charset="-128"/>
          <a:ea typeface="Hiragino Kaku Gothic ProN W3" charset="-128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b="0" i="0" kern="1200">
          <a:solidFill>
            <a:schemeClr val="tx1">
              <a:lumMod val="75000"/>
              <a:lumOff val="25000"/>
            </a:schemeClr>
          </a:solidFill>
          <a:latin typeface="Hiragino Kaku Gothic ProN W3" charset="-128"/>
          <a:ea typeface="Hiragino Kaku Gothic ProN W3" charset="-128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b="0" i="0" kern="1200">
          <a:solidFill>
            <a:schemeClr val="tx1">
              <a:lumMod val="75000"/>
              <a:lumOff val="25000"/>
            </a:schemeClr>
          </a:solidFill>
          <a:latin typeface="Hiragino Kaku Gothic ProN W3" charset="-128"/>
          <a:ea typeface="Hiragino Kaku Gothic ProN W3" charset="-128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b="0" i="0" kern="1200">
          <a:solidFill>
            <a:schemeClr val="tx1">
              <a:lumMod val="75000"/>
              <a:lumOff val="25000"/>
            </a:schemeClr>
          </a:solidFill>
          <a:latin typeface="Hiragino Kaku Gothic ProN W3" charset="-128"/>
          <a:ea typeface="Hiragino Kaku Gothic ProN W3" charset="-128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007" y="538123"/>
            <a:ext cx="7886700" cy="54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60389"/>
            <a:ext cx="7886700" cy="4916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  <a:endParaRPr lang="en-US" altLang="ja-JP" dirty="0"/>
          </a:p>
          <a:p>
            <a:pPr lvl="1"/>
            <a:r>
              <a:rPr lang="ja-JP" altLang="en-US"/>
              <a:t>第 </a:t>
            </a:r>
            <a:r>
              <a:rPr lang="en-US" altLang="ja-JP" dirty="0"/>
              <a:t>2 </a:t>
            </a:r>
            <a:r>
              <a:rPr lang="ja-JP" altLang="en-US"/>
              <a:t>レベル</a:t>
            </a:r>
            <a:endParaRPr lang="en-US" altLang="ja-JP" dirty="0"/>
          </a:p>
          <a:p>
            <a:pPr lvl="2"/>
            <a:r>
              <a:rPr lang="ja-JP" altLang="en-US"/>
              <a:t>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0" i="0">
                <a:solidFill>
                  <a:schemeClr val="tx1">
                    <a:tint val="75000"/>
                  </a:schemeClr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defRPr>
            </a:lvl1pPr>
          </a:lstStyle>
          <a:p>
            <a:r>
              <a:rPr lang="en-US" altLang="ja-JP"/>
              <a:t>29th Oct. 2019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defRPr>
            </a:lvl1pPr>
          </a:lstStyle>
          <a:p>
            <a:r>
              <a:rPr lang="en-US" altLang="ja-JP"/>
              <a:t>LCWS2019 Yu Kato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0" i="0">
                <a:solidFill>
                  <a:schemeClr val="tx1">
                    <a:tint val="75000"/>
                  </a:schemeClr>
                </a:solidFill>
                <a:latin typeface="Hiragino Kaku Gothic ProN W3" panose="020B0300000000000000" pitchFamily="34" charset="-128"/>
                <a:ea typeface="Hiragino Kaku Gothic ProN W3" panose="020B0300000000000000" pitchFamily="34" charset="-128"/>
              </a:defRPr>
            </a:lvl1pPr>
          </a:lstStyle>
          <a:p>
            <a:fld id="{D27FDA3C-FC00-F24A-AD42-6E130B71EC6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71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>
          <a:solidFill>
            <a:schemeClr val="tx1"/>
          </a:solidFill>
          <a:latin typeface="Hiragino Kaku Gothic ProN W3" panose="020B0300000000000000" pitchFamily="34" charset="-128"/>
          <a:ea typeface="Hiragino Kaku Gothic ProN W3" panose="020B0300000000000000" pitchFamily="34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システムフォント"/>
        <a:buChar char="◦"/>
        <a:defRPr kumimoji="1" sz="2400" b="0" i="0" kern="1200">
          <a:solidFill>
            <a:schemeClr val="tx1"/>
          </a:solidFill>
          <a:latin typeface="Hiragino Kaku Gothic ProN W3" panose="020B0300000000000000" pitchFamily="34" charset="-128"/>
          <a:ea typeface="Hiragino Kaku Gothic ProN W3" panose="020B0300000000000000" pitchFamily="34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b="0" i="0" kern="1200">
          <a:solidFill>
            <a:schemeClr val="tx1"/>
          </a:solidFill>
          <a:latin typeface="Hiragino Kaku Gothic ProN W3" panose="020B0300000000000000" pitchFamily="34" charset="-128"/>
          <a:ea typeface="Hiragino Kaku Gothic ProN W3" panose="020B0300000000000000" pitchFamily="34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b="0" i="0" kern="1200">
          <a:solidFill>
            <a:schemeClr val="tx1"/>
          </a:solidFill>
          <a:latin typeface="Hiragino Kaku Gothic ProN W3" panose="020B0300000000000000" pitchFamily="34" charset="-128"/>
          <a:ea typeface="Hiragino Kaku Gothic ProN W3" panose="020B0300000000000000" pitchFamily="34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15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drive.google.com/file/d/1uQojIu9KlS9badhVrBf1LRFNt-kz62vV/view?usp=sharing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JPG"/><Relationship Id="rId7" Type="http://schemas.openxmlformats.org/officeDocument/2006/relationships/image" Target="../media/image1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801.0202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"/>
          <p:cNvSpPr>
            <a:spLocks noGrp="1"/>
          </p:cNvSpPr>
          <p:nvPr>
            <p:ph type="ctrTitle"/>
          </p:nvPr>
        </p:nvSpPr>
        <p:spPr>
          <a:xfrm>
            <a:off x="736158" y="1270545"/>
            <a:ext cx="7811494" cy="1725825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Analysis of </a:t>
            </a:r>
            <a:r>
              <a:rPr lang="en-US" altLang="ja-JP" sz="2800" dirty="0" err="1"/>
              <a:t>SiW</a:t>
            </a:r>
            <a:r>
              <a:rPr lang="en-US" altLang="ja-JP" sz="2800" dirty="0"/>
              <a:t>-ECAL technological prototype beam test with electron beam</a:t>
            </a:r>
            <a:endParaRPr lang="ja-JP" altLang="en-US" sz="2800" dirty="0"/>
          </a:p>
        </p:txBody>
      </p:sp>
      <p:sp>
        <p:nvSpPr>
          <p:cNvPr id="12" name="サブタイトル 2"/>
          <p:cNvSpPr>
            <a:spLocks noGrp="1"/>
          </p:cNvSpPr>
          <p:nvPr>
            <p:ph type="subTitle" idx="1"/>
          </p:nvPr>
        </p:nvSpPr>
        <p:spPr>
          <a:xfrm>
            <a:off x="822960" y="3583067"/>
            <a:ext cx="7543800" cy="1386497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sz="2400" cap="none" dirty="0"/>
              <a:t>Y. </a:t>
            </a:r>
            <a:r>
              <a:rPr lang="en-US" altLang="ja-JP" sz="2400" cap="none" dirty="0" err="1"/>
              <a:t>Kato</a:t>
            </a:r>
            <a:r>
              <a:rPr lang="en-US" altLang="ja-JP" sz="2400" cap="none" baseline="30000" dirty="0" err="1"/>
              <a:t>B</a:t>
            </a:r>
            <a:r>
              <a:rPr lang="en-US" altLang="ja-JP" sz="2400" cap="none" dirty="0"/>
              <a:t>, K. </a:t>
            </a:r>
            <a:r>
              <a:rPr lang="en-US" altLang="ja-JP" sz="2400" cap="none" dirty="0" err="1"/>
              <a:t>Goto</a:t>
            </a:r>
            <a:r>
              <a:rPr lang="en-US" altLang="ja-JP" sz="2400" cap="none" baseline="30000" dirty="0" err="1"/>
              <a:t>A</a:t>
            </a:r>
            <a:r>
              <a:rPr lang="en-US" altLang="ja-JP" sz="2400" cap="none" dirty="0"/>
              <a:t>, T. </a:t>
            </a:r>
            <a:r>
              <a:rPr lang="en-US" altLang="ja-JP" sz="2400" cap="none" dirty="0" err="1"/>
              <a:t>Suehara</a:t>
            </a:r>
            <a:r>
              <a:rPr lang="en-US" altLang="ja-JP" sz="2400" cap="none" baseline="30000" dirty="0" err="1"/>
              <a:t>A</a:t>
            </a:r>
            <a:r>
              <a:rPr lang="en-US" altLang="ja-JP" sz="2400" cap="none" dirty="0"/>
              <a:t> </a:t>
            </a:r>
          </a:p>
          <a:p>
            <a:r>
              <a:rPr lang="en-US" altLang="ja-JP" sz="2400" cap="none" dirty="0"/>
              <a:t>and ILD </a:t>
            </a:r>
            <a:r>
              <a:rPr lang="en-US" altLang="ja-JP" sz="2400" cap="none" dirty="0" err="1"/>
              <a:t>SiW</a:t>
            </a:r>
            <a:r>
              <a:rPr lang="en-US" altLang="ja-JP" sz="2400" cap="none" dirty="0"/>
              <a:t>-ECAL group</a:t>
            </a:r>
          </a:p>
          <a:p>
            <a:r>
              <a:rPr lang="en-US" altLang="ja-JP" sz="2400" cap="none" dirty="0"/>
              <a:t>Kyushu </a:t>
            </a:r>
            <a:r>
              <a:rPr lang="en-US" altLang="ja-JP" sz="2400" cap="none" dirty="0" err="1"/>
              <a:t>University</a:t>
            </a:r>
            <a:r>
              <a:rPr lang="en-US" altLang="ja-JP" sz="2400" cap="none" baseline="30000" dirty="0" err="1"/>
              <a:t>A</a:t>
            </a:r>
            <a:endParaRPr lang="en-US" altLang="ja-JP" sz="2400" cap="none" baseline="30000" dirty="0"/>
          </a:p>
          <a:p>
            <a:r>
              <a:rPr lang="en-US" altLang="ja-JP" sz="2400" cap="none" dirty="0"/>
              <a:t>The University of </a:t>
            </a:r>
            <a:r>
              <a:rPr lang="en-US" altLang="ja-JP" sz="2400" cap="none" dirty="0" err="1"/>
              <a:t>Tokyo</a:t>
            </a:r>
            <a:r>
              <a:rPr lang="en-US" altLang="ja-JP" sz="2400" cap="none" baseline="30000" dirty="0" err="1"/>
              <a:t>B</a:t>
            </a:r>
            <a:endParaRPr lang="en-US" altLang="ja-JP" sz="2400" cap="none" baseline="30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82126" y="5679120"/>
            <a:ext cx="3433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LCWS2019 @ Sendai, Japan</a:t>
            </a:r>
          </a:p>
          <a:p>
            <a:pPr algn="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     29</a:t>
            </a:r>
            <a:r>
              <a:rPr kumimoji="1" lang="en-US" altLang="ja-JP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th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 </a:t>
            </a:r>
            <a:r>
              <a: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Oct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. 2019</a:t>
            </a:r>
            <a:endParaRPr kumimoji="1" lang="ja-JP" altLang="en-US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298" y="203295"/>
            <a:ext cx="2743200" cy="88605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801200" y="6430782"/>
            <a:ext cx="334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err="1">
                <a:solidFill>
                  <a:schemeClr val="bg1">
                    <a:lumMod val="8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katou@icepp.s.u-tokyo.ac.jp</a:t>
            </a:r>
            <a:endParaRPr kumimoji="1" lang="ja-JP" altLang="en-US" dirty="0">
              <a:solidFill>
                <a:schemeClr val="bg1">
                  <a:lumMod val="8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7FFD760-F5A3-2845-8578-383FB2734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75" y="88070"/>
            <a:ext cx="1697799" cy="175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747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C6F24-BF82-8848-BA2C-4468037BD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Beam Test 2019 @ DESY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04A39D-06BC-3C47-910B-C140D0F03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7543800" cy="3220938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 </a:t>
            </a:r>
            <a:r>
              <a:rPr lang="en-US" altLang="ja-JP" sz="2000" dirty="0"/>
              <a:t>Beam time:</a:t>
            </a:r>
            <a:endParaRPr kumimoji="1" lang="en-US" altLang="ja-JP" sz="2000" dirty="0"/>
          </a:p>
          <a:p>
            <a:pPr lvl="1"/>
            <a:r>
              <a:rPr kumimoji="1" lang="en-US" altLang="ja-JP" sz="1800" dirty="0"/>
              <a:t>24</a:t>
            </a:r>
            <a:r>
              <a:rPr kumimoji="1" lang="en-US" altLang="ja-JP" sz="1800" baseline="30000" dirty="0"/>
              <a:t>th</a:t>
            </a:r>
            <a:r>
              <a:rPr kumimoji="1" lang="en-US" altLang="ja-JP" sz="1800" dirty="0"/>
              <a:t> June - 7</a:t>
            </a:r>
            <a:r>
              <a:rPr kumimoji="1" lang="en-US" altLang="ja-JP" sz="1800" baseline="30000" dirty="0"/>
              <a:t>th</a:t>
            </a:r>
            <a:r>
              <a:rPr kumimoji="1" lang="en-US" altLang="ja-JP" sz="1800" dirty="0"/>
              <a:t> July at </a:t>
            </a:r>
            <a:r>
              <a:rPr lang="en-US" altLang="ja-JP" sz="1800" dirty="0"/>
              <a:t>DESY test beam facility</a:t>
            </a:r>
          </a:p>
          <a:p>
            <a:pPr lvl="1"/>
            <a:r>
              <a:rPr kumimoji="1" lang="en-US" altLang="ja-JP" sz="1800" dirty="0"/>
              <a:t>e</a:t>
            </a:r>
            <a:r>
              <a:rPr kumimoji="1" lang="en-US" altLang="ja-JP" sz="1800" baseline="30000" dirty="0"/>
              <a:t>-</a:t>
            </a:r>
            <a:r>
              <a:rPr kumimoji="1" lang="en-US" altLang="ja-JP" sz="1800" dirty="0"/>
              <a:t> beam: 1 - 5 GeV</a:t>
            </a:r>
          </a:p>
          <a:p>
            <a:r>
              <a:rPr lang="en-US" altLang="ja-JP" sz="2000" dirty="0"/>
              <a:t> Objectives:</a:t>
            </a:r>
          </a:p>
          <a:p>
            <a:pPr lvl="1"/>
            <a:r>
              <a:rPr lang="en-US" altLang="ja-JP" sz="1800" dirty="0"/>
              <a:t>Comparison of ASU based on BGA and based on Chip-On-Board (COB)</a:t>
            </a:r>
          </a:p>
          <a:p>
            <a:pPr lvl="1"/>
            <a:r>
              <a:rPr lang="en-US" altLang="ja-JP" sz="1800" dirty="0"/>
              <a:t>Test of new SL-Boards</a:t>
            </a:r>
            <a:endParaRPr kumimoji="1" lang="en-US" altLang="ja-JP" sz="1800" dirty="0"/>
          </a:p>
          <a:p>
            <a:pPr lvl="1"/>
            <a:r>
              <a:rPr lang="en-US" altLang="ja-JP" sz="1800" b="1" u="sng" dirty="0"/>
              <a:t>Validation of FEV13-Jp</a:t>
            </a:r>
            <a:r>
              <a:rPr lang="en-US" altLang="ja-JP" sz="1800" dirty="0"/>
              <a:t> </a:t>
            </a:r>
            <a:r>
              <a:rPr lang="ja-JP" altLang="en-US" sz="1800">
                <a:solidFill>
                  <a:srgbClr val="FF0000"/>
                </a:solidFill>
              </a:rPr>
              <a:t>←</a:t>
            </a:r>
            <a:r>
              <a:rPr lang="en-US" altLang="ja-JP" sz="1800" dirty="0">
                <a:solidFill>
                  <a:srgbClr val="FF0000"/>
                </a:solidFill>
              </a:rPr>
              <a:t> Target of this talk</a:t>
            </a:r>
            <a:endParaRPr lang="en-US" altLang="ja-JP" sz="1800" b="1" u="sng" dirty="0">
              <a:solidFill>
                <a:srgbClr val="FF0000"/>
              </a:solidFill>
            </a:endParaRPr>
          </a:p>
          <a:p>
            <a:r>
              <a:rPr lang="en-US" altLang="ja-JP" sz="2000" dirty="0"/>
              <a:t> Programs:</a:t>
            </a:r>
          </a:p>
          <a:p>
            <a:pPr lvl="1"/>
            <a:endParaRPr lang="en-US" altLang="ja-JP" dirty="0"/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2401B0-3984-EA42-A5DE-3082CA5D7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58A3D0-567E-DC41-AB9D-9A23611F9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4888C7-C226-534E-932A-EB06F16F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B8DAC99-010C-414D-A310-B8C3D3C39505}"/>
              </a:ext>
            </a:extLst>
          </p:cNvPr>
          <p:cNvSpPr txBox="1"/>
          <p:nvPr/>
        </p:nvSpPr>
        <p:spPr>
          <a:xfrm>
            <a:off x="1033153" y="4189962"/>
            <a:ext cx="3740728" cy="1720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E48312"/>
              </a:buClr>
              <a:buSzPct val="100000"/>
            </a:pPr>
            <a:r>
              <a:rPr kumimoji="1" lang="en-US" altLang="ja-JP" sz="2000" u="sng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MIP program </a:t>
            </a:r>
            <a:r>
              <a:rPr kumimoji="1" lang="en-US" altLang="ja-JP" u="sng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(w/o Tungsten)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b="1" u="sng" dirty="0">
                <a:solidFill>
                  <a:srgbClr val="000000">
                    <a:lumMod val="75000"/>
                    <a:lumOff val="25000"/>
                  </a:srgbClr>
                </a:solidFill>
                <a:uFill>
                  <a:solidFill>
                    <a:srgbClr val="FF0000"/>
                  </a:solidFill>
                </a:uFill>
                <a:latin typeface="Hiragino Kaku Gothic ProN W3" charset="-128"/>
                <a:ea typeface="Hiragino Kaku Gothic ProN W3" charset="-128"/>
              </a:rPr>
              <a:t>Position scan for MIP calibration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b="1" u="sng" dirty="0">
                <a:solidFill>
                  <a:srgbClr val="000000">
                    <a:lumMod val="75000"/>
                    <a:lumOff val="25000"/>
                  </a:srgbClr>
                </a:solidFill>
                <a:uFill>
                  <a:solidFill>
                    <a:srgbClr val="FF0000"/>
                  </a:solidFill>
                </a:uFill>
                <a:latin typeface="Hiragino Kaku Gothic ProN W3" charset="-128"/>
                <a:ea typeface="Hiragino Kaku Gothic ProN W3" charset="-128"/>
              </a:rPr>
              <a:t>TDC test</a:t>
            </a:r>
            <a:endParaRPr kumimoji="1" lang="en-US" altLang="ja-JP" sz="1600" dirty="0">
              <a:solidFill>
                <a:srgbClr val="000000">
                  <a:lumMod val="75000"/>
                  <a:lumOff val="25000"/>
                </a:srgbClr>
              </a:solidFill>
              <a:latin typeface="Hiragino Kaku Gothic ProN W3" charset="-128"/>
              <a:ea typeface="Hiragino Kaku Gothic ProN W3" charset="-128"/>
            </a:endParaRP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Angled beam: 25 deg.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b="1" u="sng" dirty="0">
                <a:solidFill>
                  <a:srgbClr val="000000">
                    <a:lumMod val="75000"/>
                    <a:lumOff val="25000"/>
                  </a:srgbClr>
                </a:solidFill>
                <a:uFill>
                  <a:solidFill>
                    <a:srgbClr val="FF9300"/>
                  </a:solidFill>
                </a:uFill>
                <a:latin typeface="Hiragino Kaku Gothic ProN W3" charset="-128"/>
                <a:ea typeface="Hiragino Kaku Gothic ProN W3" charset="-128"/>
              </a:rPr>
              <a:t>Retriggering / double pedestal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7B3897-8D92-6A4E-9DF1-18E8B9F7B468}"/>
              </a:ext>
            </a:extLst>
          </p:cNvPr>
          <p:cNvSpPr txBox="1"/>
          <p:nvPr/>
        </p:nvSpPr>
        <p:spPr>
          <a:xfrm>
            <a:off x="4960321" y="4189962"/>
            <a:ext cx="4004622" cy="15547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rgbClr val="E48312"/>
              </a:buClr>
              <a:buSzPct val="100000"/>
            </a:pPr>
            <a:r>
              <a:rPr kumimoji="1" lang="en-US" altLang="ja-JP" sz="2000" u="sng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Shower program </a:t>
            </a:r>
            <a:r>
              <a:rPr kumimoji="1" lang="en-US" altLang="ja-JP" u="sng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(w/ Tungsten)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b="1" u="sng" dirty="0">
                <a:solidFill>
                  <a:srgbClr val="000000">
                    <a:lumMod val="75000"/>
                    <a:lumOff val="25000"/>
                  </a:srgbClr>
                </a:solidFill>
                <a:uFill>
                  <a:solidFill>
                    <a:srgbClr val="FF0000"/>
                  </a:solidFill>
                </a:uFill>
                <a:latin typeface="Hiragino Kaku Gothic ProN W3" charset="-128"/>
                <a:ea typeface="Hiragino Kaku Gothic ProN W3" charset="-128"/>
              </a:rPr>
              <a:t>Energy measurement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Response from large signal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TDC / auto gain</a:t>
            </a:r>
          </a:p>
          <a:p>
            <a:pPr marL="288036" lvl="1" indent="-137160" defTabSz="685800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rgbClr val="E48312"/>
              </a:buClr>
              <a:buFont typeface="Calibri" pitchFamily="34" charset="0"/>
              <a:buChar char="◦"/>
            </a:pPr>
            <a:r>
              <a:rPr kumimoji="1" lang="en-US" altLang="ja-JP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Hiragino Kaku Gothic ProN W3" charset="-128"/>
                <a:ea typeface="Hiragino Kaku Gothic ProN W3" charset="-128"/>
              </a:rPr>
              <a:t>Edge effect</a:t>
            </a:r>
          </a:p>
        </p:txBody>
      </p:sp>
    </p:spTree>
    <p:extLst>
      <p:ext uri="{BB962C8B-B14F-4D97-AF65-F5344CB8AC3E}">
        <p14:creationId xmlns:p14="http://schemas.microsoft.com/office/powerpoint/2010/main" val="2491738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2A36AB-89EE-8B4D-8AB1-50BA45A31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17738"/>
          </a:xfrm>
        </p:spPr>
        <p:txBody>
          <a:bodyPr/>
          <a:lstStyle/>
          <a:p>
            <a:r>
              <a:rPr kumimoji="1" lang="en-US" altLang="ja-JP" dirty="0"/>
              <a:t>Setup for Beam Test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8B04C9-6B7A-C94B-A1C5-1C9F87894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/>
              <a:t> Devices: 2 types of readouts</a:t>
            </a:r>
          </a:p>
          <a:p>
            <a:pPr lvl="1"/>
            <a:r>
              <a:rPr kumimoji="1" lang="en-US" altLang="ja-JP" sz="1600" dirty="0"/>
              <a:t>DIF</a:t>
            </a:r>
            <a:r>
              <a:rPr kumimoji="1" lang="ja-JP" altLang="en-US" sz="1600"/>
              <a:t> </a:t>
            </a:r>
            <a:r>
              <a:rPr kumimoji="1" lang="en-US" altLang="ja-JP" sz="1600" dirty="0"/>
              <a:t>based slabs: FEV13-Jp × 5</a:t>
            </a:r>
          </a:p>
          <a:p>
            <a:pPr lvl="1"/>
            <a:r>
              <a:rPr kumimoji="1" lang="en-US" altLang="ja-JP" sz="1600" dirty="0"/>
              <a:t>SLB based slabs: </a:t>
            </a:r>
          </a:p>
          <a:p>
            <a:pPr lvl="2"/>
            <a:r>
              <a:rPr lang="en-US" altLang="ja-JP" sz="1600" dirty="0"/>
              <a:t>COB × 2</a:t>
            </a:r>
          </a:p>
          <a:p>
            <a:pPr lvl="2"/>
            <a:r>
              <a:rPr lang="en-US" altLang="ja-JP" sz="1600" dirty="0"/>
              <a:t>FEV12 × 2</a:t>
            </a:r>
          </a:p>
          <a:p>
            <a:r>
              <a:rPr lang="en-US" altLang="ja-JP" sz="2000" dirty="0"/>
              <a:t> Absorber: Tungsten</a:t>
            </a:r>
          </a:p>
          <a:p>
            <a:pPr lvl="1"/>
            <a:r>
              <a:rPr lang="en-US" altLang="ja-JP" dirty="0"/>
              <a:t>X</a:t>
            </a:r>
            <a:r>
              <a:rPr lang="en-US" altLang="ja-JP" baseline="-25000" dirty="0"/>
              <a:t>0</a:t>
            </a:r>
            <a:r>
              <a:rPr lang="en-US" altLang="ja-JP" dirty="0"/>
              <a:t> = 3.5 mm, R</a:t>
            </a:r>
            <a:r>
              <a:rPr lang="en-US" altLang="ja-JP" baseline="-25000" dirty="0"/>
              <a:t>M</a:t>
            </a:r>
            <a:r>
              <a:rPr lang="en-US" altLang="ja-JP" dirty="0"/>
              <a:t> = 9 mm, </a:t>
            </a:r>
            <a:r>
              <a:rPr lang="el-GR" altLang="ja-JP" dirty="0"/>
              <a:t>λ</a:t>
            </a:r>
            <a:r>
              <a:rPr lang="en-US" altLang="ja-JP" baseline="-25000" dirty="0"/>
              <a:t>0</a:t>
            </a:r>
            <a:r>
              <a:rPr lang="en-US" altLang="ja-JP" dirty="0"/>
              <a:t> = 96 mm </a:t>
            </a:r>
            <a:endParaRPr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ECDBD2-AFF5-7A4C-95CE-2D391C3D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B039EA-31A3-E541-A2CA-2DCB2E8FC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43AC26-5B64-C045-95A9-D9F7B5AE2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79B3E5E-F205-7B44-850F-546450959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4860" y="3401530"/>
            <a:ext cx="4445972" cy="2894750"/>
          </a:xfrm>
          <a:prstGeom prst="rect">
            <a:avLst/>
          </a:prstGeom>
        </p:spPr>
      </p:pic>
      <p:sp>
        <p:nvSpPr>
          <p:cNvPr id="9" name="下矢印 8">
            <a:extLst>
              <a:ext uri="{FF2B5EF4-FFF2-40B4-BE49-F238E27FC236}">
                <a16:creationId xmlns:a16="http://schemas.microsoft.com/office/drawing/2014/main" id="{D457AA63-F3E4-EA44-A457-25D980751CF0}"/>
              </a:ext>
            </a:extLst>
          </p:cNvPr>
          <p:cNvSpPr/>
          <p:nvPr/>
        </p:nvSpPr>
        <p:spPr>
          <a:xfrm rot="2243830">
            <a:off x="7010400" y="3470863"/>
            <a:ext cx="471055" cy="2195706"/>
          </a:xfrm>
          <a:prstGeom prst="downArrow">
            <a:avLst>
              <a:gd name="adj1" fmla="val 21014"/>
              <a:gd name="adj2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A51F8B0-60C9-694A-A972-1BD595A8AF82}"/>
              </a:ext>
            </a:extLst>
          </p:cNvPr>
          <p:cNvGrpSpPr/>
          <p:nvPr/>
        </p:nvGrpSpPr>
        <p:grpSpPr>
          <a:xfrm>
            <a:off x="678868" y="3489607"/>
            <a:ext cx="3962388" cy="2851033"/>
            <a:chOff x="678868" y="3489607"/>
            <a:chExt cx="3962388" cy="2851033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09A4A31-63F4-A747-81A2-4544BD01C264}"/>
                </a:ext>
              </a:extLst>
            </p:cNvPr>
            <p:cNvSpPr/>
            <p:nvPr/>
          </p:nvSpPr>
          <p:spPr>
            <a:xfrm>
              <a:off x="1191493" y="3560433"/>
              <a:ext cx="72000" cy="194635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B8DCD12D-DF8A-304C-B40E-5D02BC315F21}"/>
                </a:ext>
              </a:extLst>
            </p:cNvPr>
            <p:cNvSpPr/>
            <p:nvPr/>
          </p:nvSpPr>
          <p:spPr>
            <a:xfrm>
              <a:off x="2590806" y="3560433"/>
              <a:ext cx="72000" cy="19463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373BC580-3007-8945-B172-EFFB3073AD6A}"/>
                </a:ext>
              </a:extLst>
            </p:cNvPr>
            <p:cNvSpPr/>
            <p:nvPr/>
          </p:nvSpPr>
          <p:spPr>
            <a:xfrm>
              <a:off x="1496293" y="3560433"/>
              <a:ext cx="72000" cy="194635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FA5E204-14DB-8C4D-A5F0-0AC858908511}"/>
                </a:ext>
              </a:extLst>
            </p:cNvPr>
            <p:cNvSpPr/>
            <p:nvPr/>
          </p:nvSpPr>
          <p:spPr>
            <a:xfrm>
              <a:off x="2895606" y="3560433"/>
              <a:ext cx="72000" cy="19463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A65CF4DC-E666-8A44-A588-91ACF805EC52}"/>
                </a:ext>
              </a:extLst>
            </p:cNvPr>
            <p:cNvSpPr/>
            <p:nvPr/>
          </p:nvSpPr>
          <p:spPr>
            <a:xfrm>
              <a:off x="1801093" y="3560433"/>
              <a:ext cx="72000" cy="194635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7D5233D-70AE-CE42-8327-D846EE140C1D}"/>
                </a:ext>
              </a:extLst>
            </p:cNvPr>
            <p:cNvSpPr/>
            <p:nvPr/>
          </p:nvSpPr>
          <p:spPr>
            <a:xfrm>
              <a:off x="3200406" y="3560433"/>
              <a:ext cx="72000" cy="19463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D1EF64A-D182-8547-9D41-58E25D3902CC}"/>
                </a:ext>
              </a:extLst>
            </p:cNvPr>
            <p:cNvSpPr/>
            <p:nvPr/>
          </p:nvSpPr>
          <p:spPr>
            <a:xfrm>
              <a:off x="2105893" y="3560433"/>
              <a:ext cx="72000" cy="194635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A784AA-3854-DC4E-99F9-4610E1DA4F22}"/>
                </a:ext>
              </a:extLst>
            </p:cNvPr>
            <p:cNvSpPr/>
            <p:nvPr/>
          </p:nvSpPr>
          <p:spPr>
            <a:xfrm>
              <a:off x="3505206" y="3560433"/>
              <a:ext cx="72000" cy="19463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9C0FA6D0-7269-6B49-AF50-F921CB00D95E}"/>
                </a:ext>
              </a:extLst>
            </p:cNvPr>
            <p:cNvSpPr/>
            <p:nvPr/>
          </p:nvSpPr>
          <p:spPr>
            <a:xfrm>
              <a:off x="2285998" y="3560433"/>
              <a:ext cx="72000" cy="19463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7C108343-024D-B749-B553-12DF8DA4F437}"/>
                </a:ext>
              </a:extLst>
            </p:cNvPr>
            <p:cNvSpPr/>
            <p:nvPr/>
          </p:nvSpPr>
          <p:spPr>
            <a:xfrm>
              <a:off x="2438393" y="3489608"/>
              <a:ext cx="72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FD7E95A-8B1F-0845-B48C-27C98EC6FD24}"/>
                </a:ext>
              </a:extLst>
            </p:cNvPr>
            <p:cNvSpPr/>
            <p:nvPr/>
          </p:nvSpPr>
          <p:spPr>
            <a:xfrm>
              <a:off x="2743193" y="3489608"/>
              <a:ext cx="72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9A19B814-A469-A646-A05D-12E5D1A6CC73}"/>
                </a:ext>
              </a:extLst>
            </p:cNvPr>
            <p:cNvSpPr/>
            <p:nvPr/>
          </p:nvSpPr>
          <p:spPr>
            <a:xfrm>
              <a:off x="3061848" y="3489608"/>
              <a:ext cx="36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AF09F09C-B2E6-964A-80AC-BD24AA62BB1B}"/>
                </a:ext>
              </a:extLst>
            </p:cNvPr>
            <p:cNvSpPr/>
            <p:nvPr/>
          </p:nvSpPr>
          <p:spPr>
            <a:xfrm>
              <a:off x="3366648" y="3489608"/>
              <a:ext cx="36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3707345-F00C-2F4B-B377-11A513997B7A}"/>
                </a:ext>
              </a:extLst>
            </p:cNvPr>
            <p:cNvSpPr/>
            <p:nvPr/>
          </p:nvSpPr>
          <p:spPr>
            <a:xfrm>
              <a:off x="1343878" y="3489607"/>
              <a:ext cx="36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B0997EA-FF40-E54C-99F0-57B70F00E504}"/>
                </a:ext>
              </a:extLst>
            </p:cNvPr>
            <p:cNvSpPr/>
            <p:nvPr/>
          </p:nvSpPr>
          <p:spPr>
            <a:xfrm>
              <a:off x="1662533" y="3489607"/>
              <a:ext cx="36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B97069C8-11FA-204B-B204-86530C7718F3}"/>
                </a:ext>
              </a:extLst>
            </p:cNvPr>
            <p:cNvSpPr/>
            <p:nvPr/>
          </p:nvSpPr>
          <p:spPr>
            <a:xfrm>
              <a:off x="1953478" y="3489607"/>
              <a:ext cx="72000" cy="20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下矢印 25">
              <a:extLst>
                <a:ext uri="{FF2B5EF4-FFF2-40B4-BE49-F238E27FC236}">
                  <a16:creationId xmlns:a16="http://schemas.microsoft.com/office/drawing/2014/main" id="{98CDE574-8553-1140-8A80-E55AB95454BA}"/>
                </a:ext>
              </a:extLst>
            </p:cNvPr>
            <p:cNvSpPr/>
            <p:nvPr/>
          </p:nvSpPr>
          <p:spPr>
            <a:xfrm rot="5400000">
              <a:off x="2206142" y="2769313"/>
              <a:ext cx="471055" cy="3525604"/>
            </a:xfrm>
            <a:prstGeom prst="downArrow">
              <a:avLst>
                <a:gd name="adj1" fmla="val 21014"/>
                <a:gd name="adj2" fmla="val 5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D0F795D-CF0F-534F-900B-3FD7102C34FF}"/>
                </a:ext>
              </a:extLst>
            </p:cNvPr>
            <p:cNvSpPr txBox="1"/>
            <p:nvPr/>
          </p:nvSpPr>
          <p:spPr>
            <a:xfrm>
              <a:off x="858980" y="5666504"/>
              <a:ext cx="1590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Clr>
                  <a:schemeClr val="accent5">
                    <a:lumMod val="75000"/>
                  </a:schemeClr>
                </a:buClr>
                <a:buFont typeface="Wingdings" pitchFamily="2" charset="2"/>
                <a:buChar char="n"/>
              </a:pPr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SLB slabs</a:t>
              </a:r>
              <a:endPara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4E633D4-3B21-9144-AD2B-432253CBEBB4}"/>
                </a:ext>
              </a:extLst>
            </p:cNvPr>
            <p:cNvSpPr txBox="1"/>
            <p:nvPr/>
          </p:nvSpPr>
          <p:spPr>
            <a:xfrm>
              <a:off x="2356992" y="5666501"/>
              <a:ext cx="1503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Clr>
                  <a:schemeClr val="accent1"/>
                </a:buClr>
                <a:buFont typeface="Wingdings" pitchFamily="2" charset="2"/>
                <a:buChar char="n"/>
              </a:pPr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DIF slabs</a:t>
              </a:r>
              <a:endPara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DDF3343-42B6-334E-883A-058FCF91B91E}"/>
                </a:ext>
              </a:extLst>
            </p:cNvPr>
            <p:cNvSpPr txBox="1"/>
            <p:nvPr/>
          </p:nvSpPr>
          <p:spPr>
            <a:xfrm>
              <a:off x="856244" y="5971308"/>
              <a:ext cx="3785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Clr>
                  <a:schemeClr val="bg1">
                    <a:lumMod val="65000"/>
                  </a:schemeClr>
                </a:buClr>
                <a:buFont typeface="Wingdings" pitchFamily="2" charset="2"/>
                <a:buChar char="n"/>
              </a:pPr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Tungsten (2.1 mm / 4.2 mm)</a:t>
              </a:r>
              <a:endPara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4153212-D4D0-014B-BE62-9AD94D08A300}"/>
                </a:ext>
              </a:extLst>
            </p:cNvPr>
            <p:cNvSpPr txBox="1"/>
            <p:nvPr/>
          </p:nvSpPr>
          <p:spPr>
            <a:xfrm>
              <a:off x="3711190" y="3962335"/>
              <a:ext cx="4924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b="1" dirty="0">
                  <a:solidFill>
                    <a:srgbClr val="0090FF"/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e</a:t>
              </a:r>
              <a:r>
                <a:rPr kumimoji="1" lang="en-US" altLang="ja-JP" sz="2800" b="1" baseline="30000" dirty="0">
                  <a:solidFill>
                    <a:srgbClr val="0090FF"/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-</a:t>
              </a:r>
              <a:endParaRPr kumimoji="1" lang="ja-JP" altLang="en-US" sz="2800" b="1" baseline="30000" dirty="0">
                <a:solidFill>
                  <a:srgbClr val="0090FF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374258-F37B-C34F-BC4E-3A65CDF3B6E5}"/>
              </a:ext>
            </a:extLst>
          </p:cNvPr>
          <p:cNvSpPr txBox="1"/>
          <p:nvPr/>
        </p:nvSpPr>
        <p:spPr>
          <a:xfrm>
            <a:off x="7783692" y="3270103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74F4FF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</a:t>
            </a:r>
            <a:r>
              <a:rPr kumimoji="1" lang="en-US" altLang="ja-JP" sz="2800" b="1" baseline="30000" dirty="0">
                <a:solidFill>
                  <a:srgbClr val="74F4FF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-</a:t>
            </a:r>
            <a:endParaRPr kumimoji="1" lang="ja-JP" altLang="en-US" sz="2800" b="1" baseline="30000" dirty="0">
              <a:solidFill>
                <a:srgbClr val="74F4FF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D133A63F-DE15-644A-A3FE-92E15030D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753" y="1083772"/>
            <a:ext cx="2998042" cy="2248531"/>
          </a:xfrm>
          <a:prstGeom prst="rect">
            <a:avLst/>
          </a:prstGeom>
        </p:spPr>
      </p:pic>
      <p:sp>
        <p:nvSpPr>
          <p:cNvPr id="34" name="下矢印 33">
            <a:extLst>
              <a:ext uri="{FF2B5EF4-FFF2-40B4-BE49-F238E27FC236}">
                <a16:creationId xmlns:a16="http://schemas.microsoft.com/office/drawing/2014/main" id="{54E1322A-9B65-624A-AF4E-35C9F2F240F8}"/>
              </a:ext>
            </a:extLst>
          </p:cNvPr>
          <p:cNvSpPr/>
          <p:nvPr/>
        </p:nvSpPr>
        <p:spPr>
          <a:xfrm rot="9156240">
            <a:off x="6623366" y="2639639"/>
            <a:ext cx="388960" cy="705848"/>
          </a:xfrm>
          <a:prstGeom prst="downArrow">
            <a:avLst>
              <a:gd name="adj1" fmla="val 29487"/>
              <a:gd name="adj2" fmla="val 5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857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945F7A-F959-9B48-9AC4-4814E44E9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Procedure for Energy Measurement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C6A036-27FE-384D-AB84-AD5174372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u="sng" dirty="0"/>
              <a:t>Single Slab Analysis</a:t>
            </a:r>
          </a:p>
          <a:p>
            <a:pPr marL="562356" lvl="1" indent="-342900">
              <a:buFont typeface="+mj-lt"/>
              <a:buAutoNum type="arabicPeriod"/>
            </a:pPr>
            <a:r>
              <a:rPr lang="en-US" altLang="ja-JP" sz="2000" dirty="0"/>
              <a:t>Trigger adjustment &amp; M</a:t>
            </a:r>
            <a:r>
              <a:rPr kumimoji="1" lang="en-US" altLang="ja-JP" sz="2000" dirty="0"/>
              <a:t>asking of noisy channels </a:t>
            </a:r>
          </a:p>
          <a:p>
            <a:pPr marL="562356" lvl="1" indent="-342900">
              <a:buFont typeface="+mj-lt"/>
              <a:buAutoNum type="arabicPeriod"/>
            </a:pPr>
            <a:r>
              <a:rPr kumimoji="1" lang="en-US" altLang="ja-JP" sz="2000" dirty="0"/>
              <a:t>Pedestal calibration</a:t>
            </a:r>
          </a:p>
          <a:p>
            <a:pPr marL="356616" lvl="2" indent="0">
              <a:buNone/>
            </a:pPr>
            <a:r>
              <a:rPr kumimoji="1" lang="en-US" altLang="ja-JP" sz="1600" dirty="0"/>
              <a:t>16 chips × 64 channels × 15 memories</a:t>
            </a:r>
          </a:p>
          <a:p>
            <a:pPr marL="562356" lvl="1" indent="-342900">
              <a:buFont typeface="+mj-lt"/>
              <a:buAutoNum type="arabicPeriod"/>
            </a:pPr>
            <a:r>
              <a:rPr kumimoji="1" lang="en-US" altLang="ja-JP" sz="2000" dirty="0"/>
              <a:t>Gain calibration using MIP</a:t>
            </a:r>
          </a:p>
          <a:p>
            <a:pPr marL="356616" lvl="2" indent="0">
              <a:buNone/>
            </a:pPr>
            <a:r>
              <a:rPr lang="en-US" altLang="ja-JP" sz="1600" dirty="0"/>
              <a:t>16 chips × 64 channels</a:t>
            </a:r>
          </a:p>
          <a:p>
            <a:pPr marL="448056" lvl="1" indent="-228600">
              <a:buFont typeface="+mj-lt"/>
              <a:buAutoNum type="arabicPeriod"/>
            </a:pPr>
            <a:r>
              <a:rPr lang="en-US" altLang="ja-JP" sz="2000" dirty="0"/>
              <a:t> (TDC calibration using test pulse)</a:t>
            </a:r>
          </a:p>
          <a:p>
            <a:pPr marL="356616" lvl="2" indent="0">
              <a:buNone/>
            </a:pPr>
            <a:r>
              <a:rPr kumimoji="1" lang="en-US" altLang="ja-JP" sz="1600" dirty="0"/>
              <a:t>time walk correction</a:t>
            </a:r>
          </a:p>
          <a:p>
            <a:pPr marL="0" indent="0">
              <a:buNone/>
            </a:pPr>
            <a:r>
              <a:rPr kumimoji="1" lang="en-US" altLang="ja-JP" sz="2400" u="sng" dirty="0"/>
              <a:t>Multi Slab Analysis</a:t>
            </a:r>
          </a:p>
          <a:p>
            <a:pPr marL="562356" lvl="1" indent="-342900">
              <a:buFont typeface="+mj-lt"/>
              <a:buAutoNum type="arabicPeriod"/>
            </a:pPr>
            <a:r>
              <a:rPr kumimoji="1" lang="en-US" altLang="ja-JP" sz="2000" dirty="0"/>
              <a:t>Timing coincidence </a:t>
            </a:r>
          </a:p>
          <a:p>
            <a:pPr marL="356616" lvl="2" indent="0">
              <a:buNone/>
            </a:pPr>
            <a:r>
              <a:rPr kumimoji="1" lang="en-US" altLang="ja-JP" sz="1600" dirty="0"/>
              <a:t>using bunch crossing ID (</a:t>
            </a:r>
            <a:r>
              <a:rPr lang="en-US" altLang="ja-JP" sz="1600" dirty="0"/>
              <a:t>BCID</a:t>
            </a:r>
            <a:r>
              <a:rPr kumimoji="1" lang="en-US" altLang="ja-JP" sz="1600" dirty="0"/>
              <a:t>) </a:t>
            </a:r>
            <a:r>
              <a:rPr kumimoji="1" lang="en-US" altLang="ja-JP" sz="1600" dirty="0" err="1"/>
              <a:t>Δt</a:t>
            </a:r>
            <a:r>
              <a:rPr kumimoji="1" lang="en-US" altLang="ja-JP" sz="1600" dirty="0"/>
              <a:t> = 0.2 µs</a:t>
            </a:r>
          </a:p>
          <a:p>
            <a:pPr marL="562356" lvl="1" indent="-342900">
              <a:buFont typeface="+mj-lt"/>
              <a:buAutoNum type="arabicPeriod"/>
            </a:pPr>
            <a:r>
              <a:rPr lang="en-US" altLang="ja-JP" sz="2000" dirty="0"/>
              <a:t>Event Building</a:t>
            </a:r>
            <a:endParaRPr kumimoji="1" lang="ja-JP" altLang="en-US" sz="20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783F6A-3C0E-C34E-871C-BF35CF559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F37A7F-E482-6243-8145-9951D9B8B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F18D90-C503-E14B-BB58-4FE2BCFCB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32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0B227F-2830-BB4F-91F7-DFF5329C1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Trigger Adjustment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EFF2E3-2151-114F-929B-25DE16553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3598726" cy="2534280"/>
          </a:xfrm>
        </p:spPr>
        <p:txBody>
          <a:bodyPr/>
          <a:lstStyle/>
          <a:p>
            <a:r>
              <a:rPr kumimoji="1" lang="en-US" altLang="ja-JP" dirty="0"/>
              <a:t> Threshold scan is performed for evaluation of S/</a:t>
            </a:r>
            <a:r>
              <a:rPr kumimoji="1" lang="en-US" altLang="ja-JP" dirty="0" err="1"/>
              <a:t>N</a:t>
            </a:r>
            <a:r>
              <a:rPr kumimoji="1" lang="en-US" altLang="ja-JP" baseline="-25000" dirty="0" err="1"/>
              <a:t>Trig</a:t>
            </a:r>
            <a:r>
              <a:rPr kumimoji="1" lang="en-US" altLang="ja-JP" dirty="0"/>
              <a:t> and trigger adjustment.</a:t>
            </a:r>
          </a:p>
          <a:p>
            <a:endParaRPr lang="en-US" altLang="ja-JP" dirty="0"/>
          </a:p>
          <a:p>
            <a:r>
              <a:rPr kumimoji="1" lang="en-US" altLang="ja-JP" dirty="0"/>
              <a:t> Test pulse of {4.2, 8.4, 16.8} </a:t>
            </a:r>
            <a:r>
              <a:rPr kumimoji="1" lang="en-US" altLang="ja-JP" dirty="0" err="1"/>
              <a:t>fC</a:t>
            </a:r>
            <a:r>
              <a:rPr kumimoji="1" lang="en-US" altLang="ja-JP" dirty="0"/>
              <a:t> is injected.</a:t>
            </a:r>
          </a:p>
          <a:p>
            <a:pPr lvl="1"/>
            <a:r>
              <a:rPr lang="en-US" altLang="ja-JP" dirty="0"/>
              <a:t>320 µm: 1 MIP ~ 4.2 </a:t>
            </a:r>
            <a:r>
              <a:rPr lang="en-US" altLang="ja-JP" dirty="0" err="1"/>
              <a:t>fC</a:t>
            </a:r>
            <a:endParaRPr lang="en-US" altLang="ja-JP" dirty="0"/>
          </a:p>
          <a:p>
            <a:pPr lvl="1"/>
            <a:r>
              <a:rPr kumimoji="1" lang="en-US" altLang="ja-JP" dirty="0"/>
              <a:t>650 µm: 1 MIP ~ 8.4 </a:t>
            </a:r>
            <a:r>
              <a:rPr kumimoji="1" lang="en-US" altLang="ja-JP" dirty="0" err="1"/>
              <a:t>fC</a:t>
            </a:r>
            <a:endParaRPr lang="en-US" altLang="ja-JP" dirty="0"/>
          </a:p>
          <a:p>
            <a:r>
              <a:rPr kumimoji="1" lang="en-US" altLang="ja-JP" dirty="0"/>
              <a:t> S-curve is fitted by Err-function.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432B22-BDC5-0943-A533-3207A1C98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232CEB-358E-0B4A-ACB8-80939DE5D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6FA438-0392-1A42-AB3B-BF4D5E68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4DC1490-FA01-4D49-A0B4-088CF129F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50714" y="3566319"/>
            <a:ext cx="2094010" cy="308390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C465D83-46EC-C740-9106-0C3B0348A8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22394" y="356574"/>
            <a:ext cx="2964531" cy="4365946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D1B9DE-36B1-A14D-A419-A0EC74269A32}"/>
              </a:ext>
            </a:extLst>
          </p:cNvPr>
          <p:cNvSpPr txBox="1"/>
          <p:nvPr/>
        </p:nvSpPr>
        <p:spPr>
          <a:xfrm rot="19544888">
            <a:off x="5200721" y="2217308"/>
            <a:ext cx="2594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bg1">
                    <a:lumMod val="8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3200" b="1" dirty="0">
              <a:solidFill>
                <a:schemeClr val="bg1">
                  <a:lumMod val="8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A90E713E-031C-9142-9A31-8A1F11A45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872163"/>
              </p:ext>
            </p:extLst>
          </p:nvPr>
        </p:nvGraphicFramePr>
        <p:xfrm>
          <a:off x="271641" y="4191958"/>
          <a:ext cx="449939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817">
                  <a:extLst>
                    <a:ext uri="{9D8B030D-6E8A-4147-A177-3AD203B41FA5}">
                      <a16:colId xmlns:a16="http://schemas.microsoft.com/office/drawing/2014/main" val="2172730845"/>
                    </a:ext>
                  </a:extLst>
                </a:gridCol>
                <a:gridCol w="1055191">
                  <a:extLst>
                    <a:ext uri="{9D8B030D-6E8A-4147-A177-3AD203B41FA5}">
                      <a16:colId xmlns:a16="http://schemas.microsoft.com/office/drawing/2014/main" val="4004243365"/>
                    </a:ext>
                  </a:extLst>
                </a:gridCol>
                <a:gridCol w="527596">
                  <a:extLst>
                    <a:ext uri="{9D8B030D-6E8A-4147-A177-3AD203B41FA5}">
                      <a16:colId xmlns:a16="http://schemas.microsoft.com/office/drawing/2014/main" val="3921189614"/>
                    </a:ext>
                  </a:extLst>
                </a:gridCol>
                <a:gridCol w="527596">
                  <a:extLst>
                    <a:ext uri="{9D8B030D-6E8A-4147-A177-3AD203B41FA5}">
                      <a16:colId xmlns:a16="http://schemas.microsoft.com/office/drawing/2014/main" val="2626352521"/>
                    </a:ext>
                  </a:extLst>
                </a:gridCol>
                <a:gridCol w="1055191">
                  <a:extLst>
                    <a:ext uri="{9D8B030D-6E8A-4147-A177-3AD203B41FA5}">
                      <a16:colId xmlns:a16="http://schemas.microsoft.com/office/drawing/2014/main" val="2933769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Injection [</a:t>
                      </a:r>
                      <a:r>
                        <a:rPr kumimoji="1" lang="en-US" altLang="ja-JP" b="0" i="0" dirty="0" err="1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fC</a:t>
                      </a:r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]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4.2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8.4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16.8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63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mean [DAC]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263.5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335.1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457.5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343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sigma [DAC]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11.9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10.3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4.3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931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S/</a:t>
                      </a:r>
                      <a:r>
                        <a:rPr kumimoji="1" lang="en-US" altLang="ja-JP" b="0" i="0" dirty="0" err="1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N</a:t>
                      </a:r>
                      <a:r>
                        <a:rPr kumimoji="1" lang="en-US" altLang="ja-JP" b="0" i="0" baseline="-25000" dirty="0" err="1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Trig</a:t>
                      </a:r>
                      <a:endParaRPr kumimoji="1" lang="ja-JP" altLang="en-US" b="0" i="0" baseline="-2500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6.0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11.9</a:t>
                      </a:r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b="0" i="0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980592"/>
                  </a:ext>
                </a:extLst>
              </a:tr>
            </a:tbl>
          </a:graphicData>
        </a:graphic>
      </p:graphicFrame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D672054-9ACC-754C-8C7D-7B0ED2941C24}"/>
              </a:ext>
            </a:extLst>
          </p:cNvPr>
          <p:cNvCxnSpPr/>
          <p:nvPr/>
        </p:nvCxnSpPr>
        <p:spPr>
          <a:xfrm>
            <a:off x="7340600" y="1358900"/>
            <a:ext cx="0" cy="457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E8C449F-40A3-054E-BEA3-AB42F33DA513}"/>
              </a:ext>
            </a:extLst>
          </p:cNvPr>
          <p:cNvCxnSpPr/>
          <p:nvPr/>
        </p:nvCxnSpPr>
        <p:spPr>
          <a:xfrm>
            <a:off x="6819900" y="1371600"/>
            <a:ext cx="0" cy="457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9CDF1F2-2D72-ED4D-87C6-13143C33A936}"/>
              </a:ext>
            </a:extLst>
          </p:cNvPr>
          <p:cNvCxnSpPr/>
          <p:nvPr/>
        </p:nvCxnSpPr>
        <p:spPr>
          <a:xfrm>
            <a:off x="6286500" y="1358900"/>
            <a:ext cx="0" cy="457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73AE3BC9-338B-7843-88CD-949FE1C72EFE}"/>
              </a:ext>
            </a:extLst>
          </p:cNvPr>
          <p:cNvCxnSpPr/>
          <p:nvPr/>
        </p:nvCxnSpPr>
        <p:spPr>
          <a:xfrm>
            <a:off x="5753100" y="1358900"/>
            <a:ext cx="0" cy="457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570C832-5ABA-4B4D-8A44-9665F57CD297}"/>
              </a:ext>
            </a:extLst>
          </p:cNvPr>
          <p:cNvCxnSpPr/>
          <p:nvPr/>
        </p:nvCxnSpPr>
        <p:spPr>
          <a:xfrm>
            <a:off x="5219700" y="1346200"/>
            <a:ext cx="0" cy="457200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677C880B-E300-7341-805C-D424C87599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816" y="3652250"/>
            <a:ext cx="3522419" cy="51758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21304C5-81F5-A844-A548-67F4A5177A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2754" y="1928466"/>
            <a:ext cx="2349500" cy="43180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2EA78AB-F8B0-EA47-BCDE-AD8A69408BDD}"/>
              </a:ext>
            </a:extLst>
          </p:cNvPr>
          <p:cNvSpPr txBox="1"/>
          <p:nvPr/>
        </p:nvSpPr>
        <p:spPr>
          <a:xfrm>
            <a:off x="232429" y="5688328"/>
            <a:ext cx="4852610" cy="646331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Trigger is set as 0.5 MIP of 320 µm slab:</a:t>
            </a:r>
          </a:p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  ~ 230 DAC.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6891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5FDF75-72A8-D049-B5FF-3996D7C83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Pedestal Analysis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0DEBF1-D738-2C44-8DEE-C3FA1E123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800" dirty="0"/>
              <a:t> Non-triggered ADC output </a:t>
            </a:r>
            <a:r>
              <a:rPr kumimoji="1" lang="en-US" altLang="ja-JP" sz="1400" dirty="0"/>
              <a:t>(around ~300 [ADC])</a:t>
            </a:r>
            <a:endParaRPr kumimoji="1" lang="en-US" altLang="ja-JP" sz="1800" dirty="0"/>
          </a:p>
          <a:p>
            <a:r>
              <a:rPr lang="en-US" altLang="ja-JP" sz="1800" dirty="0"/>
              <a:t> Fitted by Gaussian</a:t>
            </a:r>
            <a:endParaRPr kumimoji="1"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935615-D917-1C4F-ADBA-7C5742CA4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4B00D4-B671-3D49-AB7D-7B6ED8419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270277-BFF8-E74A-938A-86478F7F6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6F2A120-FD14-E049-BED9-72819FA2D432}"/>
              </a:ext>
            </a:extLst>
          </p:cNvPr>
          <p:cNvGrpSpPr/>
          <p:nvPr/>
        </p:nvGrpSpPr>
        <p:grpSpPr>
          <a:xfrm>
            <a:off x="1239010" y="1913639"/>
            <a:ext cx="6477023" cy="4373852"/>
            <a:chOff x="1614790" y="1537859"/>
            <a:chExt cx="6477023" cy="4373852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F917D9DB-1F9F-2F45-904D-84B3CB5E9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4790" y="1537859"/>
              <a:ext cx="6477023" cy="4373852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21D633E-BDA0-1E44-BB64-EB292B4D7B8D}"/>
                </a:ext>
              </a:extLst>
            </p:cNvPr>
            <p:cNvSpPr txBox="1"/>
            <p:nvPr/>
          </p:nvSpPr>
          <p:spPr>
            <a:xfrm>
              <a:off x="3215990" y="2604571"/>
              <a:ext cx="1920719" cy="64633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pedestal peak</a:t>
              </a:r>
            </a:p>
            <a:p>
              <a:pPr algn="ctr"/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(non-triggered)</a:t>
              </a:r>
              <a:endPara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56D8FC06-F06F-FF44-8741-8DF3F1B43AB0}"/>
                </a:ext>
              </a:extLst>
            </p:cNvPr>
            <p:cNvSpPr txBox="1"/>
            <p:nvPr/>
          </p:nvSpPr>
          <p:spPr>
            <a:xfrm>
              <a:off x="4301083" y="4277337"/>
              <a:ext cx="1443024" cy="646331"/>
            </a:xfrm>
            <a:prstGeom prst="rect">
              <a:avLst/>
            </a:prstGeom>
            <a:noFill/>
            <a:ln w="38100">
              <a:solidFill>
                <a:srgbClr val="FF94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MIP events</a:t>
              </a:r>
            </a:p>
            <a:p>
              <a:pPr algn="ctr"/>
              <a:r>
                <a:rPr kumimoji="1" lang="en-US" altLang="ja-JP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(triggered)</a:t>
              </a:r>
              <a:endParaRPr kumimoji="1" lang="ja-JP" altLang="en-US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793A9D22-1B08-EE4E-B6D5-362D2E7305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06038" y="3249938"/>
              <a:ext cx="316749" cy="501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3F884151-5C42-6142-B735-04B2998898CE}"/>
                </a:ext>
              </a:extLst>
            </p:cNvPr>
            <p:cNvCxnSpPr>
              <a:cxnSpLocks/>
            </p:cNvCxnSpPr>
            <p:nvPr/>
          </p:nvCxnSpPr>
          <p:spPr>
            <a:xfrm>
              <a:off x="5306611" y="4934120"/>
              <a:ext cx="330101" cy="414494"/>
            </a:xfrm>
            <a:prstGeom prst="straightConnector1">
              <a:avLst/>
            </a:prstGeom>
            <a:ln w="28575">
              <a:solidFill>
                <a:srgbClr val="FF94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8601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75E89E-AF52-E64A-ACC5-F1791DACF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Pedestal </a:t>
            </a:r>
            <a:r>
              <a:rPr lang="en-US" altLang="ja-JP" dirty="0"/>
              <a:t>H</a:t>
            </a:r>
            <a:r>
              <a:rPr kumimoji="1" lang="en-US" altLang="ja-JP" dirty="0"/>
              <a:t>omogeneity: Mean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60E9D4-0A3C-E146-8445-5483FB8D4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106398"/>
            <a:ext cx="7543800" cy="4624910"/>
          </a:xfrm>
        </p:spPr>
        <p:txBody>
          <a:bodyPr>
            <a:normAutofit/>
          </a:bodyPr>
          <a:lstStyle/>
          <a:p>
            <a:r>
              <a:rPr kumimoji="1" lang="en-US" altLang="ja-JP" sz="1600" dirty="0"/>
              <a:t> Mean of Gaussian</a:t>
            </a:r>
          </a:p>
          <a:p>
            <a:r>
              <a:rPr lang="en-US" altLang="ja-JP" sz="1600" dirty="0"/>
              <a:t> SCA = 0 (Memory-cell dependence is referred later.)</a:t>
            </a:r>
            <a:endParaRPr kumimoji="1" lang="ja-JP" altLang="en-US" sz="16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CA9A74-45B0-6644-9EA4-46C41630E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CA9A5D-EC40-9343-98AC-7A24756A5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1A479B-B2B0-E847-A5F4-3007C273E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0C29A34-3216-BC4D-A9A7-52551852C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4177"/>
            <a:ext cx="9144000" cy="397631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954D47D-3441-CB42-871E-939CFA4EF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006887" y="3362583"/>
            <a:ext cx="1937086" cy="285280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4C184D9-7AED-474A-B350-E29DA323DBE5}"/>
              </a:ext>
            </a:extLst>
          </p:cNvPr>
          <p:cNvSpPr txBox="1"/>
          <p:nvPr/>
        </p:nvSpPr>
        <p:spPr>
          <a:xfrm>
            <a:off x="609344" y="5671937"/>
            <a:ext cx="7994496" cy="646331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Although there are differences between chips, </a:t>
            </a:r>
          </a:p>
          <a:p>
            <a:pPr>
              <a:buClr>
                <a:schemeClr val="accent1"/>
              </a:buClr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	mean of pedestals looks generally uniform within the same chip.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7350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75E89E-AF52-E64A-ACC5-F1791DACF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Pedestal </a:t>
            </a:r>
            <a:r>
              <a:rPr lang="en-US" altLang="ja-JP" dirty="0"/>
              <a:t>H</a:t>
            </a:r>
            <a:r>
              <a:rPr kumimoji="1" lang="en-US" altLang="ja-JP" dirty="0"/>
              <a:t>omogeneity: Width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60E9D4-0A3C-E146-8445-5483FB8D4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106398"/>
            <a:ext cx="7543800" cy="751204"/>
          </a:xfrm>
        </p:spPr>
        <p:txBody>
          <a:bodyPr>
            <a:normAutofit/>
          </a:bodyPr>
          <a:lstStyle/>
          <a:p>
            <a:r>
              <a:rPr kumimoji="1" lang="en-US" altLang="ja-JP" sz="1600" dirty="0"/>
              <a:t> Sigma of Gaussian</a:t>
            </a:r>
          </a:p>
          <a:p>
            <a:r>
              <a:rPr lang="en-US" altLang="ja-JP" sz="1600" dirty="0"/>
              <a:t> SCA = 0 (Memory-cell dependence is referred later.) </a:t>
            </a:r>
            <a:endParaRPr lang="ja-JP" altLang="en-US" sz="16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CA9A74-45B0-6644-9EA4-46C41630E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CA9A5D-EC40-9343-98AC-7A24756A5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1A479B-B2B0-E847-A5F4-3007C273E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AAC6C43-2216-2747-8729-03A41FDBF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79" y="1738647"/>
            <a:ext cx="9082917" cy="3960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D2CF452-3F59-444E-B311-77D4B722D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006887" y="3362583"/>
            <a:ext cx="1937086" cy="2852801"/>
          </a:xfrm>
          <a:prstGeom prst="rect">
            <a:avLst/>
          </a:prstGeom>
        </p:spPr>
      </p:pic>
      <p:sp>
        <p:nvSpPr>
          <p:cNvPr id="10" name="円/楕円 9">
            <a:extLst>
              <a:ext uri="{FF2B5EF4-FFF2-40B4-BE49-F238E27FC236}">
                <a16:creationId xmlns:a16="http://schemas.microsoft.com/office/drawing/2014/main" id="{B8BCD706-FE2F-7B4F-B5B3-7B7F895C1A6D}"/>
              </a:ext>
            </a:extLst>
          </p:cNvPr>
          <p:cNvSpPr/>
          <p:nvPr/>
        </p:nvSpPr>
        <p:spPr>
          <a:xfrm>
            <a:off x="7425344" y="1916482"/>
            <a:ext cx="846182" cy="8636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6751544-6164-F546-A0A4-9A15D3DC0DD9}"/>
              </a:ext>
            </a:extLst>
          </p:cNvPr>
          <p:cNvSpPr txBox="1"/>
          <p:nvPr/>
        </p:nvSpPr>
        <p:spPr>
          <a:xfrm>
            <a:off x="6435402" y="1540186"/>
            <a:ext cx="228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P3-chip0 looks strange.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79F774F-87FA-E54D-96A8-A91BC5AB0555}"/>
              </a:ext>
            </a:extLst>
          </p:cNvPr>
          <p:cNvSpPr txBox="1"/>
          <p:nvPr/>
        </p:nvSpPr>
        <p:spPr>
          <a:xfrm>
            <a:off x="837555" y="5732046"/>
            <a:ext cx="6739345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Width of pedestal is almost uniform (3~4) throughout.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9572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C047D8-21B5-5D4B-855B-C714E2B75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Pedestal Stability</a:t>
            </a:r>
            <a:r>
              <a:rPr lang="en-US" altLang="ja-JP" dirty="0"/>
              <a:t>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39857A-0298-DD45-ADA7-5AC8C9BB0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 </a:t>
            </a:r>
            <a:r>
              <a:rPr kumimoji="1" lang="en-US" altLang="ja-JP" dirty="0"/>
              <a:t>Pedestal stability is confirmed in this beam time.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479B23-3858-9B4F-9438-58E604225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719838-8734-5148-9DAE-48ACBECD9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0461B8-A3AA-804E-AAA0-7A8C081E5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5D5CFA3-C604-414E-8B5B-C98D6931A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76" y="1595034"/>
            <a:ext cx="8373372" cy="451390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482FC7C-256A-8242-B152-8497CF318F29}"/>
              </a:ext>
            </a:extLst>
          </p:cNvPr>
          <p:cNvSpPr txBox="1"/>
          <p:nvPr/>
        </p:nvSpPr>
        <p:spPr>
          <a:xfrm>
            <a:off x="6452367" y="2204581"/>
            <a:ext cx="2108269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Temperature: P1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BDBFE6-60F7-A247-A1A1-872FD75FD56A}"/>
              </a:ext>
            </a:extLst>
          </p:cNvPr>
          <p:cNvSpPr txBox="1"/>
          <p:nvPr/>
        </p:nvSpPr>
        <p:spPr>
          <a:xfrm>
            <a:off x="5545803" y="3527859"/>
            <a:ext cx="300755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Pedestal mean: P1 chip0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3610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FEBDEC-B90F-4B43-A493-EEF3749F8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event</a:t>
            </a:r>
            <a:endParaRPr kumimoji="1" lang="ja-JP" altLang="en-US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5CD85C7C-A334-314C-998A-06D4E9EB6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7543800" cy="1633711"/>
          </a:xfrm>
        </p:spPr>
        <p:txBody>
          <a:bodyPr>
            <a:normAutofit/>
          </a:bodyPr>
          <a:lstStyle/>
          <a:p>
            <a:r>
              <a:rPr kumimoji="1" lang="en-US" altLang="ja-JP" sz="1600" dirty="0"/>
              <a:t> MIP program is performed for mainly energy calibration of all the pixels.</a:t>
            </a:r>
          </a:p>
          <a:p>
            <a:r>
              <a:rPr lang="en-US" altLang="ja-JP" sz="1600" dirty="0"/>
              <a:t> Hit map: Sum of the triggered events</a:t>
            </a:r>
          </a:p>
          <a:p>
            <a:r>
              <a:rPr kumimoji="1" lang="en-US" altLang="ja-JP" sz="1600" dirty="0"/>
              <a:t> Event display: ADC output of </a:t>
            </a:r>
            <a:r>
              <a:rPr lang="en-US" altLang="ja-JP" sz="1600" dirty="0"/>
              <a:t>single </a:t>
            </a:r>
            <a:r>
              <a:rPr kumimoji="1" lang="en-US" altLang="ja-JP" sz="1600" dirty="0"/>
              <a:t>event</a:t>
            </a:r>
            <a:endParaRPr kumimoji="1" lang="ja-JP" altLang="en-US" sz="16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C2B789-DEAA-E747-8600-CDA99BC8C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80F92-5D84-8E4E-B4DE-7449DF797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D4BDCD-25DF-D14A-8CDC-E63046367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4627F85-F8C3-EE4D-BD24-D1DBB3A0F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4098"/>
            <a:ext cx="9144000" cy="385313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6E8BC-291D-1943-A846-D44381C27101}"/>
              </a:ext>
            </a:extLst>
          </p:cNvPr>
          <p:cNvSpPr txBox="1"/>
          <p:nvPr/>
        </p:nvSpPr>
        <p:spPr>
          <a:xfrm>
            <a:off x="601250" y="2508563"/>
            <a:ext cx="45218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>
              <a:buClr>
                <a:schemeClr val="accent5"/>
              </a:buClr>
              <a:buFont typeface="Wingdings" pitchFamily="2" charset="2"/>
              <a:buChar char="Ø"/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Electron energy: 3 GeV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AE5A80-0CAB-7C44-B380-669269892010}"/>
              </a:ext>
            </a:extLst>
          </p:cNvPr>
          <p:cNvSpPr txBox="1"/>
          <p:nvPr/>
        </p:nvSpPr>
        <p:spPr>
          <a:xfrm>
            <a:off x="8542752" y="3281819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ADC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55F821-DC53-AA44-A7C0-2A4C4C56F113}"/>
              </a:ext>
            </a:extLst>
          </p:cNvPr>
          <p:cNvSpPr txBox="1"/>
          <p:nvPr/>
        </p:nvSpPr>
        <p:spPr>
          <a:xfrm>
            <a:off x="7437376" y="3833778"/>
            <a:ext cx="110537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P3 </a:t>
            </a:r>
          </a:p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(320 µm)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48DF3D2-691A-7145-862D-6FA19B8B7ECB}"/>
              </a:ext>
            </a:extLst>
          </p:cNvPr>
          <p:cNvCxnSpPr/>
          <p:nvPr/>
        </p:nvCxnSpPr>
        <p:spPr>
          <a:xfrm flipH="1">
            <a:off x="7122695" y="4343400"/>
            <a:ext cx="302649" cy="132347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935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1795A9-E530-0A4D-B2DA-D33D27A9A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TDC with MIP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E5458F-F1DC-5A4D-A23C-F25F8195D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4509049"/>
            <a:ext cx="7543800" cy="135890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 </a:t>
            </a:r>
            <a:r>
              <a:rPr lang="en-US" altLang="ja-JP" dirty="0"/>
              <a:t>Correlation of TDC between slab 1 and 2 </a:t>
            </a:r>
          </a:p>
          <a:p>
            <a:r>
              <a:rPr lang="en-US" altLang="ja-JP" dirty="0"/>
              <a:t> Select 1 </a:t>
            </a:r>
            <a:r>
              <a:rPr lang="en-US" altLang="ja-JP" dirty="0" err="1"/>
              <a:t>ch</a:t>
            </a:r>
            <a:r>
              <a:rPr lang="en-US" altLang="ja-JP" dirty="0"/>
              <a:t> (at the center of the beam), 450 &lt; ADC &lt; 500 (to avoid </a:t>
            </a:r>
            <a:r>
              <a:rPr lang="en-US" altLang="ja-JP" dirty="0" err="1"/>
              <a:t>timewalk</a:t>
            </a:r>
            <a:r>
              <a:rPr lang="en-US" altLang="ja-JP" dirty="0"/>
              <a:t>) </a:t>
            </a:r>
          </a:p>
          <a:p>
            <a:r>
              <a:rPr lang="en-US" altLang="ja-JP" dirty="0"/>
              <a:t> ~10 / 1 ns at the normal slope: timing resolution ~ a few ns? </a:t>
            </a:r>
          </a:p>
          <a:p>
            <a:r>
              <a:rPr lang="en-US" altLang="ja-JP" dirty="0"/>
              <a:t> TDC calibration in progress.</a:t>
            </a:r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816E2B-CC7F-F04E-AE0E-F81987747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1D492F-C555-1648-8D65-B1D3380B1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25746C-9899-634C-83B6-586CE60A6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12F9C5D-02C2-D545-B6B8-63C5D04A9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1" y="1156095"/>
            <a:ext cx="4691049" cy="318850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DA38690-15B7-EF4D-89CB-766F0340E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016" y="1138561"/>
            <a:ext cx="4753824" cy="321873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00D7AB-742D-234C-9BD9-55A41A07388D}"/>
              </a:ext>
            </a:extLst>
          </p:cNvPr>
          <p:cNvSpPr txBox="1"/>
          <p:nvPr/>
        </p:nvSpPr>
        <p:spPr>
          <a:xfrm rot="20192668">
            <a:off x="2741776" y="619621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4400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344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91CB9C-478F-484B-BFCB-0F1E5AFC6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Table of Contents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09658C-FB27-3747-8FBA-590CCB0FB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 Introduction</a:t>
            </a:r>
          </a:p>
          <a:p>
            <a:r>
              <a:rPr kumimoji="1" lang="en-US" altLang="ja-JP" dirty="0"/>
              <a:t> R</a:t>
            </a:r>
            <a:r>
              <a:rPr lang="en-US" altLang="ja-JP" dirty="0"/>
              <a:t>&amp;D of </a:t>
            </a:r>
            <a:r>
              <a:rPr lang="en-US" altLang="ja-JP" dirty="0" err="1"/>
              <a:t>SiW</a:t>
            </a:r>
            <a:r>
              <a:rPr lang="en-US" altLang="ja-JP" dirty="0"/>
              <a:t>-ECAL technological prototype</a:t>
            </a:r>
          </a:p>
          <a:p>
            <a:pPr lvl="1"/>
            <a:r>
              <a:rPr lang="en-US" altLang="ja-JP" dirty="0"/>
              <a:t> FEV13-Jp Status</a:t>
            </a:r>
          </a:p>
          <a:p>
            <a:r>
              <a:rPr kumimoji="1" lang="en-US" altLang="ja-JP" dirty="0"/>
              <a:t> Beam Test 2019</a:t>
            </a:r>
          </a:p>
          <a:p>
            <a:r>
              <a:rPr lang="en-US" altLang="ja-JP" dirty="0"/>
              <a:t> Procedure for Energy Measurement</a:t>
            </a:r>
          </a:p>
          <a:p>
            <a:r>
              <a:rPr lang="en-US" altLang="ja-JP" dirty="0"/>
              <a:t> Analysis</a:t>
            </a:r>
          </a:p>
          <a:p>
            <a:pPr lvl="1"/>
            <a:r>
              <a:rPr kumimoji="1" lang="en-US" altLang="ja-JP" dirty="0"/>
              <a:t>Trigger Adjustment</a:t>
            </a:r>
          </a:p>
          <a:p>
            <a:pPr lvl="1"/>
            <a:r>
              <a:rPr lang="en-US" altLang="ja-JP" dirty="0"/>
              <a:t>Pedestal</a:t>
            </a:r>
          </a:p>
          <a:p>
            <a:pPr lvl="1"/>
            <a:r>
              <a:rPr kumimoji="1" lang="en-US" altLang="ja-JP" dirty="0"/>
              <a:t>MIP</a:t>
            </a:r>
          </a:p>
          <a:p>
            <a:pPr lvl="1"/>
            <a:r>
              <a:rPr lang="en-US" altLang="ja-JP" dirty="0"/>
              <a:t>TDC</a:t>
            </a:r>
            <a:endParaRPr kumimoji="1" lang="en-US" altLang="ja-JP" dirty="0"/>
          </a:p>
          <a:p>
            <a:pPr lvl="1"/>
            <a:r>
              <a:rPr lang="en-US" altLang="ja-JP" dirty="0"/>
              <a:t>Shower</a:t>
            </a:r>
          </a:p>
          <a:p>
            <a:pPr lvl="1"/>
            <a:r>
              <a:rPr lang="en-US" altLang="ja-JP" dirty="0"/>
              <a:t>Remain Issues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D0A49D-AE8D-294D-B4BB-1CC5FECE4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9342DF-7517-004B-A394-8E0786810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60F022-A540-7D4E-90B0-544F084C2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730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DEF1F5-36B6-9D4A-AC6C-1D87D3044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Correction of Time Walk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504C96-0F46-A142-AE4D-8C6C576FB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7543800" cy="379238"/>
          </a:xfrm>
        </p:spPr>
        <p:txBody>
          <a:bodyPr/>
          <a:lstStyle/>
          <a:p>
            <a:r>
              <a:rPr kumimoji="1" lang="en-US" altLang="ja-JP" dirty="0"/>
              <a:t> Time Walk: TDC depends on ADC.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5D009E-C95C-464C-BE4D-62E8C26F2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A62050-52DD-194E-9CEA-5DDE12394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ED231D-69FF-2640-87F3-4551BA509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0C9AC0E-77B2-0A4C-A6F3-FC60378D479B}"/>
              </a:ext>
            </a:extLst>
          </p:cNvPr>
          <p:cNvGrpSpPr/>
          <p:nvPr/>
        </p:nvGrpSpPr>
        <p:grpSpPr>
          <a:xfrm>
            <a:off x="0" y="1700284"/>
            <a:ext cx="9144000" cy="2252342"/>
            <a:chOff x="0" y="1700284"/>
            <a:chExt cx="9144000" cy="2252342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1E6FFABE-7CA4-0F49-ADDD-8355EC1FD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990973"/>
              <a:ext cx="9144000" cy="1961653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98BD381-8576-9446-8FB0-A7E82AD3EA03}"/>
                </a:ext>
              </a:extLst>
            </p:cNvPr>
            <p:cNvSpPr txBox="1"/>
            <p:nvPr/>
          </p:nvSpPr>
          <p:spPr>
            <a:xfrm>
              <a:off x="1950102" y="3319557"/>
              <a:ext cx="721672" cy="36933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ADC</a:t>
              </a:r>
              <a:endPara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DB4720D-DCAD-0B48-AB06-6B88A6CD88E5}"/>
                </a:ext>
              </a:extLst>
            </p:cNvPr>
            <p:cNvSpPr txBox="1"/>
            <p:nvPr/>
          </p:nvSpPr>
          <p:spPr>
            <a:xfrm>
              <a:off x="39531" y="1700284"/>
              <a:ext cx="1651414" cy="36933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iragino Kaku Gothic ProN W3" charset="-128"/>
                  <a:ea typeface="Hiragino Kaku Gothic ProN W3" charset="-128"/>
                  <a:cs typeface="Hiragino Kaku Gothic ProN W3" charset="-128"/>
                </a:rPr>
                <a:t>TDC interval</a:t>
              </a:r>
              <a:endParaRPr kumimoji="1" lang="ja-JP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endParaRPr>
            </a:p>
          </p:txBody>
        </p:sp>
      </p:grpSp>
      <p:pic>
        <p:nvPicPr>
          <p:cNvPr id="14" name="図 13">
            <a:extLst>
              <a:ext uri="{FF2B5EF4-FFF2-40B4-BE49-F238E27FC236}">
                <a16:creationId xmlns:a16="http://schemas.microsoft.com/office/drawing/2014/main" id="{11E846C6-1EFD-8E4C-ABA2-1C56FC6FE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600" y="4320177"/>
            <a:ext cx="6188256" cy="1999203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5341B87-4362-5342-B63D-EDE60A2AC206}"/>
              </a:ext>
            </a:extLst>
          </p:cNvPr>
          <p:cNvSpPr txBox="1"/>
          <p:nvPr/>
        </p:nvSpPr>
        <p:spPr>
          <a:xfrm>
            <a:off x="3231650" y="5042257"/>
            <a:ext cx="97494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before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3E310BA-4FD6-874E-8CE6-57E23D1821CB}"/>
              </a:ext>
            </a:extLst>
          </p:cNvPr>
          <p:cNvSpPr txBox="1"/>
          <p:nvPr/>
        </p:nvSpPr>
        <p:spPr>
          <a:xfrm>
            <a:off x="6770002" y="5040484"/>
            <a:ext cx="76335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after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1565F3D-C02F-1945-BB95-2C464E1A3602}"/>
              </a:ext>
            </a:extLst>
          </p:cNvPr>
          <p:cNvSpPr txBox="1"/>
          <p:nvPr/>
        </p:nvSpPr>
        <p:spPr>
          <a:xfrm>
            <a:off x="5953525" y="5503718"/>
            <a:ext cx="3046027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93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timing resolution: 3.2 ns</a:t>
            </a:r>
            <a:endParaRPr kumimoji="1" lang="ja-JP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DE7E371-3A28-CA4A-8B3E-DAC1E0C2D90E}"/>
              </a:ext>
            </a:extLst>
          </p:cNvPr>
          <p:cNvSpPr txBox="1"/>
          <p:nvPr/>
        </p:nvSpPr>
        <p:spPr>
          <a:xfrm rot="20192668">
            <a:off x="2741776" y="619621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4400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1568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AB80A-8F7C-934C-BD5A-95021A792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</a:t>
            </a:r>
            <a:r>
              <a:rPr lang="en-US" altLang="ja-JP" dirty="0"/>
              <a:t>spectrum 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492DCA-E4E6-314F-BBA4-0815E2CD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56EF91-087C-824D-8DDC-8B3994A8C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30AC79-E958-4C41-BBAC-E0B73F8B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05548836-B1FB-0A44-9FAF-1E38FAE0F2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850506"/>
              </p:ext>
            </p:extLst>
          </p:nvPr>
        </p:nvGraphicFramePr>
        <p:xfrm>
          <a:off x="2116711" y="4508794"/>
          <a:ext cx="6221730" cy="1691590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1141730">
                  <a:extLst>
                    <a:ext uri="{9D8B030D-6E8A-4147-A177-3AD203B41FA5}">
                      <a16:colId xmlns:a16="http://schemas.microsoft.com/office/drawing/2014/main" val="3997508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66278676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5478407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08902072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41529074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161841284"/>
                    </a:ext>
                  </a:extLst>
                </a:gridCol>
              </a:tblGrid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slab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P1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P2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P3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K1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K2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053406"/>
                  </a:ext>
                </a:extLst>
              </a:tr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thickness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650µm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650µm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320µm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650µm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650µm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179097"/>
                  </a:ext>
                </a:extLst>
              </a:tr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MPV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146.5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144.9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71.3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141.4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146.1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921860"/>
                  </a:ext>
                </a:extLst>
              </a:tr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Ped_width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3.0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3.0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3.3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2.8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3.1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499819"/>
                  </a:ext>
                </a:extLst>
              </a:tr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S/N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49.0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48.9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21.7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50.2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47.5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690283"/>
                  </a:ext>
                </a:extLst>
              </a:tr>
            </a:tbl>
          </a:graphicData>
        </a:graphic>
      </p:graphicFrame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437BBA0-ED54-DB44-A7BC-54DCAD800B4B}"/>
              </a:ext>
            </a:extLst>
          </p:cNvPr>
          <p:cNvGrpSpPr/>
          <p:nvPr/>
        </p:nvGrpSpPr>
        <p:grpSpPr>
          <a:xfrm>
            <a:off x="3566786" y="1035967"/>
            <a:ext cx="5287829" cy="3386770"/>
            <a:chOff x="1966585" y="1035967"/>
            <a:chExt cx="5287829" cy="3386770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B3DF775C-36B4-5542-9BFB-2EB5D73FEE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124"/>
            <a:stretch/>
          </p:blipFill>
          <p:spPr>
            <a:xfrm>
              <a:off x="1966585" y="1092208"/>
              <a:ext cx="5287829" cy="3330529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2F058BF-EA0A-A941-AE5B-C9E26F00BD73}"/>
                </a:ext>
              </a:extLst>
            </p:cNvPr>
            <p:cNvSpPr/>
            <p:nvPr/>
          </p:nvSpPr>
          <p:spPr>
            <a:xfrm>
              <a:off x="3263973" y="1035967"/>
              <a:ext cx="2830882" cy="1252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167056E-B0C5-D949-A9A0-9BF30B09188A}"/>
              </a:ext>
            </a:extLst>
          </p:cNvPr>
          <p:cNvSpPr txBox="1"/>
          <p:nvPr/>
        </p:nvSpPr>
        <p:spPr>
          <a:xfrm>
            <a:off x="7886289" y="1167136"/>
            <a:ext cx="401072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P1</a:t>
            </a:r>
          </a:p>
          <a:p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P2</a:t>
            </a:r>
          </a:p>
          <a:p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P3</a:t>
            </a:r>
          </a:p>
          <a:p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K1</a:t>
            </a:r>
          </a:p>
          <a:p>
            <a:r>
              <a:rPr kumimoji="1"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K2</a:t>
            </a:r>
            <a:endParaRPr kumimoji="1" lang="ja-JP" alt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88958D34-41C4-2C40-BBF1-5ADF67ACA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2846672" cy="3005208"/>
          </a:xfrm>
        </p:spPr>
        <p:txBody>
          <a:bodyPr/>
          <a:lstStyle/>
          <a:p>
            <a:r>
              <a:rPr kumimoji="1" lang="en-US" altLang="ja-JP" dirty="0"/>
              <a:t> MIP spectrums of each slabs are shown.</a:t>
            </a:r>
          </a:p>
          <a:p>
            <a:r>
              <a:rPr lang="en-US" altLang="ja-JP" dirty="0"/>
              <a:t> Pedestal is subtracted.</a:t>
            </a:r>
          </a:p>
          <a:p>
            <a:r>
              <a:rPr kumimoji="1" lang="en-US" altLang="ja-JP" dirty="0"/>
              <a:t> Fitted by Lan-</a:t>
            </a:r>
            <a:r>
              <a:rPr kumimoji="1" lang="en-US" altLang="ja-JP" dirty="0" err="1"/>
              <a:t>Gaus</a:t>
            </a:r>
            <a:r>
              <a:rPr kumimoji="1" lang="en-US" altLang="ja-JP" dirty="0"/>
              <a:t> function.</a:t>
            </a:r>
          </a:p>
          <a:p>
            <a:pPr lvl="1"/>
            <a:r>
              <a:rPr lang="en-US" altLang="ja-JP" sz="1100" dirty="0"/>
              <a:t>Convolution of Lan</a:t>
            </a:r>
            <a:r>
              <a:rPr lang="en-US" altLang="ja-JP" sz="1250" dirty="0"/>
              <a:t>dau × Gaussian</a:t>
            </a:r>
          </a:p>
          <a:p>
            <a:r>
              <a:rPr kumimoji="1" lang="en-US" altLang="ja-JP" sz="1400" dirty="0"/>
              <a:t> MPV: Most Probable Value</a:t>
            </a:r>
            <a:endParaRPr lang="en-US" altLang="ja-JP" sz="1250" dirty="0"/>
          </a:p>
          <a:p>
            <a:r>
              <a:rPr kumimoji="1" lang="en-US" altLang="ja-JP" sz="1250" dirty="0"/>
              <a:t> Definition of S/N</a:t>
            </a:r>
            <a:r>
              <a:rPr kumimoji="1" lang="en-US" altLang="ja-JP" sz="1250" baseline="-25000" dirty="0"/>
              <a:t>ADC</a:t>
            </a:r>
            <a:r>
              <a:rPr kumimoji="1" lang="en-US" altLang="ja-JP" sz="1250" dirty="0"/>
              <a:t>:</a:t>
            </a:r>
            <a:endParaRPr kumimoji="1" lang="en-US" altLang="ja-JP" sz="140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8CDD95BC-82D8-AF4C-8297-C6FE0B73F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653" y="3467054"/>
            <a:ext cx="2571149" cy="571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84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calibration: 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800" dirty="0"/>
              <a:t> MPV maps:</a:t>
            </a:r>
            <a:endParaRPr kumimoji="1"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925721" y="469810"/>
            <a:ext cx="4815238" cy="6912000"/>
          </a:xfrm>
          <a:prstGeom prst="rect">
            <a:avLst/>
          </a:prstGeom>
        </p:spPr>
      </p:pic>
      <p:sp>
        <p:nvSpPr>
          <p:cNvPr id="7" name="円/楕円 6">
            <a:extLst>
              <a:ext uri="{FF2B5EF4-FFF2-40B4-BE49-F238E27FC236}">
                <a16:creationId xmlns:a16="http://schemas.microsoft.com/office/drawing/2014/main" id="{8D6936E4-B184-EE41-81BF-06F160F91820}"/>
              </a:ext>
            </a:extLst>
          </p:cNvPr>
          <p:cNvSpPr/>
          <p:nvPr/>
        </p:nvSpPr>
        <p:spPr>
          <a:xfrm>
            <a:off x="6999317" y="3120281"/>
            <a:ext cx="601250" cy="58872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1FF4AE63-520F-ED48-918C-1DB540684DBD}"/>
              </a:ext>
            </a:extLst>
          </p:cNvPr>
          <p:cNvSpPr/>
          <p:nvPr/>
        </p:nvSpPr>
        <p:spPr>
          <a:xfrm>
            <a:off x="2391827" y="3120281"/>
            <a:ext cx="601250" cy="58872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55D7F739-8FB4-0347-8E61-CDF66152BDF5}"/>
              </a:ext>
            </a:extLst>
          </p:cNvPr>
          <p:cNvSpPr/>
          <p:nvPr/>
        </p:nvSpPr>
        <p:spPr>
          <a:xfrm>
            <a:off x="1956109" y="5045547"/>
            <a:ext cx="1125293" cy="109755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EC44451-0768-F543-BBB7-E0FE37080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84043" y="3968239"/>
            <a:ext cx="2325437" cy="2285156"/>
          </a:xfrm>
          <a:prstGeom prst="rect">
            <a:avLst/>
          </a:prstGeom>
        </p:spPr>
      </p:pic>
      <p:sp>
        <p:nvSpPr>
          <p:cNvPr id="15" name="円/楕円 14">
            <a:extLst>
              <a:ext uri="{FF2B5EF4-FFF2-40B4-BE49-F238E27FC236}">
                <a16:creationId xmlns:a16="http://schemas.microsoft.com/office/drawing/2014/main" id="{22FD4AE4-5ED2-5541-AFA7-1AFE5766C0BE}"/>
              </a:ext>
            </a:extLst>
          </p:cNvPr>
          <p:cNvSpPr/>
          <p:nvPr/>
        </p:nvSpPr>
        <p:spPr>
          <a:xfrm>
            <a:off x="5749447" y="4108183"/>
            <a:ext cx="1342371" cy="1097554"/>
          </a:xfrm>
          <a:prstGeom prst="ellipse">
            <a:avLst/>
          </a:prstGeom>
          <a:noFill/>
          <a:ln w="28575">
            <a:solidFill>
              <a:srgbClr val="FF94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>
            <a:extLst>
              <a:ext uri="{FF2B5EF4-FFF2-40B4-BE49-F238E27FC236}">
                <a16:creationId xmlns:a16="http://schemas.microsoft.com/office/drawing/2014/main" id="{82F6637F-10B6-2742-BA23-670923614BC3}"/>
              </a:ext>
            </a:extLst>
          </p:cNvPr>
          <p:cNvSpPr/>
          <p:nvPr/>
        </p:nvSpPr>
        <p:spPr>
          <a:xfrm>
            <a:off x="7024369" y="5516623"/>
            <a:ext cx="601250" cy="588724"/>
          </a:xfrm>
          <a:prstGeom prst="ellipse">
            <a:avLst/>
          </a:prstGeom>
          <a:noFill/>
          <a:ln w="28575">
            <a:solidFill>
              <a:srgbClr val="FF94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AD6F8AF-D9CC-F24B-89B8-0B78C5198030}"/>
              </a:ext>
            </a:extLst>
          </p:cNvPr>
          <p:cNvSpPr txBox="1"/>
          <p:nvPr/>
        </p:nvSpPr>
        <p:spPr>
          <a:xfrm>
            <a:off x="5761743" y="5147428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94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Higher statistics</a:t>
            </a:r>
            <a:endParaRPr kumimoji="1" lang="ja-JP" altLang="en-US" dirty="0">
              <a:solidFill>
                <a:srgbClr val="FF94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C8C1E8F-6E53-B04F-98E8-3A7C7421455C}"/>
              </a:ext>
            </a:extLst>
          </p:cNvPr>
          <p:cNvSpPr txBox="1"/>
          <p:nvPr/>
        </p:nvSpPr>
        <p:spPr>
          <a:xfrm>
            <a:off x="3156727" y="3702526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Problems</a:t>
            </a:r>
            <a:endParaRPr kumimoji="1" lang="ja-JP" altLang="en-US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E11245D-5B87-9D4D-88EA-ABB4BD854869}"/>
              </a:ext>
            </a:extLst>
          </p:cNvPr>
          <p:cNvCxnSpPr/>
          <p:nvPr/>
        </p:nvCxnSpPr>
        <p:spPr>
          <a:xfrm flipV="1">
            <a:off x="4413802" y="3557392"/>
            <a:ext cx="2585515" cy="329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592DFC6F-11BF-AD4A-A9AB-DC67687F7FD6}"/>
              </a:ext>
            </a:extLst>
          </p:cNvPr>
          <p:cNvCxnSpPr>
            <a:stCxn id="18" idx="1"/>
            <a:endCxn id="10" idx="5"/>
          </p:cNvCxnSpPr>
          <p:nvPr/>
        </p:nvCxnSpPr>
        <p:spPr>
          <a:xfrm flipH="1" flipV="1">
            <a:off x="2905026" y="3622788"/>
            <a:ext cx="251701" cy="264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90D61C7-37B3-4245-A952-F506B7532B65}"/>
              </a:ext>
            </a:extLst>
          </p:cNvPr>
          <p:cNvCxnSpPr>
            <a:cxnSpLocks/>
          </p:cNvCxnSpPr>
          <p:nvPr/>
        </p:nvCxnSpPr>
        <p:spPr>
          <a:xfrm flipH="1">
            <a:off x="2905026" y="4039592"/>
            <a:ext cx="404102" cy="1071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651353B-4171-B445-B30C-EB7B728D6DE4}"/>
              </a:ext>
            </a:extLst>
          </p:cNvPr>
          <p:cNvSpPr txBox="1"/>
          <p:nvPr/>
        </p:nvSpPr>
        <p:spPr>
          <a:xfrm>
            <a:off x="2518755" y="1463930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P1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AAC707E-F5A6-7C4C-A221-01CD1C0E0E89}"/>
              </a:ext>
            </a:extLst>
          </p:cNvPr>
          <p:cNvSpPr txBox="1"/>
          <p:nvPr/>
        </p:nvSpPr>
        <p:spPr>
          <a:xfrm>
            <a:off x="4800746" y="1459919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P2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37EB67F-AC2C-984E-8FAF-0919487A6D2D}"/>
              </a:ext>
            </a:extLst>
          </p:cNvPr>
          <p:cNvSpPr txBox="1"/>
          <p:nvPr/>
        </p:nvSpPr>
        <p:spPr>
          <a:xfrm>
            <a:off x="7166955" y="1455907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P3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83CE9E9-32EA-9943-B0E0-BE48ACCD9A3D}"/>
              </a:ext>
            </a:extLst>
          </p:cNvPr>
          <p:cNvSpPr txBox="1"/>
          <p:nvPr/>
        </p:nvSpPr>
        <p:spPr>
          <a:xfrm>
            <a:off x="2528289" y="3861405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K1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1B4F77E-F3B0-C344-8E32-B42CF3BD91D6}"/>
              </a:ext>
            </a:extLst>
          </p:cNvPr>
          <p:cNvSpPr txBox="1"/>
          <p:nvPr/>
        </p:nvSpPr>
        <p:spPr>
          <a:xfrm>
            <a:off x="4847573" y="3870307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K2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4175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800" dirty="0"/>
              <a:t> </a:t>
            </a:r>
            <a:r>
              <a:rPr lang="en-US" altLang="ja-JP" sz="1800" dirty="0"/>
              <a:t>slab</a:t>
            </a:r>
            <a:r>
              <a:rPr kumimoji="1" lang="en-US" altLang="ja-JP" sz="1800" dirty="0"/>
              <a:t>: P1</a:t>
            </a:r>
            <a:endParaRPr kumimoji="1"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64" y="1509698"/>
            <a:ext cx="6912000" cy="481265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0BCFFC-302B-2E4D-B7F5-8CD82CF6CBF5}"/>
              </a:ext>
            </a:extLst>
          </p:cNvPr>
          <p:cNvSpPr txBox="1"/>
          <p:nvPr/>
        </p:nvSpPr>
        <p:spPr>
          <a:xfrm rot="19544888">
            <a:off x="5381773" y="4487381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3600" b="1" dirty="0">
              <a:solidFill>
                <a:schemeClr val="bg1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28C937BB-E976-3840-952A-A8F5EE266B8F}"/>
              </a:ext>
            </a:extLst>
          </p:cNvPr>
          <p:cNvSpPr/>
          <p:nvPr/>
        </p:nvSpPr>
        <p:spPr>
          <a:xfrm>
            <a:off x="2391827" y="3120281"/>
            <a:ext cx="601250" cy="58872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CAE62F0-61EB-B146-AC90-303B3C7F8AE8}"/>
              </a:ext>
            </a:extLst>
          </p:cNvPr>
          <p:cNvSpPr txBox="1"/>
          <p:nvPr/>
        </p:nvSpPr>
        <p:spPr>
          <a:xfrm>
            <a:off x="1917599" y="3667021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Chip0 is broken?</a:t>
            </a:r>
            <a:endParaRPr kumimoji="1" lang="ja-JP" altLang="en-US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8258C02-380C-8449-B981-41F6C9BF74E9}"/>
              </a:ext>
            </a:extLst>
          </p:cNvPr>
          <p:cNvSpPr txBox="1"/>
          <p:nvPr/>
        </p:nvSpPr>
        <p:spPr>
          <a:xfrm>
            <a:off x="2494691" y="1463930"/>
            <a:ext cx="70570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E4CA547-CA69-7746-8CEB-52346B135ADB}"/>
              </a:ext>
            </a:extLst>
          </p:cNvPr>
          <p:cNvSpPr txBox="1"/>
          <p:nvPr/>
        </p:nvSpPr>
        <p:spPr>
          <a:xfrm>
            <a:off x="4786023" y="1281974"/>
            <a:ext cx="935400" cy="52322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Error of 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319C694-3E13-CC44-AD43-38B2C37ED0FE}"/>
              </a:ext>
            </a:extLst>
          </p:cNvPr>
          <p:cNvSpPr txBox="1"/>
          <p:nvPr/>
        </p:nvSpPr>
        <p:spPr>
          <a:xfrm>
            <a:off x="7166954" y="1455907"/>
            <a:ext cx="84607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χ</a:t>
            </a:r>
            <a:r>
              <a:rPr kumimoji="1" lang="en-US" altLang="ja-JP" sz="1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2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/</a:t>
            </a:r>
            <a:r>
              <a:rPr kumimoji="1" lang="en-US" altLang="ja-JP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ndf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6721AAD-72F2-4144-AF86-FAB061AC2539}"/>
              </a:ext>
            </a:extLst>
          </p:cNvPr>
          <p:cNvSpPr txBox="1"/>
          <p:nvPr/>
        </p:nvSpPr>
        <p:spPr>
          <a:xfrm>
            <a:off x="657761" y="3850955"/>
            <a:ext cx="88186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entries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484883E-9E9D-6D43-92D1-4BCF08CA74AB}"/>
              </a:ext>
            </a:extLst>
          </p:cNvPr>
          <p:cNvSpPr txBox="1"/>
          <p:nvPr/>
        </p:nvSpPr>
        <p:spPr>
          <a:xfrm>
            <a:off x="3471259" y="4216800"/>
            <a:ext cx="711016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7626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1800" dirty="0"/>
              <a:t> slab: P2</a:t>
            </a:r>
            <a:endParaRPr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64" y="1509698"/>
            <a:ext cx="6911999" cy="481265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0BCFFC-302B-2E4D-B7F5-8CD82CF6CBF5}"/>
              </a:ext>
            </a:extLst>
          </p:cNvPr>
          <p:cNvSpPr txBox="1"/>
          <p:nvPr/>
        </p:nvSpPr>
        <p:spPr>
          <a:xfrm rot="19544888">
            <a:off x="5381773" y="4487381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3600" b="1" dirty="0">
              <a:solidFill>
                <a:schemeClr val="bg1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F73DC0FC-755C-044C-A432-7BD41F47BA70}"/>
              </a:ext>
            </a:extLst>
          </p:cNvPr>
          <p:cNvSpPr/>
          <p:nvPr/>
        </p:nvSpPr>
        <p:spPr>
          <a:xfrm>
            <a:off x="968567" y="5063247"/>
            <a:ext cx="1586743" cy="1097554"/>
          </a:xfrm>
          <a:prstGeom prst="ellipse">
            <a:avLst/>
          </a:prstGeom>
          <a:noFill/>
          <a:ln w="28575">
            <a:solidFill>
              <a:srgbClr val="FF94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2DEDC89-44C8-4148-A493-F6710EDFE61E}"/>
              </a:ext>
            </a:extLst>
          </p:cNvPr>
          <p:cNvSpPr txBox="1"/>
          <p:nvPr/>
        </p:nvSpPr>
        <p:spPr>
          <a:xfrm>
            <a:off x="5260393" y="5646667"/>
            <a:ext cx="3812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94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Low-statistics because</a:t>
            </a:r>
          </a:p>
          <a:p>
            <a:r>
              <a:rPr kumimoji="1" lang="en-US" altLang="ja-JP" dirty="0">
                <a:solidFill>
                  <a:srgbClr val="FF94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DIF was broken in position scan</a:t>
            </a:r>
            <a:endParaRPr kumimoji="1" lang="ja-JP" altLang="en-US" dirty="0">
              <a:solidFill>
                <a:srgbClr val="FF94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EAC74B6-9CC4-8E43-B5DF-FA5F59FBE7CB}"/>
              </a:ext>
            </a:extLst>
          </p:cNvPr>
          <p:cNvSpPr txBox="1"/>
          <p:nvPr/>
        </p:nvSpPr>
        <p:spPr>
          <a:xfrm>
            <a:off x="2494691" y="1463930"/>
            <a:ext cx="70570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9F6964F-8DBE-DB41-AA75-4375A65B9310}"/>
              </a:ext>
            </a:extLst>
          </p:cNvPr>
          <p:cNvSpPr txBox="1"/>
          <p:nvPr/>
        </p:nvSpPr>
        <p:spPr>
          <a:xfrm>
            <a:off x="4786023" y="1281974"/>
            <a:ext cx="935400" cy="52322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Error of 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DFF649D-1227-1944-A193-90D7FE814186}"/>
              </a:ext>
            </a:extLst>
          </p:cNvPr>
          <p:cNvSpPr txBox="1"/>
          <p:nvPr/>
        </p:nvSpPr>
        <p:spPr>
          <a:xfrm>
            <a:off x="7166954" y="1455907"/>
            <a:ext cx="84607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χ</a:t>
            </a:r>
            <a:r>
              <a:rPr kumimoji="1" lang="en-US" altLang="ja-JP" sz="1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2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/</a:t>
            </a:r>
            <a:r>
              <a:rPr kumimoji="1" lang="en-US" altLang="ja-JP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ndf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9699F8D-942C-F346-8959-112577EB8EA9}"/>
              </a:ext>
            </a:extLst>
          </p:cNvPr>
          <p:cNvSpPr txBox="1"/>
          <p:nvPr/>
        </p:nvSpPr>
        <p:spPr>
          <a:xfrm>
            <a:off x="657761" y="3850955"/>
            <a:ext cx="88186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entries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88FD5B6-3D13-414A-9A35-BEF749D75D32}"/>
              </a:ext>
            </a:extLst>
          </p:cNvPr>
          <p:cNvSpPr txBox="1"/>
          <p:nvPr/>
        </p:nvSpPr>
        <p:spPr>
          <a:xfrm>
            <a:off x="3471259" y="4216800"/>
            <a:ext cx="711016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864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1800" dirty="0"/>
              <a:t> slab: P3</a:t>
            </a:r>
            <a:endParaRPr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64" y="1509698"/>
            <a:ext cx="6911999" cy="481265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0BCFFC-302B-2E4D-B7F5-8CD82CF6CBF5}"/>
              </a:ext>
            </a:extLst>
          </p:cNvPr>
          <p:cNvSpPr txBox="1"/>
          <p:nvPr/>
        </p:nvSpPr>
        <p:spPr>
          <a:xfrm rot="19544888">
            <a:off x="5381773" y="4487381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3600" b="1" dirty="0">
              <a:solidFill>
                <a:schemeClr val="bg1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73EE8A59-7B3A-7F4D-AF4F-B506CBE94D68}"/>
              </a:ext>
            </a:extLst>
          </p:cNvPr>
          <p:cNvSpPr/>
          <p:nvPr/>
        </p:nvSpPr>
        <p:spPr>
          <a:xfrm>
            <a:off x="2391827" y="3120281"/>
            <a:ext cx="601250" cy="58872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CF37475-D385-2B4D-91DD-298A8E39E4AD}"/>
              </a:ext>
            </a:extLst>
          </p:cNvPr>
          <p:cNvSpPr txBox="1"/>
          <p:nvPr/>
        </p:nvSpPr>
        <p:spPr>
          <a:xfrm>
            <a:off x="1917599" y="3667021"/>
            <a:ext cx="22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Chip0 is broken?</a:t>
            </a:r>
            <a:endParaRPr kumimoji="1" lang="ja-JP" altLang="en-US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E8A520-9F51-C04F-A0E4-4F5CC21B923B}"/>
              </a:ext>
            </a:extLst>
          </p:cNvPr>
          <p:cNvSpPr txBox="1"/>
          <p:nvPr/>
        </p:nvSpPr>
        <p:spPr>
          <a:xfrm>
            <a:off x="2494691" y="1463930"/>
            <a:ext cx="70570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1778299-62FB-AF45-A1C0-D2D05A31FF0F}"/>
              </a:ext>
            </a:extLst>
          </p:cNvPr>
          <p:cNvSpPr txBox="1"/>
          <p:nvPr/>
        </p:nvSpPr>
        <p:spPr>
          <a:xfrm>
            <a:off x="4786023" y="1281974"/>
            <a:ext cx="935400" cy="52322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Error of 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56917C5-707F-B846-8039-4F91A4059FDD}"/>
              </a:ext>
            </a:extLst>
          </p:cNvPr>
          <p:cNvSpPr txBox="1"/>
          <p:nvPr/>
        </p:nvSpPr>
        <p:spPr>
          <a:xfrm>
            <a:off x="7166954" y="1455907"/>
            <a:ext cx="84607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χ</a:t>
            </a:r>
            <a:r>
              <a:rPr kumimoji="1" lang="en-US" altLang="ja-JP" sz="1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2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/</a:t>
            </a:r>
            <a:r>
              <a:rPr kumimoji="1" lang="en-US" altLang="ja-JP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ndf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C4F7F53-CA93-4B43-B0F5-34BD2F8774AB}"/>
              </a:ext>
            </a:extLst>
          </p:cNvPr>
          <p:cNvSpPr txBox="1"/>
          <p:nvPr/>
        </p:nvSpPr>
        <p:spPr>
          <a:xfrm>
            <a:off x="657761" y="3850955"/>
            <a:ext cx="88186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entries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3BBCDA5-D1C6-A04C-9471-C64B687C993C}"/>
              </a:ext>
            </a:extLst>
          </p:cNvPr>
          <p:cNvSpPr txBox="1"/>
          <p:nvPr/>
        </p:nvSpPr>
        <p:spPr>
          <a:xfrm>
            <a:off x="3471259" y="4216800"/>
            <a:ext cx="711016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84426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1800" dirty="0"/>
              <a:t> slab: K1</a:t>
            </a:r>
            <a:endParaRPr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64" y="1509698"/>
            <a:ext cx="6911998" cy="481265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0BCFFC-302B-2E4D-B7F5-8CD82CF6CBF5}"/>
              </a:ext>
            </a:extLst>
          </p:cNvPr>
          <p:cNvSpPr txBox="1"/>
          <p:nvPr/>
        </p:nvSpPr>
        <p:spPr>
          <a:xfrm rot="19544888">
            <a:off x="5381773" y="4487381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3600" b="1" dirty="0">
              <a:solidFill>
                <a:schemeClr val="bg1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145EF305-0203-C041-B895-C9D9142A9223}"/>
              </a:ext>
            </a:extLst>
          </p:cNvPr>
          <p:cNvSpPr/>
          <p:nvPr/>
        </p:nvSpPr>
        <p:spPr>
          <a:xfrm>
            <a:off x="1917599" y="2693096"/>
            <a:ext cx="1075478" cy="101590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04AAA51-AC91-DC4B-9A0C-3E33E4BBF097}"/>
              </a:ext>
            </a:extLst>
          </p:cNvPr>
          <p:cNvSpPr txBox="1"/>
          <p:nvPr/>
        </p:nvSpPr>
        <p:spPr>
          <a:xfrm>
            <a:off x="1917599" y="3667021"/>
            <a:ext cx="2742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HV connection is bad?</a:t>
            </a:r>
            <a:endParaRPr kumimoji="1" lang="ja-JP" altLang="en-US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E6F9F91-11FF-CA4D-B45C-DD211AF1D95E}"/>
              </a:ext>
            </a:extLst>
          </p:cNvPr>
          <p:cNvSpPr txBox="1"/>
          <p:nvPr/>
        </p:nvSpPr>
        <p:spPr>
          <a:xfrm>
            <a:off x="2494691" y="1463930"/>
            <a:ext cx="70570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FBBB380-9EEE-3B4D-B714-B40EFEB08BCF}"/>
              </a:ext>
            </a:extLst>
          </p:cNvPr>
          <p:cNvSpPr txBox="1"/>
          <p:nvPr/>
        </p:nvSpPr>
        <p:spPr>
          <a:xfrm>
            <a:off x="4786023" y="1281974"/>
            <a:ext cx="935400" cy="52322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Error of 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17BA0F8-DACA-DF46-A667-50AF92AB5818}"/>
              </a:ext>
            </a:extLst>
          </p:cNvPr>
          <p:cNvSpPr txBox="1"/>
          <p:nvPr/>
        </p:nvSpPr>
        <p:spPr>
          <a:xfrm>
            <a:off x="7166954" y="1455907"/>
            <a:ext cx="84607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χ</a:t>
            </a:r>
            <a:r>
              <a:rPr kumimoji="1" lang="en-US" altLang="ja-JP" sz="1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2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/</a:t>
            </a:r>
            <a:r>
              <a:rPr kumimoji="1" lang="en-US" altLang="ja-JP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ndf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E183ABB-27E9-F546-B9CF-7EBEDF9545CF}"/>
              </a:ext>
            </a:extLst>
          </p:cNvPr>
          <p:cNvSpPr txBox="1"/>
          <p:nvPr/>
        </p:nvSpPr>
        <p:spPr>
          <a:xfrm>
            <a:off x="657761" y="3850955"/>
            <a:ext cx="88186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entries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FAFE32-F389-1442-98F0-4A39BF847667}"/>
              </a:ext>
            </a:extLst>
          </p:cNvPr>
          <p:cNvSpPr txBox="1"/>
          <p:nvPr/>
        </p:nvSpPr>
        <p:spPr>
          <a:xfrm>
            <a:off x="3471259" y="4216800"/>
            <a:ext cx="711016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330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800" dirty="0"/>
              <a:t> </a:t>
            </a:r>
            <a:r>
              <a:rPr lang="en-US" altLang="ja-JP" sz="1800" dirty="0"/>
              <a:t>slab: K2</a:t>
            </a:r>
            <a:endParaRPr kumimoji="1"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64" y="1509698"/>
            <a:ext cx="6911998" cy="481265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F0BCFFC-302B-2E4D-B7F5-8CD82CF6CBF5}"/>
              </a:ext>
            </a:extLst>
          </p:cNvPr>
          <p:cNvSpPr txBox="1"/>
          <p:nvPr/>
        </p:nvSpPr>
        <p:spPr>
          <a:xfrm rot="19544888">
            <a:off x="5381773" y="4487381"/>
            <a:ext cx="2823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chemeClr val="bg1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3600" b="1" dirty="0">
              <a:solidFill>
                <a:schemeClr val="bg1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938E7F-C43F-E24A-A63F-3EB8C552DD9A}"/>
              </a:ext>
            </a:extLst>
          </p:cNvPr>
          <p:cNvSpPr txBox="1"/>
          <p:nvPr/>
        </p:nvSpPr>
        <p:spPr>
          <a:xfrm>
            <a:off x="5393635" y="3742795"/>
            <a:ext cx="1399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Good!</a:t>
            </a:r>
            <a:endParaRPr kumimoji="1" lang="ja-JP" altLang="en-US" sz="3200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F9A8051-B46B-FC47-9B50-F0B2A4371902}"/>
              </a:ext>
            </a:extLst>
          </p:cNvPr>
          <p:cNvSpPr txBox="1"/>
          <p:nvPr/>
        </p:nvSpPr>
        <p:spPr>
          <a:xfrm>
            <a:off x="2494691" y="1463930"/>
            <a:ext cx="70570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1219DB8-8CE2-9048-885C-9F41E9B92746}"/>
              </a:ext>
            </a:extLst>
          </p:cNvPr>
          <p:cNvSpPr txBox="1"/>
          <p:nvPr/>
        </p:nvSpPr>
        <p:spPr>
          <a:xfrm>
            <a:off x="4786023" y="1281974"/>
            <a:ext cx="935400" cy="52322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Error of 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8C9E68C-F677-DC48-9D2F-87C887FBBA20}"/>
              </a:ext>
            </a:extLst>
          </p:cNvPr>
          <p:cNvSpPr txBox="1"/>
          <p:nvPr/>
        </p:nvSpPr>
        <p:spPr>
          <a:xfrm>
            <a:off x="7166954" y="1455907"/>
            <a:ext cx="84607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χ</a:t>
            </a:r>
            <a:r>
              <a:rPr kumimoji="1" lang="en-US" altLang="ja-JP" sz="1400" b="1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2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/</a:t>
            </a:r>
            <a:r>
              <a:rPr kumimoji="1" lang="en-US" altLang="ja-JP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ndf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BB0127-C9F3-7047-B1F0-14F3422199E0}"/>
              </a:ext>
            </a:extLst>
          </p:cNvPr>
          <p:cNvSpPr txBox="1"/>
          <p:nvPr/>
        </p:nvSpPr>
        <p:spPr>
          <a:xfrm>
            <a:off x="657761" y="3850955"/>
            <a:ext cx="881867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entries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5862F87-9796-1541-A2C7-2AD1798B54F7}"/>
              </a:ext>
            </a:extLst>
          </p:cNvPr>
          <p:cNvSpPr txBox="1"/>
          <p:nvPr/>
        </p:nvSpPr>
        <p:spPr>
          <a:xfrm>
            <a:off x="3471259" y="4216800"/>
            <a:ext cx="711016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MPV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8236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1E6D13-EA52-E749-8280-2BB0D97F4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MIP calibration: 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9970F7-3701-574F-91FD-28A308765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1800" dirty="0"/>
              <a:t> MPV maps:</a:t>
            </a:r>
            <a:endParaRPr kumimoji="1"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9701C-794A-E047-8178-FBB6F4692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38361E-7E6F-9C45-951C-073A3CCB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6F9200-45DE-1642-80F3-7C467E795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5DF6942-27D8-544A-9142-D6C712495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925721" y="469810"/>
            <a:ext cx="4815238" cy="6912000"/>
          </a:xfrm>
          <a:prstGeom prst="rect">
            <a:avLst/>
          </a:prstGeom>
        </p:spPr>
      </p:pic>
      <p:sp>
        <p:nvSpPr>
          <p:cNvPr id="7" name="円/楕円 6">
            <a:extLst>
              <a:ext uri="{FF2B5EF4-FFF2-40B4-BE49-F238E27FC236}">
                <a16:creationId xmlns:a16="http://schemas.microsoft.com/office/drawing/2014/main" id="{8D6936E4-B184-EE41-81BF-06F160F91820}"/>
              </a:ext>
            </a:extLst>
          </p:cNvPr>
          <p:cNvSpPr/>
          <p:nvPr/>
        </p:nvSpPr>
        <p:spPr>
          <a:xfrm>
            <a:off x="6999317" y="3120281"/>
            <a:ext cx="601250" cy="58872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1FF4AE63-520F-ED48-918C-1DB540684DBD}"/>
              </a:ext>
            </a:extLst>
          </p:cNvPr>
          <p:cNvSpPr/>
          <p:nvPr/>
        </p:nvSpPr>
        <p:spPr>
          <a:xfrm>
            <a:off x="2391827" y="3120281"/>
            <a:ext cx="601250" cy="58872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55D7F739-8FB4-0347-8E61-CDF66152BDF5}"/>
              </a:ext>
            </a:extLst>
          </p:cNvPr>
          <p:cNvSpPr/>
          <p:nvPr/>
        </p:nvSpPr>
        <p:spPr>
          <a:xfrm>
            <a:off x="1956109" y="5045547"/>
            <a:ext cx="1125293" cy="1097554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EC44451-0768-F543-BBB7-E0FE37080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84043" y="3968239"/>
            <a:ext cx="2325437" cy="2285156"/>
          </a:xfrm>
          <a:prstGeom prst="rect">
            <a:avLst/>
          </a:prstGeom>
        </p:spPr>
      </p:pic>
      <p:sp>
        <p:nvSpPr>
          <p:cNvPr id="15" name="円/楕円 14">
            <a:extLst>
              <a:ext uri="{FF2B5EF4-FFF2-40B4-BE49-F238E27FC236}">
                <a16:creationId xmlns:a16="http://schemas.microsoft.com/office/drawing/2014/main" id="{22FD4AE4-5ED2-5541-AFA7-1AFE5766C0BE}"/>
              </a:ext>
            </a:extLst>
          </p:cNvPr>
          <p:cNvSpPr/>
          <p:nvPr/>
        </p:nvSpPr>
        <p:spPr>
          <a:xfrm>
            <a:off x="5749447" y="4108183"/>
            <a:ext cx="1342371" cy="1097554"/>
          </a:xfrm>
          <a:prstGeom prst="ellipse">
            <a:avLst/>
          </a:prstGeom>
          <a:noFill/>
          <a:ln w="28575">
            <a:solidFill>
              <a:srgbClr val="FF94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>
            <a:extLst>
              <a:ext uri="{FF2B5EF4-FFF2-40B4-BE49-F238E27FC236}">
                <a16:creationId xmlns:a16="http://schemas.microsoft.com/office/drawing/2014/main" id="{82F6637F-10B6-2742-BA23-670923614BC3}"/>
              </a:ext>
            </a:extLst>
          </p:cNvPr>
          <p:cNvSpPr/>
          <p:nvPr/>
        </p:nvSpPr>
        <p:spPr>
          <a:xfrm>
            <a:off x="7024369" y="5516623"/>
            <a:ext cx="601250" cy="588724"/>
          </a:xfrm>
          <a:prstGeom prst="ellipse">
            <a:avLst/>
          </a:prstGeom>
          <a:noFill/>
          <a:ln w="28575">
            <a:solidFill>
              <a:srgbClr val="FF94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AD6F8AF-D9CC-F24B-89B8-0B78C5198030}"/>
              </a:ext>
            </a:extLst>
          </p:cNvPr>
          <p:cNvSpPr txBox="1"/>
          <p:nvPr/>
        </p:nvSpPr>
        <p:spPr>
          <a:xfrm>
            <a:off x="5761743" y="5147428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94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Higher statistics</a:t>
            </a:r>
            <a:endParaRPr kumimoji="1" lang="ja-JP" altLang="en-US" dirty="0">
              <a:solidFill>
                <a:srgbClr val="FF94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C8C1E8F-6E53-B04F-98E8-3A7C7421455C}"/>
              </a:ext>
            </a:extLst>
          </p:cNvPr>
          <p:cNvSpPr txBox="1"/>
          <p:nvPr/>
        </p:nvSpPr>
        <p:spPr>
          <a:xfrm>
            <a:off x="3156727" y="3702526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Problems</a:t>
            </a:r>
            <a:endParaRPr kumimoji="1" lang="ja-JP" altLang="en-US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E11245D-5B87-9D4D-88EA-ABB4BD854869}"/>
              </a:ext>
            </a:extLst>
          </p:cNvPr>
          <p:cNvCxnSpPr/>
          <p:nvPr/>
        </p:nvCxnSpPr>
        <p:spPr>
          <a:xfrm flipV="1">
            <a:off x="4413802" y="3557392"/>
            <a:ext cx="2585515" cy="329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592DFC6F-11BF-AD4A-A9AB-DC67687F7FD6}"/>
              </a:ext>
            </a:extLst>
          </p:cNvPr>
          <p:cNvCxnSpPr>
            <a:stCxn id="18" idx="1"/>
            <a:endCxn id="10" idx="5"/>
          </p:cNvCxnSpPr>
          <p:nvPr/>
        </p:nvCxnSpPr>
        <p:spPr>
          <a:xfrm flipH="1" flipV="1">
            <a:off x="2905026" y="3622788"/>
            <a:ext cx="251701" cy="264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90D61C7-37B3-4245-A952-F506B7532B65}"/>
              </a:ext>
            </a:extLst>
          </p:cNvPr>
          <p:cNvCxnSpPr>
            <a:cxnSpLocks/>
          </p:cNvCxnSpPr>
          <p:nvPr/>
        </p:nvCxnSpPr>
        <p:spPr>
          <a:xfrm flipH="1">
            <a:off x="2905026" y="4039592"/>
            <a:ext cx="404102" cy="1071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651353B-4171-B445-B30C-EB7B728D6DE4}"/>
              </a:ext>
            </a:extLst>
          </p:cNvPr>
          <p:cNvSpPr txBox="1"/>
          <p:nvPr/>
        </p:nvSpPr>
        <p:spPr>
          <a:xfrm>
            <a:off x="2518755" y="1463930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P1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AAC707E-F5A6-7C4C-A221-01CD1C0E0E89}"/>
              </a:ext>
            </a:extLst>
          </p:cNvPr>
          <p:cNvSpPr txBox="1"/>
          <p:nvPr/>
        </p:nvSpPr>
        <p:spPr>
          <a:xfrm>
            <a:off x="4800746" y="1459919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P2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37EB67F-AC2C-984E-8FAF-0919487A6D2D}"/>
              </a:ext>
            </a:extLst>
          </p:cNvPr>
          <p:cNvSpPr txBox="1"/>
          <p:nvPr/>
        </p:nvSpPr>
        <p:spPr>
          <a:xfrm>
            <a:off x="7166955" y="1455907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P3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83CE9E9-32EA-9943-B0E0-BE48ACCD9A3D}"/>
              </a:ext>
            </a:extLst>
          </p:cNvPr>
          <p:cNvSpPr txBox="1"/>
          <p:nvPr/>
        </p:nvSpPr>
        <p:spPr>
          <a:xfrm>
            <a:off x="2528289" y="3861405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K1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1B4F77E-F3B0-C344-8E32-B42CF3BD91D6}"/>
              </a:ext>
            </a:extLst>
          </p:cNvPr>
          <p:cNvSpPr txBox="1"/>
          <p:nvPr/>
        </p:nvSpPr>
        <p:spPr>
          <a:xfrm>
            <a:off x="4847573" y="3870307"/>
            <a:ext cx="601248" cy="30777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K2</a:t>
            </a:r>
            <a:endParaRPr kumimoji="1" lang="ja-JP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357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7D8CC8-A8C4-824B-B885-90FD0633F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Shower event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14A484-B40C-A047-8CA9-EA21D89DF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 TBD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CDD2FE-62E1-9446-926F-7C3C856BC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2F6CED-4429-7A45-87A9-A80D62CF5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7BA66D-A9AE-A449-8325-3F4B48C7D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B48FB8A-FBE6-D945-8203-D4307456F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9988"/>
            <a:ext cx="9144000" cy="385463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98A82A9-D0E7-C04A-81F4-8986293EBDAF}"/>
              </a:ext>
            </a:extLst>
          </p:cNvPr>
          <p:cNvSpPr txBox="1"/>
          <p:nvPr/>
        </p:nvSpPr>
        <p:spPr>
          <a:xfrm>
            <a:off x="588383" y="2481637"/>
            <a:ext cx="405843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94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Event display of shower event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7D1635-75BC-8F4B-A5AB-8996F6F1D184}"/>
              </a:ext>
            </a:extLst>
          </p:cNvPr>
          <p:cNvSpPr txBox="1"/>
          <p:nvPr/>
        </p:nvSpPr>
        <p:spPr>
          <a:xfrm rot="20192668">
            <a:off x="2741776" y="619621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4400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737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7" r="14690"/>
          <a:stretch/>
        </p:blipFill>
        <p:spPr>
          <a:xfrm>
            <a:off x="195370" y="1379432"/>
            <a:ext cx="4116166" cy="44988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b="1" dirty="0">
                <a:solidFill>
                  <a:srgbClr val="0070C0"/>
                </a:solidFill>
                <a:latin typeface="Hiragino Kaku Gothic ProN W6" charset="-128"/>
                <a:ea typeface="Hiragino Kaku Gothic ProN W6" charset="-128"/>
                <a:cs typeface="Hiragino Kaku Gothic ProN W6" charset="-128"/>
              </a:rPr>
              <a:t>I</a:t>
            </a:r>
            <a:r>
              <a:rPr lang="en-US" altLang="ja-JP" dirty="0"/>
              <a:t>nternational </a:t>
            </a:r>
            <a:r>
              <a:rPr lang="en-US" altLang="ja-JP" sz="3600" b="1" dirty="0">
                <a:solidFill>
                  <a:srgbClr val="0070C0"/>
                </a:solidFill>
                <a:latin typeface="Hiragino Kaku Gothic ProN W6" charset="-128"/>
                <a:ea typeface="Hiragino Kaku Gothic ProN W6" charset="-128"/>
                <a:cs typeface="Hiragino Kaku Gothic ProN W6" charset="-128"/>
              </a:rPr>
              <a:t>L</a:t>
            </a:r>
            <a:r>
              <a:rPr lang="en-US" altLang="ja-JP" dirty="0"/>
              <a:t>arge </a:t>
            </a:r>
            <a:r>
              <a:rPr lang="en-US" altLang="ja-JP" sz="3600" b="1" dirty="0">
                <a:solidFill>
                  <a:srgbClr val="0070C0"/>
                </a:solidFill>
                <a:latin typeface="Hiragino Kaku Gothic ProN W6" charset="-128"/>
                <a:ea typeface="Hiragino Kaku Gothic ProN W6" charset="-128"/>
                <a:cs typeface="Hiragino Kaku Gothic ProN W6" charset="-128"/>
              </a:rPr>
              <a:t>D</a:t>
            </a:r>
            <a:r>
              <a:rPr lang="en-US" altLang="ja-JP" dirty="0"/>
              <a:t>etector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11536" y="1343852"/>
            <a:ext cx="4832464" cy="4931688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p"/>
            </a:pPr>
            <a:r>
              <a:rPr lang="en-US" altLang="ja-JP" sz="1800" dirty="0"/>
              <a:t>One of the detector concepts at the ILC</a:t>
            </a:r>
          </a:p>
          <a:p>
            <a:pPr>
              <a:buFont typeface="Wingdings" charset="2"/>
              <a:buChar char="p"/>
            </a:pPr>
            <a:endParaRPr lang="en-US" altLang="ja-JP" sz="1800" dirty="0"/>
          </a:p>
          <a:p>
            <a:pPr>
              <a:buFont typeface="Wingdings" charset="2"/>
              <a:buChar char="p"/>
            </a:pPr>
            <a:r>
              <a:rPr lang="en-US" altLang="ja-JP" sz="1800" dirty="0"/>
              <a:t>Optimized for </a:t>
            </a:r>
            <a:r>
              <a:rPr lang="en-US" altLang="ja-JP" sz="1800" dirty="0">
                <a:solidFill>
                  <a:schemeClr val="accent1"/>
                </a:solidFill>
              </a:rPr>
              <a:t>Particle Flow Algorithm</a:t>
            </a:r>
          </a:p>
          <a:p>
            <a:pPr lvl="1">
              <a:buFont typeface="システムフォント"/>
              <a:buChar char="◦"/>
            </a:pPr>
            <a:r>
              <a:rPr lang="en-US" altLang="ja-JP" sz="1600" dirty="0"/>
              <a:t>Reconstruct &amp; identify all the particles		</a:t>
            </a:r>
            <a:endParaRPr lang="en-US" altLang="ja-JP" sz="1800" dirty="0"/>
          </a:p>
          <a:p>
            <a:pPr lvl="1">
              <a:buFont typeface="Wingdings" charset="2"/>
              <a:buChar char="p"/>
            </a:pPr>
            <a:endParaRPr lang="en-US" altLang="ja-JP" sz="1650" dirty="0"/>
          </a:p>
          <a:p>
            <a:pPr>
              <a:buFont typeface="Wingdings" charset="2"/>
              <a:buChar char="p"/>
            </a:pPr>
            <a:r>
              <a:rPr lang="en-US" altLang="ja-JP" sz="1800" dirty="0"/>
              <a:t>Components</a:t>
            </a:r>
          </a:p>
          <a:p>
            <a:pPr lvl="1">
              <a:buFont typeface="システムフォント"/>
              <a:buChar char="◦"/>
            </a:pPr>
            <a:r>
              <a:rPr lang="en-US" altLang="ja-JP" sz="1600" dirty="0"/>
              <a:t>Vertex detector</a:t>
            </a:r>
          </a:p>
          <a:p>
            <a:pPr lvl="1">
              <a:buFont typeface="システムフォント"/>
              <a:buChar char="◦"/>
            </a:pPr>
            <a:r>
              <a:rPr lang="en-US" altLang="ja-JP" sz="1450" dirty="0"/>
              <a:t>Trackers</a:t>
            </a:r>
          </a:p>
          <a:p>
            <a:pPr lvl="1">
              <a:buFont typeface="システムフォント"/>
              <a:buChar char="◦"/>
            </a:pPr>
            <a:r>
              <a:rPr lang="en-US" altLang="ja-JP" sz="1450" dirty="0"/>
              <a:t>Calorimeters</a:t>
            </a:r>
          </a:p>
          <a:p>
            <a:pPr lvl="2">
              <a:buFont typeface="システムフォント"/>
              <a:buChar char="◦"/>
            </a:pPr>
            <a:r>
              <a:rPr lang="en-US" altLang="ja-JP" sz="1450" dirty="0"/>
              <a:t>ECAL</a:t>
            </a:r>
          </a:p>
          <a:p>
            <a:pPr lvl="3">
              <a:buFont typeface="システムフォント"/>
              <a:buChar char="◦"/>
            </a:pPr>
            <a:r>
              <a:rPr lang="en-US" altLang="ja-JP" sz="1450" dirty="0" err="1"/>
              <a:t>ScW</a:t>
            </a:r>
            <a:r>
              <a:rPr lang="en-US" altLang="ja-JP" sz="1450" dirty="0"/>
              <a:t>-ECAL</a:t>
            </a:r>
          </a:p>
          <a:p>
            <a:pPr lvl="3">
              <a:buFont typeface="システムフォント"/>
              <a:buChar char="◦"/>
            </a:pPr>
            <a:r>
              <a:rPr lang="en-US" altLang="ja-JP" sz="1450" b="1" dirty="0" err="1"/>
              <a:t>SiW</a:t>
            </a:r>
            <a:r>
              <a:rPr lang="en-US" altLang="ja-JP" sz="1450" b="1" dirty="0"/>
              <a:t>-ECAL</a:t>
            </a:r>
          </a:p>
          <a:p>
            <a:pPr lvl="2">
              <a:buFont typeface="システムフォント"/>
              <a:buChar char="◦"/>
            </a:pPr>
            <a:r>
              <a:rPr lang="en-US" altLang="ja-JP" sz="1450" dirty="0"/>
              <a:t>HCAL </a:t>
            </a:r>
          </a:p>
          <a:p>
            <a:pPr lvl="1">
              <a:buFont typeface="システムフォント"/>
              <a:buChar char="◦"/>
            </a:pPr>
            <a:r>
              <a:rPr lang="en-US" altLang="ja-JP" sz="1450" dirty="0"/>
              <a:t>Muon Yoke</a:t>
            </a:r>
          </a:p>
          <a:p>
            <a:pPr marL="150876" lvl="1" indent="0">
              <a:buNone/>
            </a:pPr>
            <a:r>
              <a:rPr lang="en-US" altLang="ja-JP" sz="1450" dirty="0"/>
              <a:t>		etc.</a:t>
            </a:r>
          </a:p>
          <a:p>
            <a:pPr>
              <a:buFont typeface="Wingdings" pitchFamily="2" charset="2"/>
              <a:buChar char="p"/>
            </a:pPr>
            <a:endParaRPr lang="en-US" altLang="ja-JP" sz="1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471" y="22545"/>
            <a:ext cx="1661893" cy="106297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53519D9-B2F9-5E40-A727-F1B920EEF6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7" t="25926" r="37877" b="58248"/>
          <a:stretch/>
        </p:blipFill>
        <p:spPr>
          <a:xfrm>
            <a:off x="195370" y="4295979"/>
            <a:ext cx="3021730" cy="1957395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236DBE7-F769-874D-9CFE-5A12DC5E5A82}"/>
              </a:ext>
            </a:extLst>
          </p:cNvPr>
          <p:cNvSpPr/>
          <p:nvPr/>
        </p:nvSpPr>
        <p:spPr>
          <a:xfrm>
            <a:off x="1706235" y="2567836"/>
            <a:ext cx="1187277" cy="68893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526630A-01D9-2F4C-995F-EB85CEBD243A}"/>
              </a:ext>
            </a:extLst>
          </p:cNvPr>
          <p:cNvSpPr/>
          <p:nvPr/>
        </p:nvSpPr>
        <p:spPr>
          <a:xfrm rot="21340579">
            <a:off x="588723" y="4572000"/>
            <a:ext cx="2154477" cy="1753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 16">
            <a:extLst>
              <a:ext uri="{FF2B5EF4-FFF2-40B4-BE49-F238E27FC236}">
                <a16:creationId xmlns:a16="http://schemas.microsoft.com/office/drawing/2014/main" id="{A13C03B8-D8FF-C847-8F37-14995BF4B722}"/>
              </a:ext>
            </a:extLst>
          </p:cNvPr>
          <p:cNvSpPr/>
          <p:nvPr/>
        </p:nvSpPr>
        <p:spPr>
          <a:xfrm>
            <a:off x="263047" y="4572000"/>
            <a:ext cx="325676" cy="1415441"/>
          </a:xfrm>
          <a:custGeom>
            <a:avLst/>
            <a:gdLst>
              <a:gd name="connsiteX0" fmla="*/ 275572 w 325676"/>
              <a:gd name="connsiteY0" fmla="*/ 0 h 1415441"/>
              <a:gd name="connsiteX1" fmla="*/ 0 w 325676"/>
              <a:gd name="connsiteY1" fmla="*/ 488515 h 1415441"/>
              <a:gd name="connsiteX2" fmla="*/ 12526 w 325676"/>
              <a:gd name="connsiteY2" fmla="*/ 1415441 h 1415441"/>
              <a:gd name="connsiteX3" fmla="*/ 200416 w 325676"/>
              <a:gd name="connsiteY3" fmla="*/ 1265129 h 1415441"/>
              <a:gd name="connsiteX4" fmla="*/ 175364 w 325676"/>
              <a:gd name="connsiteY4" fmla="*/ 651353 h 1415441"/>
              <a:gd name="connsiteX5" fmla="*/ 325676 w 325676"/>
              <a:gd name="connsiteY5" fmla="*/ 275573 h 1415441"/>
              <a:gd name="connsiteX6" fmla="*/ 275572 w 325676"/>
              <a:gd name="connsiteY6" fmla="*/ 0 h 141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5676" h="1415441">
                <a:moveTo>
                  <a:pt x="275572" y="0"/>
                </a:moveTo>
                <a:lnTo>
                  <a:pt x="0" y="488515"/>
                </a:lnTo>
                <a:lnTo>
                  <a:pt x="12526" y="1415441"/>
                </a:lnTo>
                <a:lnTo>
                  <a:pt x="200416" y="1265129"/>
                </a:lnTo>
                <a:lnTo>
                  <a:pt x="175364" y="651353"/>
                </a:lnTo>
                <a:lnTo>
                  <a:pt x="325676" y="275573"/>
                </a:lnTo>
                <a:lnTo>
                  <a:pt x="275572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18923F2-8306-C44A-BD1E-21D8377D9894}"/>
              </a:ext>
            </a:extLst>
          </p:cNvPr>
          <p:cNvSpPr/>
          <p:nvPr/>
        </p:nvSpPr>
        <p:spPr>
          <a:xfrm rot="5400000">
            <a:off x="2438734" y="4830456"/>
            <a:ext cx="865935" cy="1998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A308BE6-A5BD-DD45-BFC6-9951B87EC09D}"/>
              </a:ext>
            </a:extLst>
          </p:cNvPr>
          <p:cNvSpPr/>
          <p:nvPr/>
        </p:nvSpPr>
        <p:spPr>
          <a:xfrm rot="17639946">
            <a:off x="2528460" y="5768481"/>
            <a:ext cx="466209" cy="1577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BE74859-6FED-FB4B-9F72-5F9FCB8AD7EC}"/>
              </a:ext>
            </a:extLst>
          </p:cNvPr>
          <p:cNvSpPr/>
          <p:nvPr/>
        </p:nvSpPr>
        <p:spPr>
          <a:xfrm>
            <a:off x="4809995" y="4910203"/>
            <a:ext cx="1127342" cy="2880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039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36DF80-92F7-3E41-BACD-C7DFED748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Hit Energy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E55E90-33B6-8E40-BB05-49A5522BF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 Hit energy after </a:t>
            </a:r>
            <a:r>
              <a:rPr lang="en-US" altLang="ja-JP" dirty="0"/>
              <a:t>MIP</a:t>
            </a:r>
            <a:r>
              <a:rPr kumimoji="1" lang="en-US" altLang="ja-JP" dirty="0"/>
              <a:t> calibration 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5ED80C-5F18-6B4B-9BC9-F13EF24B5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0C0808-BF69-8946-B319-045E0240F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CAABAD-A8F3-A64A-8C73-F117BE7A9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360DF39-96BC-9847-8D8F-28CD8E04F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887" y="1670458"/>
            <a:ext cx="6719856" cy="4544086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CE05DD-5D02-6A44-A597-64845A13D6F8}"/>
              </a:ext>
            </a:extLst>
          </p:cNvPr>
          <p:cNvSpPr txBox="1"/>
          <p:nvPr/>
        </p:nvSpPr>
        <p:spPr>
          <a:xfrm rot="20192668">
            <a:off x="2741776" y="619621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4400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88614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206E955E-354C-1E46-A54D-D366BAF58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37" y="3998698"/>
            <a:ext cx="2200412" cy="246108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1878B87-510C-3A4D-B5DC-62D5EF679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Simulation with </a:t>
            </a:r>
            <a:r>
              <a:rPr kumimoji="1" lang="en-US" altLang="ja-JP" dirty="0" err="1"/>
              <a:t>DDSim</a:t>
            </a:r>
            <a:r>
              <a:rPr kumimoji="1" lang="en-US" altLang="ja-JP" dirty="0"/>
              <a:t> in </a:t>
            </a:r>
            <a:r>
              <a:rPr kumimoji="1" lang="en-US" altLang="ja-JP" dirty="0" err="1"/>
              <a:t>iLCSoft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3ACA44-247A-204F-8FE3-2025B831A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501" y="1274475"/>
            <a:ext cx="3247740" cy="3362839"/>
          </a:xfrm>
        </p:spPr>
        <p:txBody>
          <a:bodyPr/>
          <a:lstStyle/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charset="2"/>
              <a:buChar char="l"/>
            </a:pPr>
            <a:r>
              <a:rPr lang="en-US" altLang="ja-JP" dirty="0"/>
              <a:t> We performed detector simulation for this beam test.</a:t>
            </a:r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charset="2"/>
              <a:buChar char="l"/>
            </a:pPr>
            <a:r>
              <a:rPr lang="en-US" altLang="ja-JP" dirty="0"/>
              <a:t> FEV13: 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CF: 0.6mm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Electronics(Air)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PCB: K1: 1.6mm, others: 1.8mm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Glue(Air): 0.08mm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Si: 0.32mm or 0.65mm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Glue(Air): 0.08mm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Kapton(Cu): 0.06mm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CF: 0.6mm</a:t>
            </a:r>
          </a:p>
          <a:p>
            <a:pPr marL="308610" lvl="2" indent="-171450">
              <a:lnSpc>
                <a:spcPts val="660"/>
              </a:lnSpc>
              <a:spcBef>
                <a:spcPts val="900"/>
              </a:spcBef>
              <a:spcAft>
                <a:spcPts val="150"/>
              </a:spcAft>
              <a:buSzPct val="100000"/>
              <a:buFont typeface="システムフォント"/>
              <a:buChar char="◦"/>
            </a:pPr>
            <a:r>
              <a:rPr lang="en-US" altLang="ja-JP" dirty="0"/>
              <a:t>Plastic(polyethylene): 5mm</a:t>
            </a:r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charset="2"/>
              <a:buChar char="l"/>
            </a:pPr>
            <a:endParaRPr lang="en-US" altLang="ja-JP" dirty="0"/>
          </a:p>
          <a:p>
            <a:pPr marL="68580" lvl="1" indent="-68580">
              <a:spcBef>
                <a:spcPts val="900"/>
              </a:spcBef>
              <a:spcAft>
                <a:spcPts val="150"/>
              </a:spcAft>
              <a:buSzPct val="100000"/>
              <a:buFont typeface="Wingdings" charset="2"/>
              <a:buChar char="l"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D62DF0-0410-E14C-8449-7EF6EE83F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D06516-FF35-BC40-A49F-EDCA59610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54DA2C-4F1C-D54F-A2DB-4043CEC14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BB895A7-CC2D-0B44-95DD-F180D5886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654" y="1815735"/>
            <a:ext cx="5576545" cy="4095951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B655165-1340-2D49-8874-E65E35750E1D}"/>
              </a:ext>
            </a:extLst>
          </p:cNvPr>
          <p:cNvSpPr txBox="1"/>
          <p:nvPr/>
        </p:nvSpPr>
        <p:spPr>
          <a:xfrm rot="20192668">
            <a:off x="2741776" y="619621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4400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712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AF9DB5-FA12-5D47-B6E7-43F149ED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9DB167-D462-F34A-B197-FFD73E2C6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9A15989-F4F0-2C4F-AF5F-B11EC0C4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A3C316-5A4C-8346-A82D-EB12C64897E6}"/>
              </a:ext>
            </a:extLst>
          </p:cNvPr>
          <p:cNvSpPr txBox="1"/>
          <p:nvPr/>
        </p:nvSpPr>
        <p:spPr>
          <a:xfrm>
            <a:off x="2355163" y="2541494"/>
            <a:ext cx="45833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Remaining Issues</a:t>
            </a:r>
            <a:endParaRPr kumimoji="1" lang="ja-JP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6635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39D9F8-CB46-F844-9C35-A24DC2EE3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Double p</a:t>
            </a:r>
            <a:r>
              <a:rPr kumimoji="1" lang="en-US" altLang="ja-JP" dirty="0"/>
              <a:t>edestal / Retrigger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2DDD73-F8A9-F941-8064-D031997A2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068820"/>
            <a:ext cx="7543800" cy="323541"/>
          </a:xfrm>
        </p:spPr>
        <p:txBody>
          <a:bodyPr/>
          <a:lstStyle/>
          <a:p>
            <a:r>
              <a:rPr lang="en-US" altLang="ja-JP" dirty="0"/>
              <a:t> run 32015, slab P1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5B25B7-2A9F-B943-9668-C25986462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A5745C-AFB5-F844-861E-7620726C6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D0B741-FE5A-9A40-9ECD-C987AB00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4B23294-5C6D-B042-8D25-1198DC487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28069" y="1665804"/>
            <a:ext cx="4325190" cy="441076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82C6087-79DB-E842-8CC6-FED3CF198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8368" y="2878735"/>
            <a:ext cx="2980424" cy="1784482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8BDDEAF-7C60-B54A-83CA-0D457A15C54C}"/>
              </a:ext>
            </a:extLst>
          </p:cNvPr>
          <p:cNvSpPr/>
          <p:nvPr/>
        </p:nvSpPr>
        <p:spPr>
          <a:xfrm>
            <a:off x="1003300" y="1721289"/>
            <a:ext cx="4673600" cy="1353155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D16EE7A-0489-354A-A59A-75FE76119B8D}"/>
              </a:ext>
            </a:extLst>
          </p:cNvPr>
          <p:cNvSpPr/>
          <p:nvPr/>
        </p:nvSpPr>
        <p:spPr>
          <a:xfrm>
            <a:off x="1003300" y="3179211"/>
            <a:ext cx="4673600" cy="1353155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743DF64-7603-AC47-9E51-7411640AD1BA}"/>
              </a:ext>
            </a:extLst>
          </p:cNvPr>
          <p:cNvSpPr/>
          <p:nvPr/>
        </p:nvSpPr>
        <p:spPr>
          <a:xfrm>
            <a:off x="1065447" y="1620101"/>
            <a:ext cx="1460936" cy="2997722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A5BE814-AC9B-1B44-B7F1-18BFC9FAC304}"/>
              </a:ext>
            </a:extLst>
          </p:cNvPr>
          <p:cNvSpPr/>
          <p:nvPr/>
        </p:nvSpPr>
        <p:spPr>
          <a:xfrm>
            <a:off x="2575309" y="1621671"/>
            <a:ext cx="1460936" cy="2997722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ACEC26C-75C6-E945-830B-0CE5F12F2F98}"/>
              </a:ext>
            </a:extLst>
          </p:cNvPr>
          <p:cNvSpPr/>
          <p:nvPr/>
        </p:nvSpPr>
        <p:spPr>
          <a:xfrm>
            <a:off x="4083592" y="1621670"/>
            <a:ext cx="1460936" cy="2997722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48828F7-624F-C848-A45B-1DC5F2ED1C3F}"/>
              </a:ext>
            </a:extLst>
          </p:cNvPr>
          <p:cNvSpPr txBox="1"/>
          <p:nvPr/>
        </p:nvSpPr>
        <p:spPr>
          <a:xfrm rot="16200000">
            <a:off x="453922" y="2188192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Mean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48580B4-E29D-2D4C-A832-773491C9ACF2}"/>
              </a:ext>
            </a:extLst>
          </p:cNvPr>
          <p:cNvSpPr txBox="1"/>
          <p:nvPr/>
        </p:nvSpPr>
        <p:spPr>
          <a:xfrm rot="16200000">
            <a:off x="433866" y="3693400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Width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B8AEFA0-A4DF-3348-BB37-ABDA88B78B00}"/>
              </a:ext>
            </a:extLst>
          </p:cNvPr>
          <p:cNvSpPr txBox="1"/>
          <p:nvPr/>
        </p:nvSpPr>
        <p:spPr>
          <a:xfrm>
            <a:off x="1567628" y="1288663"/>
            <a:ext cx="463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6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All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5B2E11-D878-E443-BE43-71B8F3FA275F}"/>
              </a:ext>
            </a:extLst>
          </p:cNvPr>
          <p:cNvSpPr txBox="1"/>
          <p:nvPr/>
        </p:nvSpPr>
        <p:spPr>
          <a:xfrm>
            <a:off x="2931175" y="1290751"/>
            <a:ext cx="79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6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Good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D667892-FDEC-E342-BF28-11A704516611}"/>
              </a:ext>
            </a:extLst>
          </p:cNvPr>
          <p:cNvSpPr txBox="1"/>
          <p:nvPr/>
        </p:nvSpPr>
        <p:spPr>
          <a:xfrm>
            <a:off x="4178096" y="1305365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6">
                    <a:lumMod val="7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Retrigger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8DFEB03-5C2E-1F45-8009-6FA421F9A5E2}"/>
              </a:ext>
            </a:extLst>
          </p:cNvPr>
          <p:cNvSpPr txBox="1"/>
          <p:nvPr/>
        </p:nvSpPr>
        <p:spPr>
          <a:xfrm>
            <a:off x="1343045" y="5935082"/>
            <a:ext cx="926856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Hip map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161C805-32D6-9846-BD33-D4128F1571B8}"/>
              </a:ext>
            </a:extLst>
          </p:cNvPr>
          <p:cNvSpPr txBox="1"/>
          <p:nvPr/>
        </p:nvSpPr>
        <p:spPr>
          <a:xfrm>
            <a:off x="2443662" y="5947347"/>
            <a:ext cx="1651414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Mean difference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1E6FF9A-D502-AF46-8CDE-85D321A1DB4F}"/>
              </a:ext>
            </a:extLst>
          </p:cNvPr>
          <p:cNvSpPr txBox="1"/>
          <p:nvPr/>
        </p:nvSpPr>
        <p:spPr>
          <a:xfrm>
            <a:off x="4218734" y="5947608"/>
            <a:ext cx="1112804" cy="30777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entry ratio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ECAA0A-F85D-5A41-860F-459010804592}"/>
              </a:ext>
            </a:extLst>
          </p:cNvPr>
          <p:cNvSpPr txBox="1"/>
          <p:nvPr/>
        </p:nvSpPr>
        <p:spPr>
          <a:xfrm>
            <a:off x="6232917" y="459918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Double pedestal</a:t>
            </a:r>
          </a:p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by retrigger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54D1CD-2005-CA4C-8399-48E3CF9212A5}"/>
              </a:ext>
            </a:extLst>
          </p:cNvPr>
          <p:cNvSpPr txBox="1"/>
          <p:nvPr/>
        </p:nvSpPr>
        <p:spPr>
          <a:xfrm>
            <a:off x="6038648" y="1389880"/>
            <a:ext cx="2505814" cy="923330"/>
          </a:xfrm>
          <a:prstGeom prst="rect">
            <a:avLst/>
          </a:prstGeom>
          <a:noFill/>
          <a:ln w="38100">
            <a:solidFill>
              <a:schemeClr val="bg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Retrigger event:</a:t>
            </a:r>
          </a:p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BCID is</a:t>
            </a:r>
            <a:r>
              <a:rPr kumimoji="1" lang="ja-JP" altLang="en-US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 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consecutive.</a:t>
            </a:r>
          </a:p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(</a:t>
            </a:r>
            <a:r>
              <a:rPr kumimoji="1" lang="en-US" altLang="ja-JP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badbcid</a:t>
            </a:r>
            <a:r>
              <a:rPr kumimoji="1" lang="ja-JP" altLang="en-US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≠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0)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26588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AA9F6042-27BC-D24D-AC6B-82D6255E9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25" y="2342491"/>
            <a:ext cx="4526540" cy="306092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2C537A4-BC19-DB45-AC28-2B16DD2E0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334" y="2315656"/>
            <a:ext cx="4513570" cy="3060927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D831DF5-6966-4748-82CE-39CF50E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/>
              <a:t>Pedestal difference between ADC/TDC mode</a:t>
            </a:r>
            <a:endParaRPr kumimoji="1" lang="ja-JP" altLang="en-US" sz="2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824A54-B722-FD4C-9184-96F50B944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 We found the difference of pedestals between ADC/TDC mode.</a:t>
            </a:r>
          </a:p>
          <a:p>
            <a:r>
              <a:rPr kumimoji="1" lang="en-US" altLang="ja-JP" dirty="0"/>
              <a:t> Memory-cell dependence </a:t>
            </a:r>
            <a:r>
              <a:rPr lang="en-US" altLang="ja-JP" dirty="0"/>
              <a:t>is</a:t>
            </a:r>
            <a:r>
              <a:rPr kumimoji="1" lang="en-US" altLang="ja-JP" dirty="0"/>
              <a:t> not same. </a:t>
            </a:r>
            <a:endParaRPr lang="en-US" altLang="ja-JP" dirty="0"/>
          </a:p>
          <a:p>
            <a:r>
              <a:rPr kumimoji="1" lang="en-US" altLang="ja-JP" dirty="0"/>
              <a:t> In the first memory cell, </a:t>
            </a:r>
            <a:r>
              <a:rPr lang="en-US" altLang="ja-JP" dirty="0"/>
              <a:t>the difference of </a:t>
            </a:r>
            <a:r>
              <a:rPr kumimoji="1" lang="en-US" altLang="ja-JP" dirty="0"/>
              <a:t>typical Ped_mean is ~15.</a:t>
            </a:r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62D92D-BBC2-3649-A934-38BED869B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005D1-8B93-2B4D-BEAC-5480C82B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3998AA-EC9F-7748-8F6E-0F22F886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E08C642-985F-3E40-BA6F-43FA87F38766}"/>
              </a:ext>
            </a:extLst>
          </p:cNvPr>
          <p:cNvSpPr txBox="1"/>
          <p:nvPr/>
        </p:nvSpPr>
        <p:spPr>
          <a:xfrm>
            <a:off x="2511779" y="4429559"/>
            <a:ext cx="1792478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Mean of pedestal </a:t>
            </a:r>
          </a:p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with ADC mode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1CB0B7B-246B-FC4A-AE40-6CCBA606D24A}"/>
              </a:ext>
            </a:extLst>
          </p:cNvPr>
          <p:cNvSpPr txBox="1"/>
          <p:nvPr/>
        </p:nvSpPr>
        <p:spPr>
          <a:xfrm>
            <a:off x="6694529" y="4429559"/>
            <a:ext cx="1733167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Mean of pedestal</a:t>
            </a:r>
          </a:p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with TDC mode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77466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502A0D22-73E1-9C4A-AB4E-5B46B1876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99" y="2299835"/>
            <a:ext cx="4546523" cy="307020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5B5A54C-C7FC-124F-9AC3-522162CDF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541" y="2293698"/>
            <a:ext cx="4572118" cy="307435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D831DF5-6966-4748-82CE-39CF50E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/>
              <a:t>Pedestal difference between ADC/TDC mode</a:t>
            </a:r>
            <a:endParaRPr kumimoji="1" lang="ja-JP" altLang="en-US" sz="2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824A54-B722-FD4C-9184-96F50B944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 We found the difference of pedestals between ADC/TDC mode.</a:t>
            </a:r>
          </a:p>
          <a:p>
            <a:r>
              <a:rPr kumimoji="1" lang="en-US" altLang="ja-JP" dirty="0"/>
              <a:t> Memory-cell dependence </a:t>
            </a:r>
            <a:r>
              <a:rPr lang="en-US" altLang="ja-JP" dirty="0"/>
              <a:t>is</a:t>
            </a:r>
            <a:r>
              <a:rPr kumimoji="1" lang="en-US" altLang="ja-JP" dirty="0"/>
              <a:t> not same. </a:t>
            </a:r>
            <a:endParaRPr lang="en-US" altLang="ja-JP" dirty="0"/>
          </a:p>
          <a:p>
            <a:r>
              <a:rPr kumimoji="1" lang="en-US" altLang="ja-JP" dirty="0"/>
              <a:t> In TDC mode, </a:t>
            </a:r>
            <a:r>
              <a:rPr lang="en-US" altLang="ja-JP" dirty="0"/>
              <a:t>SCA~2 is worse. </a:t>
            </a:r>
            <a:endParaRPr kumimoji="1" lang="en-US" altLang="ja-JP" dirty="0"/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62D92D-BBC2-3649-A934-38BED869B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005D1-8B93-2B4D-BEAC-5480C82B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3998AA-EC9F-7748-8F6E-0F22F886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E08C642-985F-3E40-BA6F-43FA87F38766}"/>
              </a:ext>
            </a:extLst>
          </p:cNvPr>
          <p:cNvSpPr txBox="1"/>
          <p:nvPr/>
        </p:nvSpPr>
        <p:spPr>
          <a:xfrm>
            <a:off x="2475228" y="3311719"/>
            <a:ext cx="1824538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Width of pedestal </a:t>
            </a:r>
          </a:p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with ADC mode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1CB0B7B-246B-FC4A-AE40-6CCBA606D24A}"/>
              </a:ext>
            </a:extLst>
          </p:cNvPr>
          <p:cNvSpPr txBox="1"/>
          <p:nvPr/>
        </p:nvSpPr>
        <p:spPr>
          <a:xfrm>
            <a:off x="6723567" y="3315804"/>
            <a:ext cx="1765228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Width of pedestal</a:t>
            </a:r>
          </a:p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with TDC mode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97087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5B5A54C-C7FC-124F-9AC3-522162CDF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541" y="2293698"/>
            <a:ext cx="4572118" cy="307435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D831DF5-6966-4748-82CE-39CF50E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/>
              <a:t>Pedestal difference between ADC/TDC mode</a:t>
            </a:r>
            <a:endParaRPr kumimoji="1" lang="ja-JP" altLang="en-US" sz="2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824A54-B722-FD4C-9184-96F50B944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 We found the difference of pedestals between ADC/TDC mode.</a:t>
            </a:r>
          </a:p>
          <a:p>
            <a:r>
              <a:rPr kumimoji="1" lang="en-US" altLang="ja-JP" dirty="0"/>
              <a:t> Memory-cell dependence </a:t>
            </a:r>
            <a:r>
              <a:rPr lang="en-US" altLang="ja-JP" dirty="0"/>
              <a:t>is</a:t>
            </a:r>
            <a:r>
              <a:rPr kumimoji="1" lang="en-US" altLang="ja-JP" dirty="0"/>
              <a:t> not same. </a:t>
            </a:r>
            <a:endParaRPr lang="en-US" altLang="ja-JP" dirty="0"/>
          </a:p>
          <a:p>
            <a:r>
              <a:rPr kumimoji="1" lang="en-US" altLang="ja-JP" dirty="0"/>
              <a:t> In TDC mode, </a:t>
            </a:r>
            <a:r>
              <a:rPr lang="en-US" altLang="ja-JP" dirty="0"/>
              <a:t>SCA~2 is worse. </a:t>
            </a:r>
            <a:endParaRPr kumimoji="1" lang="en-US" altLang="ja-JP" dirty="0"/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62D92D-BBC2-3649-A934-38BED869B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005D1-8B93-2B4D-BEAC-5480C82B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3998AA-EC9F-7748-8F6E-0F22F886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1CB0B7B-246B-FC4A-AE40-6CCBA606D24A}"/>
              </a:ext>
            </a:extLst>
          </p:cNvPr>
          <p:cNvSpPr txBox="1"/>
          <p:nvPr/>
        </p:nvSpPr>
        <p:spPr>
          <a:xfrm>
            <a:off x="6723567" y="3315804"/>
            <a:ext cx="1765228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Width of pedestal</a:t>
            </a:r>
          </a:p>
          <a:p>
            <a:pPr algn="ctr"/>
            <a:r>
              <a:rPr kumimoji="1"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with TDC mode</a:t>
            </a:r>
            <a:endParaRPr kumimoji="1" lang="ja-JP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7A9B880-CBD6-B348-96B1-8F54D70058A9}"/>
              </a:ext>
            </a:extLst>
          </p:cNvPr>
          <p:cNvSpPr txBox="1"/>
          <p:nvPr/>
        </p:nvSpPr>
        <p:spPr>
          <a:xfrm>
            <a:off x="479871" y="5455481"/>
            <a:ext cx="8008924" cy="36933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itchFamily="2" charset="2"/>
              <a:buChar char="Ø"/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There are double pedestal even after </a:t>
            </a:r>
            <a:r>
              <a:rPr kumimoji="1" lang="en-US" altLang="ja-JP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bcid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 selection in TDC mode.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0C3AFA2-7B86-9748-9B85-EC544BF6A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277517"/>
            <a:ext cx="4546948" cy="3090536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843FF59-FA52-A249-A4D5-084ABBB495AE}"/>
              </a:ext>
            </a:extLst>
          </p:cNvPr>
          <p:cNvSpPr txBox="1"/>
          <p:nvPr/>
        </p:nvSpPr>
        <p:spPr>
          <a:xfrm>
            <a:off x="6073467" y="5956522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Work in progress...</a:t>
            </a:r>
            <a:endParaRPr kumimoji="1" lang="ja-JP" altLang="en-US" dirty="0">
              <a:solidFill>
                <a:srgbClr val="FF0000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5938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7DBDF4-4657-1143-94A5-BEBA4B44F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717738"/>
          </a:xfrm>
        </p:spPr>
        <p:txBody>
          <a:bodyPr/>
          <a:lstStyle/>
          <a:p>
            <a:r>
              <a:rPr kumimoji="1" lang="en-US" altLang="ja-JP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646AF-36FA-6149-9544-068F86D5E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7543800" cy="5162962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 FEV13: P1, P2, P3, K1, K2 in Kyushu</a:t>
            </a:r>
          </a:p>
          <a:p>
            <a:r>
              <a:rPr lang="en-US" altLang="ja-JP" dirty="0"/>
              <a:t> </a:t>
            </a:r>
            <a:r>
              <a:rPr kumimoji="1" lang="en-US" altLang="ja-JP" dirty="0"/>
              <a:t>BT </a:t>
            </a:r>
            <a:r>
              <a:rPr lang="en-US" altLang="ja-JP" dirty="0"/>
              <a:t>2019 DESY: 5 slabs fully working finally</a:t>
            </a:r>
          </a:p>
          <a:p>
            <a:r>
              <a:rPr lang="en-US" altLang="ja-JP" dirty="0"/>
              <a:t> Pedestal study</a:t>
            </a:r>
          </a:p>
          <a:p>
            <a:pPr lvl="1"/>
            <a:r>
              <a:rPr lang="en-US" altLang="ja-JP" dirty="0"/>
              <a:t>Homogeneity and Stability is verified.</a:t>
            </a:r>
          </a:p>
          <a:p>
            <a:pPr lvl="1"/>
            <a:r>
              <a:rPr lang="en-US" altLang="ja-JP" dirty="0"/>
              <a:t>In TDC mode, pedestals become worse probably because of retriggers.</a:t>
            </a:r>
          </a:p>
          <a:p>
            <a:r>
              <a:rPr lang="en-US" altLang="ja-JP" dirty="0"/>
              <a:t> MIP study</a:t>
            </a:r>
          </a:p>
          <a:p>
            <a:pPr lvl="1"/>
            <a:r>
              <a:rPr lang="en-US" altLang="ja-JP" dirty="0"/>
              <a:t>MIP calibration is almost completed.</a:t>
            </a:r>
          </a:p>
          <a:p>
            <a:pPr lvl="1"/>
            <a:r>
              <a:rPr lang="en-US" altLang="ja-JP" dirty="0"/>
              <a:t>S/N is obtained for 5 slabs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r>
              <a:rPr lang="en-US" altLang="ja-JP" dirty="0"/>
              <a:t> TDC study</a:t>
            </a:r>
          </a:p>
          <a:p>
            <a:pPr lvl="1"/>
            <a:r>
              <a:rPr lang="en-US" altLang="ja-JP" dirty="0"/>
              <a:t>Time walk is corrected.</a:t>
            </a:r>
          </a:p>
          <a:p>
            <a:pPr lvl="1"/>
            <a:r>
              <a:rPr lang="en-US" altLang="ja-JP" dirty="0"/>
              <a:t>Timing resolution is obtained, however we need more detail study using injection.</a:t>
            </a:r>
          </a:p>
          <a:p>
            <a:r>
              <a:rPr lang="en-US" altLang="ja-JP" dirty="0"/>
              <a:t> Shower study</a:t>
            </a:r>
          </a:p>
          <a:p>
            <a:pPr lvl="1"/>
            <a:r>
              <a:rPr lang="en-US" altLang="ja-JP" dirty="0"/>
              <a:t>Simulation setup is in progress.</a:t>
            </a:r>
          </a:p>
          <a:p>
            <a:pPr lvl="1"/>
            <a:r>
              <a:rPr lang="en-US" altLang="ja-JP" dirty="0"/>
              <a:t>Event building is done and shower event is confirmed.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AB4E12-D55D-C64E-8EA0-85383808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8C661E-8E1B-7343-8572-CB079A31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2BB04D-BCF5-4F4F-9892-69D4AA8BA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3F312389-0E17-BD4F-BCD4-EED13E01EA5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05728" y="3556639"/>
          <a:ext cx="6221730" cy="1014954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1141730">
                  <a:extLst>
                    <a:ext uri="{9D8B030D-6E8A-4147-A177-3AD203B41FA5}">
                      <a16:colId xmlns:a16="http://schemas.microsoft.com/office/drawing/2014/main" val="3997508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66278676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5478407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08902072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41529074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161841284"/>
                    </a:ext>
                  </a:extLst>
                </a:gridCol>
              </a:tblGrid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slab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P1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P2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P3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K1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K2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053406"/>
                  </a:ext>
                </a:extLst>
              </a:tr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thickness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650µm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650µm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320µm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650µm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  <a:cs typeface="+mn-cs"/>
                        </a:rPr>
                        <a:t>650µm</a:t>
                      </a:r>
                      <a:endParaRPr kumimoji="1" lang="ja-JP" altLang="en-US" sz="13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179097"/>
                  </a:ext>
                </a:extLst>
              </a:tr>
              <a:tr h="338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S/N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49.0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48.9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21.7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50.2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Hiragino Kaku Gothic ProN W3" panose="020B0300000000000000" pitchFamily="34" charset="-128"/>
                          <a:ea typeface="Hiragino Kaku Gothic ProN W3" panose="020B0300000000000000" pitchFamily="34" charset="-128"/>
                        </a:rPr>
                        <a:t>47.5</a:t>
                      </a:r>
                      <a:endParaRPr kumimoji="1" lang="ja-JP" altLang="en-US">
                        <a:latin typeface="Hiragino Kaku Gothic ProN W3" panose="020B0300000000000000" pitchFamily="34" charset="-128"/>
                        <a:ea typeface="Hiragino Kaku Gothic ProN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690283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3C13863-5843-2F47-8A3C-7BC2DD16BF3B}"/>
              </a:ext>
            </a:extLst>
          </p:cNvPr>
          <p:cNvSpPr txBox="1"/>
          <p:nvPr/>
        </p:nvSpPr>
        <p:spPr>
          <a:xfrm rot="1218258">
            <a:off x="5091493" y="1485285"/>
            <a:ext cx="3286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sz="4400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2062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729750" y="2569860"/>
            <a:ext cx="5834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Snell Roundhand" charset="0"/>
                <a:cs typeface="Snell Roundhand" charset="0"/>
              </a:rPr>
              <a:t>backup</a:t>
            </a:r>
            <a:endParaRPr kumimoji="1" lang="en-US" altLang="ja-JP" sz="48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Snell Roundhand" charset="0"/>
              <a:cs typeface="Snell Roundhand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820066-6408-F34D-A58B-66B0D9551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BBDD61-1AF6-CA4C-B0BF-D392E36CA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072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2184A-0BC8-9045-AD07-F753ABEA7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Simulation outputs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CD456E-764F-A74E-A483-DE8527BB3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143976"/>
            <a:ext cx="7543800" cy="4624910"/>
          </a:xfrm>
        </p:spPr>
        <p:txBody>
          <a:bodyPr/>
          <a:lstStyle/>
          <a:p>
            <a:r>
              <a:rPr kumimoji="1" lang="en-US" altLang="ja-JP" dirty="0"/>
              <a:t> Hit energy distribution in each slabs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707669-24DF-214A-8964-441067A43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F45017-66EF-6649-8874-9763DE5E3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AB2746-BBB0-0D45-8E42-39E4F4026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CD2E98F-A340-6644-96D9-17D3B5619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119" y="1465545"/>
            <a:ext cx="6545391" cy="480902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C5ACC86-3659-7443-A9EC-95FB92E857A4}"/>
              </a:ext>
            </a:extLst>
          </p:cNvPr>
          <p:cNvSpPr txBox="1"/>
          <p:nvPr/>
        </p:nvSpPr>
        <p:spPr>
          <a:xfrm>
            <a:off x="2404998" y="4146115"/>
            <a:ext cx="1622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w/ Tungsten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ED5776-B310-9A4A-9FCC-0D8EC6C0AA1F}"/>
              </a:ext>
            </a:extLst>
          </p:cNvPr>
          <p:cNvSpPr txBox="1"/>
          <p:nvPr/>
        </p:nvSpPr>
        <p:spPr>
          <a:xfrm>
            <a:off x="2404998" y="1705628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w/o Tungsten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C8D6CA-5D65-0545-AE61-FD68FB940D51}"/>
              </a:ext>
            </a:extLst>
          </p:cNvPr>
          <p:cNvSpPr txBox="1"/>
          <p:nvPr/>
        </p:nvSpPr>
        <p:spPr>
          <a:xfrm>
            <a:off x="5736920" y="2329841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(320µm)</a:t>
            </a:r>
            <a:endParaRPr kumimoji="1"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3A36DB-D9B9-8141-9CFA-65BF6652209A}"/>
              </a:ext>
            </a:extLst>
          </p:cNvPr>
          <p:cNvSpPr txBox="1"/>
          <p:nvPr/>
        </p:nvSpPr>
        <p:spPr>
          <a:xfrm rot="20192668">
            <a:off x="13488" y="205204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>
                    <a:lumMod val="50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Preliminary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842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1A17-11CE-2F46-A5BE-B6D4E304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R&amp;D of </a:t>
            </a:r>
            <a:r>
              <a:rPr kumimoji="1" lang="en-US" altLang="ja-JP" dirty="0" err="1"/>
              <a:t>SiW</a:t>
            </a:r>
            <a:r>
              <a:rPr kumimoji="1" lang="en-US" altLang="ja-JP" dirty="0"/>
              <a:t>-ECAL technological prototypes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B1A7E6-2B53-CF4E-8985-1C1F035CF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TBD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7D579-040E-4549-A577-6139B2944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28E2F-852A-034A-B316-26E3C9308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558EAE-631C-BC4D-9D93-171448E0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B76061A-820F-6F4B-AEF7-9C90829A3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3053"/>
            <a:ext cx="9144000" cy="513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8675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715FCF-3514-EE47-9F24-F43EC48F5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SKIROC2A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C45A7F-48D2-CC42-A3D3-063662E44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644" y="1072096"/>
            <a:ext cx="6578974" cy="1333981"/>
          </a:xfrm>
        </p:spPr>
        <p:txBody>
          <a:bodyPr>
            <a:normAutofit fontScale="92500" lnSpcReduction="20000"/>
          </a:bodyPr>
          <a:lstStyle/>
          <a:p>
            <a:pPr>
              <a:buFont typeface="システムフォント"/>
              <a:buChar char="◦"/>
            </a:pPr>
            <a:r>
              <a:rPr lang="en-US" altLang="ja-JP" sz="1600" dirty="0"/>
              <a:t> 64ch / chip × 16 chip / slab</a:t>
            </a:r>
          </a:p>
          <a:p>
            <a:pPr>
              <a:buFont typeface="システムフォント"/>
              <a:buChar char="◦"/>
            </a:pPr>
            <a:r>
              <a:rPr lang="en-US" altLang="ja-JP" sz="1600" dirty="0"/>
              <a:t> Self trigger: Individual threshold control is available. </a:t>
            </a:r>
          </a:p>
          <a:p>
            <a:pPr>
              <a:buFont typeface="システムフォント"/>
              <a:buChar char="◦"/>
            </a:pPr>
            <a:r>
              <a:rPr kumimoji="1" lang="en-US" altLang="ja-JP" sz="1600" dirty="0"/>
              <a:t> 3 types of output: ADC with high/low gain &amp; TDC</a:t>
            </a:r>
          </a:p>
          <a:p>
            <a:pPr>
              <a:buFont typeface="システムフォント"/>
              <a:buChar char="◦"/>
            </a:pPr>
            <a:r>
              <a:rPr lang="en-US" altLang="ja-JP" sz="1600" dirty="0"/>
              <a:t> 3 types of DAQ mode: </a:t>
            </a:r>
          </a:p>
          <a:p>
            <a:pPr marL="457200" lvl="1" indent="0">
              <a:buNone/>
            </a:pPr>
            <a:r>
              <a:rPr lang="en-US" altLang="ja-JP" sz="1200" dirty="0"/>
              <a:t>1. ADC high &amp; ADC low   2. TDC &amp; ADC [high or low]   3. TDC &amp; Auto Gain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058F91-8331-954B-BE32-5644D56D7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8D5BE3-1C1D-C149-8929-89FBAEC82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40</a:t>
            </a:fld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A466F45-C9F1-2142-9236-062101B0228D}"/>
              </a:ext>
            </a:extLst>
          </p:cNvPr>
          <p:cNvGrpSpPr/>
          <p:nvPr/>
        </p:nvGrpSpPr>
        <p:grpSpPr>
          <a:xfrm>
            <a:off x="1362318" y="2327699"/>
            <a:ext cx="6456465" cy="4025796"/>
            <a:chOff x="2488751" y="1577009"/>
            <a:chExt cx="6456465" cy="4025796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27A8EEB0-0253-7640-9C1C-DA1EA4B66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88751" y="1577009"/>
              <a:ext cx="6456465" cy="4025796"/>
            </a:xfrm>
            <a:prstGeom prst="rect">
              <a:avLst/>
            </a:prstGeom>
          </p:spPr>
        </p:pic>
        <p:sp>
          <p:nvSpPr>
            <p:cNvPr id="33" name="角丸四角形 32">
              <a:extLst>
                <a:ext uri="{FF2B5EF4-FFF2-40B4-BE49-F238E27FC236}">
                  <a16:creationId xmlns:a16="http://schemas.microsoft.com/office/drawing/2014/main" id="{15C1B2D5-7F8B-CC4F-9B58-BCFFF8CC3EAB}"/>
                </a:ext>
              </a:extLst>
            </p:cNvPr>
            <p:cNvSpPr/>
            <p:nvPr/>
          </p:nvSpPr>
          <p:spPr>
            <a:xfrm>
              <a:off x="3657601" y="4061791"/>
              <a:ext cx="3286538" cy="1172818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34" name="角丸四角形 33">
              <a:extLst>
                <a:ext uri="{FF2B5EF4-FFF2-40B4-BE49-F238E27FC236}">
                  <a16:creationId xmlns:a16="http://schemas.microsoft.com/office/drawing/2014/main" id="{DBE762A5-8022-8846-A5C4-8AABF35F1895}"/>
                </a:ext>
              </a:extLst>
            </p:cNvPr>
            <p:cNvSpPr/>
            <p:nvPr/>
          </p:nvSpPr>
          <p:spPr>
            <a:xfrm>
              <a:off x="5000658" y="1656523"/>
              <a:ext cx="2049499" cy="1066800"/>
            </a:xfrm>
            <a:prstGeom prst="roundRect">
              <a:avLst/>
            </a:prstGeom>
            <a:noFill/>
            <a:ln w="28575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35" name="角丸四角形 34">
              <a:extLst>
                <a:ext uri="{FF2B5EF4-FFF2-40B4-BE49-F238E27FC236}">
                  <a16:creationId xmlns:a16="http://schemas.microsoft.com/office/drawing/2014/main" id="{151C1B84-1795-4442-B0AF-C993BADF5B5E}"/>
                </a:ext>
              </a:extLst>
            </p:cNvPr>
            <p:cNvSpPr/>
            <p:nvPr/>
          </p:nvSpPr>
          <p:spPr>
            <a:xfrm>
              <a:off x="2743200" y="2593665"/>
              <a:ext cx="914401" cy="1255608"/>
            </a:xfrm>
            <a:prstGeom prst="roundRect">
              <a:avLst/>
            </a:prstGeom>
            <a:noFill/>
            <a:ln w="28575" cap="flat" cmpd="sng" algn="ctr">
              <a:solidFill>
                <a:srgbClr val="FFAF0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36" name="角丸四角形 35">
              <a:extLst>
                <a:ext uri="{FF2B5EF4-FFF2-40B4-BE49-F238E27FC236}">
                  <a16:creationId xmlns:a16="http://schemas.microsoft.com/office/drawing/2014/main" id="{95A32598-CB0B-C44F-BC56-301B4FACB975}"/>
                </a:ext>
              </a:extLst>
            </p:cNvPr>
            <p:cNvSpPr/>
            <p:nvPr/>
          </p:nvSpPr>
          <p:spPr>
            <a:xfrm>
              <a:off x="3763617" y="2332383"/>
              <a:ext cx="3187150" cy="1696278"/>
            </a:xfrm>
            <a:prstGeom prst="roundRect">
              <a:avLst/>
            </a:prstGeom>
            <a:noFill/>
            <a:ln w="28575" cap="flat" cmpd="sng" algn="ctr">
              <a:solidFill>
                <a:srgbClr val="70AD47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831A5389-59DA-194A-8188-6B29363B4BCD}"/>
                </a:ext>
              </a:extLst>
            </p:cNvPr>
            <p:cNvSpPr txBox="1"/>
            <p:nvPr/>
          </p:nvSpPr>
          <p:spPr>
            <a:xfrm>
              <a:off x="2813916" y="2332383"/>
              <a:ext cx="772968" cy="27699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FFAF0F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</a:rPr>
                <a:t>Preamp</a:t>
              </a:r>
              <a:endPara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444574CA-3B64-2146-A7B4-451C35A82FB4}"/>
                </a:ext>
              </a:extLst>
            </p:cNvPr>
            <p:cNvSpPr txBox="1"/>
            <p:nvPr/>
          </p:nvSpPr>
          <p:spPr>
            <a:xfrm>
              <a:off x="5956226" y="1676400"/>
              <a:ext cx="518092" cy="27699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5B9BD5">
                  <a:lumMod val="75000"/>
                </a:srgb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</a:rPr>
                <a:t>TDC</a:t>
              </a:r>
              <a:endPara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0ACBCEC1-E33B-AF49-A8ED-1463105D21E8}"/>
                </a:ext>
              </a:extLst>
            </p:cNvPr>
            <p:cNvSpPr txBox="1"/>
            <p:nvPr/>
          </p:nvSpPr>
          <p:spPr>
            <a:xfrm>
              <a:off x="3769045" y="2034207"/>
              <a:ext cx="1128835" cy="27699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70AD47">
                  <a:lumMod val="75000"/>
                </a:srgb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</a:rPr>
                <a:t>Slow Shaper</a:t>
              </a:r>
              <a:endPara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1EDE60D2-17EC-454F-93C8-42B8243A0EC8}"/>
                </a:ext>
              </a:extLst>
            </p:cNvPr>
            <p:cNvSpPr txBox="1"/>
            <p:nvPr/>
          </p:nvSpPr>
          <p:spPr>
            <a:xfrm>
              <a:off x="3802549" y="4943058"/>
              <a:ext cx="1101584" cy="27699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</a:rPr>
                <a:t>Fast Shaper</a:t>
              </a:r>
              <a:endPara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799A8CC-E076-BA4F-BEA7-F26A37D41F05}"/>
                </a:ext>
              </a:extLst>
            </p:cNvPr>
            <p:cNvSpPr txBox="1"/>
            <p:nvPr/>
          </p:nvSpPr>
          <p:spPr>
            <a:xfrm>
              <a:off x="3940463" y="2345629"/>
              <a:ext cx="878767" cy="27699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70AD47">
                  <a:lumMod val="75000"/>
                </a:srgb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</a:rPr>
                <a:t>Low Gain</a:t>
              </a:r>
              <a:endPara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82D84A20-2EF7-1644-A298-071C9DCB0CB9}"/>
                </a:ext>
              </a:extLst>
            </p:cNvPr>
            <p:cNvSpPr txBox="1"/>
            <p:nvPr/>
          </p:nvSpPr>
          <p:spPr>
            <a:xfrm>
              <a:off x="3925447" y="3213644"/>
              <a:ext cx="922048" cy="276999"/>
            </a:xfrm>
            <a:prstGeom prst="rect">
              <a:avLst/>
            </a:prstGeom>
            <a:solidFill>
              <a:sysClr val="window" lastClr="FFFFFF"/>
            </a:solidFill>
            <a:ln w="28575">
              <a:solidFill>
                <a:srgbClr val="70AD47">
                  <a:lumMod val="75000"/>
                </a:srgb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</a:rPr>
                <a:t>High Gain</a:t>
              </a:r>
              <a:endPara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</a:endParaRPr>
            </a:p>
          </p:txBody>
        </p:sp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36B31043-FB9A-0748-B191-2C3E9C800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786" y="1183834"/>
            <a:ext cx="2258021" cy="948369"/>
          </a:xfrm>
          <a:prstGeom prst="rect">
            <a:avLst/>
          </a:prstGeom>
        </p:spPr>
      </p:pic>
      <p:sp>
        <p:nvSpPr>
          <p:cNvPr id="43" name="フッター プレースホルダー 42">
            <a:extLst>
              <a:ext uri="{FF2B5EF4-FFF2-40B4-BE49-F238E27FC236}">
                <a16:creationId xmlns:a16="http://schemas.microsoft.com/office/drawing/2014/main" id="{BCCBB153-C2D6-D54E-A32C-C9F2C3804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7591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831DF5-6966-4748-82CE-39CF50E18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/>
              <a:t>Pedestal difference between ADC/TDC mode</a:t>
            </a:r>
            <a:endParaRPr kumimoji="1" lang="ja-JP" altLang="en-US" sz="240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0824A54-B722-FD4C-9184-96F50B944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 </a:t>
            </a:r>
            <a:r>
              <a:rPr kumimoji="1" lang="en-US" altLang="ja-JP" dirty="0" err="1"/>
              <a:t>Reme</a:t>
            </a:r>
            <a:r>
              <a:rPr kumimoji="1" lang="en-US" altLang="ja-JP" dirty="0"/>
              <a:t>  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62D92D-BBC2-3649-A934-38BED869B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005D1-8B93-2B4D-BEAC-5480C82B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3998AA-EC9F-7748-8F6E-0F22F886B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1025" name="Picture 1" descr="/var/folders/0c/xytwfnt12j18bl8q5xdc8_w80000gn/T/com.microsoft.Powerpoint/WebArchiveCopyPasteTempFiles/p3378">
            <a:extLst>
              <a:ext uri="{FF2B5EF4-FFF2-40B4-BE49-F238E27FC236}">
                <a16:creationId xmlns:a16="http://schemas.microsoft.com/office/drawing/2014/main" id="{F03554AE-3337-5242-9217-97C071769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57" y="1334255"/>
            <a:ext cx="371343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/var/folders/0c/xytwfnt12j18bl8q5xdc8_w80000gn/T/com.microsoft.Powerpoint/WebArchiveCopyPasteTempFiles/p3351">
            <a:extLst>
              <a:ext uri="{FF2B5EF4-FFF2-40B4-BE49-F238E27FC236}">
                <a16:creationId xmlns:a16="http://schemas.microsoft.com/office/drawing/2014/main" id="{3D1D1308-E659-4440-B15A-CCF27EED5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57" y="3773440"/>
            <a:ext cx="371343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/var/folders/0c/xytwfnt12j18bl8q5xdc8_w80000gn/T/com.microsoft.Powerpoint/WebArchiveCopyPasteTempFiles/p3352">
            <a:extLst>
              <a:ext uri="{FF2B5EF4-FFF2-40B4-BE49-F238E27FC236}">
                <a16:creationId xmlns:a16="http://schemas.microsoft.com/office/drawing/2014/main" id="{A1AC72FA-17A3-7341-8E3D-8BF7A3D20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860" y="1334255"/>
            <a:ext cx="371343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/var/folders/0c/xytwfnt12j18bl8q5xdc8_w80000gn/T/com.microsoft.Powerpoint/WebArchiveCopyPasteTempFiles/p3358">
            <a:extLst>
              <a:ext uri="{FF2B5EF4-FFF2-40B4-BE49-F238E27FC236}">
                <a16:creationId xmlns:a16="http://schemas.microsoft.com/office/drawing/2014/main" id="{53F791D3-4D4C-594A-A072-F51885E39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675" y="3773440"/>
            <a:ext cx="37478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1041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D486E8-3692-FF42-B284-B646590C6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FEV13: </a:t>
            </a:r>
            <a:r>
              <a:rPr kumimoji="1" lang="en-US" altLang="ja-JP" dirty="0" err="1"/>
              <a:t>SiW</a:t>
            </a:r>
            <a:r>
              <a:rPr kumimoji="1" lang="en-US" altLang="ja-JP" dirty="0"/>
              <a:t>-ECAL technological prototype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4AC4184-4212-F347-B9C6-9138DD79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133301-4A06-7A4E-BAAA-AA6772DCD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CA931CA-3517-AA46-86CE-0BF5E1EE0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1C59EDF-10A1-B048-B900-C553A3FF8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5066"/>
            <a:ext cx="9144000" cy="511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647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44ED11B8-9FAF-034B-A12D-4808CDCABB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32" t="34189" r="57111" b="23038"/>
          <a:stretch/>
        </p:blipFill>
        <p:spPr>
          <a:xfrm rot="10800000">
            <a:off x="5769671" y="2529109"/>
            <a:ext cx="1758650" cy="2914610"/>
          </a:xfrm>
          <a:prstGeom prst="rect">
            <a:avLst/>
          </a:prstGeom>
        </p:spPr>
      </p:pic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1FB7568-B86C-1443-9B1B-6198C2DC912A}"/>
              </a:ext>
            </a:extLst>
          </p:cNvPr>
          <p:cNvGrpSpPr/>
          <p:nvPr/>
        </p:nvGrpSpPr>
        <p:grpSpPr>
          <a:xfrm>
            <a:off x="784019" y="2397609"/>
            <a:ext cx="4795142" cy="3332921"/>
            <a:chOff x="4083812" y="2490375"/>
            <a:chExt cx="4795142" cy="3332921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47B8A085-A1B5-2D43-8D62-C2CC22661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4083812" y="2490375"/>
              <a:ext cx="4443895" cy="3332921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F147B77B-4EAC-9D42-A63A-EAAE49620F6A}"/>
                </a:ext>
              </a:extLst>
            </p:cNvPr>
            <p:cNvSpPr/>
            <p:nvPr/>
          </p:nvSpPr>
          <p:spPr>
            <a:xfrm>
              <a:off x="4306957" y="2796208"/>
              <a:ext cx="2663686" cy="2556000"/>
            </a:xfrm>
            <a:prstGeom prst="rect">
              <a:avLst/>
            </a:prstGeom>
            <a:solidFill>
              <a:srgbClr val="FFAF0F">
                <a:alpha val="50000"/>
              </a:srgbClr>
            </a:solidFill>
            <a:ln>
              <a:solidFill>
                <a:srgbClr val="FFAF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FCEB4C5-F2DA-9E4C-B5CB-9011AAD0878D}"/>
                </a:ext>
              </a:extLst>
            </p:cNvPr>
            <p:cNvSpPr/>
            <p:nvPr/>
          </p:nvSpPr>
          <p:spPr>
            <a:xfrm>
              <a:off x="7434470" y="2802608"/>
              <a:ext cx="1000538" cy="2592000"/>
            </a:xfrm>
            <a:prstGeom prst="rect">
              <a:avLst/>
            </a:prstGeom>
            <a:solidFill>
              <a:schemeClr val="accent6">
                <a:alpha val="5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0F3350C6-4DA0-794C-9145-92D01C7DC461}"/>
                </a:ext>
              </a:extLst>
            </p:cNvPr>
            <p:cNvSpPr/>
            <p:nvPr/>
          </p:nvSpPr>
          <p:spPr>
            <a:xfrm>
              <a:off x="7951303" y="4346713"/>
              <a:ext cx="927651" cy="1044000"/>
            </a:xfrm>
            <a:prstGeom prst="rect">
              <a:avLst/>
            </a:prstGeom>
            <a:solidFill>
              <a:schemeClr val="accent5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F72F3AB-7C03-6F4C-8E82-51F2FC08E8D5}"/>
                </a:ext>
              </a:extLst>
            </p:cNvPr>
            <p:cNvSpPr txBox="1"/>
            <p:nvPr/>
          </p:nvSpPr>
          <p:spPr>
            <a:xfrm>
              <a:off x="5167356" y="3824685"/>
              <a:ext cx="942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  <a:cs typeface="+mn-cs"/>
                </a:rPr>
                <a:t>FEV13</a:t>
              </a: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B9BD5">
                    <a:lumMod val="40000"/>
                    <a:lumOff val="60000"/>
                  </a:srgbClr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  <a:cs typeface="+mn-cs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68620A2-71DC-1142-8CF4-84DFC8C8866E}"/>
                </a:ext>
              </a:extLst>
            </p:cNvPr>
            <p:cNvSpPr txBox="1"/>
            <p:nvPr/>
          </p:nvSpPr>
          <p:spPr>
            <a:xfrm>
              <a:off x="7589476" y="3361733"/>
              <a:ext cx="7216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40000"/>
                      <a:lumOff val="60000"/>
                    </a:srgbClr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  <a:cs typeface="+mn-cs"/>
                </a:rPr>
                <a:t>SMB</a:t>
              </a: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C000">
                    <a:lumMod val="40000"/>
                    <a:lumOff val="60000"/>
                  </a:srgbClr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A9BF243-52FA-064D-AE75-766A00005756}"/>
                </a:ext>
              </a:extLst>
            </p:cNvPr>
            <p:cNvSpPr txBox="1"/>
            <p:nvPr/>
          </p:nvSpPr>
          <p:spPr>
            <a:xfrm>
              <a:off x="8168986" y="4693578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6"/>
                  </a:solidFill>
                  <a:effectLst/>
                  <a:uLnTx/>
                  <a:uFillTx/>
                  <a:latin typeface="Hiragino Kaku Gothic ProN W3" panose="020B0300000000000000" pitchFamily="34" charset="-128"/>
                  <a:ea typeface="Hiragino Kaku Gothic ProN W3" panose="020B0300000000000000" pitchFamily="34" charset="-128"/>
                  <a:cs typeface="+mn-cs"/>
                </a:rPr>
                <a:t>DIF</a:t>
              </a: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C6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  <a:cs typeface="+mn-cs"/>
              </a:endParaRP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FF3D4F4-DF92-A242-99C2-1827C16C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Hardware update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AAE517-6F23-854A-B0E4-C827BEAC1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01364"/>
            <a:ext cx="7886700" cy="4916574"/>
          </a:xfrm>
        </p:spPr>
        <p:txBody>
          <a:bodyPr/>
          <a:lstStyle/>
          <a:p>
            <a:r>
              <a:rPr kumimoji="1" lang="en-US" altLang="ja-JP" dirty="0"/>
              <a:t>Previous problems</a:t>
            </a:r>
          </a:p>
          <a:p>
            <a:pPr lvl="1"/>
            <a:r>
              <a:rPr lang="en-US" altLang="ja-JP" dirty="0"/>
              <a:t>Carbon frame was not optimized for FEV13.</a:t>
            </a:r>
          </a:p>
          <a:p>
            <a:pPr lvl="1"/>
            <a:r>
              <a:rPr lang="en-US" altLang="ja-JP" dirty="0"/>
              <a:t>HV c</a:t>
            </a:r>
            <a:r>
              <a:rPr kumimoji="1" lang="en-US" altLang="ja-JP" dirty="0"/>
              <a:t>onnection between SMB and flex </a:t>
            </a:r>
            <a:r>
              <a:rPr lang="en-US" altLang="ja-JP" dirty="0"/>
              <a:t>was fragile.</a:t>
            </a:r>
          </a:p>
          <a:p>
            <a:r>
              <a:rPr kumimoji="1" lang="en-US" altLang="ja-JP" dirty="0"/>
              <a:t>Update: New </a:t>
            </a:r>
            <a:r>
              <a:rPr lang="en-US" altLang="ja-JP" dirty="0"/>
              <a:t>c</a:t>
            </a:r>
            <a:r>
              <a:rPr kumimoji="1" lang="en-US" altLang="ja-JP" dirty="0"/>
              <a:t>arbon frame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703C74-1056-A742-B2BF-811E3115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  <a:cs typeface="+mn-cs"/>
              </a:rPr>
              <a:t>29th Oct. 2019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iragino Kaku Gothic ProN W3" panose="020B0300000000000000" pitchFamily="34" charset="-128"/>
              <a:ea typeface="Hiragino Kaku Gothic ProN W3" panose="020B0300000000000000" pitchFamily="34" charset="-128"/>
              <a:cs typeface="+mn-cs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B36AED4-5DC0-6446-9F58-50151E7EB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7FDA3C-FC00-F24A-AD42-6E130B71EC64}" type="slidenum">
              <a:rPr kumimoji="1" lang="ja-JP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Hiragino Kaku Gothic ProN W3" panose="020B0300000000000000" pitchFamily="34" charset="-128"/>
              <a:ea typeface="Hiragino Kaku Gothic ProN W3" panose="020B0300000000000000" pitchFamily="34" charset="-128"/>
              <a:cs typeface="+mn-cs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D4528A0-6A1F-3D44-B86C-1FC6AD203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540" y="5534863"/>
            <a:ext cx="3183997" cy="81508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438DEC6-D54A-F34E-92A5-68F8AD0D34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068" y="5531594"/>
            <a:ext cx="3345779" cy="8183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09BAF26-FCC3-EE44-BF1E-005B6FDA8BA6}"/>
              </a:ext>
            </a:extLst>
          </p:cNvPr>
          <p:cNvSpPr/>
          <p:nvPr/>
        </p:nvSpPr>
        <p:spPr>
          <a:xfrm>
            <a:off x="3783430" y="5115916"/>
            <a:ext cx="1085763" cy="3278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34" charset="-128"/>
                <a:cs typeface="+mn-cs"/>
              </a:rPr>
              <a:t>Cut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0F50BA2-5E5B-0344-9E84-744D3229943E}"/>
              </a:ext>
            </a:extLst>
          </p:cNvPr>
          <p:cNvSpPr txBox="1"/>
          <p:nvPr/>
        </p:nvSpPr>
        <p:spPr>
          <a:xfrm>
            <a:off x="6113706" y="5920229"/>
            <a:ext cx="898266" cy="2616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iragino Kaku Gothic ProN W3" panose="020B0300000000000000" pitchFamily="34" charset="-128"/>
                <a:ea typeface="Hiragino Kaku Gothic ProN W3" panose="020B0300000000000000" pitchFamily="34" charset="-128"/>
                <a:cs typeface="+mn-cs"/>
              </a:rPr>
              <a:t>HV socket</a:t>
            </a: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iragino Kaku Gothic ProN W3" panose="020B0300000000000000" pitchFamily="34" charset="-128"/>
              <a:ea typeface="Hiragino Kaku Gothic ProN W3" panose="020B0300000000000000" pitchFamily="34" charset="-128"/>
              <a:cs typeface="+mn-cs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4FBBCE-298F-5843-9270-0139F0930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6558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F3D4F4-DF92-A242-99C2-1827C16C0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Hardware update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AAE517-6F23-854A-B0E4-C827BEAC1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01364"/>
            <a:ext cx="7886700" cy="4916574"/>
          </a:xfrm>
        </p:spPr>
        <p:txBody>
          <a:bodyPr/>
          <a:lstStyle/>
          <a:p>
            <a:r>
              <a:rPr kumimoji="1" lang="en-US" altLang="ja-JP" dirty="0"/>
              <a:t>Previous problems</a:t>
            </a:r>
          </a:p>
          <a:p>
            <a:pPr lvl="1"/>
            <a:r>
              <a:rPr lang="en-US" altLang="ja-JP" dirty="0"/>
              <a:t>Carbon frame was not optimized for FEV13.</a:t>
            </a:r>
          </a:p>
          <a:p>
            <a:pPr lvl="1"/>
            <a:r>
              <a:rPr lang="en-US" altLang="ja-JP" dirty="0"/>
              <a:t>HV c</a:t>
            </a:r>
            <a:r>
              <a:rPr kumimoji="1" lang="en-US" altLang="ja-JP" dirty="0"/>
              <a:t>onnection between SMB and flex </a:t>
            </a:r>
            <a:r>
              <a:rPr lang="en-US" altLang="ja-JP" dirty="0"/>
              <a:t>was fragile.</a:t>
            </a:r>
          </a:p>
          <a:p>
            <a:r>
              <a:rPr kumimoji="1" lang="en-US" altLang="ja-JP" dirty="0"/>
              <a:t>Update: </a:t>
            </a:r>
            <a:r>
              <a:rPr lang="en-US" altLang="ja-JP" dirty="0"/>
              <a:t>Conductive adhesion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703C74-1056-A742-B2BF-811E3115A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B36AED4-5DC0-6446-9F58-50151E7EB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44</a:t>
            </a:fld>
            <a:endParaRPr kumimoji="1" lang="ja-JP" altLang="en-US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FC2A594-0404-2140-AC61-C09102652F42}"/>
              </a:ext>
            </a:extLst>
          </p:cNvPr>
          <p:cNvGrpSpPr/>
          <p:nvPr/>
        </p:nvGrpSpPr>
        <p:grpSpPr>
          <a:xfrm>
            <a:off x="784019" y="2252333"/>
            <a:ext cx="5128068" cy="5431836"/>
            <a:chOff x="784019" y="2252333"/>
            <a:chExt cx="5128068" cy="5431836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47B8A085-A1B5-2D43-8D62-C2CC22661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784019" y="4351248"/>
              <a:ext cx="4443895" cy="3332921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39E54BB0-9701-154D-9486-13D677D28E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 l="8041" t="9205" r="4602" b="9381"/>
            <a:stretch/>
          </p:blipFill>
          <p:spPr>
            <a:xfrm>
              <a:off x="849847" y="4096459"/>
              <a:ext cx="3866946" cy="2702927"/>
            </a:xfrm>
            <a:prstGeom prst="corner">
              <a:avLst>
                <a:gd name="adj1" fmla="val 39851"/>
                <a:gd name="adj2" fmla="val 100745"/>
              </a:avLst>
            </a:prstGeom>
            <a:scene3d>
              <a:camera prst="isometricOffAxis2Top"/>
              <a:lightRig rig="threePt" dir="t"/>
            </a:scene3d>
          </p:spPr>
        </p:pic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D96AE93B-CBC7-204F-9846-2AA3B96DD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833" b="100000" l="0" r="99527">
                          <a14:foregroundMark x1="4965" y1="31250" x2="4965" y2="31250"/>
                          <a14:foregroundMark x1="97636" y1="69583" x2="97636" y2="69583"/>
                          <a14:foregroundMark x1="97400" y1="63750" x2="97400" y2="63750"/>
                          <a14:foregroundMark x1="97636" y1="59583" x2="97636" y2="59583"/>
                          <a14:backgroundMark x1="63357" y1="97083" x2="63357" y2="9708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45453" y="3478092"/>
              <a:ext cx="5066634" cy="2881498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96F50E4-4686-4C4B-9BA8-339375F361A8}"/>
                </a:ext>
              </a:extLst>
            </p:cNvPr>
            <p:cNvGrpSpPr/>
            <p:nvPr/>
          </p:nvGrpSpPr>
          <p:grpSpPr>
            <a:xfrm>
              <a:off x="1019521" y="3476482"/>
              <a:ext cx="4336903" cy="2949827"/>
              <a:chOff x="1019521" y="3476482"/>
              <a:chExt cx="4336903" cy="2949827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F147B77B-4EAC-9D42-A63A-EAAE49620F6A}"/>
                  </a:ext>
                </a:extLst>
              </p:cNvPr>
              <p:cNvSpPr/>
              <p:nvPr/>
            </p:nvSpPr>
            <p:spPr>
              <a:xfrm>
                <a:off x="1019521" y="3476482"/>
                <a:ext cx="2796188" cy="2562390"/>
              </a:xfrm>
              <a:prstGeom prst="rect">
                <a:avLst/>
              </a:prstGeom>
              <a:solidFill>
                <a:srgbClr val="FFAF0F">
                  <a:alpha val="50000"/>
                </a:srgbClr>
              </a:solidFill>
              <a:ln>
                <a:solidFill>
                  <a:srgbClr val="FFAF0F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FCEB4C5-F2DA-9E4C-B5CB-9011AAD0878D}"/>
                  </a:ext>
                </a:extLst>
              </p:cNvPr>
              <p:cNvSpPr/>
              <p:nvPr/>
            </p:nvSpPr>
            <p:spPr>
              <a:xfrm>
                <a:off x="4221176" y="3834309"/>
                <a:ext cx="1000538" cy="2592000"/>
              </a:xfrm>
              <a:prstGeom prst="rect">
                <a:avLst/>
              </a:prstGeom>
              <a:solidFill>
                <a:schemeClr val="accent6">
                  <a:alpha val="50000"/>
                </a:schemeClr>
              </a:solidFill>
              <a:ln>
                <a:solidFill>
                  <a:schemeClr val="accent6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0F3350C6-4DA0-794C-9145-92D01C7DC461}"/>
                  </a:ext>
                </a:extLst>
              </p:cNvPr>
              <p:cNvSpPr/>
              <p:nvPr/>
            </p:nvSpPr>
            <p:spPr>
              <a:xfrm>
                <a:off x="4428773" y="4897771"/>
                <a:ext cx="927651" cy="1044000"/>
              </a:xfrm>
              <a:prstGeom prst="rect">
                <a:avLst/>
              </a:prstGeom>
              <a:solidFill>
                <a:schemeClr val="accent5">
                  <a:alpha val="50000"/>
                </a:schemeClr>
              </a:solidFill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AB2A74F9-D1E5-6649-92A7-6B6B5E9B7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002246" y="2252333"/>
              <a:ext cx="3914349" cy="3008638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</p:grp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BDDDF86-4048-D74A-834B-905E20EA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LCWS2019 Yu Kato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94823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DC381B-FBA0-0345-9BC8-63239E6B7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FEV13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D3D7C2-6B84-4F4A-B913-F120FF4E2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852" y="4474566"/>
            <a:ext cx="4683820" cy="1465361"/>
          </a:xfrm>
        </p:spPr>
        <p:txBody>
          <a:bodyPr>
            <a:normAutofit/>
          </a:bodyPr>
          <a:lstStyle/>
          <a:p>
            <a:r>
              <a:rPr kumimoji="1" lang="en-US" altLang="ja-JP" sz="1800" dirty="0"/>
              <a:t> We used 5 FEV13 slabs.</a:t>
            </a:r>
          </a:p>
          <a:p>
            <a:r>
              <a:rPr lang="en-US" altLang="ja-JP" sz="1800" dirty="0"/>
              <a:t> There are 2 types of Silicon thickness.</a:t>
            </a:r>
          </a:p>
          <a:p>
            <a:r>
              <a:rPr kumimoji="1" lang="en-US" altLang="ja-JP" sz="1800" dirty="0"/>
              <a:t> Slab position against e- beam:   </a:t>
            </a:r>
            <a:r>
              <a:rPr kumimoji="1" lang="ja-JP" altLang="en-US" sz="1800"/>
              <a:t>→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22D025-021F-6F4B-BEE1-040B1E8A7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C5D329-FACE-EC43-97B7-0E4FADDC2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D099D2-1F79-0043-BDF7-FF3DD5694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2049" name="Picture 1" descr="/var/folders/0c/xytwfnt12j18bl8q5xdc8_w80000gn/T/com.microsoft.Powerpoint/WebArchiveCopyPasteTempFiles/p3122">
            <a:extLst>
              <a:ext uri="{FF2B5EF4-FFF2-40B4-BE49-F238E27FC236}">
                <a16:creationId xmlns:a16="http://schemas.microsoft.com/office/drawing/2014/main" id="{48F0F9C9-D468-374E-94D7-ED50C74D1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000" y="4196010"/>
            <a:ext cx="3348318" cy="202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390A5A8-0199-2D45-9C45-26BDDF3DFC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417" b="16802"/>
          <a:stretch/>
        </p:blipFill>
        <p:spPr>
          <a:xfrm>
            <a:off x="3727326" y="41479"/>
            <a:ext cx="2560667" cy="96142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E308996-B59C-D348-BDAD-1DDA2FEDE3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452" b="20890"/>
          <a:stretch/>
        </p:blipFill>
        <p:spPr>
          <a:xfrm>
            <a:off x="435524" y="1077237"/>
            <a:ext cx="5852469" cy="2128535"/>
          </a:xfrm>
          <a:prstGeom prst="rect">
            <a:avLst/>
          </a:prstGeom>
        </p:spPr>
      </p:pic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840D814-FE36-9446-A454-C079E9183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113712"/>
              </p:ext>
            </p:extLst>
          </p:nvPr>
        </p:nvGraphicFramePr>
        <p:xfrm>
          <a:off x="435524" y="3211455"/>
          <a:ext cx="5852470" cy="111252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1205392">
                  <a:extLst>
                    <a:ext uri="{9D8B030D-6E8A-4147-A177-3AD203B41FA5}">
                      <a16:colId xmlns:a16="http://schemas.microsoft.com/office/drawing/2014/main" val="473042973"/>
                    </a:ext>
                  </a:extLst>
                </a:gridCol>
                <a:gridCol w="1135596">
                  <a:extLst>
                    <a:ext uri="{9D8B030D-6E8A-4147-A177-3AD203B41FA5}">
                      <a16:colId xmlns:a16="http://schemas.microsoft.com/office/drawing/2014/main" val="3426634155"/>
                    </a:ext>
                  </a:extLst>
                </a:gridCol>
                <a:gridCol w="1094037">
                  <a:extLst>
                    <a:ext uri="{9D8B030D-6E8A-4147-A177-3AD203B41FA5}">
                      <a16:colId xmlns:a16="http://schemas.microsoft.com/office/drawing/2014/main" val="3778852334"/>
                    </a:ext>
                  </a:extLst>
                </a:gridCol>
                <a:gridCol w="1152394">
                  <a:extLst>
                    <a:ext uri="{9D8B030D-6E8A-4147-A177-3AD203B41FA5}">
                      <a16:colId xmlns:a16="http://schemas.microsoft.com/office/drawing/2014/main" val="4109622149"/>
                    </a:ext>
                  </a:extLst>
                </a:gridCol>
                <a:gridCol w="1265051">
                  <a:extLst>
                    <a:ext uri="{9D8B030D-6E8A-4147-A177-3AD203B41FA5}">
                      <a16:colId xmlns:a16="http://schemas.microsoft.com/office/drawing/2014/main" val="29420488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P1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P2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P3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K1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K2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51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dif_1_1_1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dif_1_1_2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dif_1_1_3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dif_1_1_4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dif_1_1_5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327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320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725"/>
                  </a:ext>
                </a:extLst>
              </a:tr>
            </a:tbl>
          </a:graphicData>
        </a:graphic>
      </p:graphicFrame>
      <p:pic>
        <p:nvPicPr>
          <p:cNvPr id="13" name="図 12">
            <a:extLst>
              <a:ext uri="{FF2B5EF4-FFF2-40B4-BE49-F238E27FC236}">
                <a16:creationId xmlns:a16="http://schemas.microsoft.com/office/drawing/2014/main" id="{C2C011C2-8906-C540-B251-0ABFFE953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9550" y="1120516"/>
            <a:ext cx="2736768" cy="1890458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6054CD6-9DD8-F647-B772-2AE569356606}"/>
              </a:ext>
            </a:extLst>
          </p:cNvPr>
          <p:cNvSpPr txBox="1"/>
          <p:nvPr/>
        </p:nvSpPr>
        <p:spPr>
          <a:xfrm>
            <a:off x="6447059" y="3033783"/>
            <a:ext cx="2537874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↑</a:t>
            </a: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 beam direction is </a:t>
            </a:r>
          </a:p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from front to back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83012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0EC090-D79B-0E44-9407-80D83A520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/>
              <a:t>Data 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79A5AC-7415-A042-8CCD-B5C5AC12E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1244184"/>
            <a:ext cx="7796605" cy="4718205"/>
          </a:xfrm>
        </p:spPr>
        <p:txBody>
          <a:bodyPr/>
          <a:lstStyle/>
          <a:p>
            <a:r>
              <a:rPr kumimoji="1" lang="en-US" altLang="ja-JP" dirty="0"/>
              <a:t> All the run information is summarized on </a:t>
            </a:r>
          </a:p>
          <a:p>
            <a:pPr marL="150876" lvl="1" indent="0">
              <a:buNone/>
            </a:pPr>
            <a:r>
              <a:rPr lang="en-US" altLang="ja-JP" sz="1200" dirty="0">
                <a:hlinkClick r:id="rId2"/>
              </a:rPr>
              <a:t>https://drive.google.com/file/d/1uQojIu9KlS9badhVrBf1LRFNt-kz62vV/view?usp=sharing</a:t>
            </a:r>
            <a:r>
              <a:rPr lang="en-US" altLang="ja-JP" sz="1200" dirty="0"/>
              <a:t> .</a:t>
            </a:r>
          </a:p>
          <a:p>
            <a:pPr lvl="1">
              <a:buFont typeface="システムフォント"/>
              <a:buChar char="◦"/>
            </a:pPr>
            <a:r>
              <a:rPr lang="en-US" altLang="ja-JP" dirty="0"/>
              <a:t>not perfect, could be improved.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/>
              <a:t> June 27: DIF</a:t>
            </a:r>
            <a:r>
              <a:rPr lang="ja-JP" altLang="en-US"/>
              <a:t> </a:t>
            </a:r>
            <a:r>
              <a:rPr lang="en-US" altLang="ja-JP" dirty="0"/>
              <a:t>on P2 had broken down </a:t>
            </a:r>
            <a:r>
              <a:rPr lang="ja-JP" altLang="en-US"/>
              <a:t>→</a:t>
            </a:r>
            <a:r>
              <a:rPr lang="en-US" altLang="ja-JP" dirty="0"/>
              <a:t> June 28: replaced DIF and recovered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/>
              <a:t> June 28: made script to record temperature &amp; start measurement</a:t>
            </a:r>
          </a:p>
          <a:p>
            <a:pPr>
              <a:buFont typeface="Wingdings" pitchFamily="2" charset="2"/>
              <a:buChar char="l"/>
            </a:pPr>
            <a:r>
              <a:rPr lang="en-US" altLang="ja-JP" dirty="0"/>
              <a:t> July 1:</a:t>
            </a:r>
            <a:r>
              <a:rPr lang="ja-JP" altLang="en-US"/>
              <a:t> </a:t>
            </a:r>
            <a:r>
              <a:rPr lang="en-US" altLang="ja-JP" dirty="0"/>
              <a:t>Data transition from P1 was sometimes lost because of bad connection of HDMI</a:t>
            </a:r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5A9928-3BE3-B640-9041-2D5DF7B29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210695-C684-034F-8D92-087A6B2C7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AED0FA-948E-1A47-9571-07F322E9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121" name="Picture 1" descr="/var/folders/0c/xytwfnt12j18bl8q5xdc8_w80000gn/T/com.microsoft.Powerpoint/WebArchiveCopyPasteTempFiles/p3121">
            <a:extLst>
              <a:ext uri="{FF2B5EF4-FFF2-40B4-BE49-F238E27FC236}">
                <a16:creationId xmlns:a16="http://schemas.microsoft.com/office/drawing/2014/main" id="{13EC9367-2F6E-AB44-96F5-4BF349D5A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13" y="3248849"/>
            <a:ext cx="7586403" cy="306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7512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B54E57-FBFA-1C42-9BB0-D29A97D6E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Pedestal Analysis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006A0B-5090-1348-A051-1C9EE10B7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7543800" cy="471882"/>
          </a:xfrm>
        </p:spPr>
        <p:txBody>
          <a:bodyPr/>
          <a:lstStyle/>
          <a:p>
            <a:r>
              <a:rPr lang="en-US" altLang="ja-JP" dirty="0"/>
              <a:t> We generated pedestal maps for all runs.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953738-B465-5D4C-9B13-C37572B4D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D14ED0-C2E2-A44B-9A0A-21E34CBC3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CCD862-034B-0F42-AFB3-60A86CAA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282B91B-FA25-C14C-B2FF-28EB28F2F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61321" y="1558445"/>
            <a:ext cx="4553928" cy="464402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5629291-14EE-FF46-A5B2-0639E3350A31}"/>
              </a:ext>
            </a:extLst>
          </p:cNvPr>
          <p:cNvSpPr txBox="1"/>
          <p:nvPr/>
        </p:nvSpPr>
        <p:spPr>
          <a:xfrm>
            <a:off x="6663847" y="4985359"/>
            <a:ext cx="1986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run_30003-006</a:t>
            </a:r>
          </a:p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_dif_1_1_1 (P1)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9678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1A17-11CE-2F46-A5BE-B6D4E304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R&amp;D of </a:t>
            </a:r>
            <a:r>
              <a:rPr kumimoji="1" lang="en-US" altLang="ja-JP" dirty="0" err="1"/>
              <a:t>SiW</a:t>
            </a:r>
            <a:r>
              <a:rPr kumimoji="1" lang="en-US" altLang="ja-JP" dirty="0"/>
              <a:t>-ECAL technological prototypes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B1A7E6-2B53-CF4E-8985-1C1F035CF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TBD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7D579-040E-4549-A577-6139B2944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28E2F-852A-034A-B316-26E3C9308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558EAE-631C-BC4D-9D93-171448E0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32B7E3A-D3DD-184B-AA71-0F63B18E3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2579"/>
            <a:ext cx="9144000" cy="513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9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1A17-11CE-2F46-A5BE-B6D4E3040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R&amp;D of </a:t>
            </a:r>
            <a:r>
              <a:rPr kumimoji="1" lang="en-US" altLang="ja-JP" dirty="0" err="1"/>
              <a:t>SiW</a:t>
            </a:r>
            <a:r>
              <a:rPr kumimoji="1" lang="en-US" altLang="ja-JP" dirty="0"/>
              <a:t>-ECAL technological prototypes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B1A7E6-2B53-CF4E-8985-1C1F035CF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3"/>
            <a:ext cx="7543800" cy="18820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sz="2200" b="1" u="sng" dirty="0"/>
              <a:t>Major changes in FEV11 </a:t>
            </a:r>
            <a:r>
              <a:rPr lang="ja-JP" altLang="en-US" sz="2200" b="1" u="sng"/>
              <a:t>→</a:t>
            </a:r>
            <a:r>
              <a:rPr lang="en-US" altLang="ja-JP" sz="2200" b="1" u="sng" dirty="0"/>
              <a:t> 13 and SMBv4 </a:t>
            </a:r>
            <a:r>
              <a:rPr lang="ja-JP" altLang="en-US" sz="2200" b="1" u="sng"/>
              <a:t>→</a:t>
            </a:r>
            <a:r>
              <a:rPr lang="en-US" altLang="ja-JP" sz="2200" b="1" u="sng" dirty="0"/>
              <a:t> v5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ja-JP" dirty="0"/>
              <a:t> ASIC: SKIROC2 </a:t>
            </a:r>
            <a:r>
              <a:rPr kumimoji="1" lang="ja-JP" altLang="en-US"/>
              <a:t>→</a:t>
            </a:r>
            <a:r>
              <a:rPr kumimoji="1" lang="en-US" altLang="ja-JP" dirty="0"/>
              <a:t> 2A</a:t>
            </a:r>
          </a:p>
          <a:p>
            <a:pPr marL="150876" lvl="1" indent="0">
              <a:buNone/>
            </a:pPr>
            <a:r>
              <a:rPr lang="en-US" altLang="ja-JP" dirty="0"/>
              <a:t>– Individual threshold control</a:t>
            </a:r>
          </a:p>
          <a:p>
            <a:pPr marL="150876" lvl="1" indent="0">
              <a:buNone/>
            </a:pPr>
            <a:r>
              <a:rPr lang="en-US" altLang="ja-JP" dirty="0"/>
              <a:t>– Improvements on TDC 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/>
              <a:t> Smaller SMB footprint </a:t>
            </a:r>
          </a:p>
          <a:p>
            <a:pPr>
              <a:buFont typeface="Wingdings" pitchFamily="2" charset="2"/>
              <a:buChar char="Ø"/>
            </a:pPr>
            <a:r>
              <a:rPr lang="en-US" altLang="ja-JP" dirty="0"/>
              <a:t> Connection by 0.4mm-pitch flex cables </a:t>
            </a:r>
          </a:p>
          <a:p>
            <a:pPr marL="150876" lvl="1" indent="0">
              <a:buNone/>
            </a:pPr>
            <a:r>
              <a:rPr lang="en-US" altLang="ja-JP" dirty="0"/>
              <a:t>– Two candidates, footprint compatible </a:t>
            </a:r>
          </a:p>
          <a:p>
            <a:pPr>
              <a:buFont typeface="Wingdings" pitchFamily="2" charset="2"/>
              <a:buChar char="Ø"/>
            </a:pP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E7D579-040E-4549-A577-6139B2944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28E2F-852A-034A-B316-26E3C9308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558EAE-631C-BC4D-9D93-171448E0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3741255-C4B3-734E-8167-B4C19F0BB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8" y="3662019"/>
            <a:ext cx="5358491" cy="2246300"/>
          </a:xfrm>
          <a:prstGeom prst="rect">
            <a:avLst/>
          </a:prstGeom>
        </p:spPr>
      </p:pic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0D20E4EF-3727-9948-ABB4-9E0E8E0EF0DE}"/>
              </a:ext>
            </a:extLst>
          </p:cNvPr>
          <p:cNvGrpSpPr/>
          <p:nvPr/>
        </p:nvGrpSpPr>
        <p:grpSpPr>
          <a:xfrm>
            <a:off x="5511080" y="2916191"/>
            <a:ext cx="3402501" cy="4043028"/>
            <a:chOff x="784019" y="2252333"/>
            <a:chExt cx="5128068" cy="5431836"/>
          </a:xfrm>
        </p:grpSpPr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634D7F28-0C20-D644-A32E-CE3553DD8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784019" y="4351248"/>
              <a:ext cx="4443895" cy="3332921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18AAE002-59A2-A947-8E16-84F1637B36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8041" t="9205" r="4602" b="9381"/>
            <a:stretch/>
          </p:blipFill>
          <p:spPr>
            <a:xfrm>
              <a:off x="849847" y="4096459"/>
              <a:ext cx="3866946" cy="2702927"/>
            </a:xfrm>
            <a:prstGeom prst="corner">
              <a:avLst>
                <a:gd name="adj1" fmla="val 39851"/>
                <a:gd name="adj2" fmla="val 100745"/>
              </a:avLst>
            </a:prstGeom>
            <a:scene3d>
              <a:camera prst="isometricOffAxis2Top"/>
              <a:lightRig rig="threePt" dir="t"/>
            </a:scene3d>
          </p:spPr>
        </p:pic>
        <p:pic>
          <p:nvPicPr>
            <p:cNvPr id="45" name="図 44">
              <a:extLst>
                <a:ext uri="{FF2B5EF4-FFF2-40B4-BE49-F238E27FC236}">
                  <a16:creationId xmlns:a16="http://schemas.microsoft.com/office/drawing/2014/main" id="{3C840E7F-0431-B04E-915E-BC0A6C4732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833" b="100000" l="0" r="99527">
                          <a14:foregroundMark x1="4965" y1="31250" x2="4965" y2="31250"/>
                          <a14:foregroundMark x1="97636" y1="69583" x2="97636" y2="69583"/>
                          <a14:foregroundMark x1="97400" y1="63750" x2="97400" y2="63750"/>
                          <a14:foregroundMark x1="97636" y1="59583" x2="97636" y2="59583"/>
                          <a14:backgroundMark x1="63357" y1="97083" x2="63357" y2="9708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45453" y="3478092"/>
              <a:ext cx="5066634" cy="2881498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89059044-2D16-ED4A-B75E-80AD49F1A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002246" y="2252333"/>
              <a:ext cx="3914349" cy="3008638"/>
            </a:xfrm>
            <a:prstGeom prst="rect">
              <a:avLst/>
            </a:prstGeom>
            <a:scene3d>
              <a:camera prst="isometricOffAxis2Top"/>
              <a:lightRig rig="threePt" dir="t"/>
            </a:scene3d>
          </p:spPr>
        </p:pic>
      </p:grp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536B115-5BE5-1F4D-ABC1-59523EE9DA32}"/>
              </a:ext>
            </a:extLst>
          </p:cNvPr>
          <p:cNvSpPr/>
          <p:nvPr/>
        </p:nvSpPr>
        <p:spPr>
          <a:xfrm>
            <a:off x="23118" y="3126259"/>
            <a:ext cx="5241699" cy="3174398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B993730-8F6C-B04E-9895-75572F02CD1A}"/>
              </a:ext>
            </a:extLst>
          </p:cNvPr>
          <p:cNvSpPr/>
          <p:nvPr/>
        </p:nvSpPr>
        <p:spPr>
          <a:xfrm>
            <a:off x="5301029" y="3121324"/>
            <a:ext cx="3816000" cy="3174398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2361E72-71F9-C141-BD18-E8A9327EEE0F}"/>
              </a:ext>
            </a:extLst>
          </p:cNvPr>
          <p:cNvSpPr txBox="1"/>
          <p:nvPr/>
        </p:nvSpPr>
        <p:spPr>
          <a:xfrm>
            <a:off x="35113" y="3149729"/>
            <a:ext cx="2095445" cy="36933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FEV11 &amp; SMBv4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D4A817E-23DF-FE41-A166-187D2B2ED6F5}"/>
              </a:ext>
            </a:extLst>
          </p:cNvPr>
          <p:cNvSpPr txBox="1"/>
          <p:nvPr/>
        </p:nvSpPr>
        <p:spPr>
          <a:xfrm>
            <a:off x="5285595" y="3126765"/>
            <a:ext cx="2095445" cy="369332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FEV13 &amp; SMBv5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D2B19BA-6AA1-F040-AFF5-94E9BDF08299}"/>
              </a:ext>
            </a:extLst>
          </p:cNvPr>
          <p:cNvSpPr txBox="1"/>
          <p:nvPr/>
        </p:nvSpPr>
        <p:spPr>
          <a:xfrm>
            <a:off x="6535125" y="3872641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Carbon</a:t>
            </a:r>
            <a:endParaRPr kumimoji="1" lang="ja-JP" altLang="en-US" sz="1400" dirty="0">
              <a:solidFill>
                <a:schemeClr val="bg1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92A299F-A6FA-BA47-B677-E7F102D83111}"/>
              </a:ext>
            </a:extLst>
          </p:cNvPr>
          <p:cNvSpPr txBox="1"/>
          <p:nvPr/>
        </p:nvSpPr>
        <p:spPr>
          <a:xfrm>
            <a:off x="5823231" y="5615843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Carbon</a:t>
            </a:r>
            <a:endParaRPr kumimoji="1" lang="ja-JP" altLang="en-US" sz="1400" dirty="0">
              <a:solidFill>
                <a:schemeClr val="bg1"/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58" name="円/楕円 57">
            <a:extLst>
              <a:ext uri="{FF2B5EF4-FFF2-40B4-BE49-F238E27FC236}">
                <a16:creationId xmlns:a16="http://schemas.microsoft.com/office/drawing/2014/main" id="{672C9D5D-F422-2446-BCDC-6AE2E8AC0A49}"/>
              </a:ext>
            </a:extLst>
          </p:cNvPr>
          <p:cNvSpPr/>
          <p:nvPr/>
        </p:nvSpPr>
        <p:spPr>
          <a:xfrm>
            <a:off x="7857259" y="4981875"/>
            <a:ext cx="753562" cy="563937"/>
          </a:xfrm>
          <a:prstGeom prst="ellipse">
            <a:avLst/>
          </a:prstGeom>
          <a:noFill/>
          <a:ln w="28575">
            <a:solidFill>
              <a:srgbClr val="00D5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D5FF"/>
              </a:solidFill>
            </a:endParaRPr>
          </a:p>
        </p:txBody>
      </p:sp>
      <p:sp>
        <p:nvSpPr>
          <p:cNvPr id="59" name="円/楕円 58">
            <a:extLst>
              <a:ext uri="{FF2B5EF4-FFF2-40B4-BE49-F238E27FC236}">
                <a16:creationId xmlns:a16="http://schemas.microsoft.com/office/drawing/2014/main" id="{9B62FB78-1490-C743-BED8-FEFAD5B6F74B}"/>
              </a:ext>
            </a:extLst>
          </p:cNvPr>
          <p:cNvSpPr/>
          <p:nvPr/>
        </p:nvSpPr>
        <p:spPr>
          <a:xfrm rot="19836970">
            <a:off x="7420309" y="4722623"/>
            <a:ext cx="1533766" cy="609492"/>
          </a:xfrm>
          <a:prstGeom prst="ellipse">
            <a:avLst/>
          </a:prstGeom>
          <a:noFill/>
          <a:ln w="28575">
            <a:solidFill>
              <a:srgbClr val="FF9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D5FF"/>
              </a:solidFill>
            </a:endParaRPr>
          </a:p>
        </p:txBody>
      </p:sp>
      <p:sp>
        <p:nvSpPr>
          <p:cNvPr id="60" name="円/楕円 59">
            <a:extLst>
              <a:ext uri="{FF2B5EF4-FFF2-40B4-BE49-F238E27FC236}">
                <a16:creationId xmlns:a16="http://schemas.microsoft.com/office/drawing/2014/main" id="{0DE86C38-82A3-144C-95BA-EE5361D03EA5}"/>
              </a:ext>
            </a:extLst>
          </p:cNvPr>
          <p:cNvSpPr/>
          <p:nvPr/>
        </p:nvSpPr>
        <p:spPr>
          <a:xfrm>
            <a:off x="5461484" y="4379413"/>
            <a:ext cx="2155878" cy="9192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D5FF"/>
              </a:solidFill>
            </a:endParaRPr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FC76C961-B575-4C45-BF5B-782C027F0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7074" y="1860063"/>
            <a:ext cx="3489018" cy="99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0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715FCF-3514-EE47-9F24-F43EC48F5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Analogue core: SKIROC2A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058F91-8331-954B-BE32-5644D56D7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8D5BE3-1C1D-C149-8929-89FBAEC82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6B31043-FB9A-0748-B191-2C3E9C800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786" y="21074"/>
            <a:ext cx="2258021" cy="948369"/>
          </a:xfrm>
          <a:prstGeom prst="rect">
            <a:avLst/>
          </a:prstGeom>
        </p:spPr>
      </p:pic>
      <p:sp>
        <p:nvSpPr>
          <p:cNvPr id="43" name="フッター プレースホルダー 42">
            <a:extLst>
              <a:ext uri="{FF2B5EF4-FFF2-40B4-BE49-F238E27FC236}">
                <a16:creationId xmlns:a16="http://schemas.microsoft.com/office/drawing/2014/main" id="{BCCBB153-C2D6-D54E-A32C-C9F2C3804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6542E79-4D29-A946-BA83-F890BCE50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584" y="995281"/>
            <a:ext cx="7282461" cy="5287967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80633E7-96E4-D842-91C6-99F0DC971545}"/>
              </a:ext>
            </a:extLst>
          </p:cNvPr>
          <p:cNvSpPr txBox="1"/>
          <p:nvPr/>
        </p:nvSpPr>
        <p:spPr>
          <a:xfrm>
            <a:off x="6734017" y="6006249"/>
            <a:ext cx="1552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  <a:hlinkClick r:id="rId4"/>
              </a:rPr>
              <a:t>arXiv:1801.02024</a:t>
            </a:r>
            <a:endParaRPr kumimoji="1"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E8B0C1F-C15A-984A-90EA-0024B35490C8}"/>
              </a:ext>
            </a:extLst>
          </p:cNvPr>
          <p:cNvSpPr txBox="1"/>
          <p:nvPr/>
        </p:nvSpPr>
        <p:spPr>
          <a:xfrm>
            <a:off x="1280165" y="1146408"/>
            <a:ext cx="399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システムフォント"/>
              <a:buChar char="◦"/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Outputs: Gain (High/Low), TDC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960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8BACE6-80AD-124B-B356-5EB4EE728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FEV13-Jp Status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6E6F83-9E92-7048-84A2-1A0E47116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159" y="1070532"/>
            <a:ext cx="7425048" cy="2385188"/>
          </a:xfrm>
        </p:spPr>
        <p:txBody>
          <a:bodyPr>
            <a:normAutofit/>
          </a:bodyPr>
          <a:lstStyle/>
          <a:p>
            <a:pPr>
              <a:lnSpc>
                <a:spcPts val="1500"/>
              </a:lnSpc>
            </a:pPr>
            <a:r>
              <a:rPr kumimoji="1" lang="en-US" altLang="ja-JP" sz="1800" dirty="0"/>
              <a:t> ASIC: SKIROC2A</a:t>
            </a:r>
          </a:p>
          <a:p>
            <a:pPr>
              <a:lnSpc>
                <a:spcPts val="1500"/>
              </a:lnSpc>
            </a:pPr>
            <a:r>
              <a:rPr lang="en-US" altLang="ja-JP" sz="1800" dirty="0"/>
              <a:t> Si thickness: 320µm &amp; </a:t>
            </a:r>
            <a:r>
              <a:rPr lang="en-US" altLang="ja-JP" sz="1800" b="1" u="sng" dirty="0">
                <a:uFill>
                  <a:solidFill>
                    <a:srgbClr val="FF0000"/>
                  </a:solidFill>
                </a:uFill>
              </a:rPr>
              <a:t>650µm</a:t>
            </a:r>
            <a:r>
              <a:rPr lang="en-US" altLang="ja-JP" sz="1800" dirty="0"/>
              <a:t> </a:t>
            </a:r>
            <a:r>
              <a:rPr lang="en-US" altLang="ja-JP" sz="1800" dirty="0">
                <a:solidFill>
                  <a:srgbClr val="FF0000"/>
                </a:solidFill>
              </a:rPr>
              <a:t>New!</a:t>
            </a:r>
            <a:endParaRPr lang="en-US" altLang="ja-JP" sz="1800" b="1" u="sng" dirty="0">
              <a:solidFill>
                <a:srgbClr val="FF0000"/>
              </a:solidFill>
            </a:endParaRPr>
          </a:p>
          <a:p>
            <a:pPr lvl="1">
              <a:lnSpc>
                <a:spcPts val="1500"/>
              </a:lnSpc>
            </a:pPr>
            <a:r>
              <a:rPr lang="en-US" altLang="ja-JP" sz="1600" dirty="0"/>
              <a:t>256 </a:t>
            </a:r>
            <a:r>
              <a:rPr lang="en-US" altLang="ja-JP" sz="1600" dirty="0" err="1"/>
              <a:t>ch</a:t>
            </a:r>
            <a:r>
              <a:rPr lang="en-US" altLang="ja-JP" sz="1600" dirty="0"/>
              <a:t>/sensor × 4 sensor/slab</a:t>
            </a:r>
          </a:p>
          <a:p>
            <a:pPr>
              <a:lnSpc>
                <a:spcPts val="1500"/>
              </a:lnSpc>
            </a:pPr>
            <a:r>
              <a:rPr kumimoji="1" lang="en-US" altLang="ja-JP" sz="1800" dirty="0"/>
              <a:t> FEV-SMB Connection: </a:t>
            </a:r>
            <a:r>
              <a:rPr lang="en-US" altLang="ja-JP" sz="1800" dirty="0"/>
              <a:t>Flexible cable or Micro-coaxial cable</a:t>
            </a:r>
            <a:endParaRPr kumimoji="1" lang="en-US" altLang="ja-JP" sz="2000" dirty="0">
              <a:solidFill>
                <a:schemeClr val="bg1">
                  <a:lumMod val="8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en-US" altLang="ja-JP" sz="1800" dirty="0"/>
              <a:t> EM shielding: w/ Carbon frame and cover</a:t>
            </a:r>
          </a:p>
          <a:p>
            <a:pPr>
              <a:lnSpc>
                <a:spcPts val="1500"/>
              </a:lnSpc>
            </a:pPr>
            <a:r>
              <a:rPr kumimoji="1" lang="en-US" altLang="ja-JP" sz="1800" dirty="0"/>
              <a:t> Power Pulsing</a:t>
            </a:r>
            <a:endParaRPr kumimoji="1" lang="ja-JP" altLang="en-US" sz="180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139D90-B047-6343-978E-FCD076A52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29th Oct. 2019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4B350B-5CCE-F246-8F27-AB346CD44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FDA3C-FC00-F24A-AD42-6E130B71EC64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3393F74-27DC-1247-9549-9AC00901E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52" b="20890"/>
          <a:stretch/>
        </p:blipFill>
        <p:spPr>
          <a:xfrm>
            <a:off x="2424045" y="2873344"/>
            <a:ext cx="6447041" cy="2344780"/>
          </a:xfrm>
          <a:prstGeom prst="rect">
            <a:avLst/>
          </a:prstGeom>
        </p:spPr>
      </p:pic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5B02D23F-B8B6-CB49-840E-40145A62A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388479"/>
              </p:ext>
            </p:extLst>
          </p:nvPr>
        </p:nvGraphicFramePr>
        <p:xfrm>
          <a:off x="817450" y="5223806"/>
          <a:ext cx="7959457" cy="111252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1607698">
                  <a:extLst>
                    <a:ext uri="{9D8B030D-6E8A-4147-A177-3AD203B41FA5}">
                      <a16:colId xmlns:a16="http://schemas.microsoft.com/office/drawing/2014/main" val="376964941"/>
                    </a:ext>
                  </a:extLst>
                </a:gridCol>
                <a:gridCol w="1302067">
                  <a:extLst>
                    <a:ext uri="{9D8B030D-6E8A-4147-A177-3AD203B41FA5}">
                      <a16:colId xmlns:a16="http://schemas.microsoft.com/office/drawing/2014/main" val="473042973"/>
                    </a:ext>
                  </a:extLst>
                </a:gridCol>
                <a:gridCol w="1302067">
                  <a:extLst>
                    <a:ext uri="{9D8B030D-6E8A-4147-A177-3AD203B41FA5}">
                      <a16:colId xmlns:a16="http://schemas.microsoft.com/office/drawing/2014/main" val="3426634155"/>
                    </a:ext>
                  </a:extLst>
                </a:gridCol>
                <a:gridCol w="1302067">
                  <a:extLst>
                    <a:ext uri="{9D8B030D-6E8A-4147-A177-3AD203B41FA5}">
                      <a16:colId xmlns:a16="http://schemas.microsoft.com/office/drawing/2014/main" val="3778852334"/>
                    </a:ext>
                  </a:extLst>
                </a:gridCol>
                <a:gridCol w="1152940">
                  <a:extLst>
                    <a:ext uri="{9D8B030D-6E8A-4147-A177-3AD203B41FA5}">
                      <a16:colId xmlns:a16="http://schemas.microsoft.com/office/drawing/2014/main" val="4109622149"/>
                    </a:ext>
                  </a:extLst>
                </a:gridCol>
                <a:gridCol w="1292618">
                  <a:extLst>
                    <a:ext uri="{9D8B030D-6E8A-4147-A177-3AD203B41FA5}">
                      <a16:colId xmlns:a16="http://schemas.microsoft.com/office/drawing/2014/main" val="29420488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slab ID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P1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P2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P3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K1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K2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51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Si thickness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320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650 µm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Assembly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in Kyushu U.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in Kyushu U.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in Kyushu U.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in LLR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Hiragino Kaku Gothic Pro W3" panose="020B0300000000000000" pitchFamily="34" charset="-128"/>
                          <a:ea typeface="Hiragino Kaku Gothic Pro W3" panose="020B0300000000000000" pitchFamily="34" charset="-128"/>
                        </a:rPr>
                        <a:t>in Kyushu U.</a:t>
                      </a:r>
                      <a:endParaRPr kumimoji="1" lang="ja-JP" altLang="en-US" b="0" i="0">
                        <a:latin typeface="Hiragino Kaku Gothic Pro W3" panose="020B0300000000000000" pitchFamily="34" charset="-128"/>
                        <a:ea typeface="Hiragino Kaku Gothic Pro W3" panose="020B0300000000000000" pitchFamily="34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350203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BAC69F8-A627-F341-8724-C6F664A01788}"/>
              </a:ext>
            </a:extLst>
          </p:cNvPr>
          <p:cNvSpPr txBox="1"/>
          <p:nvPr/>
        </p:nvSpPr>
        <p:spPr>
          <a:xfrm>
            <a:off x="-26958" y="4526123"/>
            <a:ext cx="2420856" cy="646331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Total 5 slabs</a:t>
            </a:r>
          </a:p>
          <a:p>
            <a:pPr algn="ctr"/>
            <a:r>
              <a:rPr lang="en-US" altLang="ja-JP" dirty="0">
                <a:latin typeface="Hiragino Kaku Gothic ProN W3" panose="020B0300000000000000" pitchFamily="34" charset="-128"/>
                <a:ea typeface="Hiragino Kaku Gothic ProN W3" panose="020B0300000000000000" pitchFamily="34" charset="-128"/>
              </a:rPr>
              <a:t>in Kyushu U., Japan</a:t>
            </a:r>
            <a:endParaRPr kumimoji="1" lang="ja-JP" altLang="en-US">
              <a:latin typeface="Hiragino Kaku Gothic ProN W3" panose="020B0300000000000000" pitchFamily="34" charset="-128"/>
              <a:ea typeface="Hiragino Kaku Gothic ProN W3" panose="020B0300000000000000" pitchFamily="34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5B56761-0E83-294B-88FF-B34BBE3ADC0D}"/>
              </a:ext>
            </a:extLst>
          </p:cNvPr>
          <p:cNvSpPr txBox="1"/>
          <p:nvPr/>
        </p:nvSpPr>
        <p:spPr>
          <a:xfrm>
            <a:off x="5780874" y="1156610"/>
            <a:ext cx="2436886" cy="646331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See previous talk</a:t>
            </a:r>
          </a:p>
          <a:p>
            <a:pPr algn="ctr"/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  <a:latin typeface="Hiragino Kaku Gothic ProN W3" charset="-128"/>
                <a:ea typeface="Hiragino Kaku Gothic ProN W3" charset="-128"/>
                <a:cs typeface="Hiragino Kaku Gothic ProN W3" charset="-128"/>
              </a:rPr>
              <a:t>for details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  <a:latin typeface="Hiragino Kaku Gothic ProN W3" charset="-128"/>
              <a:ea typeface="Hiragino Kaku Gothic ProN W3" charset="-128"/>
              <a:cs typeface="Hiragino Kaku Gothic ProN W3" charset="-128"/>
            </a:endParaRP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6219F57-7D48-BA4E-B14B-C1EC39DE0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68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4FE530C7-F293-1948-8D77-907DCA3B2D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895" b="13549"/>
          <a:stretch/>
        </p:blipFill>
        <p:spPr>
          <a:xfrm>
            <a:off x="0" y="3448954"/>
            <a:ext cx="9144000" cy="283441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BCC6F24-BF82-8848-BA2C-4468037BD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Beam Test 2019 @ DESY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04A39D-06BC-3C47-910B-C140D0F03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244184"/>
            <a:ext cx="7543800" cy="3220938"/>
          </a:xfrm>
        </p:spPr>
        <p:txBody>
          <a:bodyPr>
            <a:normAutofit/>
          </a:bodyPr>
          <a:lstStyle/>
          <a:p>
            <a:r>
              <a:rPr kumimoji="1" lang="en-US" altLang="ja-JP" sz="2000" dirty="0"/>
              <a:t> </a:t>
            </a:r>
            <a:r>
              <a:rPr lang="en-US" altLang="ja-JP" sz="2000" dirty="0"/>
              <a:t>Beam time:</a:t>
            </a:r>
            <a:endParaRPr kumimoji="1" lang="en-US" altLang="ja-JP" sz="2000" dirty="0"/>
          </a:p>
          <a:p>
            <a:pPr lvl="1"/>
            <a:r>
              <a:rPr kumimoji="1" lang="en-US" altLang="ja-JP" sz="1800" dirty="0"/>
              <a:t>24</a:t>
            </a:r>
            <a:r>
              <a:rPr kumimoji="1" lang="en-US" altLang="ja-JP" sz="1800" baseline="30000" dirty="0"/>
              <a:t>th</a:t>
            </a:r>
            <a:r>
              <a:rPr kumimoji="1" lang="en-US" altLang="ja-JP" sz="1800" dirty="0"/>
              <a:t> June - 7</a:t>
            </a:r>
            <a:r>
              <a:rPr kumimoji="1" lang="en-US" altLang="ja-JP" sz="1800" baseline="30000" dirty="0"/>
              <a:t>th</a:t>
            </a:r>
            <a:r>
              <a:rPr kumimoji="1" lang="en-US" altLang="ja-JP" sz="1800" dirty="0"/>
              <a:t> July at </a:t>
            </a:r>
            <a:r>
              <a:rPr lang="en-US" altLang="ja-JP" sz="1800" dirty="0"/>
              <a:t>DESY test beam facility</a:t>
            </a:r>
          </a:p>
          <a:p>
            <a:pPr lvl="1"/>
            <a:r>
              <a:rPr kumimoji="1" lang="en-US" altLang="ja-JP" sz="1800" dirty="0"/>
              <a:t>e</a:t>
            </a:r>
            <a:r>
              <a:rPr kumimoji="1" lang="en-US" altLang="ja-JP" sz="1800" baseline="30000" dirty="0"/>
              <a:t>-</a:t>
            </a:r>
            <a:r>
              <a:rPr kumimoji="1" lang="en-US" altLang="ja-JP" sz="1800" dirty="0"/>
              <a:t> beam: 1 - 5 GeV</a:t>
            </a:r>
          </a:p>
          <a:p>
            <a:r>
              <a:rPr lang="en-US" altLang="ja-JP" sz="1950" dirty="0"/>
              <a:t> Presence from:</a:t>
            </a:r>
          </a:p>
          <a:p>
            <a:pPr lvl="1"/>
            <a:endParaRPr lang="en-US" altLang="ja-JP" sz="700" dirty="0"/>
          </a:p>
          <a:p>
            <a:r>
              <a:rPr kumimoji="1" lang="en-US" altLang="ja-JP" sz="1950" dirty="0"/>
              <a:t> S</a:t>
            </a:r>
            <a:r>
              <a:rPr lang="en-US" altLang="ja-JP" sz="1950" dirty="0"/>
              <a:t>upport &amp; Hardware from:</a:t>
            </a:r>
            <a:endParaRPr kumimoji="1" lang="en-US" altLang="ja-JP" sz="1950" dirty="0"/>
          </a:p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2401B0-3984-EA42-A5DE-3082CA5D7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29th Oct. 2019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58A3D0-567E-DC41-AB9D-9A23611F9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LCWS2019 Yu Kato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4888C7-C226-534E-932A-EB06F16F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65964BA-2372-3345-B02E-00591B1D64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53" t="8037" r="22763" b="78415"/>
          <a:stretch/>
        </p:blipFill>
        <p:spPr>
          <a:xfrm>
            <a:off x="3282723" y="2176785"/>
            <a:ext cx="4634630" cy="62384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4335CFC-DCBC-7547-B995-6B89B4470E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68" t="88732" r="31392" b="215"/>
          <a:stretch/>
        </p:blipFill>
        <p:spPr>
          <a:xfrm>
            <a:off x="4521896" y="2763581"/>
            <a:ext cx="2993720" cy="50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0015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kumimoji="1" dirty="0" smtClean="0">
            <a:solidFill>
              <a:schemeClr val="tx1">
                <a:lumMod val="75000"/>
                <a:lumOff val="25000"/>
              </a:schemeClr>
            </a:solidFill>
            <a:latin typeface="Hiragino Kaku Gothic ProN W3" charset="-128"/>
            <a:ea typeface="Hiragino Kaku Gothic ProN W3" charset="-128"/>
            <a:cs typeface="Hiragino Kaku Gothic ProN W3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プレゼンテーション1" id="{4CAAC512-0674-F648-A566-A2EE2237ED84}" vid="{4A0A32B4-991F-1249-A4CC-A31E33A97D10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>
            <a:latin typeface="Hiragino Kaku Gothic ProN W3" panose="020B0300000000000000" pitchFamily="34" charset="-128"/>
            <a:ea typeface="Hiragino Kaku Gothic ProN W3" panose="020B03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41982</TotalTime>
  <Words>2247</Words>
  <Application>Microsoft Macintosh PowerPoint</Application>
  <PresentationFormat>画面に合わせる (4:3)</PresentationFormat>
  <Paragraphs>618</Paragraphs>
  <Slides>47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47</vt:i4>
      </vt:variant>
    </vt:vector>
  </HeadingPairs>
  <TitlesOfParts>
    <vt:vector size="61" baseType="lpstr">
      <vt:lpstr>Hiragino Kaku Gothic Pro W3</vt:lpstr>
      <vt:lpstr>Hiragino Kaku Gothic ProN W3</vt:lpstr>
      <vt:lpstr>Hiragino Kaku Gothic ProN W6</vt:lpstr>
      <vt:lpstr>ＭＳ Ｐゴシック</vt:lpstr>
      <vt:lpstr>システムフォント</vt:lpstr>
      <vt:lpstr>メイリオ</vt:lpstr>
      <vt:lpstr>Yu Gothic</vt:lpstr>
      <vt:lpstr>Yu Gothic</vt:lpstr>
      <vt:lpstr>Arial</vt:lpstr>
      <vt:lpstr>Calibri</vt:lpstr>
      <vt:lpstr>Snell Roundhand</vt:lpstr>
      <vt:lpstr>Wingdings</vt:lpstr>
      <vt:lpstr>レトロスペクト</vt:lpstr>
      <vt:lpstr>Office テーマ</vt:lpstr>
      <vt:lpstr>Analysis of SiW-ECAL technological prototype beam test with electron beam</vt:lpstr>
      <vt:lpstr>Table of Contents</vt:lpstr>
      <vt:lpstr>International Large Detector</vt:lpstr>
      <vt:lpstr>R&amp;D of SiW-ECAL technological prototypes</vt:lpstr>
      <vt:lpstr>R&amp;D of SiW-ECAL technological prototypes</vt:lpstr>
      <vt:lpstr>R&amp;D of SiW-ECAL technological prototypes</vt:lpstr>
      <vt:lpstr>Analogue core: SKIROC2A</vt:lpstr>
      <vt:lpstr>FEV13-Jp Status</vt:lpstr>
      <vt:lpstr>Beam Test 2019 @ DESY</vt:lpstr>
      <vt:lpstr>Beam Test 2019 @ DESY</vt:lpstr>
      <vt:lpstr>Setup for Beam Test</vt:lpstr>
      <vt:lpstr>Procedure for Energy Measurement</vt:lpstr>
      <vt:lpstr>Trigger Adjustment</vt:lpstr>
      <vt:lpstr>Pedestal Analysis</vt:lpstr>
      <vt:lpstr>Pedestal Homogeneity: Mean</vt:lpstr>
      <vt:lpstr>Pedestal Homogeneity: Width</vt:lpstr>
      <vt:lpstr>Pedestal Stability </vt:lpstr>
      <vt:lpstr>MIP event</vt:lpstr>
      <vt:lpstr>TDC with MIP</vt:lpstr>
      <vt:lpstr>Correction of Time Walk</vt:lpstr>
      <vt:lpstr>MIP spectrum </vt:lpstr>
      <vt:lpstr>MIP calibration: Summary</vt:lpstr>
      <vt:lpstr>MIP calibration</vt:lpstr>
      <vt:lpstr>MIP calibration</vt:lpstr>
      <vt:lpstr>MIP calibration</vt:lpstr>
      <vt:lpstr>MIP calibration</vt:lpstr>
      <vt:lpstr>MIP calibration</vt:lpstr>
      <vt:lpstr>MIP calibration: Summary</vt:lpstr>
      <vt:lpstr>Shower event</vt:lpstr>
      <vt:lpstr>Hit Energy</vt:lpstr>
      <vt:lpstr>Simulation with DDSim in iLCSoft</vt:lpstr>
      <vt:lpstr>PowerPoint プレゼンテーション</vt:lpstr>
      <vt:lpstr>Double pedestal / Retrigger</vt:lpstr>
      <vt:lpstr>Pedestal difference between ADC/TDC mode</vt:lpstr>
      <vt:lpstr>Pedestal difference between ADC/TDC mode</vt:lpstr>
      <vt:lpstr>Pedestal difference between ADC/TDC mode</vt:lpstr>
      <vt:lpstr>Summary</vt:lpstr>
      <vt:lpstr>PowerPoint プレゼンテーション</vt:lpstr>
      <vt:lpstr>Simulation outputs</vt:lpstr>
      <vt:lpstr>SKIROC2A</vt:lpstr>
      <vt:lpstr>Pedestal difference between ADC/TDC mode</vt:lpstr>
      <vt:lpstr>FEV13: SiW-ECAL technological prototype</vt:lpstr>
      <vt:lpstr>Hardware update</vt:lpstr>
      <vt:lpstr>Hardware update</vt:lpstr>
      <vt:lpstr>FEV13</vt:lpstr>
      <vt:lpstr>Data Summary</vt:lpstr>
      <vt:lpstr>Pedestal Analysis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User</cp:lastModifiedBy>
  <cp:revision>1033</cp:revision>
  <cp:lastPrinted>2019-10-23T04:08:51Z</cp:lastPrinted>
  <dcterms:created xsi:type="dcterms:W3CDTF">2016-04-18T04:15:41Z</dcterms:created>
  <dcterms:modified xsi:type="dcterms:W3CDTF">2019-10-28T15:35:40Z</dcterms:modified>
</cp:coreProperties>
</file>